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1"/>
    <p:sldMasterId id="2147483684" r:id="rId2"/>
  </p:sldMasterIdLst>
  <p:notesMasterIdLst>
    <p:notesMasterId r:id="rId49"/>
  </p:notesMasterIdLst>
  <p:handoutMasterIdLst>
    <p:handoutMasterId r:id="rId50"/>
  </p:handoutMasterIdLst>
  <p:sldIdLst>
    <p:sldId id="328" r:id="rId3"/>
    <p:sldId id="530" r:id="rId4"/>
    <p:sldId id="560" r:id="rId5"/>
    <p:sldId id="561" r:id="rId6"/>
    <p:sldId id="562" r:id="rId7"/>
    <p:sldId id="570" r:id="rId8"/>
    <p:sldId id="564" r:id="rId9"/>
    <p:sldId id="565" r:id="rId10"/>
    <p:sldId id="566" r:id="rId11"/>
    <p:sldId id="664" r:id="rId12"/>
    <p:sldId id="569" r:id="rId13"/>
    <p:sldId id="563" r:id="rId14"/>
    <p:sldId id="571" r:id="rId15"/>
    <p:sldId id="567" r:id="rId16"/>
    <p:sldId id="496" r:id="rId17"/>
    <p:sldId id="499" r:id="rId18"/>
    <p:sldId id="493" r:id="rId19"/>
    <p:sldId id="481" r:id="rId20"/>
    <p:sldId id="483" r:id="rId21"/>
    <p:sldId id="482" r:id="rId22"/>
    <p:sldId id="484" r:id="rId23"/>
    <p:sldId id="486" r:id="rId24"/>
    <p:sldId id="492" r:id="rId25"/>
    <p:sldId id="491" r:id="rId26"/>
    <p:sldId id="485" r:id="rId27"/>
    <p:sldId id="487" r:id="rId28"/>
    <p:sldId id="490" r:id="rId29"/>
    <p:sldId id="497" r:id="rId30"/>
    <p:sldId id="460" r:id="rId31"/>
    <p:sldId id="461" r:id="rId32"/>
    <p:sldId id="394" r:id="rId33"/>
    <p:sldId id="430" r:id="rId34"/>
    <p:sldId id="397" r:id="rId35"/>
    <p:sldId id="448" r:id="rId36"/>
    <p:sldId id="424" r:id="rId37"/>
    <p:sldId id="425" r:id="rId38"/>
    <p:sldId id="413" r:id="rId39"/>
    <p:sldId id="414" r:id="rId40"/>
    <p:sldId id="401" r:id="rId41"/>
    <p:sldId id="408" r:id="rId42"/>
    <p:sldId id="409" r:id="rId43"/>
    <p:sldId id="402" r:id="rId44"/>
    <p:sldId id="415" r:id="rId45"/>
    <p:sldId id="410" r:id="rId46"/>
    <p:sldId id="411" r:id="rId47"/>
    <p:sldId id="273" r:id="rId4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2811"/>
    <a:srgbClr val="1A40A7"/>
    <a:srgbClr val="FF5000"/>
    <a:srgbClr val="0033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Stile chiaro 3 - Colore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Stile chiaro 2 - Color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307" autoAdjust="0"/>
    <p:restoredTop sz="94444" autoAdjust="0"/>
  </p:normalViewPr>
  <p:slideViewPr>
    <p:cSldViewPr snapToGrid="0" snapToObjects="1">
      <p:cViewPr varScale="1">
        <p:scale>
          <a:sx n="104" d="100"/>
          <a:sy n="104" d="100"/>
        </p:scale>
        <p:origin x="138" y="114"/>
      </p:cViewPr>
      <p:guideLst>
        <p:guide orient="horz" pos="2160"/>
        <p:guide pos="3840"/>
      </p:guideLst>
    </p:cSldViewPr>
  </p:slideViewPr>
  <p:outlineViewPr>
    <p:cViewPr>
      <p:scale>
        <a:sx n="33" d="100"/>
        <a:sy n="33" d="100"/>
      </p:scale>
      <p:origin x="0" y="48056"/>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58" d="100"/>
          <a:sy n="158" d="100"/>
        </p:scale>
        <p:origin x="5424" y="2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0A4505-065C-9642-9946-3974B7F6500A}" type="doc">
      <dgm:prSet loTypeId="urn:microsoft.com/office/officeart/2005/8/layout/hChevron3" loCatId="" qsTypeId="urn:microsoft.com/office/officeart/2005/8/quickstyle/simple4" qsCatId="simple" csTypeId="urn:microsoft.com/office/officeart/2005/8/colors/colorful4" csCatId="colorful" phldr="1"/>
      <dgm:spPr/>
    </dgm:pt>
    <dgm:pt modelId="{81772BD4-6529-8642-8274-D530B2D7D8A2}">
      <dgm:prSet phldrT="[Testo]"/>
      <dgm:spPr/>
      <dgm:t>
        <a:bodyPr/>
        <a:lstStyle/>
        <a:p>
          <a:r>
            <a:rPr lang="it-IT" dirty="0">
              <a:solidFill>
                <a:srgbClr val="000000"/>
              </a:solidFill>
            </a:rPr>
            <a:t>“segreti industriali”  - art. 623 codice penale </a:t>
          </a:r>
        </a:p>
      </dgm:t>
    </dgm:pt>
    <dgm:pt modelId="{B13C3654-2777-204F-9418-CF6EBB358469}" type="parTrans" cxnId="{EA9E8256-AC15-944A-AF1E-7591C9CEDBD0}">
      <dgm:prSet/>
      <dgm:spPr/>
      <dgm:t>
        <a:bodyPr/>
        <a:lstStyle/>
        <a:p>
          <a:endParaRPr lang="it-IT"/>
        </a:p>
      </dgm:t>
    </dgm:pt>
    <dgm:pt modelId="{A325A2C3-232C-2346-9DA7-FF8017AE9C2F}" type="sibTrans" cxnId="{EA9E8256-AC15-944A-AF1E-7591C9CEDBD0}">
      <dgm:prSet/>
      <dgm:spPr/>
      <dgm:t>
        <a:bodyPr/>
        <a:lstStyle/>
        <a:p>
          <a:endParaRPr lang="it-IT"/>
        </a:p>
      </dgm:t>
    </dgm:pt>
    <dgm:pt modelId="{F7A37260-6D59-794E-90E3-BCC608F8B6FE}">
      <dgm:prSet phldrT="[Testo]"/>
      <dgm:spPr/>
      <dgm:t>
        <a:bodyPr/>
        <a:lstStyle/>
        <a:p>
          <a:r>
            <a:rPr lang="it-IT" dirty="0"/>
            <a:t>Codice della Proprietà Industriale 2005</a:t>
          </a:r>
        </a:p>
      </dgm:t>
    </dgm:pt>
    <dgm:pt modelId="{34D87563-2FEE-6F4C-AB0A-7D2519860603}" type="parTrans" cxnId="{EDB66663-BE42-1544-999C-A6FF40A849CA}">
      <dgm:prSet/>
      <dgm:spPr/>
      <dgm:t>
        <a:bodyPr/>
        <a:lstStyle/>
        <a:p>
          <a:endParaRPr lang="it-IT"/>
        </a:p>
      </dgm:t>
    </dgm:pt>
    <dgm:pt modelId="{E181C4A7-5F9E-AC44-9974-545F4541E147}" type="sibTrans" cxnId="{EDB66663-BE42-1544-999C-A6FF40A849CA}">
      <dgm:prSet/>
      <dgm:spPr/>
      <dgm:t>
        <a:bodyPr/>
        <a:lstStyle/>
        <a:p>
          <a:endParaRPr lang="it-IT"/>
        </a:p>
      </dgm:t>
    </dgm:pt>
    <dgm:pt modelId="{EDF92573-E76F-644B-BC37-8FF44655C5C1}">
      <dgm:prSet phldrT="[Testo]"/>
      <dgm:spPr/>
      <dgm:t>
        <a:bodyPr/>
        <a:lstStyle/>
        <a:p>
          <a:r>
            <a:rPr lang="it-IT" dirty="0"/>
            <a:t>Direttiva EU 2016</a:t>
          </a:r>
        </a:p>
      </dgm:t>
    </dgm:pt>
    <dgm:pt modelId="{A107ABE4-3AC6-294C-A9D9-A3AA334F9C74}" type="parTrans" cxnId="{0234B3E5-789B-E74F-B44E-8E24B3123104}">
      <dgm:prSet/>
      <dgm:spPr/>
      <dgm:t>
        <a:bodyPr/>
        <a:lstStyle/>
        <a:p>
          <a:endParaRPr lang="it-IT"/>
        </a:p>
      </dgm:t>
    </dgm:pt>
    <dgm:pt modelId="{26B13D8C-5D86-724E-937F-E81E3A9DA3A1}" type="sibTrans" cxnId="{0234B3E5-789B-E74F-B44E-8E24B3123104}">
      <dgm:prSet/>
      <dgm:spPr/>
      <dgm:t>
        <a:bodyPr/>
        <a:lstStyle/>
        <a:p>
          <a:endParaRPr lang="it-IT"/>
        </a:p>
      </dgm:t>
    </dgm:pt>
    <dgm:pt modelId="{5B696E30-82D8-1A45-91B1-BB44E1893770}">
      <dgm:prSet/>
      <dgm:spPr/>
      <dgm:t>
        <a:bodyPr/>
        <a:lstStyle/>
        <a:p>
          <a:r>
            <a:rPr lang="it-IT" dirty="0">
              <a:solidFill>
                <a:srgbClr val="000000"/>
              </a:solidFill>
            </a:rPr>
            <a:t>“ogni altro mezzo” di concorrenza sleale, 2598 cc.</a:t>
          </a:r>
        </a:p>
      </dgm:t>
    </dgm:pt>
    <dgm:pt modelId="{EF5AD01E-CC2F-0E45-94A7-471DECC6049F}" type="parTrans" cxnId="{8473AF1D-5905-A74D-AF39-CCFA6D7DC676}">
      <dgm:prSet/>
      <dgm:spPr/>
      <dgm:t>
        <a:bodyPr/>
        <a:lstStyle/>
        <a:p>
          <a:endParaRPr lang="it-IT"/>
        </a:p>
      </dgm:t>
    </dgm:pt>
    <dgm:pt modelId="{75C2BFF6-956C-E94B-A596-7B96C775BD9A}" type="sibTrans" cxnId="{8473AF1D-5905-A74D-AF39-CCFA6D7DC676}">
      <dgm:prSet/>
      <dgm:spPr/>
      <dgm:t>
        <a:bodyPr/>
        <a:lstStyle/>
        <a:p>
          <a:endParaRPr lang="it-IT"/>
        </a:p>
      </dgm:t>
    </dgm:pt>
    <dgm:pt modelId="{AA551F72-D4B9-DB46-8451-7C10230DD39E}">
      <dgm:prSet/>
      <dgm:spPr/>
      <dgm:t>
        <a:bodyPr/>
        <a:lstStyle/>
        <a:p>
          <a:r>
            <a:rPr lang="it-IT" dirty="0"/>
            <a:t>Accordo TRIPS 1994</a:t>
          </a:r>
        </a:p>
      </dgm:t>
    </dgm:pt>
    <dgm:pt modelId="{4242469C-428D-DF46-A361-110D5CB80214}" type="parTrans" cxnId="{AC9ABFCB-23F9-8F42-A9F2-1FF8D8626F49}">
      <dgm:prSet/>
      <dgm:spPr/>
      <dgm:t>
        <a:bodyPr/>
        <a:lstStyle/>
        <a:p>
          <a:endParaRPr lang="it-IT"/>
        </a:p>
      </dgm:t>
    </dgm:pt>
    <dgm:pt modelId="{099163EF-11F9-A54C-8BC6-2F88F1AA045F}" type="sibTrans" cxnId="{AC9ABFCB-23F9-8F42-A9F2-1FF8D8626F49}">
      <dgm:prSet/>
      <dgm:spPr/>
      <dgm:t>
        <a:bodyPr/>
        <a:lstStyle/>
        <a:p>
          <a:endParaRPr lang="it-IT"/>
        </a:p>
      </dgm:t>
    </dgm:pt>
    <dgm:pt modelId="{432BACEE-0C9D-E649-A1CE-E95628CC1BFC}" type="pres">
      <dgm:prSet presAssocID="{EA0A4505-065C-9642-9946-3974B7F6500A}" presName="Name0" presStyleCnt="0">
        <dgm:presLayoutVars>
          <dgm:dir/>
          <dgm:resizeHandles val="exact"/>
        </dgm:presLayoutVars>
      </dgm:prSet>
      <dgm:spPr/>
    </dgm:pt>
    <dgm:pt modelId="{C062191F-8297-1447-9AC5-909BD3B2EB4A}" type="pres">
      <dgm:prSet presAssocID="{81772BD4-6529-8642-8274-D530B2D7D8A2}" presName="parTxOnly" presStyleLbl="node1" presStyleIdx="0" presStyleCnt="5">
        <dgm:presLayoutVars>
          <dgm:bulletEnabled val="1"/>
        </dgm:presLayoutVars>
      </dgm:prSet>
      <dgm:spPr/>
    </dgm:pt>
    <dgm:pt modelId="{56CE2D69-C753-5142-B21B-72AE2F9E0102}" type="pres">
      <dgm:prSet presAssocID="{A325A2C3-232C-2346-9DA7-FF8017AE9C2F}" presName="parSpace" presStyleCnt="0"/>
      <dgm:spPr/>
    </dgm:pt>
    <dgm:pt modelId="{EB0BC372-0E17-D446-96F8-4485DCE6F958}" type="pres">
      <dgm:prSet presAssocID="{5B696E30-82D8-1A45-91B1-BB44E1893770}" presName="parTxOnly" presStyleLbl="node1" presStyleIdx="1" presStyleCnt="5">
        <dgm:presLayoutVars>
          <dgm:bulletEnabled val="1"/>
        </dgm:presLayoutVars>
      </dgm:prSet>
      <dgm:spPr/>
    </dgm:pt>
    <dgm:pt modelId="{08EC7E02-6D3D-B542-AAFA-97290415A5B7}" type="pres">
      <dgm:prSet presAssocID="{75C2BFF6-956C-E94B-A596-7B96C775BD9A}" presName="parSpace" presStyleCnt="0"/>
      <dgm:spPr/>
    </dgm:pt>
    <dgm:pt modelId="{1214DCF1-3BB4-BA4D-8AD2-D871EC5A4301}" type="pres">
      <dgm:prSet presAssocID="{AA551F72-D4B9-DB46-8451-7C10230DD39E}" presName="parTxOnly" presStyleLbl="node1" presStyleIdx="2" presStyleCnt="5">
        <dgm:presLayoutVars>
          <dgm:bulletEnabled val="1"/>
        </dgm:presLayoutVars>
      </dgm:prSet>
      <dgm:spPr/>
    </dgm:pt>
    <dgm:pt modelId="{715BBCA9-A43D-7249-961F-D3941F9EDEF6}" type="pres">
      <dgm:prSet presAssocID="{099163EF-11F9-A54C-8BC6-2F88F1AA045F}" presName="parSpace" presStyleCnt="0"/>
      <dgm:spPr/>
    </dgm:pt>
    <dgm:pt modelId="{3B38007A-3443-5445-A068-BDFEB0D450B1}" type="pres">
      <dgm:prSet presAssocID="{F7A37260-6D59-794E-90E3-BCC608F8B6FE}" presName="parTxOnly" presStyleLbl="node1" presStyleIdx="3" presStyleCnt="5">
        <dgm:presLayoutVars>
          <dgm:bulletEnabled val="1"/>
        </dgm:presLayoutVars>
      </dgm:prSet>
      <dgm:spPr/>
    </dgm:pt>
    <dgm:pt modelId="{DEAFDC62-BA1C-824D-A7CE-5052EDB686CA}" type="pres">
      <dgm:prSet presAssocID="{E181C4A7-5F9E-AC44-9974-545F4541E147}" presName="parSpace" presStyleCnt="0"/>
      <dgm:spPr/>
    </dgm:pt>
    <dgm:pt modelId="{0CC33A51-F124-BC48-8CC2-8CD1D20BEF28}" type="pres">
      <dgm:prSet presAssocID="{EDF92573-E76F-644B-BC37-8FF44655C5C1}" presName="parTxOnly" presStyleLbl="node1" presStyleIdx="4" presStyleCnt="5">
        <dgm:presLayoutVars>
          <dgm:bulletEnabled val="1"/>
        </dgm:presLayoutVars>
      </dgm:prSet>
      <dgm:spPr/>
    </dgm:pt>
  </dgm:ptLst>
  <dgm:cxnLst>
    <dgm:cxn modelId="{86BCE90A-D6C7-554F-9795-E6655300D401}" type="presOf" srcId="{F7A37260-6D59-794E-90E3-BCC608F8B6FE}" destId="{3B38007A-3443-5445-A068-BDFEB0D450B1}" srcOrd="0" destOrd="0" presId="urn:microsoft.com/office/officeart/2005/8/layout/hChevron3"/>
    <dgm:cxn modelId="{09EBFE0C-467E-F64E-8ABE-E9F376A4BD55}" type="presOf" srcId="{AA551F72-D4B9-DB46-8451-7C10230DD39E}" destId="{1214DCF1-3BB4-BA4D-8AD2-D871EC5A4301}" srcOrd="0" destOrd="0" presId="urn:microsoft.com/office/officeart/2005/8/layout/hChevron3"/>
    <dgm:cxn modelId="{8F637111-D084-F949-88D8-7C8E26B754DE}" type="presOf" srcId="{EA0A4505-065C-9642-9946-3974B7F6500A}" destId="{432BACEE-0C9D-E649-A1CE-E95628CC1BFC}" srcOrd="0" destOrd="0" presId="urn:microsoft.com/office/officeart/2005/8/layout/hChevron3"/>
    <dgm:cxn modelId="{8473AF1D-5905-A74D-AF39-CCFA6D7DC676}" srcId="{EA0A4505-065C-9642-9946-3974B7F6500A}" destId="{5B696E30-82D8-1A45-91B1-BB44E1893770}" srcOrd="1" destOrd="0" parTransId="{EF5AD01E-CC2F-0E45-94A7-471DECC6049F}" sibTransId="{75C2BFF6-956C-E94B-A596-7B96C775BD9A}"/>
    <dgm:cxn modelId="{5F516363-61C9-9543-A101-34CEB64DF6A1}" type="presOf" srcId="{EDF92573-E76F-644B-BC37-8FF44655C5C1}" destId="{0CC33A51-F124-BC48-8CC2-8CD1D20BEF28}" srcOrd="0" destOrd="0" presId="urn:microsoft.com/office/officeart/2005/8/layout/hChevron3"/>
    <dgm:cxn modelId="{EDB66663-BE42-1544-999C-A6FF40A849CA}" srcId="{EA0A4505-065C-9642-9946-3974B7F6500A}" destId="{F7A37260-6D59-794E-90E3-BCC608F8B6FE}" srcOrd="3" destOrd="0" parTransId="{34D87563-2FEE-6F4C-AB0A-7D2519860603}" sibTransId="{E181C4A7-5F9E-AC44-9974-545F4541E147}"/>
    <dgm:cxn modelId="{EA9E8256-AC15-944A-AF1E-7591C9CEDBD0}" srcId="{EA0A4505-065C-9642-9946-3974B7F6500A}" destId="{81772BD4-6529-8642-8274-D530B2D7D8A2}" srcOrd="0" destOrd="0" parTransId="{B13C3654-2777-204F-9418-CF6EBB358469}" sibTransId="{A325A2C3-232C-2346-9DA7-FF8017AE9C2F}"/>
    <dgm:cxn modelId="{584F0FBB-AD48-EA46-84AE-9F5D323171D6}" type="presOf" srcId="{5B696E30-82D8-1A45-91B1-BB44E1893770}" destId="{EB0BC372-0E17-D446-96F8-4485DCE6F958}" srcOrd="0" destOrd="0" presId="urn:microsoft.com/office/officeart/2005/8/layout/hChevron3"/>
    <dgm:cxn modelId="{9A03C8BB-B72F-334A-9742-FF741DB91C0E}" type="presOf" srcId="{81772BD4-6529-8642-8274-D530B2D7D8A2}" destId="{C062191F-8297-1447-9AC5-909BD3B2EB4A}" srcOrd="0" destOrd="0" presId="urn:microsoft.com/office/officeart/2005/8/layout/hChevron3"/>
    <dgm:cxn modelId="{AC9ABFCB-23F9-8F42-A9F2-1FF8D8626F49}" srcId="{EA0A4505-065C-9642-9946-3974B7F6500A}" destId="{AA551F72-D4B9-DB46-8451-7C10230DD39E}" srcOrd="2" destOrd="0" parTransId="{4242469C-428D-DF46-A361-110D5CB80214}" sibTransId="{099163EF-11F9-A54C-8BC6-2F88F1AA045F}"/>
    <dgm:cxn modelId="{0234B3E5-789B-E74F-B44E-8E24B3123104}" srcId="{EA0A4505-065C-9642-9946-3974B7F6500A}" destId="{EDF92573-E76F-644B-BC37-8FF44655C5C1}" srcOrd="4" destOrd="0" parTransId="{A107ABE4-3AC6-294C-A9D9-A3AA334F9C74}" sibTransId="{26B13D8C-5D86-724E-937F-E81E3A9DA3A1}"/>
    <dgm:cxn modelId="{8C400975-D961-D24A-8E4A-2B71686F5093}" type="presParOf" srcId="{432BACEE-0C9D-E649-A1CE-E95628CC1BFC}" destId="{C062191F-8297-1447-9AC5-909BD3B2EB4A}" srcOrd="0" destOrd="0" presId="urn:microsoft.com/office/officeart/2005/8/layout/hChevron3"/>
    <dgm:cxn modelId="{CCA4C8E8-8E85-7A43-9EEB-525416BAAB8E}" type="presParOf" srcId="{432BACEE-0C9D-E649-A1CE-E95628CC1BFC}" destId="{56CE2D69-C753-5142-B21B-72AE2F9E0102}" srcOrd="1" destOrd="0" presId="urn:microsoft.com/office/officeart/2005/8/layout/hChevron3"/>
    <dgm:cxn modelId="{7D2F5C13-1192-3541-8E82-BD4E718CF036}" type="presParOf" srcId="{432BACEE-0C9D-E649-A1CE-E95628CC1BFC}" destId="{EB0BC372-0E17-D446-96F8-4485DCE6F958}" srcOrd="2" destOrd="0" presId="urn:microsoft.com/office/officeart/2005/8/layout/hChevron3"/>
    <dgm:cxn modelId="{DAAD0AB2-5FAF-B644-BFA5-47B2BBE88D10}" type="presParOf" srcId="{432BACEE-0C9D-E649-A1CE-E95628CC1BFC}" destId="{08EC7E02-6D3D-B542-AAFA-97290415A5B7}" srcOrd="3" destOrd="0" presId="urn:microsoft.com/office/officeart/2005/8/layout/hChevron3"/>
    <dgm:cxn modelId="{35C1213E-3456-8947-84B9-D33C4BE7CD7D}" type="presParOf" srcId="{432BACEE-0C9D-E649-A1CE-E95628CC1BFC}" destId="{1214DCF1-3BB4-BA4D-8AD2-D871EC5A4301}" srcOrd="4" destOrd="0" presId="urn:microsoft.com/office/officeart/2005/8/layout/hChevron3"/>
    <dgm:cxn modelId="{9B80FC27-462A-3E4C-9081-F1A2153F090F}" type="presParOf" srcId="{432BACEE-0C9D-E649-A1CE-E95628CC1BFC}" destId="{715BBCA9-A43D-7249-961F-D3941F9EDEF6}" srcOrd="5" destOrd="0" presId="urn:microsoft.com/office/officeart/2005/8/layout/hChevron3"/>
    <dgm:cxn modelId="{82B81B1B-E967-5145-9955-6616A113578F}" type="presParOf" srcId="{432BACEE-0C9D-E649-A1CE-E95628CC1BFC}" destId="{3B38007A-3443-5445-A068-BDFEB0D450B1}" srcOrd="6" destOrd="0" presId="urn:microsoft.com/office/officeart/2005/8/layout/hChevron3"/>
    <dgm:cxn modelId="{8A3F550E-8033-F249-906F-75AAB2169433}" type="presParOf" srcId="{432BACEE-0C9D-E649-A1CE-E95628CC1BFC}" destId="{DEAFDC62-BA1C-824D-A7CE-5052EDB686CA}" srcOrd="7" destOrd="0" presId="urn:microsoft.com/office/officeart/2005/8/layout/hChevron3"/>
    <dgm:cxn modelId="{0BE3E35D-BA77-9E42-9F61-5C489EC06EF0}" type="presParOf" srcId="{432BACEE-0C9D-E649-A1CE-E95628CC1BFC}" destId="{0CC33A51-F124-BC48-8CC2-8CD1D20BEF2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62191F-8297-1447-9AC5-909BD3B2EB4A}">
      <dsp:nvSpPr>
        <dsp:cNvPr id="0" name=""/>
        <dsp:cNvSpPr/>
      </dsp:nvSpPr>
      <dsp:spPr>
        <a:xfrm>
          <a:off x="1241" y="675342"/>
          <a:ext cx="2421243" cy="968497"/>
        </a:xfrm>
        <a:prstGeom prst="homePlat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20003" bIns="40005" numCol="1" spcCol="1270" anchor="ctr" anchorCtr="0">
          <a:noAutofit/>
        </a:bodyPr>
        <a:lstStyle/>
        <a:p>
          <a:pPr marL="0" lvl="0" indent="0" algn="ctr" defTabSz="666750">
            <a:lnSpc>
              <a:spcPct val="90000"/>
            </a:lnSpc>
            <a:spcBef>
              <a:spcPct val="0"/>
            </a:spcBef>
            <a:spcAft>
              <a:spcPct val="35000"/>
            </a:spcAft>
            <a:buNone/>
          </a:pPr>
          <a:r>
            <a:rPr lang="it-IT" sz="1500" kern="1200" dirty="0">
              <a:solidFill>
                <a:srgbClr val="000000"/>
              </a:solidFill>
            </a:rPr>
            <a:t>“segreti industriali”  - art. 623 codice penale </a:t>
          </a:r>
        </a:p>
      </dsp:txBody>
      <dsp:txXfrm>
        <a:off x="1241" y="675342"/>
        <a:ext cx="2179119" cy="968497"/>
      </dsp:txXfrm>
    </dsp:sp>
    <dsp:sp modelId="{EB0BC372-0E17-D446-96F8-4485DCE6F958}">
      <dsp:nvSpPr>
        <dsp:cNvPr id="0" name=""/>
        <dsp:cNvSpPr/>
      </dsp:nvSpPr>
      <dsp:spPr>
        <a:xfrm>
          <a:off x="1938236" y="675342"/>
          <a:ext cx="2421243" cy="968497"/>
        </a:xfrm>
        <a:prstGeom prst="chevron">
          <a:avLst/>
        </a:prstGeom>
        <a:gradFill rotWithShape="0">
          <a:gsLst>
            <a:gs pos="0">
              <a:schemeClr val="accent4">
                <a:hueOff val="2598923"/>
                <a:satOff val="-11992"/>
                <a:lumOff val="441"/>
                <a:alphaOff val="0"/>
                <a:satMod val="103000"/>
                <a:lumMod val="102000"/>
                <a:tint val="94000"/>
              </a:schemeClr>
            </a:gs>
            <a:gs pos="50000">
              <a:schemeClr val="accent4">
                <a:hueOff val="2598923"/>
                <a:satOff val="-11992"/>
                <a:lumOff val="441"/>
                <a:alphaOff val="0"/>
                <a:satMod val="110000"/>
                <a:lumMod val="100000"/>
                <a:shade val="100000"/>
              </a:schemeClr>
            </a:gs>
            <a:gs pos="100000">
              <a:schemeClr val="accent4">
                <a:hueOff val="2598923"/>
                <a:satOff val="-11992"/>
                <a:lumOff val="4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it-IT" sz="1500" kern="1200" dirty="0">
              <a:solidFill>
                <a:srgbClr val="000000"/>
              </a:solidFill>
            </a:rPr>
            <a:t>“ogni altro mezzo” di concorrenza sleale, 2598 cc.</a:t>
          </a:r>
        </a:p>
      </dsp:txBody>
      <dsp:txXfrm>
        <a:off x="2422485" y="675342"/>
        <a:ext cx="1452746" cy="968497"/>
      </dsp:txXfrm>
    </dsp:sp>
    <dsp:sp modelId="{1214DCF1-3BB4-BA4D-8AD2-D871EC5A4301}">
      <dsp:nvSpPr>
        <dsp:cNvPr id="0" name=""/>
        <dsp:cNvSpPr/>
      </dsp:nvSpPr>
      <dsp:spPr>
        <a:xfrm>
          <a:off x="3875232" y="675342"/>
          <a:ext cx="2421243" cy="968497"/>
        </a:xfrm>
        <a:prstGeom prst="chevron">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it-IT" sz="1500" kern="1200" dirty="0"/>
            <a:t>Accordo TRIPS 1994</a:t>
          </a:r>
        </a:p>
      </dsp:txBody>
      <dsp:txXfrm>
        <a:off x="4359481" y="675342"/>
        <a:ext cx="1452746" cy="968497"/>
      </dsp:txXfrm>
    </dsp:sp>
    <dsp:sp modelId="{3B38007A-3443-5445-A068-BDFEB0D450B1}">
      <dsp:nvSpPr>
        <dsp:cNvPr id="0" name=""/>
        <dsp:cNvSpPr/>
      </dsp:nvSpPr>
      <dsp:spPr>
        <a:xfrm>
          <a:off x="5812227" y="675342"/>
          <a:ext cx="2421243" cy="968497"/>
        </a:xfrm>
        <a:prstGeom prst="chevron">
          <a:avLst/>
        </a:prstGeom>
        <a:gradFill rotWithShape="0">
          <a:gsLst>
            <a:gs pos="0">
              <a:schemeClr val="accent4">
                <a:hueOff val="7796769"/>
                <a:satOff val="-35976"/>
                <a:lumOff val="1324"/>
                <a:alphaOff val="0"/>
                <a:satMod val="103000"/>
                <a:lumMod val="102000"/>
                <a:tint val="94000"/>
              </a:schemeClr>
            </a:gs>
            <a:gs pos="50000">
              <a:schemeClr val="accent4">
                <a:hueOff val="7796769"/>
                <a:satOff val="-35976"/>
                <a:lumOff val="1324"/>
                <a:alphaOff val="0"/>
                <a:satMod val="110000"/>
                <a:lumMod val="100000"/>
                <a:shade val="100000"/>
              </a:schemeClr>
            </a:gs>
            <a:gs pos="100000">
              <a:schemeClr val="accent4">
                <a:hueOff val="7796769"/>
                <a:satOff val="-35976"/>
                <a:lumOff val="13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it-IT" sz="1500" kern="1200" dirty="0"/>
            <a:t>Codice della Proprietà Industriale 2005</a:t>
          </a:r>
        </a:p>
      </dsp:txBody>
      <dsp:txXfrm>
        <a:off x="6296476" y="675342"/>
        <a:ext cx="1452746" cy="968497"/>
      </dsp:txXfrm>
    </dsp:sp>
    <dsp:sp modelId="{0CC33A51-F124-BC48-8CC2-8CD1D20BEF28}">
      <dsp:nvSpPr>
        <dsp:cNvPr id="0" name=""/>
        <dsp:cNvSpPr/>
      </dsp:nvSpPr>
      <dsp:spPr>
        <a:xfrm>
          <a:off x="7749222" y="675342"/>
          <a:ext cx="2421243" cy="968497"/>
        </a:xfrm>
        <a:prstGeom prst="chevron">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it-IT" sz="1500" kern="1200" dirty="0"/>
            <a:t>Direttiva EU 2016</a:t>
          </a:r>
        </a:p>
      </dsp:txBody>
      <dsp:txXfrm>
        <a:off x="8233471" y="675342"/>
        <a:ext cx="1452746" cy="96849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504000" y="360000"/>
            <a:ext cx="2700000" cy="360000"/>
          </a:xfrm>
          <a:prstGeom prst="rect">
            <a:avLst/>
          </a:prstGeom>
        </p:spPr>
        <p:txBody>
          <a:bodyPr vert="horz" lIns="90000" tIns="45720" rIns="91440" bIns="45720" rtlCol="0"/>
          <a:lstStyle>
            <a:lvl1pPr algn="l">
              <a:defRPr sz="1200"/>
            </a:lvl1pPr>
          </a:lstStyle>
          <a:p>
            <a:r>
              <a:rPr lang="nl-NL" dirty="0">
                <a:solidFill>
                  <a:srgbClr val="FF5000"/>
                </a:solidFill>
                <a:latin typeface="Verdana" charset="0"/>
                <a:ea typeface="Verdana" charset="0"/>
                <a:cs typeface="Verdana" charset="0"/>
              </a:rPr>
              <a:t>Kop</a:t>
            </a:r>
          </a:p>
        </p:txBody>
      </p:sp>
      <p:sp>
        <p:nvSpPr>
          <p:cNvPr id="3" name="Tijdelijke aanduiding voor datum 2"/>
          <p:cNvSpPr>
            <a:spLocks noGrp="1"/>
          </p:cNvSpPr>
          <p:nvPr>
            <p:ph type="dt" sz="quarter" idx="1"/>
          </p:nvPr>
        </p:nvSpPr>
        <p:spPr>
          <a:xfrm>
            <a:off x="3601800" y="360000"/>
            <a:ext cx="2700000" cy="360000"/>
          </a:xfrm>
          <a:prstGeom prst="rect">
            <a:avLst/>
          </a:prstGeom>
        </p:spPr>
        <p:txBody>
          <a:bodyPr vert="horz" lIns="90000" tIns="45720" rIns="91440" bIns="45720" rtlCol="0" anchor="ctr" anchorCtr="0"/>
          <a:lstStyle>
            <a:lvl1pPr algn="r">
              <a:defRPr sz="1200"/>
            </a:lvl1pPr>
          </a:lstStyle>
          <a:p>
            <a:fld id="{58EB8003-B23A-1C46-ACD1-5B68FDD9B63B}" type="datetime1">
              <a:rPr lang="nl-BE" smtClean="0">
                <a:solidFill>
                  <a:srgbClr val="FF5000"/>
                </a:solidFill>
              </a:rPr>
              <a:t>9/11/2021</a:t>
            </a:fld>
            <a:endParaRPr lang="nl-NL" dirty="0">
              <a:solidFill>
                <a:srgbClr val="FF5000"/>
              </a:solidFill>
            </a:endParaRPr>
          </a:p>
        </p:txBody>
      </p:sp>
      <p:sp>
        <p:nvSpPr>
          <p:cNvPr id="4" name="Tijdelijke aanduiding voor voettekst 3"/>
          <p:cNvSpPr>
            <a:spLocks noGrp="1"/>
          </p:cNvSpPr>
          <p:nvPr>
            <p:ph type="ftr" sz="quarter" idx="2"/>
          </p:nvPr>
        </p:nvSpPr>
        <p:spPr>
          <a:xfrm>
            <a:off x="504000" y="8508775"/>
            <a:ext cx="2971800" cy="360000"/>
          </a:xfrm>
          <a:prstGeom prst="rect">
            <a:avLst/>
          </a:prstGeom>
        </p:spPr>
        <p:txBody>
          <a:bodyPr vert="horz" lIns="91440" tIns="45720" rIns="91440" bIns="45720" rtlCol="0" anchor="ctr" anchorCtr="0"/>
          <a:lstStyle>
            <a:lvl1pPr algn="l">
              <a:defRPr sz="1200"/>
            </a:lvl1pPr>
          </a:lstStyle>
          <a:p>
            <a:r>
              <a:rPr lang="nl-NL" dirty="0">
                <a:solidFill>
                  <a:srgbClr val="0033A0"/>
                </a:solidFill>
                <a:latin typeface="Verdana" charset="0"/>
                <a:ea typeface="Verdana" charset="0"/>
                <a:cs typeface="Verdana" charset="0"/>
              </a:rPr>
              <a:t>Voet</a:t>
            </a:r>
          </a:p>
        </p:txBody>
      </p:sp>
      <p:sp>
        <p:nvSpPr>
          <p:cNvPr id="5" name="Tijdelijke aanduiding voor dianummer 4"/>
          <p:cNvSpPr>
            <a:spLocks noGrp="1"/>
          </p:cNvSpPr>
          <p:nvPr>
            <p:ph type="sldNum" sz="quarter" idx="3"/>
          </p:nvPr>
        </p:nvSpPr>
        <p:spPr>
          <a:xfrm>
            <a:off x="3601800" y="8506800"/>
            <a:ext cx="2700000" cy="360000"/>
          </a:xfrm>
          <a:prstGeom prst="rect">
            <a:avLst/>
          </a:prstGeom>
        </p:spPr>
        <p:txBody>
          <a:bodyPr vert="horz" lIns="91440" tIns="45720" rIns="91440" bIns="45720" rtlCol="0" anchor="ctr" anchorCtr="0"/>
          <a:lstStyle>
            <a:lvl1pPr algn="r">
              <a:defRPr sz="1200"/>
            </a:lvl1pPr>
          </a:lstStyle>
          <a:p>
            <a:fld id="{B2B4E666-D715-AD48-99EC-80D1C3222789}" type="slidenum">
              <a:rPr lang="nl-NL" smtClean="0">
                <a:solidFill>
                  <a:srgbClr val="0033A0"/>
                </a:solidFill>
              </a:rPr>
              <a:t>‹N›</a:t>
            </a:fld>
            <a:endParaRPr lang="nl-NL" dirty="0">
              <a:solidFill>
                <a:srgbClr val="0033A0"/>
              </a:solidFill>
            </a:endParaRPr>
          </a:p>
        </p:txBody>
      </p:sp>
    </p:spTree>
    <p:extLst>
      <p:ext uri="{BB962C8B-B14F-4D97-AF65-F5344CB8AC3E}">
        <p14:creationId xmlns:p14="http://schemas.microsoft.com/office/powerpoint/2010/main" val="137863963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684000" y="540000"/>
            <a:ext cx="2700000" cy="360000"/>
          </a:xfrm>
          <a:prstGeom prst="rect">
            <a:avLst/>
          </a:prstGeom>
          <a:solidFill>
            <a:srgbClr val="0033A0"/>
          </a:solidFill>
        </p:spPr>
        <p:txBody>
          <a:bodyPr vert="horz" lIns="90000" tIns="45720" rIns="91440" bIns="45720" rtlCol="0" anchor="ctr" anchorCtr="0"/>
          <a:lstStyle>
            <a:lvl1pPr algn="l">
              <a:defRPr sz="1200">
                <a:solidFill>
                  <a:schemeClr val="bg1"/>
                </a:solidFill>
                <a:latin typeface="Verdana" charset="0"/>
                <a:ea typeface="Verdana" charset="0"/>
                <a:cs typeface="Verdana" charset="0"/>
              </a:defRPr>
            </a:lvl1pPr>
          </a:lstStyle>
          <a:p>
            <a:r>
              <a:rPr lang="nl-NL"/>
              <a:t>Kop</a:t>
            </a:r>
          </a:p>
        </p:txBody>
      </p:sp>
      <p:sp>
        <p:nvSpPr>
          <p:cNvPr id="3" name="Tijdelijke aanduiding voor datum 2"/>
          <p:cNvSpPr>
            <a:spLocks noGrp="1"/>
          </p:cNvSpPr>
          <p:nvPr>
            <p:ph type="dt" idx="1"/>
          </p:nvPr>
        </p:nvSpPr>
        <p:spPr>
          <a:xfrm>
            <a:off x="3537000" y="540000"/>
            <a:ext cx="2700000" cy="360000"/>
          </a:xfrm>
          <a:prstGeom prst="rect">
            <a:avLst/>
          </a:prstGeom>
        </p:spPr>
        <p:txBody>
          <a:bodyPr vert="horz" lIns="90000" tIns="45720" rIns="91440" bIns="45720" rtlCol="0" anchor="ctr" anchorCtr="0"/>
          <a:lstStyle>
            <a:lvl1pPr algn="r">
              <a:defRPr sz="900">
                <a:solidFill>
                  <a:srgbClr val="0033A0"/>
                </a:solidFill>
                <a:latin typeface="Verdana" charset="0"/>
                <a:ea typeface="Verdana" charset="0"/>
                <a:cs typeface="Verdana" charset="0"/>
              </a:defRPr>
            </a:lvl1pPr>
          </a:lstStyle>
          <a:p>
            <a:fld id="{34F9D3AF-BFCC-FD40-8DBA-411BC6C499E6}" type="datetime1">
              <a:rPr lang="nl-BE" smtClean="0"/>
              <a:t>9/11/2021</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720000" y="8280000"/>
            <a:ext cx="2700000" cy="360000"/>
          </a:xfrm>
          <a:prstGeom prst="rect">
            <a:avLst/>
          </a:prstGeom>
        </p:spPr>
        <p:txBody>
          <a:bodyPr vert="horz" lIns="90000" tIns="45720" rIns="91440" bIns="45720" rtlCol="0" anchor="ctr" anchorCtr="0"/>
          <a:lstStyle>
            <a:lvl1pPr algn="l">
              <a:defRPr sz="1000">
                <a:solidFill>
                  <a:srgbClr val="FF5000"/>
                </a:solidFill>
                <a:latin typeface="Verdana" charset="0"/>
                <a:ea typeface="Verdana" charset="0"/>
                <a:cs typeface="Verdana" charset="0"/>
              </a:defRPr>
            </a:lvl1pPr>
          </a:lstStyle>
          <a:p>
            <a:r>
              <a:rPr lang="nl-NL" dirty="0"/>
              <a:t>Voet</a:t>
            </a:r>
          </a:p>
        </p:txBody>
      </p:sp>
      <p:sp>
        <p:nvSpPr>
          <p:cNvPr id="7" name="Tijdelijke aanduiding voor dianummer 6"/>
          <p:cNvSpPr>
            <a:spLocks noGrp="1"/>
          </p:cNvSpPr>
          <p:nvPr>
            <p:ph type="sldNum" sz="quarter" idx="5"/>
          </p:nvPr>
        </p:nvSpPr>
        <p:spPr>
          <a:xfrm>
            <a:off x="3537000" y="8280000"/>
            <a:ext cx="2700000" cy="360000"/>
          </a:xfrm>
          <a:prstGeom prst="rect">
            <a:avLst/>
          </a:prstGeom>
        </p:spPr>
        <p:txBody>
          <a:bodyPr vert="horz" lIns="90000" tIns="45720" rIns="91440" bIns="45720" rtlCol="0" anchor="ctr" anchorCtr="0"/>
          <a:lstStyle>
            <a:lvl1pPr algn="r">
              <a:defRPr sz="900">
                <a:solidFill>
                  <a:srgbClr val="FF5000"/>
                </a:solidFill>
                <a:latin typeface="Verdana" charset="0"/>
                <a:ea typeface="Verdana" charset="0"/>
                <a:cs typeface="Verdana" charset="0"/>
              </a:defRPr>
            </a:lvl1pPr>
          </a:lstStyle>
          <a:p>
            <a:fld id="{9FDDC29C-F309-0C44-B1DF-48E28FDE6E46}" type="slidenum">
              <a:rPr lang="nl-NL" smtClean="0"/>
              <a:pPr/>
              <a:t>‹N›</a:t>
            </a:fld>
            <a:endParaRPr lang="nl-NL"/>
          </a:p>
        </p:txBody>
      </p:sp>
    </p:spTree>
    <p:extLst>
      <p:ext uri="{BB962C8B-B14F-4D97-AF65-F5344CB8AC3E}">
        <p14:creationId xmlns:p14="http://schemas.microsoft.com/office/powerpoint/2010/main" val="1347689884"/>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2</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dirty="0">
              <a:latin typeface="Times New Roman" charset="0"/>
            </a:endParaRPr>
          </a:p>
        </p:txBody>
      </p:sp>
    </p:spTree>
    <p:extLst>
      <p:ext uri="{BB962C8B-B14F-4D97-AF65-F5344CB8AC3E}">
        <p14:creationId xmlns:p14="http://schemas.microsoft.com/office/powerpoint/2010/main" val="2927661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12</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r>
              <a:rPr lang="it-IT" sz="1200" b="0" i="0" kern="1200" dirty="0">
                <a:solidFill>
                  <a:schemeClr val="tx1"/>
                </a:solidFill>
                <a:effectLst/>
                <a:latin typeface="+mn-lt"/>
                <a:ea typeface="+mn-ea"/>
                <a:cs typeface="+mn-cs"/>
              </a:rPr>
              <a:t> La cooperazione tra i prestatori di servizi di condivisione di contenuti online e i titolari dei diritti deve impedire la disponibilità delle opere o di altri materiali caricati dagli utenti, che non violino il diritto d'autore o i diritti connessi, anche nei casi in cui tali opere o altri materiali siano oggetto di un'eccezione o limitazione.</a:t>
            </a:r>
          </a:p>
          <a:p>
            <a:r>
              <a:rPr lang="it-IT" sz="1200" b="0" i="0" kern="1200" dirty="0">
                <a:solidFill>
                  <a:schemeClr val="tx1"/>
                </a:solidFill>
                <a:effectLst/>
                <a:latin typeface="+mn-lt"/>
                <a:ea typeface="+mn-ea"/>
                <a:cs typeface="+mn-cs"/>
              </a:rPr>
              <a:t>Gli Stati membri provvedono affinché gli utenti in ogni Stato membro possano avvalersi delle seguenti eccezioni o limitazioni esistenti quando caricano e mettono a disposizione contenuti generati dagli utenti tramite i servizi di condivisione di contenuti online:</a:t>
            </a:r>
          </a:p>
          <a:p>
            <a:r>
              <a:rPr lang="it-IT" dirty="0">
                <a:effectLst/>
              </a:rPr>
              <a:t>a)</a:t>
            </a:r>
          </a:p>
          <a:p>
            <a:r>
              <a:rPr lang="it-IT" dirty="0">
                <a:effectLst/>
              </a:rPr>
              <a:t>citazione, critica, rassegna;</a:t>
            </a:r>
          </a:p>
          <a:p>
            <a:r>
              <a:rPr lang="it-IT" dirty="0">
                <a:effectLst/>
              </a:rPr>
              <a:t>b)</a:t>
            </a:r>
          </a:p>
          <a:p>
            <a:r>
              <a:rPr lang="it-IT" dirty="0">
                <a:effectLst/>
              </a:rPr>
              <a:t>utilizzi a scopo di caricatura, parodia o pastiche.</a:t>
            </a:r>
          </a:p>
        </p:txBody>
      </p:sp>
    </p:spTree>
    <p:extLst>
      <p:ext uri="{BB962C8B-B14F-4D97-AF65-F5344CB8AC3E}">
        <p14:creationId xmlns:p14="http://schemas.microsoft.com/office/powerpoint/2010/main" val="3572184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13</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r>
              <a:rPr lang="it-IT" sz="1200" b="0" i="0" kern="1200" dirty="0">
                <a:solidFill>
                  <a:schemeClr val="tx1"/>
                </a:solidFill>
                <a:effectLst/>
                <a:latin typeface="+mn-lt"/>
                <a:ea typeface="+mn-ea"/>
                <a:cs typeface="+mn-cs"/>
              </a:rPr>
              <a:t> La cooperazione tra i prestatori di servizi di condivisione di contenuti online e i titolari dei diritti deve impedire la disponibilità delle opere o di altri materiali caricati dagli utenti, che non violino il diritto d'autore o i diritti connessi, anche nei casi in cui tali opere o altri materiali siano oggetto di un'eccezione o limitazione.</a:t>
            </a:r>
          </a:p>
          <a:p>
            <a:r>
              <a:rPr lang="it-IT" sz="1200" b="0" i="0" kern="1200" dirty="0">
                <a:solidFill>
                  <a:schemeClr val="tx1"/>
                </a:solidFill>
                <a:effectLst/>
                <a:latin typeface="+mn-lt"/>
                <a:ea typeface="+mn-ea"/>
                <a:cs typeface="+mn-cs"/>
              </a:rPr>
              <a:t>Gli Stati membri provvedono affinché gli utenti in ogni Stato membro possano avvalersi delle seguenti eccezioni o limitazioni esistenti quando caricano e mettono a disposizione contenuti generati dagli utenti tramite i servizi di condivisione di contenuti online:</a:t>
            </a:r>
          </a:p>
          <a:p>
            <a:r>
              <a:rPr lang="it-IT" dirty="0">
                <a:effectLst/>
              </a:rPr>
              <a:t>a)</a:t>
            </a:r>
          </a:p>
          <a:p>
            <a:r>
              <a:rPr lang="it-IT" dirty="0">
                <a:effectLst/>
              </a:rPr>
              <a:t>citazione, critica, rassegna;</a:t>
            </a:r>
          </a:p>
          <a:p>
            <a:r>
              <a:rPr lang="it-IT" dirty="0">
                <a:effectLst/>
              </a:rPr>
              <a:t>b)</a:t>
            </a:r>
          </a:p>
          <a:p>
            <a:r>
              <a:rPr lang="it-IT" dirty="0">
                <a:effectLst/>
              </a:rPr>
              <a:t>utilizzi a scopo di caricatura, parodia o pastiche.</a:t>
            </a:r>
          </a:p>
        </p:txBody>
      </p:sp>
    </p:spTree>
    <p:extLst>
      <p:ext uri="{BB962C8B-B14F-4D97-AF65-F5344CB8AC3E}">
        <p14:creationId xmlns:p14="http://schemas.microsoft.com/office/powerpoint/2010/main" val="1392987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14</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r>
              <a:rPr lang="it-IT" sz="1200" b="0" i="0" kern="1200" dirty="0">
                <a:solidFill>
                  <a:schemeClr val="tx1"/>
                </a:solidFill>
                <a:effectLst/>
                <a:latin typeface="+mn-lt"/>
                <a:ea typeface="+mn-ea"/>
                <a:cs typeface="+mn-cs"/>
              </a:rPr>
              <a:t>Qualora non sia concessa alcuna autorizzazione, i prestatori di servizi di condivisione di contenuti online sono responsabili per atti non autorizzati di comunicazione al pubblico, compresa la messa a disposizione del pubblico, di opere e altri materiali protetti dal diritto d'autore, a meno che non dimostrino di:</a:t>
            </a:r>
          </a:p>
          <a:p>
            <a:r>
              <a:rPr lang="it-IT" dirty="0">
                <a:effectLst/>
              </a:rPr>
              <a:t>a)</a:t>
            </a:r>
          </a:p>
          <a:p>
            <a:r>
              <a:rPr lang="it-IT" dirty="0">
                <a:effectLst/>
              </a:rPr>
              <a:t>aver compiuto i massimi sforzi per ottenere un'autorizzazione, e</a:t>
            </a:r>
          </a:p>
          <a:p>
            <a:r>
              <a:rPr lang="it-IT" dirty="0">
                <a:effectLst/>
              </a:rPr>
              <a:t>b)</a:t>
            </a:r>
          </a:p>
          <a:p>
            <a:r>
              <a:rPr lang="it-IT" dirty="0">
                <a:effectLst/>
              </a:rPr>
              <a:t>aver compiuto, secondo elevati standard di diligenza professionale di settore, i massimi sforzi per assicurare che non siano disponibili opere e altri materiali specifici per i quali abbiano ricevuto le informazioni pertinenti e necessarie dai titolari dei diritti; e in ogni caso,</a:t>
            </a:r>
          </a:p>
          <a:p>
            <a:r>
              <a:rPr lang="it-IT" dirty="0">
                <a:effectLst/>
              </a:rPr>
              <a:t>c)</a:t>
            </a:r>
          </a:p>
          <a:p>
            <a:r>
              <a:rPr lang="it-IT" dirty="0">
                <a:effectLst/>
              </a:rPr>
              <a:t>aver agito tempestivamente, dopo aver ricevuto una segnalazione sufficientemente motivata dai titolari dei diritti, per disabilitare l'accesso o rimuovere dai loro siti web le opere o altri materiali oggetto di segnalazione e aver compiuto i massimi sforzi per impedirne il caricamento in futuro conformemente alla lettera b).</a:t>
            </a:r>
          </a:p>
          <a:p>
            <a:endParaRPr lang="en-US" dirty="0">
              <a:latin typeface="Times New Roman" charset="0"/>
            </a:endParaRPr>
          </a:p>
        </p:txBody>
      </p:sp>
    </p:spTree>
    <p:extLst>
      <p:ext uri="{BB962C8B-B14F-4D97-AF65-F5344CB8AC3E}">
        <p14:creationId xmlns:p14="http://schemas.microsoft.com/office/powerpoint/2010/main" val="3535937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r>
              <a:rPr lang="nl-NL"/>
              <a:t>Kop</a:t>
            </a:r>
          </a:p>
        </p:txBody>
      </p:sp>
      <p:sp>
        <p:nvSpPr>
          <p:cNvPr id="5" name="Segnaposto data 4"/>
          <p:cNvSpPr>
            <a:spLocks noGrp="1"/>
          </p:cNvSpPr>
          <p:nvPr>
            <p:ph type="dt" idx="11"/>
          </p:nvPr>
        </p:nvSpPr>
        <p:spPr/>
        <p:txBody>
          <a:bodyPr/>
          <a:lstStyle/>
          <a:p>
            <a:fld id="{34F9D3AF-BFCC-FD40-8DBA-411BC6C499E6}" type="datetime1">
              <a:rPr lang="nl-BE" smtClean="0"/>
              <a:t>9/11/2021</a:t>
            </a:fld>
            <a:endParaRPr lang="nl-NL" dirty="0"/>
          </a:p>
        </p:txBody>
      </p:sp>
      <p:sp>
        <p:nvSpPr>
          <p:cNvPr id="6" name="Segnaposto piè di pagina 5"/>
          <p:cNvSpPr>
            <a:spLocks noGrp="1"/>
          </p:cNvSpPr>
          <p:nvPr>
            <p:ph type="ftr" sz="quarter" idx="12"/>
          </p:nvPr>
        </p:nvSpPr>
        <p:spPr/>
        <p:txBody>
          <a:bodyPr/>
          <a:lstStyle/>
          <a:p>
            <a:r>
              <a:rPr lang="nl-NL"/>
              <a:t>Voet</a:t>
            </a:r>
            <a:endParaRPr lang="nl-NL" dirty="0"/>
          </a:p>
        </p:txBody>
      </p:sp>
      <p:sp>
        <p:nvSpPr>
          <p:cNvPr id="7" name="Segnaposto numero diapositiva 6"/>
          <p:cNvSpPr>
            <a:spLocks noGrp="1"/>
          </p:cNvSpPr>
          <p:nvPr>
            <p:ph type="sldNum" sz="quarter" idx="13"/>
          </p:nvPr>
        </p:nvSpPr>
        <p:spPr/>
        <p:txBody>
          <a:bodyPr/>
          <a:lstStyle/>
          <a:p>
            <a:fld id="{9FDDC29C-F309-0C44-B1DF-48E28FDE6E46}" type="slidenum">
              <a:rPr lang="nl-NL" smtClean="0"/>
              <a:pPr/>
              <a:t>15</a:t>
            </a:fld>
            <a:endParaRPr lang="nl-NL"/>
          </a:p>
        </p:txBody>
      </p:sp>
    </p:spTree>
    <p:extLst>
      <p:ext uri="{BB962C8B-B14F-4D97-AF65-F5344CB8AC3E}">
        <p14:creationId xmlns:p14="http://schemas.microsoft.com/office/powerpoint/2010/main" val="3568968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r>
              <a:rPr lang="nl-NL"/>
              <a:t>Kop</a:t>
            </a:r>
          </a:p>
        </p:txBody>
      </p:sp>
      <p:sp>
        <p:nvSpPr>
          <p:cNvPr id="5" name="Segnaposto data 4"/>
          <p:cNvSpPr>
            <a:spLocks noGrp="1"/>
          </p:cNvSpPr>
          <p:nvPr>
            <p:ph type="dt" idx="11"/>
          </p:nvPr>
        </p:nvSpPr>
        <p:spPr/>
        <p:txBody>
          <a:bodyPr/>
          <a:lstStyle/>
          <a:p>
            <a:fld id="{34F9D3AF-BFCC-FD40-8DBA-411BC6C499E6}" type="datetime1">
              <a:rPr lang="nl-BE" smtClean="0"/>
              <a:t>9/11/2021</a:t>
            </a:fld>
            <a:endParaRPr lang="nl-NL" dirty="0"/>
          </a:p>
        </p:txBody>
      </p:sp>
      <p:sp>
        <p:nvSpPr>
          <p:cNvPr id="6" name="Segnaposto piè di pagina 5"/>
          <p:cNvSpPr>
            <a:spLocks noGrp="1"/>
          </p:cNvSpPr>
          <p:nvPr>
            <p:ph type="ftr" sz="quarter" idx="12"/>
          </p:nvPr>
        </p:nvSpPr>
        <p:spPr/>
        <p:txBody>
          <a:bodyPr/>
          <a:lstStyle/>
          <a:p>
            <a:r>
              <a:rPr lang="nl-NL"/>
              <a:t>Voet</a:t>
            </a:r>
            <a:endParaRPr lang="nl-NL" dirty="0"/>
          </a:p>
        </p:txBody>
      </p:sp>
      <p:sp>
        <p:nvSpPr>
          <p:cNvPr id="7" name="Segnaposto numero diapositiva 6"/>
          <p:cNvSpPr>
            <a:spLocks noGrp="1"/>
          </p:cNvSpPr>
          <p:nvPr>
            <p:ph type="sldNum" sz="quarter" idx="13"/>
          </p:nvPr>
        </p:nvSpPr>
        <p:spPr/>
        <p:txBody>
          <a:bodyPr/>
          <a:lstStyle/>
          <a:p>
            <a:fld id="{9FDDC29C-F309-0C44-B1DF-48E28FDE6E46}" type="slidenum">
              <a:rPr lang="nl-NL" smtClean="0"/>
              <a:pPr/>
              <a:t>16</a:t>
            </a:fld>
            <a:endParaRPr lang="nl-NL"/>
          </a:p>
        </p:txBody>
      </p:sp>
    </p:spTree>
    <p:extLst>
      <p:ext uri="{BB962C8B-B14F-4D97-AF65-F5344CB8AC3E}">
        <p14:creationId xmlns:p14="http://schemas.microsoft.com/office/powerpoint/2010/main" val="3568968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r>
              <a:rPr lang="nl-NL"/>
              <a:t>Kop</a:t>
            </a:r>
          </a:p>
        </p:txBody>
      </p:sp>
      <p:sp>
        <p:nvSpPr>
          <p:cNvPr id="5" name="Segnaposto data 4"/>
          <p:cNvSpPr>
            <a:spLocks noGrp="1"/>
          </p:cNvSpPr>
          <p:nvPr>
            <p:ph type="dt" idx="11"/>
          </p:nvPr>
        </p:nvSpPr>
        <p:spPr/>
        <p:txBody>
          <a:bodyPr/>
          <a:lstStyle/>
          <a:p>
            <a:fld id="{34F9D3AF-BFCC-FD40-8DBA-411BC6C499E6}" type="datetime1">
              <a:rPr lang="nl-BE" smtClean="0"/>
              <a:t>9/11/2021</a:t>
            </a:fld>
            <a:endParaRPr lang="nl-NL" dirty="0"/>
          </a:p>
        </p:txBody>
      </p:sp>
      <p:sp>
        <p:nvSpPr>
          <p:cNvPr id="6" name="Segnaposto piè di pagina 5"/>
          <p:cNvSpPr>
            <a:spLocks noGrp="1"/>
          </p:cNvSpPr>
          <p:nvPr>
            <p:ph type="ftr" sz="quarter" idx="12"/>
          </p:nvPr>
        </p:nvSpPr>
        <p:spPr/>
        <p:txBody>
          <a:bodyPr/>
          <a:lstStyle/>
          <a:p>
            <a:r>
              <a:rPr lang="nl-NL"/>
              <a:t>Voet</a:t>
            </a:r>
            <a:endParaRPr lang="nl-NL" dirty="0"/>
          </a:p>
        </p:txBody>
      </p:sp>
      <p:sp>
        <p:nvSpPr>
          <p:cNvPr id="7" name="Segnaposto numero diapositiva 6"/>
          <p:cNvSpPr>
            <a:spLocks noGrp="1"/>
          </p:cNvSpPr>
          <p:nvPr>
            <p:ph type="sldNum" sz="quarter" idx="13"/>
          </p:nvPr>
        </p:nvSpPr>
        <p:spPr/>
        <p:txBody>
          <a:bodyPr/>
          <a:lstStyle/>
          <a:p>
            <a:fld id="{9FDDC29C-F309-0C44-B1DF-48E28FDE6E46}" type="slidenum">
              <a:rPr lang="nl-NL" smtClean="0"/>
              <a:pPr/>
              <a:t>17</a:t>
            </a:fld>
            <a:endParaRPr lang="nl-NL"/>
          </a:p>
        </p:txBody>
      </p:sp>
    </p:spTree>
    <p:extLst>
      <p:ext uri="{BB962C8B-B14F-4D97-AF65-F5344CB8AC3E}">
        <p14:creationId xmlns:p14="http://schemas.microsoft.com/office/powerpoint/2010/main" val="3568968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r>
              <a:rPr lang="nl-NL"/>
              <a:t>Kop</a:t>
            </a:r>
          </a:p>
        </p:txBody>
      </p:sp>
      <p:sp>
        <p:nvSpPr>
          <p:cNvPr id="5" name="Segnaposto data 4"/>
          <p:cNvSpPr>
            <a:spLocks noGrp="1"/>
          </p:cNvSpPr>
          <p:nvPr>
            <p:ph type="dt" idx="11"/>
          </p:nvPr>
        </p:nvSpPr>
        <p:spPr/>
        <p:txBody>
          <a:bodyPr/>
          <a:lstStyle/>
          <a:p>
            <a:fld id="{34F9D3AF-BFCC-FD40-8DBA-411BC6C499E6}" type="datetime1">
              <a:rPr lang="nl-BE" smtClean="0"/>
              <a:t>9/11/2021</a:t>
            </a:fld>
            <a:endParaRPr lang="nl-NL" dirty="0"/>
          </a:p>
        </p:txBody>
      </p:sp>
      <p:sp>
        <p:nvSpPr>
          <p:cNvPr id="6" name="Segnaposto piè di pagina 5"/>
          <p:cNvSpPr>
            <a:spLocks noGrp="1"/>
          </p:cNvSpPr>
          <p:nvPr>
            <p:ph type="ftr" sz="quarter" idx="12"/>
          </p:nvPr>
        </p:nvSpPr>
        <p:spPr/>
        <p:txBody>
          <a:bodyPr/>
          <a:lstStyle/>
          <a:p>
            <a:r>
              <a:rPr lang="nl-NL"/>
              <a:t>Voet</a:t>
            </a:r>
            <a:endParaRPr lang="nl-NL" dirty="0"/>
          </a:p>
        </p:txBody>
      </p:sp>
      <p:sp>
        <p:nvSpPr>
          <p:cNvPr id="7" name="Segnaposto numero diapositiva 6"/>
          <p:cNvSpPr>
            <a:spLocks noGrp="1"/>
          </p:cNvSpPr>
          <p:nvPr>
            <p:ph type="sldNum" sz="quarter" idx="13"/>
          </p:nvPr>
        </p:nvSpPr>
        <p:spPr/>
        <p:txBody>
          <a:bodyPr/>
          <a:lstStyle/>
          <a:p>
            <a:fld id="{9FDDC29C-F309-0C44-B1DF-48E28FDE6E46}" type="slidenum">
              <a:rPr lang="nl-NL" smtClean="0"/>
              <a:pPr/>
              <a:t>18</a:t>
            </a:fld>
            <a:endParaRPr lang="nl-NL"/>
          </a:p>
        </p:txBody>
      </p:sp>
    </p:spTree>
    <p:extLst>
      <p:ext uri="{BB962C8B-B14F-4D97-AF65-F5344CB8AC3E}">
        <p14:creationId xmlns:p14="http://schemas.microsoft.com/office/powerpoint/2010/main" val="3568968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r>
              <a:rPr lang="nl-NL"/>
              <a:t>Kop</a:t>
            </a:r>
          </a:p>
        </p:txBody>
      </p:sp>
      <p:sp>
        <p:nvSpPr>
          <p:cNvPr id="5" name="Segnaposto data 4"/>
          <p:cNvSpPr>
            <a:spLocks noGrp="1"/>
          </p:cNvSpPr>
          <p:nvPr>
            <p:ph type="dt" idx="11"/>
          </p:nvPr>
        </p:nvSpPr>
        <p:spPr/>
        <p:txBody>
          <a:bodyPr/>
          <a:lstStyle/>
          <a:p>
            <a:fld id="{34F9D3AF-BFCC-FD40-8DBA-411BC6C499E6}" type="datetime1">
              <a:rPr lang="nl-BE" smtClean="0"/>
              <a:t>9/11/2021</a:t>
            </a:fld>
            <a:endParaRPr lang="nl-NL" dirty="0"/>
          </a:p>
        </p:txBody>
      </p:sp>
      <p:sp>
        <p:nvSpPr>
          <p:cNvPr id="6" name="Segnaposto piè di pagina 5"/>
          <p:cNvSpPr>
            <a:spLocks noGrp="1"/>
          </p:cNvSpPr>
          <p:nvPr>
            <p:ph type="ftr" sz="quarter" idx="12"/>
          </p:nvPr>
        </p:nvSpPr>
        <p:spPr/>
        <p:txBody>
          <a:bodyPr/>
          <a:lstStyle/>
          <a:p>
            <a:r>
              <a:rPr lang="nl-NL"/>
              <a:t>Voet</a:t>
            </a:r>
            <a:endParaRPr lang="nl-NL" dirty="0"/>
          </a:p>
        </p:txBody>
      </p:sp>
      <p:sp>
        <p:nvSpPr>
          <p:cNvPr id="7" name="Segnaposto numero diapositiva 6"/>
          <p:cNvSpPr>
            <a:spLocks noGrp="1"/>
          </p:cNvSpPr>
          <p:nvPr>
            <p:ph type="sldNum" sz="quarter" idx="13"/>
          </p:nvPr>
        </p:nvSpPr>
        <p:spPr/>
        <p:txBody>
          <a:bodyPr/>
          <a:lstStyle/>
          <a:p>
            <a:fld id="{9FDDC29C-F309-0C44-B1DF-48E28FDE6E46}" type="slidenum">
              <a:rPr lang="nl-NL" smtClean="0"/>
              <a:pPr/>
              <a:t>19</a:t>
            </a:fld>
            <a:endParaRPr lang="nl-NL"/>
          </a:p>
        </p:txBody>
      </p:sp>
    </p:spTree>
    <p:extLst>
      <p:ext uri="{BB962C8B-B14F-4D97-AF65-F5344CB8AC3E}">
        <p14:creationId xmlns:p14="http://schemas.microsoft.com/office/powerpoint/2010/main" val="3568968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r>
              <a:rPr lang="nl-NL"/>
              <a:t>Kop</a:t>
            </a:r>
          </a:p>
        </p:txBody>
      </p:sp>
      <p:sp>
        <p:nvSpPr>
          <p:cNvPr id="5" name="Segnaposto data 4"/>
          <p:cNvSpPr>
            <a:spLocks noGrp="1"/>
          </p:cNvSpPr>
          <p:nvPr>
            <p:ph type="dt" idx="11"/>
          </p:nvPr>
        </p:nvSpPr>
        <p:spPr/>
        <p:txBody>
          <a:bodyPr/>
          <a:lstStyle/>
          <a:p>
            <a:fld id="{34F9D3AF-BFCC-FD40-8DBA-411BC6C499E6}" type="datetime1">
              <a:rPr lang="nl-BE" smtClean="0"/>
              <a:t>9/11/2021</a:t>
            </a:fld>
            <a:endParaRPr lang="nl-NL" dirty="0"/>
          </a:p>
        </p:txBody>
      </p:sp>
      <p:sp>
        <p:nvSpPr>
          <p:cNvPr id="6" name="Segnaposto piè di pagina 5"/>
          <p:cNvSpPr>
            <a:spLocks noGrp="1"/>
          </p:cNvSpPr>
          <p:nvPr>
            <p:ph type="ftr" sz="quarter" idx="12"/>
          </p:nvPr>
        </p:nvSpPr>
        <p:spPr/>
        <p:txBody>
          <a:bodyPr/>
          <a:lstStyle/>
          <a:p>
            <a:r>
              <a:rPr lang="nl-NL"/>
              <a:t>Voet</a:t>
            </a:r>
            <a:endParaRPr lang="nl-NL" dirty="0"/>
          </a:p>
        </p:txBody>
      </p:sp>
      <p:sp>
        <p:nvSpPr>
          <p:cNvPr id="7" name="Segnaposto numero diapositiva 6"/>
          <p:cNvSpPr>
            <a:spLocks noGrp="1"/>
          </p:cNvSpPr>
          <p:nvPr>
            <p:ph type="sldNum" sz="quarter" idx="13"/>
          </p:nvPr>
        </p:nvSpPr>
        <p:spPr/>
        <p:txBody>
          <a:bodyPr/>
          <a:lstStyle/>
          <a:p>
            <a:fld id="{9FDDC29C-F309-0C44-B1DF-48E28FDE6E46}" type="slidenum">
              <a:rPr lang="nl-NL" smtClean="0"/>
              <a:pPr/>
              <a:t>20</a:t>
            </a:fld>
            <a:endParaRPr lang="nl-NL"/>
          </a:p>
        </p:txBody>
      </p:sp>
    </p:spTree>
    <p:extLst>
      <p:ext uri="{BB962C8B-B14F-4D97-AF65-F5344CB8AC3E}">
        <p14:creationId xmlns:p14="http://schemas.microsoft.com/office/powerpoint/2010/main" val="3568968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r>
              <a:rPr lang="nl-NL"/>
              <a:t>Kop</a:t>
            </a:r>
          </a:p>
        </p:txBody>
      </p:sp>
      <p:sp>
        <p:nvSpPr>
          <p:cNvPr id="5" name="Segnaposto data 4"/>
          <p:cNvSpPr>
            <a:spLocks noGrp="1"/>
          </p:cNvSpPr>
          <p:nvPr>
            <p:ph type="dt" idx="11"/>
          </p:nvPr>
        </p:nvSpPr>
        <p:spPr/>
        <p:txBody>
          <a:bodyPr/>
          <a:lstStyle/>
          <a:p>
            <a:fld id="{34F9D3AF-BFCC-FD40-8DBA-411BC6C499E6}" type="datetime1">
              <a:rPr lang="nl-BE" smtClean="0"/>
              <a:t>9/11/2021</a:t>
            </a:fld>
            <a:endParaRPr lang="nl-NL" dirty="0"/>
          </a:p>
        </p:txBody>
      </p:sp>
      <p:sp>
        <p:nvSpPr>
          <p:cNvPr id="6" name="Segnaposto piè di pagina 5"/>
          <p:cNvSpPr>
            <a:spLocks noGrp="1"/>
          </p:cNvSpPr>
          <p:nvPr>
            <p:ph type="ftr" sz="quarter" idx="12"/>
          </p:nvPr>
        </p:nvSpPr>
        <p:spPr/>
        <p:txBody>
          <a:bodyPr/>
          <a:lstStyle/>
          <a:p>
            <a:r>
              <a:rPr lang="nl-NL"/>
              <a:t>Voet</a:t>
            </a:r>
            <a:endParaRPr lang="nl-NL" dirty="0"/>
          </a:p>
        </p:txBody>
      </p:sp>
      <p:sp>
        <p:nvSpPr>
          <p:cNvPr id="7" name="Segnaposto numero diapositiva 6"/>
          <p:cNvSpPr>
            <a:spLocks noGrp="1"/>
          </p:cNvSpPr>
          <p:nvPr>
            <p:ph type="sldNum" sz="quarter" idx="13"/>
          </p:nvPr>
        </p:nvSpPr>
        <p:spPr/>
        <p:txBody>
          <a:bodyPr/>
          <a:lstStyle/>
          <a:p>
            <a:fld id="{9FDDC29C-F309-0C44-B1DF-48E28FDE6E46}" type="slidenum">
              <a:rPr lang="nl-NL" smtClean="0"/>
              <a:pPr/>
              <a:t>21</a:t>
            </a:fld>
            <a:endParaRPr lang="nl-NL"/>
          </a:p>
        </p:txBody>
      </p:sp>
    </p:spTree>
    <p:extLst>
      <p:ext uri="{BB962C8B-B14F-4D97-AF65-F5344CB8AC3E}">
        <p14:creationId xmlns:p14="http://schemas.microsoft.com/office/powerpoint/2010/main" val="3568968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3</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dirty="0">
              <a:latin typeface="Times New Roman" charset="0"/>
            </a:endParaRPr>
          </a:p>
        </p:txBody>
      </p:sp>
    </p:spTree>
    <p:extLst>
      <p:ext uri="{BB962C8B-B14F-4D97-AF65-F5344CB8AC3E}">
        <p14:creationId xmlns:p14="http://schemas.microsoft.com/office/powerpoint/2010/main" val="1380039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r>
              <a:rPr lang="nl-NL"/>
              <a:t>Kop</a:t>
            </a:r>
          </a:p>
        </p:txBody>
      </p:sp>
      <p:sp>
        <p:nvSpPr>
          <p:cNvPr id="5" name="Segnaposto data 4"/>
          <p:cNvSpPr>
            <a:spLocks noGrp="1"/>
          </p:cNvSpPr>
          <p:nvPr>
            <p:ph type="dt" idx="11"/>
          </p:nvPr>
        </p:nvSpPr>
        <p:spPr/>
        <p:txBody>
          <a:bodyPr/>
          <a:lstStyle/>
          <a:p>
            <a:fld id="{34F9D3AF-BFCC-FD40-8DBA-411BC6C499E6}" type="datetime1">
              <a:rPr lang="nl-BE" smtClean="0"/>
              <a:t>9/11/2021</a:t>
            </a:fld>
            <a:endParaRPr lang="nl-NL" dirty="0"/>
          </a:p>
        </p:txBody>
      </p:sp>
      <p:sp>
        <p:nvSpPr>
          <p:cNvPr id="6" name="Segnaposto piè di pagina 5"/>
          <p:cNvSpPr>
            <a:spLocks noGrp="1"/>
          </p:cNvSpPr>
          <p:nvPr>
            <p:ph type="ftr" sz="quarter" idx="12"/>
          </p:nvPr>
        </p:nvSpPr>
        <p:spPr/>
        <p:txBody>
          <a:bodyPr/>
          <a:lstStyle/>
          <a:p>
            <a:r>
              <a:rPr lang="nl-NL"/>
              <a:t>Voet</a:t>
            </a:r>
            <a:endParaRPr lang="nl-NL" dirty="0"/>
          </a:p>
        </p:txBody>
      </p:sp>
      <p:sp>
        <p:nvSpPr>
          <p:cNvPr id="7" name="Segnaposto numero diapositiva 6"/>
          <p:cNvSpPr>
            <a:spLocks noGrp="1"/>
          </p:cNvSpPr>
          <p:nvPr>
            <p:ph type="sldNum" sz="quarter" idx="13"/>
          </p:nvPr>
        </p:nvSpPr>
        <p:spPr/>
        <p:txBody>
          <a:bodyPr/>
          <a:lstStyle/>
          <a:p>
            <a:fld id="{9FDDC29C-F309-0C44-B1DF-48E28FDE6E46}" type="slidenum">
              <a:rPr lang="nl-NL" smtClean="0"/>
              <a:pPr/>
              <a:t>22</a:t>
            </a:fld>
            <a:endParaRPr lang="nl-NL"/>
          </a:p>
        </p:txBody>
      </p:sp>
    </p:spTree>
    <p:extLst>
      <p:ext uri="{BB962C8B-B14F-4D97-AF65-F5344CB8AC3E}">
        <p14:creationId xmlns:p14="http://schemas.microsoft.com/office/powerpoint/2010/main" val="3568968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r>
              <a:rPr lang="nl-NL"/>
              <a:t>Kop</a:t>
            </a:r>
          </a:p>
        </p:txBody>
      </p:sp>
      <p:sp>
        <p:nvSpPr>
          <p:cNvPr id="5" name="Segnaposto data 4"/>
          <p:cNvSpPr>
            <a:spLocks noGrp="1"/>
          </p:cNvSpPr>
          <p:nvPr>
            <p:ph type="dt" idx="11"/>
          </p:nvPr>
        </p:nvSpPr>
        <p:spPr/>
        <p:txBody>
          <a:bodyPr/>
          <a:lstStyle/>
          <a:p>
            <a:fld id="{34F9D3AF-BFCC-FD40-8DBA-411BC6C499E6}" type="datetime1">
              <a:rPr lang="nl-BE" smtClean="0"/>
              <a:t>9/11/2021</a:t>
            </a:fld>
            <a:endParaRPr lang="nl-NL" dirty="0"/>
          </a:p>
        </p:txBody>
      </p:sp>
      <p:sp>
        <p:nvSpPr>
          <p:cNvPr id="6" name="Segnaposto piè di pagina 5"/>
          <p:cNvSpPr>
            <a:spLocks noGrp="1"/>
          </p:cNvSpPr>
          <p:nvPr>
            <p:ph type="ftr" sz="quarter" idx="12"/>
          </p:nvPr>
        </p:nvSpPr>
        <p:spPr/>
        <p:txBody>
          <a:bodyPr/>
          <a:lstStyle/>
          <a:p>
            <a:r>
              <a:rPr lang="nl-NL"/>
              <a:t>Voet</a:t>
            </a:r>
            <a:endParaRPr lang="nl-NL" dirty="0"/>
          </a:p>
        </p:txBody>
      </p:sp>
      <p:sp>
        <p:nvSpPr>
          <p:cNvPr id="7" name="Segnaposto numero diapositiva 6"/>
          <p:cNvSpPr>
            <a:spLocks noGrp="1"/>
          </p:cNvSpPr>
          <p:nvPr>
            <p:ph type="sldNum" sz="quarter" idx="13"/>
          </p:nvPr>
        </p:nvSpPr>
        <p:spPr/>
        <p:txBody>
          <a:bodyPr/>
          <a:lstStyle/>
          <a:p>
            <a:fld id="{9FDDC29C-F309-0C44-B1DF-48E28FDE6E46}" type="slidenum">
              <a:rPr lang="nl-NL" smtClean="0"/>
              <a:pPr/>
              <a:t>23</a:t>
            </a:fld>
            <a:endParaRPr lang="nl-NL"/>
          </a:p>
        </p:txBody>
      </p:sp>
    </p:spTree>
    <p:extLst>
      <p:ext uri="{BB962C8B-B14F-4D97-AF65-F5344CB8AC3E}">
        <p14:creationId xmlns:p14="http://schemas.microsoft.com/office/powerpoint/2010/main" val="3568968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Nelle università, sempre il ricercatore</a:t>
            </a:r>
          </a:p>
        </p:txBody>
      </p:sp>
      <p:sp>
        <p:nvSpPr>
          <p:cNvPr id="4" name="Segnaposto intestazione 3"/>
          <p:cNvSpPr>
            <a:spLocks noGrp="1"/>
          </p:cNvSpPr>
          <p:nvPr>
            <p:ph type="hdr" sz="quarter" idx="10"/>
          </p:nvPr>
        </p:nvSpPr>
        <p:spPr/>
        <p:txBody>
          <a:bodyPr/>
          <a:lstStyle/>
          <a:p>
            <a:r>
              <a:rPr lang="nl-NL"/>
              <a:t>Kop</a:t>
            </a:r>
          </a:p>
        </p:txBody>
      </p:sp>
      <p:sp>
        <p:nvSpPr>
          <p:cNvPr id="5" name="Segnaposto data 4"/>
          <p:cNvSpPr>
            <a:spLocks noGrp="1"/>
          </p:cNvSpPr>
          <p:nvPr>
            <p:ph type="dt" idx="11"/>
          </p:nvPr>
        </p:nvSpPr>
        <p:spPr/>
        <p:txBody>
          <a:bodyPr/>
          <a:lstStyle/>
          <a:p>
            <a:fld id="{34F9D3AF-BFCC-FD40-8DBA-411BC6C499E6}" type="datetime1">
              <a:rPr lang="nl-BE" smtClean="0"/>
              <a:t>9/11/2021</a:t>
            </a:fld>
            <a:endParaRPr lang="nl-NL" dirty="0"/>
          </a:p>
        </p:txBody>
      </p:sp>
      <p:sp>
        <p:nvSpPr>
          <p:cNvPr id="6" name="Segnaposto piè di pagina 5"/>
          <p:cNvSpPr>
            <a:spLocks noGrp="1"/>
          </p:cNvSpPr>
          <p:nvPr>
            <p:ph type="ftr" sz="quarter" idx="12"/>
          </p:nvPr>
        </p:nvSpPr>
        <p:spPr/>
        <p:txBody>
          <a:bodyPr/>
          <a:lstStyle/>
          <a:p>
            <a:r>
              <a:rPr lang="nl-NL"/>
              <a:t>Voet</a:t>
            </a:r>
            <a:endParaRPr lang="nl-NL" dirty="0"/>
          </a:p>
        </p:txBody>
      </p:sp>
      <p:sp>
        <p:nvSpPr>
          <p:cNvPr id="7" name="Segnaposto numero diapositiva 6"/>
          <p:cNvSpPr>
            <a:spLocks noGrp="1"/>
          </p:cNvSpPr>
          <p:nvPr>
            <p:ph type="sldNum" sz="quarter" idx="13"/>
          </p:nvPr>
        </p:nvSpPr>
        <p:spPr/>
        <p:txBody>
          <a:bodyPr/>
          <a:lstStyle/>
          <a:p>
            <a:fld id="{9FDDC29C-F309-0C44-B1DF-48E28FDE6E46}" type="slidenum">
              <a:rPr lang="nl-NL" smtClean="0"/>
              <a:pPr/>
              <a:t>24</a:t>
            </a:fld>
            <a:endParaRPr lang="nl-NL"/>
          </a:p>
        </p:txBody>
      </p:sp>
    </p:spTree>
    <p:extLst>
      <p:ext uri="{BB962C8B-B14F-4D97-AF65-F5344CB8AC3E}">
        <p14:creationId xmlns:p14="http://schemas.microsoft.com/office/powerpoint/2010/main" val="3568968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r>
              <a:rPr lang="nl-NL"/>
              <a:t>Kop</a:t>
            </a:r>
          </a:p>
        </p:txBody>
      </p:sp>
      <p:sp>
        <p:nvSpPr>
          <p:cNvPr id="5" name="Segnaposto data 4"/>
          <p:cNvSpPr>
            <a:spLocks noGrp="1"/>
          </p:cNvSpPr>
          <p:nvPr>
            <p:ph type="dt" idx="11"/>
          </p:nvPr>
        </p:nvSpPr>
        <p:spPr/>
        <p:txBody>
          <a:bodyPr/>
          <a:lstStyle/>
          <a:p>
            <a:fld id="{34F9D3AF-BFCC-FD40-8DBA-411BC6C499E6}" type="datetime1">
              <a:rPr lang="nl-BE" smtClean="0"/>
              <a:t>9/11/2021</a:t>
            </a:fld>
            <a:endParaRPr lang="nl-NL" dirty="0"/>
          </a:p>
        </p:txBody>
      </p:sp>
      <p:sp>
        <p:nvSpPr>
          <p:cNvPr id="6" name="Segnaposto piè di pagina 5"/>
          <p:cNvSpPr>
            <a:spLocks noGrp="1"/>
          </p:cNvSpPr>
          <p:nvPr>
            <p:ph type="ftr" sz="quarter" idx="12"/>
          </p:nvPr>
        </p:nvSpPr>
        <p:spPr/>
        <p:txBody>
          <a:bodyPr/>
          <a:lstStyle/>
          <a:p>
            <a:r>
              <a:rPr lang="nl-NL"/>
              <a:t>Voet</a:t>
            </a:r>
            <a:endParaRPr lang="nl-NL" dirty="0"/>
          </a:p>
        </p:txBody>
      </p:sp>
      <p:sp>
        <p:nvSpPr>
          <p:cNvPr id="7" name="Segnaposto numero diapositiva 6"/>
          <p:cNvSpPr>
            <a:spLocks noGrp="1"/>
          </p:cNvSpPr>
          <p:nvPr>
            <p:ph type="sldNum" sz="quarter" idx="13"/>
          </p:nvPr>
        </p:nvSpPr>
        <p:spPr/>
        <p:txBody>
          <a:bodyPr/>
          <a:lstStyle/>
          <a:p>
            <a:fld id="{9FDDC29C-F309-0C44-B1DF-48E28FDE6E46}" type="slidenum">
              <a:rPr lang="nl-NL" smtClean="0"/>
              <a:pPr/>
              <a:t>25</a:t>
            </a:fld>
            <a:endParaRPr lang="nl-NL"/>
          </a:p>
        </p:txBody>
      </p:sp>
    </p:spTree>
    <p:extLst>
      <p:ext uri="{BB962C8B-B14F-4D97-AF65-F5344CB8AC3E}">
        <p14:creationId xmlns:p14="http://schemas.microsoft.com/office/powerpoint/2010/main" val="35689682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È una privativa!</a:t>
            </a:r>
          </a:p>
        </p:txBody>
      </p:sp>
      <p:sp>
        <p:nvSpPr>
          <p:cNvPr id="4" name="Segnaposto intestazione 3"/>
          <p:cNvSpPr>
            <a:spLocks noGrp="1"/>
          </p:cNvSpPr>
          <p:nvPr>
            <p:ph type="hdr" sz="quarter" idx="10"/>
          </p:nvPr>
        </p:nvSpPr>
        <p:spPr/>
        <p:txBody>
          <a:bodyPr/>
          <a:lstStyle/>
          <a:p>
            <a:r>
              <a:rPr lang="nl-NL"/>
              <a:t>Kop</a:t>
            </a:r>
          </a:p>
        </p:txBody>
      </p:sp>
      <p:sp>
        <p:nvSpPr>
          <p:cNvPr id="5" name="Segnaposto data 4"/>
          <p:cNvSpPr>
            <a:spLocks noGrp="1"/>
          </p:cNvSpPr>
          <p:nvPr>
            <p:ph type="dt" idx="11"/>
          </p:nvPr>
        </p:nvSpPr>
        <p:spPr/>
        <p:txBody>
          <a:bodyPr/>
          <a:lstStyle/>
          <a:p>
            <a:fld id="{34F9D3AF-BFCC-FD40-8DBA-411BC6C499E6}" type="datetime1">
              <a:rPr lang="nl-BE" smtClean="0"/>
              <a:t>9/11/2021</a:t>
            </a:fld>
            <a:endParaRPr lang="nl-NL" dirty="0"/>
          </a:p>
        </p:txBody>
      </p:sp>
      <p:sp>
        <p:nvSpPr>
          <p:cNvPr id="6" name="Segnaposto piè di pagina 5"/>
          <p:cNvSpPr>
            <a:spLocks noGrp="1"/>
          </p:cNvSpPr>
          <p:nvPr>
            <p:ph type="ftr" sz="quarter" idx="12"/>
          </p:nvPr>
        </p:nvSpPr>
        <p:spPr/>
        <p:txBody>
          <a:bodyPr/>
          <a:lstStyle/>
          <a:p>
            <a:r>
              <a:rPr lang="nl-NL"/>
              <a:t>Voet</a:t>
            </a:r>
            <a:endParaRPr lang="nl-NL" dirty="0"/>
          </a:p>
        </p:txBody>
      </p:sp>
      <p:sp>
        <p:nvSpPr>
          <p:cNvPr id="7" name="Segnaposto numero diapositiva 6"/>
          <p:cNvSpPr>
            <a:spLocks noGrp="1"/>
          </p:cNvSpPr>
          <p:nvPr>
            <p:ph type="sldNum" sz="quarter" idx="13"/>
          </p:nvPr>
        </p:nvSpPr>
        <p:spPr/>
        <p:txBody>
          <a:bodyPr/>
          <a:lstStyle/>
          <a:p>
            <a:fld id="{9FDDC29C-F309-0C44-B1DF-48E28FDE6E46}" type="slidenum">
              <a:rPr lang="nl-NL" smtClean="0"/>
              <a:pPr/>
              <a:t>26</a:t>
            </a:fld>
            <a:endParaRPr lang="nl-NL"/>
          </a:p>
        </p:txBody>
      </p:sp>
    </p:spTree>
    <p:extLst>
      <p:ext uri="{BB962C8B-B14F-4D97-AF65-F5344CB8AC3E}">
        <p14:creationId xmlns:p14="http://schemas.microsoft.com/office/powerpoint/2010/main" val="3568968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È una privativa!</a:t>
            </a:r>
          </a:p>
        </p:txBody>
      </p:sp>
      <p:sp>
        <p:nvSpPr>
          <p:cNvPr id="4" name="Segnaposto intestazione 3"/>
          <p:cNvSpPr>
            <a:spLocks noGrp="1"/>
          </p:cNvSpPr>
          <p:nvPr>
            <p:ph type="hdr" sz="quarter" idx="10"/>
          </p:nvPr>
        </p:nvSpPr>
        <p:spPr/>
        <p:txBody>
          <a:bodyPr/>
          <a:lstStyle/>
          <a:p>
            <a:r>
              <a:rPr lang="nl-NL"/>
              <a:t>Kop</a:t>
            </a:r>
          </a:p>
        </p:txBody>
      </p:sp>
      <p:sp>
        <p:nvSpPr>
          <p:cNvPr id="5" name="Segnaposto data 4"/>
          <p:cNvSpPr>
            <a:spLocks noGrp="1"/>
          </p:cNvSpPr>
          <p:nvPr>
            <p:ph type="dt" idx="11"/>
          </p:nvPr>
        </p:nvSpPr>
        <p:spPr/>
        <p:txBody>
          <a:bodyPr/>
          <a:lstStyle/>
          <a:p>
            <a:fld id="{34F9D3AF-BFCC-FD40-8DBA-411BC6C499E6}" type="datetime1">
              <a:rPr lang="nl-BE" smtClean="0"/>
              <a:t>9/11/2021</a:t>
            </a:fld>
            <a:endParaRPr lang="nl-NL" dirty="0"/>
          </a:p>
        </p:txBody>
      </p:sp>
      <p:sp>
        <p:nvSpPr>
          <p:cNvPr id="6" name="Segnaposto piè di pagina 5"/>
          <p:cNvSpPr>
            <a:spLocks noGrp="1"/>
          </p:cNvSpPr>
          <p:nvPr>
            <p:ph type="ftr" sz="quarter" idx="12"/>
          </p:nvPr>
        </p:nvSpPr>
        <p:spPr/>
        <p:txBody>
          <a:bodyPr/>
          <a:lstStyle/>
          <a:p>
            <a:r>
              <a:rPr lang="nl-NL"/>
              <a:t>Voet</a:t>
            </a:r>
            <a:endParaRPr lang="nl-NL" dirty="0"/>
          </a:p>
        </p:txBody>
      </p:sp>
      <p:sp>
        <p:nvSpPr>
          <p:cNvPr id="7" name="Segnaposto numero diapositiva 6"/>
          <p:cNvSpPr>
            <a:spLocks noGrp="1"/>
          </p:cNvSpPr>
          <p:nvPr>
            <p:ph type="sldNum" sz="quarter" idx="13"/>
          </p:nvPr>
        </p:nvSpPr>
        <p:spPr/>
        <p:txBody>
          <a:bodyPr/>
          <a:lstStyle/>
          <a:p>
            <a:fld id="{9FDDC29C-F309-0C44-B1DF-48E28FDE6E46}" type="slidenum">
              <a:rPr lang="nl-NL" smtClean="0"/>
              <a:pPr/>
              <a:t>27</a:t>
            </a:fld>
            <a:endParaRPr lang="nl-NL"/>
          </a:p>
        </p:txBody>
      </p:sp>
    </p:spTree>
    <p:extLst>
      <p:ext uri="{BB962C8B-B14F-4D97-AF65-F5344CB8AC3E}">
        <p14:creationId xmlns:p14="http://schemas.microsoft.com/office/powerpoint/2010/main" val="3568968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È una privativa!</a:t>
            </a:r>
          </a:p>
        </p:txBody>
      </p:sp>
      <p:sp>
        <p:nvSpPr>
          <p:cNvPr id="4" name="Segnaposto intestazione 3"/>
          <p:cNvSpPr>
            <a:spLocks noGrp="1"/>
          </p:cNvSpPr>
          <p:nvPr>
            <p:ph type="hdr" sz="quarter" idx="10"/>
          </p:nvPr>
        </p:nvSpPr>
        <p:spPr/>
        <p:txBody>
          <a:bodyPr/>
          <a:lstStyle/>
          <a:p>
            <a:r>
              <a:rPr lang="nl-NL"/>
              <a:t>Kop</a:t>
            </a:r>
          </a:p>
        </p:txBody>
      </p:sp>
      <p:sp>
        <p:nvSpPr>
          <p:cNvPr id="5" name="Segnaposto data 4"/>
          <p:cNvSpPr>
            <a:spLocks noGrp="1"/>
          </p:cNvSpPr>
          <p:nvPr>
            <p:ph type="dt" idx="11"/>
          </p:nvPr>
        </p:nvSpPr>
        <p:spPr/>
        <p:txBody>
          <a:bodyPr/>
          <a:lstStyle/>
          <a:p>
            <a:fld id="{34F9D3AF-BFCC-FD40-8DBA-411BC6C499E6}" type="datetime1">
              <a:rPr lang="nl-BE" smtClean="0"/>
              <a:t>9/11/2021</a:t>
            </a:fld>
            <a:endParaRPr lang="nl-NL" dirty="0"/>
          </a:p>
        </p:txBody>
      </p:sp>
      <p:sp>
        <p:nvSpPr>
          <p:cNvPr id="6" name="Segnaposto piè di pagina 5"/>
          <p:cNvSpPr>
            <a:spLocks noGrp="1"/>
          </p:cNvSpPr>
          <p:nvPr>
            <p:ph type="ftr" sz="quarter" idx="12"/>
          </p:nvPr>
        </p:nvSpPr>
        <p:spPr/>
        <p:txBody>
          <a:bodyPr/>
          <a:lstStyle/>
          <a:p>
            <a:r>
              <a:rPr lang="nl-NL"/>
              <a:t>Voet</a:t>
            </a:r>
            <a:endParaRPr lang="nl-NL" dirty="0"/>
          </a:p>
        </p:txBody>
      </p:sp>
      <p:sp>
        <p:nvSpPr>
          <p:cNvPr id="7" name="Segnaposto numero diapositiva 6"/>
          <p:cNvSpPr>
            <a:spLocks noGrp="1"/>
          </p:cNvSpPr>
          <p:nvPr>
            <p:ph type="sldNum" sz="quarter" idx="13"/>
          </p:nvPr>
        </p:nvSpPr>
        <p:spPr/>
        <p:txBody>
          <a:bodyPr/>
          <a:lstStyle/>
          <a:p>
            <a:fld id="{9FDDC29C-F309-0C44-B1DF-48E28FDE6E46}" type="slidenum">
              <a:rPr lang="nl-NL" smtClean="0"/>
              <a:pPr/>
              <a:t>28</a:t>
            </a:fld>
            <a:endParaRPr lang="nl-NL"/>
          </a:p>
        </p:txBody>
      </p:sp>
    </p:spTree>
    <p:extLst>
      <p:ext uri="{BB962C8B-B14F-4D97-AF65-F5344CB8AC3E}">
        <p14:creationId xmlns:p14="http://schemas.microsoft.com/office/powerpoint/2010/main" val="3568968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r>
              <a:rPr lang="nl-NL"/>
              <a:t>Kop</a:t>
            </a:r>
          </a:p>
        </p:txBody>
      </p:sp>
      <p:sp>
        <p:nvSpPr>
          <p:cNvPr id="5" name="Segnaposto data 4"/>
          <p:cNvSpPr>
            <a:spLocks noGrp="1"/>
          </p:cNvSpPr>
          <p:nvPr>
            <p:ph type="dt" idx="11"/>
          </p:nvPr>
        </p:nvSpPr>
        <p:spPr/>
        <p:txBody>
          <a:bodyPr/>
          <a:lstStyle/>
          <a:p>
            <a:fld id="{34F9D3AF-BFCC-FD40-8DBA-411BC6C499E6}" type="datetime1">
              <a:rPr lang="nl-BE" smtClean="0"/>
              <a:t>9/11/2021</a:t>
            </a:fld>
            <a:endParaRPr lang="nl-NL" dirty="0"/>
          </a:p>
        </p:txBody>
      </p:sp>
      <p:sp>
        <p:nvSpPr>
          <p:cNvPr id="6" name="Segnaposto piè di pagina 5"/>
          <p:cNvSpPr>
            <a:spLocks noGrp="1"/>
          </p:cNvSpPr>
          <p:nvPr>
            <p:ph type="ftr" sz="quarter" idx="12"/>
          </p:nvPr>
        </p:nvSpPr>
        <p:spPr/>
        <p:txBody>
          <a:bodyPr/>
          <a:lstStyle/>
          <a:p>
            <a:r>
              <a:rPr lang="nl-NL"/>
              <a:t>Voet</a:t>
            </a:r>
            <a:endParaRPr lang="nl-NL" dirty="0"/>
          </a:p>
        </p:txBody>
      </p:sp>
      <p:sp>
        <p:nvSpPr>
          <p:cNvPr id="7" name="Segnaposto numero diapositiva 6"/>
          <p:cNvSpPr>
            <a:spLocks noGrp="1"/>
          </p:cNvSpPr>
          <p:nvPr>
            <p:ph type="sldNum" sz="quarter" idx="13"/>
          </p:nvPr>
        </p:nvSpPr>
        <p:spPr/>
        <p:txBody>
          <a:bodyPr/>
          <a:lstStyle/>
          <a:p>
            <a:fld id="{9FDDC29C-F309-0C44-B1DF-48E28FDE6E46}" type="slidenum">
              <a:rPr lang="nl-NL" smtClean="0"/>
              <a:pPr/>
              <a:t>29</a:t>
            </a:fld>
            <a:endParaRPr lang="nl-NL"/>
          </a:p>
        </p:txBody>
      </p:sp>
    </p:spTree>
    <p:extLst>
      <p:ext uri="{BB962C8B-B14F-4D97-AF65-F5344CB8AC3E}">
        <p14:creationId xmlns:p14="http://schemas.microsoft.com/office/powerpoint/2010/main" val="35689682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intestazione 3"/>
          <p:cNvSpPr>
            <a:spLocks noGrp="1"/>
          </p:cNvSpPr>
          <p:nvPr>
            <p:ph type="hdr" sz="quarter" idx="10"/>
          </p:nvPr>
        </p:nvSpPr>
        <p:spPr/>
        <p:txBody>
          <a:bodyPr/>
          <a:lstStyle/>
          <a:p>
            <a:r>
              <a:rPr lang="nl-NL"/>
              <a:t>Kop</a:t>
            </a:r>
          </a:p>
        </p:txBody>
      </p:sp>
      <p:sp>
        <p:nvSpPr>
          <p:cNvPr id="5" name="Segnaposto data 4"/>
          <p:cNvSpPr>
            <a:spLocks noGrp="1"/>
          </p:cNvSpPr>
          <p:nvPr>
            <p:ph type="dt" idx="11"/>
          </p:nvPr>
        </p:nvSpPr>
        <p:spPr/>
        <p:txBody>
          <a:bodyPr/>
          <a:lstStyle/>
          <a:p>
            <a:fld id="{34F9D3AF-BFCC-FD40-8DBA-411BC6C499E6}" type="datetime1">
              <a:rPr lang="nl-BE" smtClean="0"/>
              <a:t>9/11/2021</a:t>
            </a:fld>
            <a:endParaRPr lang="nl-NL" dirty="0"/>
          </a:p>
        </p:txBody>
      </p:sp>
      <p:sp>
        <p:nvSpPr>
          <p:cNvPr id="6" name="Segnaposto piè di pagina 5"/>
          <p:cNvSpPr>
            <a:spLocks noGrp="1"/>
          </p:cNvSpPr>
          <p:nvPr>
            <p:ph type="ftr" sz="quarter" idx="12"/>
          </p:nvPr>
        </p:nvSpPr>
        <p:spPr/>
        <p:txBody>
          <a:bodyPr/>
          <a:lstStyle/>
          <a:p>
            <a:r>
              <a:rPr lang="nl-NL"/>
              <a:t>Voet</a:t>
            </a:r>
            <a:endParaRPr lang="nl-NL" dirty="0"/>
          </a:p>
        </p:txBody>
      </p:sp>
      <p:sp>
        <p:nvSpPr>
          <p:cNvPr id="7" name="Segnaposto numero diapositiva 6"/>
          <p:cNvSpPr>
            <a:spLocks noGrp="1"/>
          </p:cNvSpPr>
          <p:nvPr>
            <p:ph type="sldNum" sz="quarter" idx="13"/>
          </p:nvPr>
        </p:nvSpPr>
        <p:spPr/>
        <p:txBody>
          <a:bodyPr/>
          <a:lstStyle/>
          <a:p>
            <a:fld id="{9FDDC29C-F309-0C44-B1DF-48E28FDE6E46}" type="slidenum">
              <a:rPr lang="nl-NL" smtClean="0"/>
              <a:pPr/>
              <a:t>30</a:t>
            </a:fld>
            <a:endParaRPr lang="nl-NL"/>
          </a:p>
        </p:txBody>
      </p:sp>
    </p:spTree>
    <p:extLst>
      <p:ext uri="{BB962C8B-B14F-4D97-AF65-F5344CB8AC3E}">
        <p14:creationId xmlns:p14="http://schemas.microsoft.com/office/powerpoint/2010/main" val="3568968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31</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dirty="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4</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endParaRPr lang="en-US" dirty="0">
              <a:latin typeface="Times New Roman" charset="0"/>
            </a:endParaRPr>
          </a:p>
        </p:txBody>
      </p:sp>
    </p:spTree>
    <p:extLst>
      <p:ext uri="{BB962C8B-B14F-4D97-AF65-F5344CB8AC3E}">
        <p14:creationId xmlns:p14="http://schemas.microsoft.com/office/powerpoint/2010/main" val="2137199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32</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dirty="0">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33</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r>
              <a:rPr lang="en-US" dirty="0">
                <a:latin typeface="Times New Roman" charset="0"/>
              </a:rPr>
              <a:t>In </a:t>
            </a:r>
            <a:r>
              <a:rPr lang="en-US" dirty="0" err="1">
                <a:latin typeface="Times New Roman" charset="0"/>
              </a:rPr>
              <a:t>cp</a:t>
            </a:r>
            <a:r>
              <a:rPr lang="en-US" dirty="0">
                <a:latin typeface="Times New Roman" charset="0"/>
              </a:rPr>
              <a:t> “</a:t>
            </a:r>
            <a:r>
              <a:rPr lang="en-US" dirty="0" err="1">
                <a:latin typeface="Times New Roman" charset="0"/>
              </a:rPr>
              <a:t>originalità</a:t>
            </a:r>
            <a:r>
              <a:rPr lang="en-US" dirty="0">
                <a:latin typeface="Times New Roman" charset="0"/>
              </a:rPr>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34</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r>
              <a:rPr lang="en-US" dirty="0" err="1">
                <a:latin typeface="Times New Roman" charset="0"/>
              </a:rPr>
              <a:t>Quindi</a:t>
            </a:r>
            <a:r>
              <a:rPr lang="en-US" dirty="0">
                <a:latin typeface="Times New Roman" charset="0"/>
              </a:rPr>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35</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r>
              <a:rPr lang="en-US" dirty="0">
                <a:latin typeface="Times New Roman" charset="0"/>
              </a:rPr>
              <a:t>In </a:t>
            </a:r>
            <a:r>
              <a:rPr lang="en-US" dirty="0" err="1">
                <a:latin typeface="Times New Roman" charset="0"/>
              </a:rPr>
              <a:t>cp</a:t>
            </a:r>
            <a:r>
              <a:rPr lang="en-US" dirty="0">
                <a:latin typeface="Times New Roman" charset="0"/>
              </a:rPr>
              <a:t> “</a:t>
            </a:r>
            <a:r>
              <a:rPr lang="en-US" dirty="0" err="1">
                <a:latin typeface="Times New Roman" charset="0"/>
              </a:rPr>
              <a:t>originalità</a:t>
            </a:r>
            <a:r>
              <a:rPr lang="en-US" dirty="0">
                <a:latin typeface="Times New Roman" charset="0"/>
              </a:rPr>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36</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r>
              <a:rPr lang="en-US" dirty="0">
                <a:latin typeface="Times New Roman" charset="0"/>
              </a:rPr>
              <a:t>In </a:t>
            </a:r>
            <a:r>
              <a:rPr lang="en-US" dirty="0" err="1">
                <a:latin typeface="Times New Roman" charset="0"/>
              </a:rPr>
              <a:t>cp</a:t>
            </a:r>
            <a:r>
              <a:rPr lang="en-US" dirty="0">
                <a:latin typeface="Times New Roman" charset="0"/>
              </a:rPr>
              <a:t> “</a:t>
            </a:r>
            <a:r>
              <a:rPr lang="en-US" dirty="0" err="1">
                <a:latin typeface="Times New Roman" charset="0"/>
              </a:rPr>
              <a:t>originalità</a:t>
            </a:r>
            <a:r>
              <a:rPr lang="en-US" dirty="0">
                <a:latin typeface="Times New Roman" charset="0"/>
              </a:rPr>
              <a: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37</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r>
              <a:rPr lang="en-US" baseline="0" dirty="0">
                <a:latin typeface="Times New Roman" charset="0"/>
              </a:rPr>
              <a:t>La </a:t>
            </a:r>
            <a:r>
              <a:rPr lang="en-US" baseline="0" dirty="0" err="1">
                <a:latin typeface="Times New Roman" charset="0"/>
              </a:rPr>
              <a:t>lettera</a:t>
            </a:r>
            <a:r>
              <a:rPr lang="en-US" baseline="0" dirty="0">
                <a:latin typeface="Times New Roman" charset="0"/>
              </a:rPr>
              <a:t> d) un </a:t>
            </a:r>
            <a:r>
              <a:rPr lang="en-US" baseline="0" dirty="0" err="1">
                <a:latin typeface="Times New Roman" charset="0"/>
              </a:rPr>
              <a:t>po</a:t>
            </a:r>
            <a:r>
              <a:rPr lang="en-US" baseline="0" dirty="0">
                <a:latin typeface="Times New Roman" charset="0"/>
              </a:rPr>
              <a:t>’ </a:t>
            </a:r>
            <a:r>
              <a:rPr lang="en-US" baseline="0" dirty="0" err="1">
                <a:latin typeface="Times New Roman" charset="0"/>
              </a:rPr>
              <a:t>l’inverso</a:t>
            </a:r>
            <a:r>
              <a:rPr lang="en-US" baseline="0" dirty="0">
                <a:latin typeface="Times New Roman" charset="0"/>
              </a:rPr>
              <a:t> del 2598 3°.</a:t>
            </a:r>
            <a:endParaRPr lang="en-US" dirty="0">
              <a:latin typeface="Times New Roman"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38</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r>
              <a:rPr lang="en-US" baseline="0" dirty="0">
                <a:latin typeface="Times New Roman" charset="0"/>
              </a:rPr>
              <a:t>La </a:t>
            </a:r>
            <a:r>
              <a:rPr lang="en-US" baseline="0" dirty="0" err="1">
                <a:latin typeface="Times New Roman" charset="0"/>
              </a:rPr>
              <a:t>lettera</a:t>
            </a:r>
            <a:r>
              <a:rPr lang="en-US" baseline="0" dirty="0">
                <a:latin typeface="Times New Roman" charset="0"/>
              </a:rPr>
              <a:t> d) un </a:t>
            </a:r>
            <a:r>
              <a:rPr lang="en-US" baseline="0" dirty="0" err="1">
                <a:latin typeface="Times New Roman" charset="0"/>
              </a:rPr>
              <a:t>po</a:t>
            </a:r>
            <a:r>
              <a:rPr lang="en-US" baseline="0" dirty="0">
                <a:latin typeface="Times New Roman" charset="0"/>
              </a:rPr>
              <a:t>’ </a:t>
            </a:r>
            <a:r>
              <a:rPr lang="en-US" baseline="0" dirty="0" err="1">
                <a:latin typeface="Times New Roman" charset="0"/>
              </a:rPr>
              <a:t>l’inverso</a:t>
            </a:r>
            <a:r>
              <a:rPr lang="en-US" baseline="0" dirty="0">
                <a:latin typeface="Times New Roman" charset="0"/>
              </a:rPr>
              <a:t> del 2598 3°.</a:t>
            </a:r>
            <a:endParaRPr lang="en-US" dirty="0">
              <a:latin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39</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dirty="0">
              <a:latin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40</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dirty="0">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41</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r>
              <a:rPr lang="en-US" dirty="0" err="1">
                <a:latin typeface="Times New Roman" charset="0"/>
              </a:rPr>
              <a:t>Saltarla</a:t>
            </a:r>
            <a:endParaRPr lang="en-US" dirty="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5</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r>
              <a:rPr lang="it-IT" sz="1200" b="0" i="0" kern="1200" dirty="0">
                <a:solidFill>
                  <a:schemeClr val="tx1"/>
                </a:solidFill>
                <a:effectLst/>
                <a:latin typeface="+mn-lt"/>
                <a:ea typeface="+mn-ea"/>
                <a:cs typeface="+mn-cs"/>
              </a:rPr>
              <a:t>Le copie di opere o altri materiali realizzate in conformità del paragrafo 1 sono memorizzate con un adeguato livello di sicurezza e possono essere conservate per scopi di ricerca scientifica, inclusa la verifica dei risultati della ricerca.</a:t>
            </a:r>
          </a:p>
          <a:p>
            <a:r>
              <a:rPr lang="it-IT" sz="1200" b="0" i="0" kern="1200" dirty="0">
                <a:solidFill>
                  <a:schemeClr val="tx1"/>
                </a:solidFill>
                <a:effectLst/>
                <a:latin typeface="+mn-lt"/>
                <a:ea typeface="+mn-ea"/>
                <a:cs typeface="+mn-cs"/>
              </a:rPr>
              <a:t>3.   I titolari dei diritti sono autorizzati ad applicare misure atte a garantire la sicurezza e l'integrità delle reti e delle banche dati in cui sono ospitate le opere o altri materiali. Tali misure non vanno al di là di quanto necessario per il raggiungimento di detto obiettivo.</a:t>
            </a:r>
          </a:p>
          <a:p>
            <a:endParaRPr lang="en-US" dirty="0">
              <a:latin typeface="Times New Roman" charset="0"/>
            </a:endParaRPr>
          </a:p>
        </p:txBody>
      </p:sp>
    </p:spTree>
    <p:extLst>
      <p:ext uri="{BB962C8B-B14F-4D97-AF65-F5344CB8AC3E}">
        <p14:creationId xmlns:p14="http://schemas.microsoft.com/office/powerpoint/2010/main" val="1211753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42</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r>
              <a:rPr lang="en-US" dirty="0" err="1">
                <a:latin typeface="Times New Roman" charset="0"/>
              </a:rPr>
              <a:t>Saltarla</a:t>
            </a:r>
            <a:endParaRPr lang="en-US" dirty="0">
              <a:latin typeface="Times New Roma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43</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r>
              <a:rPr lang="en-US" dirty="0">
                <a:latin typeface="Times New Roman" charset="0"/>
              </a:rPr>
              <a:t>Non dice “</a:t>
            </a:r>
            <a:r>
              <a:rPr lang="en-US" dirty="0" err="1">
                <a:latin typeface="Times New Roman" charset="0"/>
              </a:rPr>
              <a:t>agli</a:t>
            </a:r>
            <a:r>
              <a:rPr lang="en-US" dirty="0">
                <a:latin typeface="Times New Roman" charset="0"/>
              </a:rPr>
              <a:t> </a:t>
            </a:r>
            <a:r>
              <a:rPr lang="en-US" dirty="0" err="1">
                <a:latin typeface="Times New Roman" charset="0"/>
              </a:rPr>
              <a:t>altri</a:t>
            </a:r>
            <a:r>
              <a:rPr lang="en-US" dirty="0">
                <a:latin typeface="Times New Roman" charset="0"/>
              </a:rPr>
              <a:t>” </a:t>
            </a:r>
            <a:r>
              <a:rPr lang="en-US" dirty="0" err="1">
                <a:latin typeface="Times New Roman" charset="0"/>
              </a:rPr>
              <a:t>diritti</a:t>
            </a:r>
            <a:endParaRPr lang="en-US" dirty="0">
              <a:latin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44</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r>
              <a:rPr lang="en-US" dirty="0">
                <a:latin typeface="Times New Roman" charset="0"/>
              </a:rPr>
              <a:t>Non dice “</a:t>
            </a:r>
            <a:r>
              <a:rPr lang="en-US" dirty="0" err="1">
                <a:latin typeface="Times New Roman" charset="0"/>
              </a:rPr>
              <a:t>agli</a:t>
            </a:r>
            <a:r>
              <a:rPr lang="en-US" dirty="0">
                <a:latin typeface="Times New Roman" charset="0"/>
              </a:rPr>
              <a:t> </a:t>
            </a:r>
            <a:r>
              <a:rPr lang="en-US" dirty="0" err="1">
                <a:latin typeface="Times New Roman" charset="0"/>
              </a:rPr>
              <a:t>altri</a:t>
            </a:r>
            <a:r>
              <a:rPr lang="en-US" dirty="0">
                <a:latin typeface="Times New Roman" charset="0"/>
              </a:rPr>
              <a:t>” </a:t>
            </a:r>
            <a:r>
              <a:rPr lang="en-US" dirty="0" err="1">
                <a:latin typeface="Times New Roman" charset="0"/>
              </a:rPr>
              <a:t>diritti</a:t>
            </a:r>
            <a:endParaRPr lang="en-US" dirty="0">
              <a:latin typeface="Times New Roman"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45</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FAA26D3D-D897-4be2-8F04-BA451C77F1D7}">
              <ma14:placeholderFlag xmlns:ma14="http://schemas.microsoft.com/office/mac/drawingml/2011/main" xmlns="" val="1"/>
            </a:ext>
          </a:extLst>
        </p:spPr>
        <p:txBody>
          <a:bodyPr wrap="none" anchor="ctr"/>
          <a:lstStyle/>
          <a:p>
            <a:endParaRPr lang="en-US" dirty="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6</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r>
              <a:rPr lang="it-IT" sz="1200" b="0" i="0" kern="1200" dirty="0">
                <a:solidFill>
                  <a:schemeClr val="tx1"/>
                </a:solidFill>
                <a:effectLst/>
                <a:latin typeface="+mn-lt"/>
                <a:ea typeface="+mn-ea"/>
                <a:cs typeface="+mn-cs"/>
              </a:rPr>
              <a:t>Le copie di opere o altri materiali realizzate in conformità del paragrafo 1 sono memorizzate con un adeguato livello di sicurezza e possono essere conservate per scopi di ricerca scientifica, inclusa la verifica dei risultati della ricerca.</a:t>
            </a:r>
          </a:p>
          <a:p>
            <a:r>
              <a:rPr lang="it-IT" sz="1200" b="0" i="0" kern="1200" dirty="0">
                <a:solidFill>
                  <a:schemeClr val="tx1"/>
                </a:solidFill>
                <a:effectLst/>
                <a:latin typeface="+mn-lt"/>
                <a:ea typeface="+mn-ea"/>
                <a:cs typeface="+mn-cs"/>
              </a:rPr>
              <a:t>3.   I titolari dei diritti sono autorizzati ad applicare misure atte a garantire la sicurezza e l'integrità delle reti e delle banche dati in cui sono ospitate le opere o altri materiali. Tali misure non vanno al di là di quanto necessario per il raggiungimento di detto obiettivo.</a:t>
            </a:r>
          </a:p>
          <a:p>
            <a:endParaRPr lang="en-US" dirty="0">
              <a:latin typeface="Times New Roman" charset="0"/>
            </a:endParaRPr>
          </a:p>
        </p:txBody>
      </p:sp>
    </p:spTree>
    <p:extLst>
      <p:ext uri="{BB962C8B-B14F-4D97-AF65-F5344CB8AC3E}">
        <p14:creationId xmlns:p14="http://schemas.microsoft.com/office/powerpoint/2010/main" val="2521890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7</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r>
              <a:rPr lang="it-IT" sz="1200" b="0" i="0" kern="1200" dirty="0">
                <a:solidFill>
                  <a:schemeClr val="tx1"/>
                </a:solidFill>
                <a:effectLst/>
                <a:latin typeface="+mn-lt"/>
                <a:ea typeface="+mn-ea"/>
                <a:cs typeface="+mn-cs"/>
              </a:rPr>
              <a:t>per consentire agli istituti di tutela del patrimonio culturale di realizzare copie di qualunque opera o altri materiali presente permanentemente nelle loro raccolte, in qualsiasi formato o su qualsiasi supporto, ai fini di conservazione di detta opera o altri materiali e nella misura necessaria a tale conservazione.</a:t>
            </a:r>
            <a:endParaRPr lang="en-US" dirty="0">
              <a:latin typeface="Times New Roman" charset="0"/>
            </a:endParaRPr>
          </a:p>
        </p:txBody>
      </p:sp>
    </p:spTree>
    <p:extLst>
      <p:ext uri="{BB962C8B-B14F-4D97-AF65-F5344CB8AC3E}">
        <p14:creationId xmlns:p14="http://schemas.microsoft.com/office/powerpoint/2010/main" val="1235016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8</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r>
              <a:rPr lang="it-IT" sz="1200" b="0" i="0" kern="1200" dirty="0">
                <a:solidFill>
                  <a:schemeClr val="tx1"/>
                </a:solidFill>
                <a:effectLst/>
                <a:latin typeface="+mn-lt"/>
                <a:ea typeface="+mn-ea"/>
                <a:cs typeface="+mn-cs"/>
              </a:rPr>
              <a:t>per consentire agli istituti di tutela del patrimonio culturale di realizzare copie di qualunque opera o altri materiali presente permanentemente nelle loro raccolte, in qualsiasi formato o su qualsiasi supporto, ai fini di conservazione di detta opera o altri materiali e nella misura necessaria a tale conservazione.</a:t>
            </a:r>
            <a:endParaRPr lang="en-US" dirty="0">
              <a:latin typeface="Times New Roman" charset="0"/>
            </a:endParaRPr>
          </a:p>
        </p:txBody>
      </p:sp>
    </p:spTree>
    <p:extLst>
      <p:ext uri="{BB962C8B-B14F-4D97-AF65-F5344CB8AC3E}">
        <p14:creationId xmlns:p14="http://schemas.microsoft.com/office/powerpoint/2010/main" val="3778678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9</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r>
              <a:rPr lang="it-IT" sz="1200" b="0" i="0" kern="1200" dirty="0">
                <a:solidFill>
                  <a:schemeClr val="tx1"/>
                </a:solidFill>
                <a:effectLst/>
                <a:latin typeface="+mn-lt"/>
                <a:ea typeface="+mn-ea"/>
                <a:cs typeface="+mn-cs"/>
              </a:rPr>
              <a:t>Qualora non sia concessa alcuna autorizzazione, i prestatori di servizi di condivisione di contenuti online sono responsabili per atti non autorizzati di comunicazione al pubblico, compresa la messa a disposizione del pubblico, di opere e altri materiali protetti dal diritto d'autore, a meno che non dimostrino di:</a:t>
            </a:r>
          </a:p>
          <a:p>
            <a:r>
              <a:rPr lang="it-IT" dirty="0">
                <a:effectLst/>
              </a:rPr>
              <a:t>a)</a:t>
            </a:r>
          </a:p>
          <a:p>
            <a:r>
              <a:rPr lang="it-IT" dirty="0">
                <a:effectLst/>
              </a:rPr>
              <a:t>aver compiuto i massimi sforzi per ottenere un'autorizzazione, e</a:t>
            </a:r>
          </a:p>
          <a:p>
            <a:r>
              <a:rPr lang="it-IT" dirty="0">
                <a:effectLst/>
              </a:rPr>
              <a:t>b)</a:t>
            </a:r>
          </a:p>
          <a:p>
            <a:r>
              <a:rPr lang="it-IT" dirty="0">
                <a:effectLst/>
              </a:rPr>
              <a:t>aver compiuto, secondo elevati standard di diligenza professionale di settore, i massimi sforzi per assicurare che non siano disponibili opere e altri materiali specifici per i quali abbiano ricevuto le informazioni pertinenti e necessarie dai titolari dei diritti; e in ogni caso,</a:t>
            </a:r>
          </a:p>
          <a:p>
            <a:r>
              <a:rPr lang="it-IT" dirty="0">
                <a:effectLst/>
              </a:rPr>
              <a:t>c)</a:t>
            </a:r>
          </a:p>
          <a:p>
            <a:r>
              <a:rPr lang="it-IT" dirty="0">
                <a:effectLst/>
              </a:rPr>
              <a:t>aver agito tempestivamente, dopo aver ricevuto una segnalazione sufficientemente motivata dai titolari dei diritti, per disabilitare l'accesso o rimuovere dai loro siti web le opere o altri materiali oggetto di segnalazione e aver compiuto i massimi sforzi per impedirne il caricamento in futuro conformemente alla lettera b).</a:t>
            </a:r>
          </a:p>
          <a:p>
            <a:endParaRPr lang="en-US" dirty="0">
              <a:latin typeface="Times New Roman" charset="0"/>
            </a:endParaRPr>
          </a:p>
        </p:txBody>
      </p:sp>
    </p:spTree>
    <p:extLst>
      <p:ext uri="{BB962C8B-B14F-4D97-AF65-F5344CB8AC3E}">
        <p14:creationId xmlns:p14="http://schemas.microsoft.com/office/powerpoint/2010/main" val="3123491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p:cNvSpPr>
            <a:spLocks noGrp="1" noChangeArrowheads="1"/>
          </p:cNvSpPr>
          <p:nvPr>
            <p:ph type="sldNum" sz="quarter"/>
          </p:nvPr>
        </p:nvSpPr>
        <p:spPr>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charset="0"/>
                <a:ea typeface="ＭＳ Ｐゴシック" charset="0"/>
              </a:defRPr>
            </a:lvl9pPr>
          </a:lstStyle>
          <a:p>
            <a:fld id="{031077F8-259A-5443-B484-E1BB779F5D93}" type="slidenum">
              <a:rPr lang="en-US">
                <a:latin typeface="Arial" charset="0"/>
                <a:ea typeface="ヒラギノ角ゴ Pro W3" charset="0"/>
              </a:rPr>
              <a:pPr/>
              <a:t>11</a:t>
            </a:fld>
            <a:endParaRPr lang="en-US">
              <a:latin typeface="Arial" charset="0"/>
              <a:ea typeface="ヒラギノ角ゴ Pro W3" charset="0"/>
            </a:endParaRPr>
          </a:p>
        </p:txBody>
      </p:sp>
      <p:sp>
        <p:nvSpPr>
          <p:cNvPr id="8195"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 xmlns:a14="http://schemas.microsoft.com/office/drawing/2010/main">
                <a:effectLst>
                  <a:outerShdw dist="35921" dir="2700000" algn="ctr" rotWithShape="0">
                    <a:srgbClr val="808080"/>
                  </a:outerShdw>
                </a:effectLst>
              </a14:hiddenEffects>
            </a:ext>
          </a:extLst>
        </p:spPr>
      </p:sp>
      <p:sp>
        <p:nvSpPr>
          <p:cNvPr id="8196" name="Rectangle 2"/>
          <p:cNvSpPr>
            <a:spLocks noGrp="1" noChangeArrowheads="1"/>
          </p:cNvSpPr>
          <p:nvPr>
            <p:ph type="body" idx="1"/>
          </p:nvPr>
        </p:nvSpPr>
        <p:spPr>
          <a:xfrm>
            <a:off x="914400" y="4343400"/>
            <a:ext cx="5029200" cy="4114800"/>
          </a:xfrm>
          <a:noFill/>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 uri="{FAA26D3D-D897-4be2-8F04-BA451C77F1D7}">
              <ma14:placeholderFlag xmlns="" xmlns:ma14="http://schemas.microsoft.com/office/mac/drawingml/2011/main" val="1"/>
            </a:ext>
          </a:extLst>
        </p:spPr>
        <p:txBody>
          <a:bodyPr wrap="none" anchor="ctr"/>
          <a:lstStyle/>
          <a:p>
            <a:r>
              <a:rPr lang="it-IT" sz="1200" b="0" i="0" kern="1200" dirty="0">
                <a:solidFill>
                  <a:schemeClr val="tx1"/>
                </a:solidFill>
                <a:effectLst/>
                <a:latin typeface="+mn-lt"/>
                <a:ea typeface="+mn-ea"/>
                <a:cs typeface="+mn-cs"/>
              </a:rPr>
              <a:t>1. Gli Stati membri provvedono affinché, nella prestazione di un servizio della società dell'informazione consistente nella memorizzazione di informazioni fornite da un destinatario del servizio, il prestatore non sia responsabile delle informazioni memorizzate a richiesta di un destinatario del servizio, a condizione che detto prestatore:</a:t>
            </a:r>
          </a:p>
          <a:p>
            <a:r>
              <a:rPr lang="it-IT" sz="1200" b="0" i="0" kern="1200" dirty="0">
                <a:solidFill>
                  <a:schemeClr val="tx1"/>
                </a:solidFill>
                <a:effectLst/>
                <a:latin typeface="+mn-lt"/>
                <a:ea typeface="+mn-ea"/>
                <a:cs typeface="+mn-cs"/>
              </a:rPr>
              <a:t>a) non sia effettivamente al corrente del fatto che l'attività o l'informazione è illecita e, per quanto attiene ad azioni risarcitorie, non sia al corrente di fatti o di circostanze che rendono manifesta l'illegalità dell'attività o dell'informazione, o</a:t>
            </a:r>
          </a:p>
          <a:p>
            <a:r>
              <a:rPr lang="it-IT" sz="1200" b="0" i="0" kern="1200" dirty="0">
                <a:solidFill>
                  <a:schemeClr val="tx1"/>
                </a:solidFill>
                <a:effectLst/>
                <a:latin typeface="+mn-lt"/>
                <a:ea typeface="+mn-ea"/>
                <a:cs typeface="+mn-cs"/>
              </a:rPr>
              <a:t>b) non appena al corrente di tali fatti, agisca immediatamente per rimuovere le informazioni o per disabilitarne l'accesso.</a:t>
            </a:r>
          </a:p>
        </p:txBody>
      </p:sp>
    </p:spTree>
    <p:extLst>
      <p:ext uri="{BB962C8B-B14F-4D97-AF65-F5344CB8AC3E}">
        <p14:creationId xmlns:p14="http://schemas.microsoft.com/office/powerpoint/2010/main" val="84488437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3" name="Tijdelijke aanduiding voor afbeelding 2"/>
          <p:cNvSpPr>
            <a:spLocks noGrp="1"/>
          </p:cNvSpPr>
          <p:nvPr>
            <p:ph type="pic" idx="12" hasCustomPrompt="1"/>
          </p:nvPr>
        </p:nvSpPr>
        <p:spPr>
          <a:xfrm>
            <a:off x="0" y="0"/>
            <a:ext cx="12192000" cy="5697538"/>
          </a:xfrm>
        </p:spPr>
        <p:txBody>
          <a:bodyPr anchor="ctr" anchorCtr="0"/>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Achtergrondafbeeldings</a:t>
            </a:r>
            <a:r>
              <a:rPr lang="nl-NL" dirty="0"/>
              <a:t>-kader</a:t>
            </a:r>
          </a:p>
        </p:txBody>
      </p:sp>
      <p:sp>
        <p:nvSpPr>
          <p:cNvPr id="3" name="Ondertitel 2"/>
          <p:cNvSpPr>
            <a:spLocks noGrp="1"/>
          </p:cNvSpPr>
          <p:nvPr>
            <p:ph type="subTitle" idx="1" hasCustomPrompt="1"/>
          </p:nvPr>
        </p:nvSpPr>
        <p:spPr>
          <a:xfrm>
            <a:off x="720000" y="1332000"/>
            <a:ext cx="7920000" cy="360000"/>
          </a:xfrm>
          <a:solidFill>
            <a:srgbClr val="0033A0"/>
          </a:solidFill>
        </p:spPr>
        <p:txBody>
          <a:bodyPr lIns="90000" anchor="ctr" anchorCtr="0"/>
          <a:lstStyle>
            <a:lvl1pPr marL="179996" indent="0" algn="l">
              <a:buNone/>
              <a:defRPr lang="nl-NL" sz="1800" kern="1200" dirty="0" smtClean="0">
                <a:solidFill>
                  <a:schemeClr val="bg1"/>
                </a:solidFill>
                <a:latin typeface="Verdana" charset="0"/>
                <a:ea typeface="Verdana" charset="0"/>
                <a:cs typeface="Verdana"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a:t>KLIK OM DE ONDERTITELSTIJL VAN HET MODEL TE BEWERKEN</a:t>
            </a:r>
          </a:p>
        </p:txBody>
      </p:sp>
      <p:sp>
        <p:nvSpPr>
          <p:cNvPr id="8" name="Tijdelijke aanduiding voor voettekst 7"/>
          <p:cNvSpPr>
            <a:spLocks noGrp="1"/>
          </p:cNvSpPr>
          <p:nvPr>
            <p:ph type="ftr" sz="quarter" idx="10"/>
          </p:nvPr>
        </p:nvSpPr>
        <p:spPr/>
        <p:txBody>
          <a:bodyPr/>
          <a:lstStyle/>
          <a:p>
            <a:r>
              <a:rPr lang="nl-NL"/>
              <a:t>Titel van dia</a:t>
            </a:r>
            <a:endParaRPr lang="nl-NL" dirty="0"/>
          </a:p>
        </p:txBody>
      </p:sp>
      <p:sp>
        <p:nvSpPr>
          <p:cNvPr id="9" name="Tijdelijke aanduiding voor dianummer 8"/>
          <p:cNvSpPr>
            <a:spLocks noGrp="1"/>
          </p:cNvSpPr>
          <p:nvPr>
            <p:ph type="sldNum" sz="quarter" idx="11"/>
          </p:nvPr>
        </p:nvSpPr>
        <p:spPr/>
        <p:txBody>
          <a:bodyPr/>
          <a:lstStyle/>
          <a:p>
            <a:r>
              <a:rPr lang="nl-NL"/>
              <a:t> </a:t>
            </a:r>
            <a:fld id="{141DC315-004D-734B-91F7-61E542849DC9}" type="datetimeFigureOut">
              <a:rPr lang="nl-NL" smtClean="0"/>
              <a:pPr/>
              <a:t>9-11-2021</a:t>
            </a:fld>
            <a:r>
              <a:rPr lang="nl-NL"/>
              <a:t> | </a:t>
            </a:r>
            <a:fld id="{2DAB09C5-3251-4B47-B002-D03712DC64C3}" type="slidenum">
              <a:rPr lang="nl-NL" smtClean="0"/>
              <a:pPr/>
              <a:t>‹N›</a:t>
            </a:fld>
            <a:endParaRPr lang="nl-NL" dirty="0"/>
          </a:p>
        </p:txBody>
      </p:sp>
      <p:pic>
        <p:nvPicPr>
          <p:cNvPr id="10" name="Afbeelding 9"/>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925700" y="714542"/>
            <a:ext cx="279133" cy="718302"/>
          </a:xfrm>
          <a:prstGeom prst="rect">
            <a:avLst/>
          </a:prstGeom>
        </p:spPr>
      </p:pic>
      <p:sp>
        <p:nvSpPr>
          <p:cNvPr id="4" name="Titel 3"/>
          <p:cNvSpPr>
            <a:spLocks noGrp="1"/>
          </p:cNvSpPr>
          <p:nvPr>
            <p:ph type="title"/>
          </p:nvPr>
        </p:nvSpPr>
        <p:spPr/>
        <p:txBody>
          <a:bodyPr/>
          <a:lstStyle/>
          <a:p>
            <a:r>
              <a:rPr lang="it-IT"/>
              <a:t>Fare clic per modificare stile</a:t>
            </a:r>
            <a:endParaRPr lang="nl-NL"/>
          </a:p>
        </p:txBody>
      </p:sp>
    </p:spTree>
    <p:extLst>
      <p:ext uri="{BB962C8B-B14F-4D97-AF65-F5344CB8AC3E}">
        <p14:creationId xmlns:p14="http://schemas.microsoft.com/office/powerpoint/2010/main" val="111601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3" name="Tijdelijke aanduiding voor afbeelding 2"/>
          <p:cNvSpPr>
            <a:spLocks noGrp="1"/>
          </p:cNvSpPr>
          <p:nvPr>
            <p:ph type="pic" idx="1" hasCustomPrompt="1"/>
          </p:nvPr>
        </p:nvSpPr>
        <p:spPr>
          <a:xfrm>
            <a:off x="0" y="0"/>
            <a:ext cx="6096000" cy="5697538"/>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a:t>Links uit te lijnen afbeelding</a:t>
            </a:r>
          </a:p>
        </p:txBody>
      </p:sp>
      <p:sp>
        <p:nvSpPr>
          <p:cNvPr id="2" name="Titel 1"/>
          <p:cNvSpPr>
            <a:spLocks noGrp="1"/>
          </p:cNvSpPr>
          <p:nvPr>
            <p:ph type="title" hasCustomPrompt="1"/>
          </p:nvPr>
        </p:nvSpPr>
        <p:spPr>
          <a:xfrm>
            <a:off x="6816000" y="720000"/>
            <a:ext cx="4680000" cy="540000"/>
          </a:xfrm>
        </p:spPr>
        <p:txBody>
          <a:bodyPr anchor="ctr" anchorCtr="0">
            <a:normAutofit/>
          </a:bodyPr>
          <a:lstStyle>
            <a:lvl1pPr>
              <a:defRPr sz="2400"/>
            </a:lvl1pPr>
          </a:lstStyle>
          <a:p>
            <a:r>
              <a:rPr lang="nl-NL" dirty="0"/>
              <a:t>TITEL VAN MODEL</a:t>
            </a:r>
          </a:p>
        </p:txBody>
      </p:sp>
      <p:sp>
        <p:nvSpPr>
          <p:cNvPr id="4" name="Tijdelijke aanduiding voor tekst 3"/>
          <p:cNvSpPr>
            <a:spLocks noGrp="1"/>
          </p:cNvSpPr>
          <p:nvPr>
            <p:ph type="body" sz="half" idx="2"/>
          </p:nvPr>
        </p:nvSpPr>
        <p:spPr>
          <a:xfrm>
            <a:off x="6816000" y="1440000"/>
            <a:ext cx="4680000" cy="3600000"/>
          </a:xfrm>
        </p:spPr>
        <p:txBody>
          <a:bodyPr lIns="90000">
            <a:normAutofit/>
          </a:bodyPr>
          <a:lstStyle>
            <a:lvl1pPr marL="0" indent="0">
              <a:buNone/>
              <a:defRPr sz="1200">
                <a:solidFill>
                  <a:schemeClr val="bg2">
                    <a:lumMod val="50000"/>
                  </a:schemeClr>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it-IT"/>
              <a:t>Fare clic per modificare gli stili del testo dello schema</a:t>
            </a:r>
          </a:p>
        </p:txBody>
      </p:sp>
      <p:sp>
        <p:nvSpPr>
          <p:cNvPr id="6" name="Tijdelijke aanduiding voor voettekst 5"/>
          <p:cNvSpPr>
            <a:spLocks noGrp="1"/>
          </p:cNvSpPr>
          <p:nvPr>
            <p:ph type="ftr" sz="quarter" idx="11"/>
          </p:nvPr>
        </p:nvSpPr>
        <p:spPr/>
        <p:txBody>
          <a:bodyPr/>
          <a:lstStyle/>
          <a:p>
            <a:r>
              <a:rPr lang="nl-NL"/>
              <a:t>Titel van dia</a:t>
            </a:r>
          </a:p>
        </p:txBody>
      </p:sp>
      <p:sp>
        <p:nvSpPr>
          <p:cNvPr id="7" name="Tijdelijke aanduiding voor dianummer 6"/>
          <p:cNvSpPr>
            <a:spLocks noGrp="1"/>
          </p:cNvSpPr>
          <p:nvPr>
            <p:ph type="sldNum" sz="quarter" idx="12"/>
          </p:nvPr>
        </p:nvSpPr>
        <p:spPr/>
        <p:txBody>
          <a:bodyPr/>
          <a:lstStyle>
            <a:lvl1pPr marL="0" marR="0" indent="0" algn="r" defTabSz="914377" rtl="0" eaLnBrk="1" fontAlgn="auto" latinLnBrk="0" hangingPunct="1">
              <a:lnSpc>
                <a:spcPct val="100000"/>
              </a:lnSpc>
              <a:spcBef>
                <a:spcPts val="0"/>
              </a:spcBef>
              <a:spcAft>
                <a:spcPts val="0"/>
              </a:spcAft>
              <a:buClrTx/>
              <a:buSzTx/>
              <a:buFontTx/>
              <a:buNone/>
              <a:tabLst/>
              <a:defRPr/>
            </a:lvl1p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pic>
        <p:nvPicPr>
          <p:cNvPr id="8" name="Afbeelding 7"/>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925700" y="714542"/>
            <a:ext cx="279133" cy="718302"/>
          </a:xfrm>
          <a:prstGeom prst="rect">
            <a:avLst/>
          </a:prstGeom>
        </p:spPr>
      </p:pic>
    </p:spTree>
    <p:extLst>
      <p:ext uri="{BB962C8B-B14F-4D97-AF65-F5344CB8AC3E}">
        <p14:creationId xmlns:p14="http://schemas.microsoft.com/office/powerpoint/2010/main" val="32989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1_Afbeelding met bijschrift">
    <p:spTree>
      <p:nvGrpSpPr>
        <p:cNvPr id="1" name=""/>
        <p:cNvGrpSpPr/>
        <p:nvPr/>
      </p:nvGrpSpPr>
      <p:grpSpPr>
        <a:xfrm>
          <a:off x="0" y="0"/>
          <a:ext cx="0" cy="0"/>
          <a:chOff x="0" y="0"/>
          <a:chExt cx="0" cy="0"/>
        </a:xfrm>
      </p:grpSpPr>
      <p:sp>
        <p:nvSpPr>
          <p:cNvPr id="3" name="Tijdelijke aanduiding voor afbeelding 2"/>
          <p:cNvSpPr>
            <a:spLocks noGrp="1"/>
          </p:cNvSpPr>
          <p:nvPr>
            <p:ph type="pic" idx="1" hasCustomPrompt="1"/>
          </p:nvPr>
        </p:nvSpPr>
        <p:spPr>
          <a:xfrm>
            <a:off x="6096000" y="0"/>
            <a:ext cx="6096000" cy="5697538"/>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Rechts uit </a:t>
            </a:r>
            <a:r>
              <a:rPr lang="nl-NL" dirty="0"/>
              <a:t>te lijnen afbeelding</a:t>
            </a:r>
          </a:p>
        </p:txBody>
      </p:sp>
      <p:sp>
        <p:nvSpPr>
          <p:cNvPr id="2" name="Titel 1"/>
          <p:cNvSpPr>
            <a:spLocks noGrp="1"/>
          </p:cNvSpPr>
          <p:nvPr>
            <p:ph type="title" hasCustomPrompt="1"/>
          </p:nvPr>
        </p:nvSpPr>
        <p:spPr>
          <a:xfrm>
            <a:off x="720000" y="720000"/>
            <a:ext cx="4680000" cy="540000"/>
          </a:xfrm>
        </p:spPr>
        <p:txBody>
          <a:bodyPr anchor="ctr" anchorCtr="0">
            <a:normAutofit/>
          </a:bodyPr>
          <a:lstStyle>
            <a:lvl1pPr>
              <a:defRPr sz="2400"/>
            </a:lvl1pPr>
          </a:lstStyle>
          <a:p>
            <a:r>
              <a:rPr lang="nl-NL" dirty="0"/>
              <a:t>TITEL VAN MODEL</a:t>
            </a:r>
          </a:p>
        </p:txBody>
      </p:sp>
      <p:sp>
        <p:nvSpPr>
          <p:cNvPr id="4" name="Tijdelijke aanduiding voor tekst 3"/>
          <p:cNvSpPr>
            <a:spLocks noGrp="1"/>
          </p:cNvSpPr>
          <p:nvPr>
            <p:ph type="body" sz="half" idx="2"/>
          </p:nvPr>
        </p:nvSpPr>
        <p:spPr>
          <a:xfrm>
            <a:off x="720000" y="1440000"/>
            <a:ext cx="4680000" cy="3600000"/>
          </a:xfrm>
        </p:spPr>
        <p:txBody>
          <a:bodyPr lIns="90000">
            <a:normAutofit/>
          </a:bodyPr>
          <a:lstStyle>
            <a:lvl1pPr marL="0" indent="0">
              <a:buNone/>
              <a:defRPr sz="1200">
                <a:solidFill>
                  <a:schemeClr val="bg1">
                    <a:lumMod val="50000"/>
                  </a:schemeClr>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it-IT"/>
              <a:t>Fare clic per modificare gli stili del testo dello schema</a:t>
            </a:r>
          </a:p>
        </p:txBody>
      </p:sp>
      <p:sp>
        <p:nvSpPr>
          <p:cNvPr id="6" name="Tijdelijke aanduiding voor voettekst 5"/>
          <p:cNvSpPr>
            <a:spLocks noGrp="1"/>
          </p:cNvSpPr>
          <p:nvPr>
            <p:ph type="ftr" sz="quarter" idx="11"/>
          </p:nvPr>
        </p:nvSpPr>
        <p:spPr/>
        <p:txBody>
          <a:bodyPr/>
          <a:lstStyle/>
          <a:p>
            <a:r>
              <a:rPr lang="nl-NL"/>
              <a:t>Titel van dia</a:t>
            </a:r>
          </a:p>
        </p:txBody>
      </p:sp>
      <p:sp>
        <p:nvSpPr>
          <p:cNvPr id="7" name="Tijdelijke aanduiding voor dianummer 6"/>
          <p:cNvSpPr>
            <a:spLocks noGrp="1"/>
          </p:cNvSpPr>
          <p:nvPr>
            <p:ph type="sldNum" sz="quarter" idx="12"/>
          </p:nvPr>
        </p:nvSpPr>
        <p:spPr/>
        <p:txBody>
          <a:bodyPr/>
          <a:lstStyle>
            <a:lvl1pPr marL="0" marR="0" indent="0" algn="r" defTabSz="914377" rtl="0" eaLnBrk="1" fontAlgn="auto" latinLnBrk="0" hangingPunct="1">
              <a:lnSpc>
                <a:spcPct val="100000"/>
              </a:lnSpc>
              <a:spcBef>
                <a:spcPts val="0"/>
              </a:spcBef>
              <a:spcAft>
                <a:spcPts val="0"/>
              </a:spcAft>
              <a:buClrTx/>
              <a:buSzTx/>
              <a:buFontTx/>
              <a:buNone/>
              <a:tabLst/>
              <a:defRPr/>
            </a:lvl1p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pic>
        <p:nvPicPr>
          <p:cNvPr id="8" name="Afbeelding 7"/>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925700" y="714542"/>
            <a:ext cx="279133" cy="718302"/>
          </a:xfrm>
          <a:prstGeom prst="rect">
            <a:avLst/>
          </a:prstGeom>
        </p:spPr>
      </p:pic>
    </p:spTree>
    <p:extLst>
      <p:ext uri="{BB962C8B-B14F-4D97-AF65-F5344CB8AC3E}">
        <p14:creationId xmlns:p14="http://schemas.microsoft.com/office/powerpoint/2010/main" val="1588907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Titre de section">
    <p:spTree>
      <p:nvGrpSpPr>
        <p:cNvPr id="1" name=""/>
        <p:cNvGrpSpPr/>
        <p:nvPr/>
      </p:nvGrpSpPr>
      <p:grpSpPr>
        <a:xfrm>
          <a:off x="0" y="0"/>
          <a:ext cx="0" cy="0"/>
          <a:chOff x="0" y="0"/>
          <a:chExt cx="0" cy="0"/>
        </a:xfrm>
      </p:grpSpPr>
      <p:pic>
        <p:nvPicPr>
          <p:cNvPr id="8" name="Image 7" descr="Une image contenant table&#10;&#10;Description générée automatiquement">
            <a:extLst>
              <a:ext uri="{FF2B5EF4-FFF2-40B4-BE49-F238E27FC236}">
                <a16:creationId xmlns:a16="http://schemas.microsoft.com/office/drawing/2014/main" id="{30B45DE1-18AB-41C1-B965-A017F02ABA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83CAFE00-6F69-4F16-BE1C-9A7D5BC825F6}"/>
              </a:ext>
            </a:extLst>
          </p:cNvPr>
          <p:cNvSpPr>
            <a:spLocks noGrp="1"/>
          </p:cNvSpPr>
          <p:nvPr>
            <p:ph type="title"/>
          </p:nvPr>
        </p:nvSpPr>
        <p:spPr>
          <a:xfrm>
            <a:off x="1794888" y="358539"/>
            <a:ext cx="6658448" cy="661684"/>
          </a:xfrm>
        </p:spPr>
        <p:txBody>
          <a:bodyPr anchor="b">
            <a:normAutofit/>
          </a:bodyPr>
          <a:lstStyle>
            <a:lvl1pPr>
              <a:defRPr sz="4400">
                <a:latin typeface="Myriad Pro Black" panose="020B0803030403020204" pitchFamily="34" charset="0"/>
              </a:defRPr>
            </a:lvl1pPr>
          </a:lstStyle>
          <a:p>
            <a:r>
              <a:rPr lang="fr-FR" dirty="0"/>
              <a:t>Modifiez le style du titre</a:t>
            </a:r>
          </a:p>
        </p:txBody>
      </p:sp>
      <p:sp>
        <p:nvSpPr>
          <p:cNvPr id="3" name="Espace réservé du texte 2">
            <a:extLst>
              <a:ext uri="{FF2B5EF4-FFF2-40B4-BE49-F238E27FC236}">
                <a16:creationId xmlns:a16="http://schemas.microsoft.com/office/drawing/2014/main" id="{1360317F-AFA1-408E-9031-CF8A16D46CA3}"/>
              </a:ext>
            </a:extLst>
          </p:cNvPr>
          <p:cNvSpPr>
            <a:spLocks noGrp="1"/>
          </p:cNvSpPr>
          <p:nvPr>
            <p:ph type="body" idx="1"/>
          </p:nvPr>
        </p:nvSpPr>
        <p:spPr>
          <a:xfrm>
            <a:off x="1794888" y="1196199"/>
            <a:ext cx="8107869" cy="365125"/>
          </a:xfrm>
        </p:spPr>
        <p:txBody>
          <a:bodyPr>
            <a:noAutofit/>
          </a:bodyPr>
          <a:lstStyle>
            <a:lvl1pPr marL="0" indent="0">
              <a:buNone/>
              <a:defRPr sz="2400">
                <a:solidFill>
                  <a:schemeClr val="tx1">
                    <a:tint val="75000"/>
                  </a:schemeClr>
                </a:solidFill>
                <a:latin typeface="Myriad Pro" panose="020B0503030403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Cliquez pour modifier les styles du texte du masque</a:t>
            </a:r>
          </a:p>
        </p:txBody>
      </p:sp>
      <p:pic>
        <p:nvPicPr>
          <p:cNvPr id="6" name="Image 5"/>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255552" y="6384324"/>
            <a:ext cx="1257560" cy="290124"/>
          </a:xfrm>
          <a:prstGeom prst="rect">
            <a:avLst/>
          </a:prstGeom>
        </p:spPr>
      </p:pic>
    </p:spTree>
    <p:extLst>
      <p:ext uri="{BB962C8B-B14F-4D97-AF65-F5344CB8AC3E}">
        <p14:creationId xmlns:p14="http://schemas.microsoft.com/office/powerpoint/2010/main" val="23016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3" name="Tijdelijke aanduiding voor afbeelding 2"/>
          <p:cNvSpPr>
            <a:spLocks noGrp="1"/>
          </p:cNvSpPr>
          <p:nvPr>
            <p:ph type="pic" idx="12" hasCustomPrompt="1"/>
          </p:nvPr>
        </p:nvSpPr>
        <p:spPr>
          <a:xfrm>
            <a:off x="0" y="0"/>
            <a:ext cx="12192000" cy="5697538"/>
          </a:xfrm>
        </p:spPr>
        <p:txBody>
          <a:bodyPr anchor="ctr" anchorCtr="0"/>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a:t>Achtergrondafbeeldings</a:t>
            </a:r>
            <a:r>
              <a:rPr lang="nl-NL" dirty="0"/>
              <a:t>-kader</a:t>
            </a:r>
          </a:p>
        </p:txBody>
      </p:sp>
      <p:sp>
        <p:nvSpPr>
          <p:cNvPr id="3" name="Ondertitel 2"/>
          <p:cNvSpPr>
            <a:spLocks noGrp="1"/>
          </p:cNvSpPr>
          <p:nvPr>
            <p:ph type="subTitle" idx="1" hasCustomPrompt="1"/>
          </p:nvPr>
        </p:nvSpPr>
        <p:spPr>
          <a:xfrm>
            <a:off x="720000" y="1332000"/>
            <a:ext cx="7920000" cy="360000"/>
          </a:xfrm>
          <a:solidFill>
            <a:srgbClr val="0033A0"/>
          </a:solidFill>
        </p:spPr>
        <p:txBody>
          <a:bodyPr lIns="90000" anchor="ctr" anchorCtr="0"/>
          <a:lstStyle>
            <a:lvl1pPr marL="179996" indent="0" algn="l">
              <a:buNone/>
              <a:defRPr lang="nl-NL" sz="1800" kern="1200" dirty="0" smtClean="0">
                <a:solidFill>
                  <a:schemeClr val="bg1"/>
                </a:solidFill>
                <a:latin typeface="Verdana" charset="0"/>
                <a:ea typeface="Verdana" charset="0"/>
                <a:cs typeface="Verdana"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a:t>KLIK OM DE ONDERTITELSTIJL VAN HET MODEL TE BEWERKEN</a:t>
            </a:r>
          </a:p>
        </p:txBody>
      </p:sp>
      <p:sp>
        <p:nvSpPr>
          <p:cNvPr id="7" name="Titel 6"/>
          <p:cNvSpPr>
            <a:spLocks noGrp="1"/>
          </p:cNvSpPr>
          <p:nvPr>
            <p:ph type="title" hasCustomPrompt="1"/>
          </p:nvPr>
        </p:nvSpPr>
        <p:spPr/>
        <p:txBody>
          <a:bodyPr/>
          <a:lstStyle/>
          <a:p>
            <a:r>
              <a:rPr lang="nl-NL" dirty="0"/>
              <a:t>TITELSTIJL VAN MODEL BEWERKEN</a:t>
            </a:r>
          </a:p>
        </p:txBody>
      </p:sp>
      <p:sp>
        <p:nvSpPr>
          <p:cNvPr id="8" name="Tijdelijke aanduiding voor voettekst 7"/>
          <p:cNvSpPr>
            <a:spLocks noGrp="1"/>
          </p:cNvSpPr>
          <p:nvPr>
            <p:ph type="ftr" sz="quarter" idx="10"/>
          </p:nvPr>
        </p:nvSpPr>
        <p:spPr/>
        <p:txBody>
          <a:bodyPr/>
          <a:lstStyle/>
          <a:p>
            <a:r>
              <a:rPr lang="nl-NL"/>
              <a:t>Titel van dia</a:t>
            </a:r>
            <a:endParaRPr lang="nl-NL" dirty="0"/>
          </a:p>
        </p:txBody>
      </p:sp>
      <p:sp>
        <p:nvSpPr>
          <p:cNvPr id="9" name="Tijdelijke aanduiding voor dianummer 8"/>
          <p:cNvSpPr>
            <a:spLocks noGrp="1"/>
          </p:cNvSpPr>
          <p:nvPr>
            <p:ph type="sldNum" sz="quarter" idx="11"/>
          </p:nvPr>
        </p:nvSpPr>
        <p:spPr/>
        <p:txBody>
          <a:bodyPr/>
          <a:lstStyle/>
          <a:p>
            <a:r>
              <a:rPr lang="nl-NL"/>
              <a:t> </a:t>
            </a:r>
            <a:fld id="{141DC315-004D-734B-91F7-61E542849DC9}" type="datetimeFigureOut">
              <a:rPr lang="nl-NL" smtClean="0"/>
              <a:pPr/>
              <a:t>9-11-2021</a:t>
            </a:fld>
            <a:r>
              <a:rPr lang="nl-NL"/>
              <a:t> | </a:t>
            </a:r>
            <a:fld id="{2DAB09C5-3251-4B47-B002-D03712DC64C3}" type="slidenum">
              <a:rPr lang="nl-NL" smtClean="0"/>
              <a:pPr/>
              <a:t>‹N›</a:t>
            </a:fld>
            <a:endParaRPr lang="nl-NL" dirty="0"/>
          </a:p>
        </p:txBody>
      </p:sp>
    </p:spTree>
    <p:extLst>
      <p:ext uri="{BB962C8B-B14F-4D97-AF65-F5344CB8AC3E}">
        <p14:creationId xmlns:p14="http://schemas.microsoft.com/office/powerpoint/2010/main" val="309353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sp>
        <p:nvSpPr>
          <p:cNvPr id="3" name="Ondertitel 2"/>
          <p:cNvSpPr>
            <a:spLocks noGrp="1"/>
          </p:cNvSpPr>
          <p:nvPr>
            <p:ph type="subTitle" idx="1" hasCustomPrompt="1"/>
          </p:nvPr>
        </p:nvSpPr>
        <p:spPr>
          <a:xfrm>
            <a:off x="720000" y="1332000"/>
            <a:ext cx="7920000" cy="360000"/>
          </a:xfrm>
          <a:solidFill>
            <a:srgbClr val="0033A0"/>
          </a:solidFill>
        </p:spPr>
        <p:txBody>
          <a:bodyPr lIns="90000" anchor="ctr" anchorCtr="0"/>
          <a:lstStyle>
            <a:lvl1pPr marL="179996" indent="0" algn="l">
              <a:buNone/>
              <a:defRPr lang="nl-NL" sz="1800" kern="1200" dirty="0" smtClean="0">
                <a:solidFill>
                  <a:schemeClr val="bg1"/>
                </a:solidFill>
                <a:latin typeface="Verdana" charset="0"/>
                <a:ea typeface="Verdana" charset="0"/>
                <a:cs typeface="Verdana"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a:t>KLIK OM DE ONDERTITELSTIJL VAN HET MODEL TE BEWERKEN</a:t>
            </a:r>
          </a:p>
        </p:txBody>
      </p:sp>
      <p:sp>
        <p:nvSpPr>
          <p:cNvPr id="7" name="Titel 6"/>
          <p:cNvSpPr>
            <a:spLocks noGrp="1"/>
          </p:cNvSpPr>
          <p:nvPr>
            <p:ph type="title" hasCustomPrompt="1"/>
          </p:nvPr>
        </p:nvSpPr>
        <p:spPr>
          <a:xfrm>
            <a:off x="720000" y="720000"/>
            <a:ext cx="6120000" cy="540000"/>
          </a:xfrm>
        </p:spPr>
        <p:txBody>
          <a:bodyPr lIns="90000"/>
          <a:lstStyle/>
          <a:p>
            <a:r>
              <a:rPr lang="nl-NL" dirty="0"/>
              <a:t>TITELSTIJL VAN MODEL BEWERKEN</a:t>
            </a:r>
          </a:p>
        </p:txBody>
      </p:sp>
      <p:sp>
        <p:nvSpPr>
          <p:cNvPr id="8" name="Tijdelijke aanduiding voor voettekst 7"/>
          <p:cNvSpPr>
            <a:spLocks noGrp="1"/>
          </p:cNvSpPr>
          <p:nvPr>
            <p:ph type="ftr" sz="quarter" idx="10"/>
          </p:nvPr>
        </p:nvSpPr>
        <p:spPr/>
        <p:txBody>
          <a:bodyPr/>
          <a:lstStyle/>
          <a:p>
            <a:r>
              <a:rPr lang="nl-NL"/>
              <a:t>Titel van dia</a:t>
            </a:r>
            <a:endParaRPr lang="nl-NL" dirty="0"/>
          </a:p>
        </p:txBody>
      </p:sp>
      <p:sp>
        <p:nvSpPr>
          <p:cNvPr id="9" name="Tijdelijke aanduiding voor dianummer 8"/>
          <p:cNvSpPr>
            <a:spLocks noGrp="1"/>
          </p:cNvSpPr>
          <p:nvPr>
            <p:ph type="sldNum" sz="quarter" idx="11"/>
          </p:nvPr>
        </p:nvSpPr>
        <p:spPr/>
        <p:txBody>
          <a:body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sp>
        <p:nvSpPr>
          <p:cNvPr id="11" name="Tijdelijke aanduiding voor inhoud 2"/>
          <p:cNvSpPr>
            <a:spLocks noGrp="1"/>
          </p:cNvSpPr>
          <p:nvPr>
            <p:ph idx="12"/>
          </p:nvPr>
        </p:nvSpPr>
        <p:spPr>
          <a:xfrm>
            <a:off x="720002" y="1980004"/>
            <a:ext cx="10508748" cy="3365937"/>
          </a:xfrm>
        </p:spPr>
        <p:txBody>
          <a:bodyPr lIns="90000"/>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748440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20000" y="720000"/>
            <a:ext cx="6120000" cy="540000"/>
          </a:xfrm>
        </p:spPr>
        <p:txBody>
          <a:bodyPr/>
          <a:lstStyle/>
          <a:p>
            <a:r>
              <a:rPr lang="nl-NL" dirty="0"/>
              <a:t>TITELSTIJL VAN MODEL BEWERKEN</a:t>
            </a:r>
          </a:p>
        </p:txBody>
      </p:sp>
      <p:sp>
        <p:nvSpPr>
          <p:cNvPr id="3" name="Tijdelijke aanduiding voor inhoud 2"/>
          <p:cNvSpPr>
            <a:spLocks noGrp="1"/>
          </p:cNvSpPr>
          <p:nvPr>
            <p:ph idx="1"/>
          </p:nvPr>
        </p:nvSpPr>
        <p:spPr>
          <a:xfrm>
            <a:off x="720002" y="1620000"/>
            <a:ext cx="10508748" cy="3804854"/>
          </a:xfrm>
        </p:spPr>
        <p:txBody>
          <a:bodyPr lIns="90000"/>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11"/>
          </p:nvPr>
        </p:nvSpPr>
        <p:spPr/>
        <p:txBody>
          <a:bodyPr/>
          <a:lstStyle/>
          <a:p>
            <a:r>
              <a:rPr lang="nl-NL"/>
              <a:t>Titel van dia</a:t>
            </a:r>
          </a:p>
        </p:txBody>
      </p:sp>
      <p:sp>
        <p:nvSpPr>
          <p:cNvPr id="6" name="Tijdelijke aanduiding voor dianummer 5"/>
          <p:cNvSpPr>
            <a:spLocks noGrp="1"/>
          </p:cNvSpPr>
          <p:nvPr>
            <p:ph type="sldNum" sz="quarter" idx="12"/>
          </p:nvPr>
        </p:nvSpPr>
        <p:spPr/>
        <p:txBody>
          <a:bodyPr/>
          <a:lstStyle>
            <a:lvl1pPr marL="0" marR="0" indent="0" algn="r" defTabSz="914377" rtl="0" eaLnBrk="1" fontAlgn="auto" latinLnBrk="0" hangingPunct="1">
              <a:lnSpc>
                <a:spcPct val="100000"/>
              </a:lnSpc>
              <a:spcBef>
                <a:spcPts val="0"/>
              </a:spcBef>
              <a:spcAft>
                <a:spcPts val="0"/>
              </a:spcAft>
              <a:buClrTx/>
              <a:buSzTx/>
              <a:buFontTx/>
              <a:buNone/>
              <a:tabLst/>
              <a:defRPr/>
            </a:lvl1p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spTree>
    <p:extLst>
      <p:ext uri="{BB962C8B-B14F-4D97-AF65-F5344CB8AC3E}">
        <p14:creationId xmlns:p14="http://schemas.microsoft.com/office/powerpoint/2010/main" val="302079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TITELSTIJL VAN MODEL BEWERKEN</a:t>
            </a:r>
          </a:p>
        </p:txBody>
      </p:sp>
      <p:sp>
        <p:nvSpPr>
          <p:cNvPr id="3" name="Tijdelijke aanduiding voor inhoud 2"/>
          <p:cNvSpPr>
            <a:spLocks noGrp="1"/>
          </p:cNvSpPr>
          <p:nvPr>
            <p:ph sz="half" idx="1"/>
          </p:nvPr>
        </p:nvSpPr>
        <p:spPr>
          <a:xfrm>
            <a:off x="720003" y="1620000"/>
            <a:ext cx="5225119" cy="3684423"/>
          </a:xfrm>
        </p:spPr>
        <p:txBody>
          <a:bodyPr lIns="90000">
            <a:normAutofit/>
          </a:bodyPr>
          <a:lstStyle>
            <a:lvl1pPr>
              <a:defRPr sz="1400">
                <a:solidFill>
                  <a:schemeClr val="tx1"/>
                </a:solidFill>
              </a:defRPr>
            </a:lvl1pPr>
            <a:lvl2pPr>
              <a:defRPr sz="1200"/>
            </a:lvl2pPr>
            <a:lvl3pPr>
              <a:defRPr sz="1100"/>
            </a:lvl3pPr>
            <a:lvl4pPr>
              <a:defRPr sz="1051"/>
            </a:lvl4pPr>
            <a:lvl5pPr>
              <a:defRPr sz="1051"/>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inhoud 3"/>
          <p:cNvSpPr>
            <a:spLocks noGrp="1"/>
          </p:cNvSpPr>
          <p:nvPr>
            <p:ph sz="half" idx="2"/>
          </p:nvPr>
        </p:nvSpPr>
        <p:spPr>
          <a:xfrm>
            <a:off x="6456003" y="1620004"/>
            <a:ext cx="5439103" cy="3676541"/>
          </a:xfrm>
        </p:spPr>
        <p:txBody>
          <a:bodyPr lIns="90000">
            <a:normAutofit/>
          </a:bodyPr>
          <a:lstStyle>
            <a:lvl1pPr>
              <a:defRPr sz="1400">
                <a:solidFill>
                  <a:schemeClr val="tx1"/>
                </a:solidFill>
              </a:defRPr>
            </a:lvl1pPr>
            <a:lvl2pPr>
              <a:defRPr sz="1200"/>
            </a:lvl2pPr>
            <a:lvl3pPr>
              <a:defRPr sz="1100"/>
            </a:lvl3pPr>
            <a:lvl4pPr>
              <a:defRPr sz="1051"/>
            </a:lvl4pPr>
            <a:lvl5pPr>
              <a:defRPr sz="1051"/>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11"/>
          </p:nvPr>
        </p:nvSpPr>
        <p:spPr/>
        <p:txBody>
          <a:bodyPr/>
          <a:lstStyle/>
          <a:p>
            <a:r>
              <a:rPr lang="nl-NL"/>
              <a:t>Titel van dia</a:t>
            </a:r>
          </a:p>
        </p:txBody>
      </p:sp>
      <p:sp>
        <p:nvSpPr>
          <p:cNvPr id="7" name="Tijdelijke aanduiding voor dianummer 6"/>
          <p:cNvSpPr>
            <a:spLocks noGrp="1"/>
          </p:cNvSpPr>
          <p:nvPr>
            <p:ph type="sldNum" sz="quarter" idx="12"/>
          </p:nvPr>
        </p:nvSpPr>
        <p:spPr/>
        <p:txBody>
          <a:body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spTree>
    <p:extLst>
      <p:ext uri="{BB962C8B-B14F-4D97-AF65-F5344CB8AC3E}">
        <p14:creationId xmlns:p14="http://schemas.microsoft.com/office/powerpoint/2010/main" val="971825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TITELSTIJL VAN MODEL BEWERKEN</a:t>
            </a:r>
          </a:p>
        </p:txBody>
      </p:sp>
      <p:sp>
        <p:nvSpPr>
          <p:cNvPr id="4" name="Tijdelijke aanduiding voor voettekst 3"/>
          <p:cNvSpPr>
            <a:spLocks noGrp="1"/>
          </p:cNvSpPr>
          <p:nvPr>
            <p:ph type="ftr" sz="quarter" idx="11"/>
          </p:nvPr>
        </p:nvSpPr>
        <p:spPr/>
        <p:txBody>
          <a:bodyPr/>
          <a:lstStyle/>
          <a:p>
            <a:r>
              <a:rPr lang="nl-NL"/>
              <a:t>Titel van dia</a:t>
            </a:r>
          </a:p>
        </p:txBody>
      </p:sp>
      <p:sp>
        <p:nvSpPr>
          <p:cNvPr id="5" name="Tijdelijke aanduiding voor dianummer 4"/>
          <p:cNvSpPr>
            <a:spLocks noGrp="1"/>
          </p:cNvSpPr>
          <p:nvPr>
            <p:ph type="sldNum" sz="quarter" idx="12"/>
          </p:nvPr>
        </p:nvSpPr>
        <p:spPr/>
        <p:txBody>
          <a:body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spTree>
    <p:extLst>
      <p:ext uri="{BB962C8B-B14F-4D97-AF65-F5344CB8AC3E}">
        <p14:creationId xmlns:p14="http://schemas.microsoft.com/office/powerpoint/2010/main" val="2019355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fbeelding met bijschrift">
    <p:spTree>
      <p:nvGrpSpPr>
        <p:cNvPr id="1" name=""/>
        <p:cNvGrpSpPr/>
        <p:nvPr/>
      </p:nvGrpSpPr>
      <p:grpSpPr>
        <a:xfrm>
          <a:off x="0" y="0"/>
          <a:ext cx="0" cy="0"/>
          <a:chOff x="0" y="0"/>
          <a:chExt cx="0" cy="0"/>
        </a:xfrm>
      </p:grpSpPr>
      <p:sp>
        <p:nvSpPr>
          <p:cNvPr id="4" name="Tijdelijke aanduiding voor tekst 3"/>
          <p:cNvSpPr>
            <a:spLocks noGrp="1"/>
          </p:cNvSpPr>
          <p:nvPr>
            <p:ph type="body" sz="half" idx="2"/>
          </p:nvPr>
        </p:nvSpPr>
        <p:spPr>
          <a:xfrm>
            <a:off x="720000" y="1440000"/>
            <a:ext cx="9369931" cy="3600000"/>
          </a:xfrm>
        </p:spPr>
        <p:txBody>
          <a:bodyPr lIns="90000">
            <a:normAutofit/>
          </a:bodyPr>
          <a:lstStyle>
            <a:lvl1pPr marL="0" indent="0">
              <a:buNone/>
              <a:defRPr sz="1200">
                <a:solidFill>
                  <a:schemeClr val="bg2">
                    <a:lumMod val="50000"/>
                  </a:schemeClr>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nl-NL" dirty="0"/>
              <a:t>Klik om de tekststijl van het model te bewerken</a:t>
            </a:r>
          </a:p>
        </p:txBody>
      </p:sp>
      <p:sp>
        <p:nvSpPr>
          <p:cNvPr id="6" name="Tijdelijke aanduiding voor voettekst 5"/>
          <p:cNvSpPr>
            <a:spLocks noGrp="1"/>
          </p:cNvSpPr>
          <p:nvPr>
            <p:ph type="ftr" sz="quarter" idx="11"/>
          </p:nvPr>
        </p:nvSpPr>
        <p:spPr/>
        <p:txBody>
          <a:bodyPr/>
          <a:lstStyle/>
          <a:p>
            <a:r>
              <a:rPr lang="nl-NL"/>
              <a:t>Titel van dia</a:t>
            </a:r>
          </a:p>
        </p:txBody>
      </p:sp>
      <p:sp>
        <p:nvSpPr>
          <p:cNvPr id="7" name="Tijdelijke aanduiding voor dianummer 6"/>
          <p:cNvSpPr>
            <a:spLocks noGrp="1"/>
          </p:cNvSpPr>
          <p:nvPr>
            <p:ph type="sldNum" sz="quarter" idx="12"/>
          </p:nvPr>
        </p:nvSpPr>
        <p:spPr/>
        <p:txBody>
          <a:bodyPr/>
          <a:lstStyle>
            <a:lvl1pPr marL="0" marR="0" indent="0" algn="r" defTabSz="914377" rtl="0" eaLnBrk="1" fontAlgn="auto" latinLnBrk="0" hangingPunct="1">
              <a:lnSpc>
                <a:spcPct val="100000"/>
              </a:lnSpc>
              <a:spcBef>
                <a:spcPts val="0"/>
              </a:spcBef>
              <a:spcAft>
                <a:spcPts val="0"/>
              </a:spcAft>
              <a:buClrTx/>
              <a:buSzTx/>
              <a:buFontTx/>
              <a:buNone/>
              <a:tabLst/>
              <a:defRPr/>
            </a:lvl1p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sp>
        <p:nvSpPr>
          <p:cNvPr id="11" name="Titel 1"/>
          <p:cNvSpPr>
            <a:spLocks noGrp="1"/>
          </p:cNvSpPr>
          <p:nvPr>
            <p:ph type="title" hasCustomPrompt="1"/>
          </p:nvPr>
        </p:nvSpPr>
        <p:spPr>
          <a:xfrm>
            <a:off x="720000" y="720000"/>
            <a:ext cx="6120000" cy="540000"/>
          </a:xfrm>
        </p:spPr>
        <p:txBody>
          <a:bodyPr/>
          <a:lstStyle/>
          <a:p>
            <a:r>
              <a:rPr lang="nl-NL" dirty="0"/>
              <a:t>TITELSTIJL VAN MODEL BEWERKEN</a:t>
            </a:r>
          </a:p>
        </p:txBody>
      </p:sp>
    </p:spTree>
    <p:extLst>
      <p:ext uri="{BB962C8B-B14F-4D97-AF65-F5344CB8AC3E}">
        <p14:creationId xmlns:p14="http://schemas.microsoft.com/office/powerpoint/2010/main" val="984355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3" name="Tijdelijke aanduiding voor voettekst 2"/>
          <p:cNvSpPr>
            <a:spLocks noGrp="1"/>
          </p:cNvSpPr>
          <p:nvPr>
            <p:ph type="ftr" sz="quarter" idx="11"/>
          </p:nvPr>
        </p:nvSpPr>
        <p:spPr/>
        <p:txBody>
          <a:bodyPr/>
          <a:lstStyle/>
          <a:p>
            <a:r>
              <a:rPr lang="nl-NL"/>
              <a:t>Titel van dia</a:t>
            </a:r>
          </a:p>
        </p:txBody>
      </p:sp>
      <p:sp>
        <p:nvSpPr>
          <p:cNvPr id="4" name="Tijdelijke aanduiding voor dianummer 3"/>
          <p:cNvSpPr>
            <a:spLocks noGrp="1"/>
          </p:cNvSpPr>
          <p:nvPr>
            <p:ph type="sldNum" sz="quarter" idx="12"/>
          </p:nvPr>
        </p:nvSpPr>
        <p:spPr/>
        <p:txBody>
          <a:body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spTree>
    <p:extLst>
      <p:ext uri="{BB962C8B-B14F-4D97-AF65-F5344CB8AC3E}">
        <p14:creationId xmlns:p14="http://schemas.microsoft.com/office/powerpoint/2010/main" val="158824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dia">
    <p:spTree>
      <p:nvGrpSpPr>
        <p:cNvPr id="1" name=""/>
        <p:cNvGrpSpPr/>
        <p:nvPr/>
      </p:nvGrpSpPr>
      <p:grpSpPr>
        <a:xfrm>
          <a:off x="0" y="0"/>
          <a:ext cx="0" cy="0"/>
          <a:chOff x="0" y="0"/>
          <a:chExt cx="0" cy="0"/>
        </a:xfrm>
      </p:grpSpPr>
      <p:sp>
        <p:nvSpPr>
          <p:cNvPr id="13" name="Tijdelijke aanduiding voor afbeelding 2"/>
          <p:cNvSpPr>
            <a:spLocks noGrp="1"/>
          </p:cNvSpPr>
          <p:nvPr>
            <p:ph type="pic" idx="12" hasCustomPrompt="1"/>
          </p:nvPr>
        </p:nvSpPr>
        <p:spPr>
          <a:xfrm>
            <a:off x="0" y="0"/>
            <a:ext cx="12192000" cy="5697538"/>
          </a:xfrm>
        </p:spPr>
        <p:txBody>
          <a:bodyPr anchor="t" anchorCtr="0"/>
          <a:lstStyle>
            <a:lvl1pPr marL="0" indent="0" algn="l">
              <a:buNone/>
              <a:defRPr sz="3200">
                <a:solidFill>
                  <a:schemeClr val="bg2"/>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nl-NL" dirty="0" err="1"/>
              <a:t>Achtergrondafbeeldings</a:t>
            </a:r>
            <a:r>
              <a:rPr lang="nl-NL" dirty="0"/>
              <a:t>-kader</a:t>
            </a:r>
          </a:p>
        </p:txBody>
      </p:sp>
      <p:sp>
        <p:nvSpPr>
          <p:cNvPr id="3" name="Ondertitel 2"/>
          <p:cNvSpPr>
            <a:spLocks noGrp="1"/>
          </p:cNvSpPr>
          <p:nvPr>
            <p:ph type="subTitle" idx="1" hasCustomPrompt="1"/>
          </p:nvPr>
        </p:nvSpPr>
        <p:spPr>
          <a:xfrm>
            <a:off x="720000" y="3822952"/>
            <a:ext cx="7920000" cy="360000"/>
          </a:xfrm>
          <a:solidFill>
            <a:schemeClr val="bg1"/>
          </a:solidFill>
        </p:spPr>
        <p:txBody>
          <a:bodyPr lIns="90000" anchor="ctr" anchorCtr="0"/>
          <a:lstStyle>
            <a:lvl1pPr marL="179996" indent="0" algn="l">
              <a:buNone/>
              <a:defRPr lang="nl-NL" sz="1800" kern="1200" dirty="0" smtClean="0">
                <a:solidFill>
                  <a:schemeClr val="tx1"/>
                </a:solidFill>
                <a:latin typeface="Verdana" charset="0"/>
                <a:ea typeface="Verdana" charset="0"/>
                <a:cs typeface="Verdana"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a:t>KLIK OM DE ONDERTITELSTIJL VAN HET MODEL TE BEWERKEN</a:t>
            </a:r>
          </a:p>
        </p:txBody>
      </p:sp>
      <p:sp>
        <p:nvSpPr>
          <p:cNvPr id="7" name="Titel 6"/>
          <p:cNvSpPr>
            <a:spLocks noGrp="1"/>
          </p:cNvSpPr>
          <p:nvPr>
            <p:ph type="title" hasCustomPrompt="1"/>
          </p:nvPr>
        </p:nvSpPr>
        <p:spPr>
          <a:xfrm>
            <a:off x="720000" y="720003"/>
            <a:ext cx="5114743" cy="2929717"/>
          </a:xfrm>
          <a:noFill/>
          <a:effectLst>
            <a:outerShdw blurRad="50800" dist="38100" dir="5400000" algn="t" rotWithShape="0">
              <a:prstClr val="black">
                <a:alpha val="26000"/>
              </a:prstClr>
            </a:outerShdw>
          </a:effectLst>
        </p:spPr>
        <p:txBody>
          <a:bodyPr>
            <a:noAutofit/>
          </a:bodyPr>
          <a:lstStyle>
            <a:lvl1pPr>
              <a:defRPr sz="6600" baseline="0"/>
            </a:lvl1pPr>
          </a:lstStyle>
          <a:p>
            <a:r>
              <a:rPr lang="nl-NL" dirty="0"/>
              <a:t>Titelstijl</a:t>
            </a:r>
            <a:br>
              <a:rPr lang="nl-NL" dirty="0"/>
            </a:br>
            <a:r>
              <a:rPr lang="nl-NL" dirty="0"/>
              <a:t>van model bewerken</a:t>
            </a:r>
          </a:p>
        </p:txBody>
      </p:sp>
      <p:sp>
        <p:nvSpPr>
          <p:cNvPr id="8" name="Tijdelijke aanduiding voor voettekst 7"/>
          <p:cNvSpPr>
            <a:spLocks noGrp="1"/>
          </p:cNvSpPr>
          <p:nvPr>
            <p:ph type="ftr" sz="quarter" idx="10"/>
          </p:nvPr>
        </p:nvSpPr>
        <p:spPr/>
        <p:txBody>
          <a:bodyPr/>
          <a:lstStyle/>
          <a:p>
            <a:r>
              <a:rPr lang="nl-NL"/>
              <a:t>Titel van dia</a:t>
            </a:r>
            <a:endParaRPr lang="nl-NL" dirty="0"/>
          </a:p>
        </p:txBody>
      </p:sp>
      <p:sp>
        <p:nvSpPr>
          <p:cNvPr id="9" name="Tijdelijke aanduiding voor dianummer 8"/>
          <p:cNvSpPr>
            <a:spLocks noGrp="1"/>
          </p:cNvSpPr>
          <p:nvPr>
            <p:ph type="sldNum" sz="quarter" idx="11"/>
          </p:nvPr>
        </p:nvSpPr>
        <p:spPr/>
        <p:txBody>
          <a:bodyPr/>
          <a:lstStyle/>
          <a:p>
            <a:r>
              <a:rPr lang="nl-NL"/>
              <a:t> </a:t>
            </a:r>
            <a:fld id="{141DC315-004D-734B-91F7-61E542849DC9}" type="datetimeFigureOut">
              <a:rPr lang="nl-NL" smtClean="0"/>
              <a:pPr/>
              <a:t>9-11-2021</a:t>
            </a:fld>
            <a:r>
              <a:rPr lang="nl-NL"/>
              <a:t> | </a:t>
            </a:r>
            <a:fld id="{2DAB09C5-3251-4B47-B002-D03712DC64C3}" type="slidenum">
              <a:rPr lang="nl-NL" smtClean="0"/>
              <a:pPr/>
              <a:t>‹N›</a:t>
            </a:fld>
            <a:endParaRPr lang="nl-NL" dirty="0"/>
          </a:p>
        </p:txBody>
      </p:sp>
    </p:spTree>
    <p:extLst>
      <p:ext uri="{BB962C8B-B14F-4D97-AF65-F5344CB8AC3E}">
        <p14:creationId xmlns:p14="http://schemas.microsoft.com/office/powerpoint/2010/main" val="114002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sp>
        <p:nvSpPr>
          <p:cNvPr id="3" name="Ondertitel 2"/>
          <p:cNvSpPr>
            <a:spLocks noGrp="1"/>
          </p:cNvSpPr>
          <p:nvPr>
            <p:ph type="subTitle" idx="1" hasCustomPrompt="1"/>
          </p:nvPr>
        </p:nvSpPr>
        <p:spPr>
          <a:xfrm>
            <a:off x="720000" y="1332000"/>
            <a:ext cx="7920000" cy="360000"/>
          </a:xfrm>
          <a:solidFill>
            <a:srgbClr val="0033A0"/>
          </a:solidFill>
        </p:spPr>
        <p:txBody>
          <a:bodyPr lIns="90000" anchor="ctr" anchorCtr="0"/>
          <a:lstStyle>
            <a:lvl1pPr marL="179996" indent="0" algn="l">
              <a:buNone/>
              <a:defRPr lang="nl-NL" sz="1800" kern="1200" dirty="0" smtClean="0">
                <a:solidFill>
                  <a:schemeClr val="bg1"/>
                </a:solidFill>
                <a:latin typeface="Verdana" charset="0"/>
                <a:ea typeface="Verdana" charset="0"/>
                <a:cs typeface="Verdana"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a:t>KLIK OM DE ONDERTITELSTIJL VAN HET MODEL TE BEWERKEN</a:t>
            </a:r>
          </a:p>
        </p:txBody>
      </p:sp>
      <p:sp>
        <p:nvSpPr>
          <p:cNvPr id="7" name="Titel 6"/>
          <p:cNvSpPr>
            <a:spLocks noGrp="1"/>
          </p:cNvSpPr>
          <p:nvPr>
            <p:ph type="title" hasCustomPrompt="1"/>
          </p:nvPr>
        </p:nvSpPr>
        <p:spPr>
          <a:xfrm>
            <a:off x="720000" y="720000"/>
            <a:ext cx="6120000" cy="540000"/>
          </a:xfrm>
        </p:spPr>
        <p:txBody>
          <a:bodyPr lIns="90000"/>
          <a:lstStyle/>
          <a:p>
            <a:r>
              <a:rPr lang="nl-NL" dirty="0"/>
              <a:t>TITELSTIJL VAN MODEL BEWERKEN</a:t>
            </a:r>
          </a:p>
        </p:txBody>
      </p:sp>
      <p:sp>
        <p:nvSpPr>
          <p:cNvPr id="8" name="Tijdelijke aanduiding voor voettekst 7"/>
          <p:cNvSpPr>
            <a:spLocks noGrp="1"/>
          </p:cNvSpPr>
          <p:nvPr>
            <p:ph type="ftr" sz="quarter" idx="10"/>
          </p:nvPr>
        </p:nvSpPr>
        <p:spPr/>
        <p:txBody>
          <a:bodyPr/>
          <a:lstStyle/>
          <a:p>
            <a:r>
              <a:rPr lang="nl-NL"/>
              <a:t>Titel van dia</a:t>
            </a:r>
            <a:endParaRPr lang="nl-NL" dirty="0"/>
          </a:p>
        </p:txBody>
      </p:sp>
      <p:sp>
        <p:nvSpPr>
          <p:cNvPr id="9" name="Tijdelijke aanduiding voor dianummer 8"/>
          <p:cNvSpPr>
            <a:spLocks noGrp="1"/>
          </p:cNvSpPr>
          <p:nvPr>
            <p:ph type="sldNum" sz="quarter" idx="11"/>
          </p:nvPr>
        </p:nvSpPr>
        <p:spPr/>
        <p:txBody>
          <a:body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sp>
        <p:nvSpPr>
          <p:cNvPr id="11" name="Tijdelijke aanduiding voor inhoud 2"/>
          <p:cNvSpPr>
            <a:spLocks noGrp="1"/>
          </p:cNvSpPr>
          <p:nvPr>
            <p:ph idx="12"/>
          </p:nvPr>
        </p:nvSpPr>
        <p:spPr>
          <a:xfrm>
            <a:off x="720002" y="1980004"/>
            <a:ext cx="10508748" cy="3365937"/>
          </a:xfrm>
        </p:spPr>
        <p:txBody>
          <a:bodyPr lIns="9000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dirty="0"/>
          </a:p>
        </p:txBody>
      </p:sp>
      <p:pic>
        <p:nvPicPr>
          <p:cNvPr id="10" name="Afbeelding 9"/>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925700" y="714542"/>
            <a:ext cx="279133" cy="718302"/>
          </a:xfrm>
          <a:prstGeom prst="rect">
            <a:avLst/>
          </a:prstGeom>
        </p:spPr>
      </p:pic>
    </p:spTree>
    <p:extLst>
      <p:ext uri="{BB962C8B-B14F-4D97-AF65-F5344CB8AC3E}">
        <p14:creationId xmlns:p14="http://schemas.microsoft.com/office/powerpoint/2010/main" val="848201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20000" y="720000"/>
            <a:ext cx="6120000" cy="540000"/>
          </a:xfrm>
        </p:spPr>
        <p:txBody>
          <a:bodyPr/>
          <a:lstStyle/>
          <a:p>
            <a:r>
              <a:rPr lang="nl-NL" dirty="0"/>
              <a:t>TITELSTIJL VAN MODEL BEWERKEN</a:t>
            </a:r>
          </a:p>
        </p:txBody>
      </p:sp>
      <p:sp>
        <p:nvSpPr>
          <p:cNvPr id="3" name="Tijdelijke aanduiding voor inhoud 2"/>
          <p:cNvSpPr>
            <a:spLocks noGrp="1"/>
          </p:cNvSpPr>
          <p:nvPr>
            <p:ph idx="1"/>
          </p:nvPr>
        </p:nvSpPr>
        <p:spPr>
          <a:xfrm>
            <a:off x="720002" y="1620000"/>
            <a:ext cx="10508748" cy="3804854"/>
          </a:xfrm>
        </p:spPr>
        <p:txBody>
          <a:bodyPr lIns="9000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dirty="0"/>
          </a:p>
        </p:txBody>
      </p:sp>
      <p:sp>
        <p:nvSpPr>
          <p:cNvPr id="5" name="Tijdelijke aanduiding voor voettekst 4"/>
          <p:cNvSpPr>
            <a:spLocks noGrp="1"/>
          </p:cNvSpPr>
          <p:nvPr>
            <p:ph type="ftr" sz="quarter" idx="11"/>
          </p:nvPr>
        </p:nvSpPr>
        <p:spPr/>
        <p:txBody>
          <a:bodyPr/>
          <a:lstStyle/>
          <a:p>
            <a:r>
              <a:rPr lang="nl-NL"/>
              <a:t>Titel van dia</a:t>
            </a:r>
          </a:p>
        </p:txBody>
      </p:sp>
      <p:sp>
        <p:nvSpPr>
          <p:cNvPr id="6" name="Tijdelijke aanduiding voor dianummer 5"/>
          <p:cNvSpPr>
            <a:spLocks noGrp="1"/>
          </p:cNvSpPr>
          <p:nvPr>
            <p:ph type="sldNum" sz="quarter" idx="12"/>
          </p:nvPr>
        </p:nvSpPr>
        <p:spPr/>
        <p:txBody>
          <a:bodyPr/>
          <a:lstStyle>
            <a:lvl1pPr marL="0" marR="0" indent="0" algn="r" defTabSz="914377" rtl="0" eaLnBrk="1" fontAlgn="auto" latinLnBrk="0" hangingPunct="1">
              <a:lnSpc>
                <a:spcPct val="100000"/>
              </a:lnSpc>
              <a:spcBef>
                <a:spcPts val="0"/>
              </a:spcBef>
              <a:spcAft>
                <a:spcPts val="0"/>
              </a:spcAft>
              <a:buClrTx/>
              <a:buSzTx/>
              <a:buFontTx/>
              <a:buNone/>
              <a:tabLst/>
              <a:defRPr/>
            </a:lvl1p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pic>
        <p:nvPicPr>
          <p:cNvPr id="7" name="Afbeelding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925700" y="714542"/>
            <a:ext cx="279133" cy="718302"/>
          </a:xfrm>
          <a:prstGeom prst="rect">
            <a:avLst/>
          </a:prstGeom>
        </p:spPr>
      </p:pic>
    </p:spTree>
    <p:extLst>
      <p:ext uri="{BB962C8B-B14F-4D97-AF65-F5344CB8AC3E}">
        <p14:creationId xmlns:p14="http://schemas.microsoft.com/office/powerpoint/2010/main" val="38580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TITELSTIJL VAN MODEL BEWERKEN</a:t>
            </a:r>
          </a:p>
        </p:txBody>
      </p:sp>
      <p:sp>
        <p:nvSpPr>
          <p:cNvPr id="3" name="Tijdelijke aanduiding voor inhoud 2"/>
          <p:cNvSpPr>
            <a:spLocks noGrp="1"/>
          </p:cNvSpPr>
          <p:nvPr>
            <p:ph sz="half" idx="1"/>
          </p:nvPr>
        </p:nvSpPr>
        <p:spPr>
          <a:xfrm>
            <a:off x="720003" y="1620000"/>
            <a:ext cx="5225119" cy="3684423"/>
          </a:xfrm>
        </p:spPr>
        <p:txBody>
          <a:bodyPr lIns="90000">
            <a:normAutofit/>
          </a:bodyPr>
          <a:lstStyle>
            <a:lvl1pPr>
              <a:defRPr sz="1400"/>
            </a:lvl1pPr>
            <a:lvl2pPr>
              <a:defRPr sz="1200"/>
            </a:lvl2pPr>
            <a:lvl3pPr>
              <a:defRPr sz="1100"/>
            </a:lvl3pPr>
            <a:lvl4pPr>
              <a:defRPr sz="1051"/>
            </a:lvl4pPr>
            <a:lvl5pPr>
              <a:defRPr sz="1051"/>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dirty="0"/>
          </a:p>
        </p:txBody>
      </p:sp>
      <p:sp>
        <p:nvSpPr>
          <p:cNvPr id="4" name="Tijdelijke aanduiding voor inhoud 3"/>
          <p:cNvSpPr>
            <a:spLocks noGrp="1"/>
          </p:cNvSpPr>
          <p:nvPr>
            <p:ph sz="half" idx="2"/>
          </p:nvPr>
        </p:nvSpPr>
        <p:spPr>
          <a:xfrm>
            <a:off x="6456003" y="1620004"/>
            <a:ext cx="5439103" cy="3676541"/>
          </a:xfrm>
        </p:spPr>
        <p:txBody>
          <a:bodyPr lIns="90000">
            <a:normAutofit/>
          </a:bodyPr>
          <a:lstStyle>
            <a:lvl1pPr>
              <a:defRPr sz="1400"/>
            </a:lvl1pPr>
            <a:lvl2pPr>
              <a:defRPr sz="1200"/>
            </a:lvl2pPr>
            <a:lvl3pPr>
              <a:defRPr sz="1100"/>
            </a:lvl3pPr>
            <a:lvl4pPr>
              <a:defRPr sz="1051"/>
            </a:lvl4pPr>
            <a:lvl5pPr>
              <a:defRPr sz="1051"/>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dirty="0"/>
          </a:p>
        </p:txBody>
      </p:sp>
      <p:sp>
        <p:nvSpPr>
          <p:cNvPr id="6" name="Tijdelijke aanduiding voor voettekst 5"/>
          <p:cNvSpPr>
            <a:spLocks noGrp="1"/>
          </p:cNvSpPr>
          <p:nvPr>
            <p:ph type="ftr" sz="quarter" idx="11"/>
          </p:nvPr>
        </p:nvSpPr>
        <p:spPr/>
        <p:txBody>
          <a:bodyPr/>
          <a:lstStyle/>
          <a:p>
            <a:r>
              <a:rPr lang="nl-NL"/>
              <a:t>Titel van dia</a:t>
            </a:r>
          </a:p>
        </p:txBody>
      </p:sp>
      <p:sp>
        <p:nvSpPr>
          <p:cNvPr id="7" name="Tijdelijke aanduiding voor dianummer 6"/>
          <p:cNvSpPr>
            <a:spLocks noGrp="1"/>
          </p:cNvSpPr>
          <p:nvPr>
            <p:ph type="sldNum" sz="quarter" idx="12"/>
          </p:nvPr>
        </p:nvSpPr>
        <p:spPr/>
        <p:txBody>
          <a:body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pic>
        <p:nvPicPr>
          <p:cNvPr id="8" name="Afbeelding 7"/>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925700" y="714542"/>
            <a:ext cx="279133" cy="718302"/>
          </a:xfrm>
          <a:prstGeom prst="rect">
            <a:avLst/>
          </a:prstGeom>
        </p:spPr>
      </p:pic>
    </p:spTree>
    <p:extLst>
      <p:ext uri="{BB962C8B-B14F-4D97-AF65-F5344CB8AC3E}">
        <p14:creationId xmlns:p14="http://schemas.microsoft.com/office/powerpoint/2010/main" val="130959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4" name="Tijdelijke aanduiding voor inhoud 3"/>
          <p:cNvSpPr>
            <a:spLocks noGrp="1"/>
          </p:cNvSpPr>
          <p:nvPr>
            <p:ph sz="half" idx="2"/>
          </p:nvPr>
        </p:nvSpPr>
        <p:spPr>
          <a:xfrm>
            <a:off x="720001" y="1980004"/>
            <a:ext cx="5157787" cy="3365937"/>
          </a:xfrm>
        </p:spPr>
        <p:txBody>
          <a:bodyPr lIns="90000">
            <a:normAutofit/>
          </a:bodyPr>
          <a:lstStyle>
            <a:lvl1pPr>
              <a:defRPr sz="1200"/>
            </a:lvl1pPr>
            <a:lvl2pPr>
              <a:defRPr sz="1100"/>
            </a:lvl2pPr>
            <a:lvl3pPr>
              <a:defRPr sz="1051"/>
            </a:lvl3pPr>
            <a:lvl4pPr>
              <a:defRPr sz="1000"/>
            </a:lvl4pPr>
            <a:lvl5pPr>
              <a:defRPr sz="10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dirty="0"/>
          </a:p>
        </p:txBody>
      </p:sp>
      <p:sp>
        <p:nvSpPr>
          <p:cNvPr id="6" name="Tijdelijke aanduiding voor inhoud 5"/>
          <p:cNvSpPr>
            <a:spLocks noGrp="1"/>
          </p:cNvSpPr>
          <p:nvPr>
            <p:ph sz="quarter" idx="4"/>
          </p:nvPr>
        </p:nvSpPr>
        <p:spPr>
          <a:xfrm>
            <a:off x="6456002" y="1980003"/>
            <a:ext cx="5037063" cy="3372417"/>
          </a:xfrm>
        </p:spPr>
        <p:txBody>
          <a:bodyPr lIns="90000">
            <a:normAutofit/>
          </a:bodyPr>
          <a:lstStyle>
            <a:lvl1pPr>
              <a:defRPr sz="1400"/>
            </a:lvl1pPr>
            <a:lvl2pPr>
              <a:defRPr sz="1200"/>
            </a:lvl2pPr>
            <a:lvl3pPr>
              <a:defRPr sz="1100"/>
            </a:lvl3pPr>
            <a:lvl4pPr>
              <a:defRPr sz="1051"/>
            </a:lvl4pPr>
            <a:lvl5pPr>
              <a:defRPr sz="1051"/>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dirty="0"/>
          </a:p>
        </p:txBody>
      </p:sp>
      <p:sp>
        <p:nvSpPr>
          <p:cNvPr id="8" name="Tijdelijke aanduiding voor voettekst 7"/>
          <p:cNvSpPr>
            <a:spLocks noGrp="1"/>
          </p:cNvSpPr>
          <p:nvPr>
            <p:ph type="ftr" sz="quarter" idx="11"/>
          </p:nvPr>
        </p:nvSpPr>
        <p:spPr/>
        <p:txBody>
          <a:bodyPr/>
          <a:lstStyle/>
          <a:p>
            <a:r>
              <a:rPr lang="nl-NL"/>
              <a:t>Titel van dia</a:t>
            </a:r>
          </a:p>
        </p:txBody>
      </p:sp>
      <p:sp>
        <p:nvSpPr>
          <p:cNvPr id="9" name="Tijdelijke aanduiding voor dianummer 8"/>
          <p:cNvSpPr>
            <a:spLocks noGrp="1"/>
          </p:cNvSpPr>
          <p:nvPr>
            <p:ph type="sldNum" sz="quarter" idx="12"/>
          </p:nvPr>
        </p:nvSpPr>
        <p:spPr/>
        <p:txBody>
          <a:body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spTree>
    <p:extLst>
      <p:ext uri="{BB962C8B-B14F-4D97-AF65-F5344CB8AC3E}">
        <p14:creationId xmlns:p14="http://schemas.microsoft.com/office/powerpoint/2010/main" val="44571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20002" y="720000"/>
            <a:ext cx="10796711" cy="540000"/>
          </a:xfrm>
        </p:spPr>
        <p:txBody>
          <a:bodyPr>
            <a:normAutofit/>
          </a:bodyPr>
          <a:lstStyle>
            <a:lvl1pPr marL="179996" algn="l" defTabSz="914377" rtl="0" eaLnBrk="1" latinLnBrk="0" hangingPunct="1">
              <a:lnSpc>
                <a:spcPct val="90000"/>
              </a:lnSpc>
              <a:spcBef>
                <a:spcPct val="0"/>
              </a:spcBef>
              <a:buNone/>
              <a:defRPr lang="nl-NL" sz="2400" kern="1200" dirty="0">
                <a:solidFill>
                  <a:schemeClr val="bg1"/>
                </a:solidFill>
                <a:latin typeface="Verdana" charset="0"/>
                <a:ea typeface="Verdana" charset="0"/>
                <a:cs typeface="Verdana" charset="0"/>
              </a:defRPr>
            </a:lvl1pPr>
          </a:lstStyle>
          <a:p>
            <a:r>
              <a:rPr lang="nl-NL" dirty="0"/>
              <a:t>TITELSTIJL VAN MODEL BEWERKEN</a:t>
            </a:r>
          </a:p>
        </p:txBody>
      </p:sp>
      <p:sp>
        <p:nvSpPr>
          <p:cNvPr id="4" name="Tijdelijke aanduiding voor inhoud 3"/>
          <p:cNvSpPr>
            <a:spLocks noGrp="1"/>
          </p:cNvSpPr>
          <p:nvPr>
            <p:ph sz="half" idx="2"/>
          </p:nvPr>
        </p:nvSpPr>
        <p:spPr>
          <a:xfrm>
            <a:off x="720001" y="1620000"/>
            <a:ext cx="5157787" cy="3777268"/>
          </a:xfrm>
        </p:spPr>
        <p:txBody>
          <a:bodyPr lIns="90000">
            <a:normAutofit/>
          </a:bodyPr>
          <a:lstStyle>
            <a:lvl1pPr>
              <a:defRPr sz="1200"/>
            </a:lvl1pPr>
            <a:lvl2pPr>
              <a:defRPr sz="1100"/>
            </a:lvl2pPr>
            <a:lvl3pPr>
              <a:defRPr sz="1051"/>
            </a:lvl3pPr>
            <a:lvl4pPr>
              <a:defRPr sz="1000"/>
            </a:lvl4pPr>
            <a:lvl5pPr>
              <a:defRPr sz="10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dirty="0"/>
          </a:p>
        </p:txBody>
      </p:sp>
      <p:sp>
        <p:nvSpPr>
          <p:cNvPr id="6" name="Tijdelijke aanduiding voor inhoud 5"/>
          <p:cNvSpPr>
            <a:spLocks noGrp="1"/>
          </p:cNvSpPr>
          <p:nvPr>
            <p:ph sz="quarter" idx="4"/>
          </p:nvPr>
        </p:nvSpPr>
        <p:spPr>
          <a:xfrm>
            <a:off x="6456002" y="1620000"/>
            <a:ext cx="5037063" cy="3787572"/>
          </a:xfrm>
        </p:spPr>
        <p:txBody>
          <a:bodyPr lIns="90000">
            <a:normAutofit/>
          </a:bodyPr>
          <a:lstStyle>
            <a:lvl1pPr>
              <a:defRPr sz="1400"/>
            </a:lvl1pPr>
            <a:lvl2pPr>
              <a:defRPr sz="1200"/>
            </a:lvl2pPr>
            <a:lvl3pPr>
              <a:defRPr sz="1100"/>
            </a:lvl3pPr>
            <a:lvl4pPr>
              <a:defRPr sz="1051"/>
            </a:lvl4pPr>
            <a:lvl5pPr>
              <a:defRPr sz="1051"/>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dirty="0"/>
          </a:p>
        </p:txBody>
      </p:sp>
      <p:sp>
        <p:nvSpPr>
          <p:cNvPr id="8" name="Tijdelijke aanduiding voor voettekst 7"/>
          <p:cNvSpPr>
            <a:spLocks noGrp="1"/>
          </p:cNvSpPr>
          <p:nvPr>
            <p:ph type="ftr" sz="quarter" idx="11"/>
          </p:nvPr>
        </p:nvSpPr>
        <p:spPr/>
        <p:txBody>
          <a:bodyPr/>
          <a:lstStyle/>
          <a:p>
            <a:r>
              <a:rPr lang="nl-NL"/>
              <a:t>Titel van dia</a:t>
            </a:r>
          </a:p>
        </p:txBody>
      </p:sp>
      <p:sp>
        <p:nvSpPr>
          <p:cNvPr id="9" name="Tijdelijke aanduiding voor dianummer 8"/>
          <p:cNvSpPr>
            <a:spLocks noGrp="1"/>
          </p:cNvSpPr>
          <p:nvPr>
            <p:ph type="sldNum" sz="quarter" idx="12"/>
          </p:nvPr>
        </p:nvSpPr>
        <p:spPr/>
        <p:txBody>
          <a:body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spTree>
    <p:extLst>
      <p:ext uri="{BB962C8B-B14F-4D97-AF65-F5344CB8AC3E}">
        <p14:creationId xmlns:p14="http://schemas.microsoft.com/office/powerpoint/2010/main" val="1978847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nl-NL" dirty="0"/>
              <a:t>TITELSTIJL VAN MODEL BEWERKEN</a:t>
            </a:r>
          </a:p>
        </p:txBody>
      </p:sp>
      <p:sp>
        <p:nvSpPr>
          <p:cNvPr id="4" name="Tijdelijke aanduiding voor voettekst 3"/>
          <p:cNvSpPr>
            <a:spLocks noGrp="1"/>
          </p:cNvSpPr>
          <p:nvPr>
            <p:ph type="ftr" sz="quarter" idx="11"/>
          </p:nvPr>
        </p:nvSpPr>
        <p:spPr/>
        <p:txBody>
          <a:bodyPr/>
          <a:lstStyle/>
          <a:p>
            <a:r>
              <a:rPr lang="nl-NL"/>
              <a:t>Titel van dia</a:t>
            </a:r>
          </a:p>
        </p:txBody>
      </p:sp>
      <p:sp>
        <p:nvSpPr>
          <p:cNvPr id="5" name="Tijdelijke aanduiding voor dianummer 4"/>
          <p:cNvSpPr>
            <a:spLocks noGrp="1"/>
          </p:cNvSpPr>
          <p:nvPr>
            <p:ph type="sldNum" sz="quarter" idx="12"/>
          </p:nvPr>
        </p:nvSpPr>
        <p:spPr/>
        <p:txBody>
          <a:body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pic>
        <p:nvPicPr>
          <p:cNvPr id="6" name="Afbeelding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925700" y="714542"/>
            <a:ext cx="279133" cy="718302"/>
          </a:xfrm>
          <a:prstGeom prst="rect">
            <a:avLst/>
          </a:prstGeom>
        </p:spPr>
      </p:pic>
    </p:spTree>
    <p:extLst>
      <p:ext uri="{BB962C8B-B14F-4D97-AF65-F5344CB8AC3E}">
        <p14:creationId xmlns:p14="http://schemas.microsoft.com/office/powerpoint/2010/main" val="93073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3" name="Tijdelijke aanduiding voor voettekst 2"/>
          <p:cNvSpPr>
            <a:spLocks noGrp="1"/>
          </p:cNvSpPr>
          <p:nvPr>
            <p:ph type="ftr" sz="quarter" idx="11"/>
          </p:nvPr>
        </p:nvSpPr>
        <p:spPr/>
        <p:txBody>
          <a:bodyPr/>
          <a:lstStyle/>
          <a:p>
            <a:r>
              <a:rPr lang="nl-NL"/>
              <a:t>Titel van dia</a:t>
            </a:r>
          </a:p>
        </p:txBody>
      </p:sp>
      <p:sp>
        <p:nvSpPr>
          <p:cNvPr id="4" name="Tijdelijke aanduiding voor dianummer 3"/>
          <p:cNvSpPr>
            <a:spLocks noGrp="1"/>
          </p:cNvSpPr>
          <p:nvPr>
            <p:ph type="sldNum" sz="quarter" idx="12"/>
          </p:nvPr>
        </p:nvSpPr>
        <p:spPr/>
        <p:txBody>
          <a:body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spTree>
    <p:extLst>
      <p:ext uri="{BB962C8B-B14F-4D97-AF65-F5344CB8AC3E}">
        <p14:creationId xmlns:p14="http://schemas.microsoft.com/office/powerpoint/2010/main" val="385445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microsoft.com/office/2007/relationships/hdphoto" Target="../media/hdphoto1.wdp"/><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3.png"/><Relationship Id="rId5" Type="http://schemas.openxmlformats.org/officeDocument/2006/relationships/slideLayout" Target="../slideLayouts/slideLayout17.xml"/><Relationship Id="rId10" Type="http://schemas.openxmlformats.org/officeDocument/2006/relationships/image" Target="../media/image6.png"/><Relationship Id="rId4" Type="http://schemas.openxmlformats.org/officeDocument/2006/relationships/slideLayout" Target="../slideLayouts/slideLayout16.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tint val="93000"/>
                <a:satMod val="150000"/>
                <a:shade val="98000"/>
                <a:lumMod val="102000"/>
              </a:schemeClr>
            </a:gs>
            <a:gs pos="79000">
              <a:schemeClr val="bg1">
                <a:tint val="98000"/>
                <a:satMod val="130000"/>
                <a:shade val="90000"/>
                <a:lumMod val="12000"/>
                <a:lumOff val="88000"/>
              </a:schemeClr>
            </a:gs>
            <a:gs pos="92000">
              <a:schemeClr val="bg1">
                <a:lumMod val="93000"/>
              </a:schemeClr>
            </a:gs>
          </a:gsLst>
          <a:lin ang="5400000" scaled="0"/>
          <a:tileRect/>
        </a:gradFill>
        <a:effectLst/>
      </p:bgPr>
    </p:bg>
    <p:spTree>
      <p:nvGrpSpPr>
        <p:cNvPr id="1" name=""/>
        <p:cNvGrpSpPr/>
        <p:nvPr/>
      </p:nvGrpSpPr>
      <p:grpSpPr>
        <a:xfrm>
          <a:off x="0" y="0"/>
          <a:ext cx="0" cy="0"/>
          <a:chOff x="0" y="0"/>
          <a:chExt cx="0" cy="0"/>
        </a:xfrm>
      </p:grpSpPr>
      <p:pic>
        <p:nvPicPr>
          <p:cNvPr id="10" name="Afbeelding 9"/>
          <p:cNvPicPr>
            <a:picLocks noChangeAspect="1"/>
          </p:cNvPicPr>
          <p:nvPr/>
        </p:nvPicPr>
        <p:blipFill rotWithShape="1">
          <a:blip r:embed="rId14">
            <a:extLst>
              <a:ext uri="{28A0092B-C50C-407E-A947-70E740481C1C}">
                <a14:useLocalDpi xmlns:a14="http://schemas.microsoft.com/office/drawing/2010/main" val="0"/>
              </a:ext>
            </a:extLst>
          </a:blip>
          <a:srcRect l="326" t="7715" r="17823" b="9547"/>
          <a:stretch/>
        </p:blipFill>
        <p:spPr>
          <a:xfrm>
            <a:off x="0" y="5704885"/>
            <a:ext cx="12210881" cy="1157161"/>
          </a:xfrm>
          <a:prstGeom prst="rect">
            <a:avLst/>
          </a:prstGeom>
          <a:effectLst>
            <a:outerShdw blurRad="50800" dist="38100" dir="16200000" rotWithShape="0">
              <a:prstClr val="black">
                <a:alpha val="10000"/>
              </a:prstClr>
            </a:outerShdw>
          </a:effectLst>
        </p:spPr>
      </p:pic>
      <p:sp>
        <p:nvSpPr>
          <p:cNvPr id="2" name="Tijdelijke aanduiding voor titel 1"/>
          <p:cNvSpPr>
            <a:spLocks noGrp="1"/>
          </p:cNvSpPr>
          <p:nvPr>
            <p:ph type="title"/>
          </p:nvPr>
        </p:nvSpPr>
        <p:spPr>
          <a:xfrm>
            <a:off x="720000" y="720000"/>
            <a:ext cx="6120000" cy="540000"/>
          </a:xfrm>
          <a:prstGeom prst="rect">
            <a:avLst/>
          </a:prstGeom>
          <a:solidFill>
            <a:srgbClr val="0033A0"/>
          </a:solidFill>
        </p:spPr>
        <p:txBody>
          <a:bodyPr vert="horz" lIns="90000" tIns="45720" rIns="91440" bIns="45720" rtlCol="0" anchor="ctr">
            <a:normAutofit/>
          </a:bodyPr>
          <a:lstStyle/>
          <a:p>
            <a:r>
              <a:rPr lang="nl-NL" dirty="0"/>
              <a:t>TITELSTIJL VAN MODEL BEWERKEN</a:t>
            </a:r>
          </a:p>
        </p:txBody>
      </p:sp>
      <p:sp>
        <p:nvSpPr>
          <p:cNvPr id="3" name="Tijdelijke aanduiding voor tekst 2"/>
          <p:cNvSpPr>
            <a:spLocks noGrp="1"/>
          </p:cNvSpPr>
          <p:nvPr>
            <p:ph type="body" idx="1"/>
          </p:nvPr>
        </p:nvSpPr>
        <p:spPr>
          <a:xfrm>
            <a:off x="720001" y="1620000"/>
            <a:ext cx="10616699" cy="3891066"/>
          </a:xfrm>
          <a:prstGeom prst="rect">
            <a:avLst/>
          </a:prstGeom>
        </p:spPr>
        <p:txBody>
          <a:bodyPr vert="horz" lIns="9000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8610600" y="6203733"/>
            <a:ext cx="2743200" cy="156560"/>
          </a:xfrm>
          <a:prstGeom prst="rect">
            <a:avLst/>
          </a:prstGeom>
        </p:spPr>
        <p:txBody>
          <a:bodyPr vert="horz" lIns="91440" tIns="45720" rIns="91440" bIns="45720" rtlCol="0" anchor="ctr"/>
          <a:lstStyle>
            <a:lvl1pPr algn="r">
              <a:defRPr sz="1000">
                <a:solidFill>
                  <a:srgbClr val="FF5000"/>
                </a:solidFill>
                <a:latin typeface="Verdana" charset="0"/>
                <a:ea typeface="Verdana" charset="0"/>
                <a:cs typeface="Verdana" charset="0"/>
              </a:defRPr>
            </a:lvl1pPr>
          </a:lstStyle>
          <a:p>
            <a:r>
              <a:rPr lang="nl-NL"/>
              <a:t>Titel van dia</a:t>
            </a:r>
            <a:endParaRPr lang="nl-NL" dirty="0"/>
          </a:p>
        </p:txBody>
      </p:sp>
      <p:sp>
        <p:nvSpPr>
          <p:cNvPr id="6" name="Tijdelijke aanduiding voor dianummer 5"/>
          <p:cNvSpPr>
            <a:spLocks noGrp="1"/>
          </p:cNvSpPr>
          <p:nvPr>
            <p:ph type="sldNum" sz="quarter" idx="4"/>
          </p:nvPr>
        </p:nvSpPr>
        <p:spPr>
          <a:xfrm>
            <a:off x="8610600" y="6356354"/>
            <a:ext cx="2743200" cy="173749"/>
          </a:xfrm>
          <a:prstGeom prst="rect">
            <a:avLst/>
          </a:prstGeom>
        </p:spPr>
        <p:txBody>
          <a:bodyPr vert="horz" lIns="91440" tIns="45720" rIns="91440" bIns="45720" rtlCol="0" anchor="ctr"/>
          <a:lstStyle>
            <a:lvl1pPr algn="r">
              <a:defRPr sz="1000">
                <a:solidFill>
                  <a:srgbClr val="0033A0"/>
                </a:solidFill>
                <a:latin typeface="Verdana" charset="0"/>
                <a:ea typeface="Verdana" charset="0"/>
                <a:cs typeface="Verdana" charset="0"/>
              </a:defRPr>
            </a:lvl1p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pic>
        <p:nvPicPr>
          <p:cNvPr id="7" name="Immagine 6">
            <a:extLst>
              <a:ext uri="{FF2B5EF4-FFF2-40B4-BE49-F238E27FC236}">
                <a16:creationId xmlns:a16="http://schemas.microsoft.com/office/drawing/2014/main" id="{27649D31-830D-C145-98BE-034E65CE1F71}"/>
              </a:ext>
            </a:extLst>
          </p:cNvPr>
          <p:cNvPicPr>
            <a:picLocks noChangeAspect="1"/>
          </p:cNvPicPr>
          <p:nvPr userDrawn="1"/>
        </p:nvPicPr>
        <p:blipFill>
          <a:blip r:embed="rId15"/>
          <a:stretch>
            <a:fillRect/>
          </a:stretch>
        </p:blipFill>
        <p:spPr>
          <a:xfrm>
            <a:off x="264941" y="5889143"/>
            <a:ext cx="4391728" cy="797830"/>
          </a:xfrm>
          <a:prstGeom prst="rect">
            <a:avLst/>
          </a:prstGeom>
        </p:spPr>
      </p:pic>
    </p:spTree>
    <p:extLst>
      <p:ext uri="{BB962C8B-B14F-4D97-AF65-F5344CB8AC3E}">
        <p14:creationId xmlns:p14="http://schemas.microsoft.com/office/powerpoint/2010/main" val="88949058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92" r:id="rId12"/>
  </p:sldLayoutIdLst>
  <p:hf hdr="0" dt="0"/>
  <p:txStyles>
    <p:title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p:titleStyle>
    <p:bodyStyle>
      <a:lvl1pPr marL="342900" indent="-342900" algn="l" defTabSz="914377" rtl="0" eaLnBrk="1" latinLnBrk="0" hangingPunct="1">
        <a:lnSpc>
          <a:spcPct val="90000"/>
        </a:lnSpc>
        <a:spcBef>
          <a:spcPts val="1000"/>
        </a:spcBef>
        <a:buFont typeface="Arial" charset="0"/>
        <a:buChar char="•"/>
        <a:defRPr sz="2000" kern="1200">
          <a:solidFill>
            <a:schemeClr val="tx1"/>
          </a:solidFill>
          <a:latin typeface="Verdana" charset="0"/>
          <a:ea typeface="Verdana" charset="0"/>
          <a:cs typeface="Verdana" charset="0"/>
        </a:defRPr>
      </a:lvl1pPr>
      <a:lvl2pPr marL="685783" indent="-228594" algn="l" defTabSz="914377" rtl="0" eaLnBrk="1" latinLnBrk="0" hangingPunct="1">
        <a:lnSpc>
          <a:spcPct val="90000"/>
        </a:lnSpc>
        <a:spcBef>
          <a:spcPts val="500"/>
        </a:spcBef>
        <a:buFont typeface="Arial"/>
        <a:buChar char="•"/>
        <a:defRPr sz="1800" kern="1200">
          <a:solidFill>
            <a:schemeClr val="bg2">
              <a:lumMod val="50000"/>
            </a:schemeClr>
          </a:solidFill>
          <a:latin typeface="Verdana" charset="0"/>
          <a:ea typeface="Verdana" charset="0"/>
          <a:cs typeface="Verdana" charset="0"/>
        </a:defRPr>
      </a:lvl2pPr>
      <a:lvl3pPr marL="1142971" indent="-228594" algn="l" defTabSz="914377" rtl="0" eaLnBrk="1" latinLnBrk="0" hangingPunct="1">
        <a:lnSpc>
          <a:spcPct val="90000"/>
        </a:lnSpc>
        <a:spcBef>
          <a:spcPts val="500"/>
        </a:spcBef>
        <a:buFont typeface="Arial"/>
        <a:buChar char="•"/>
        <a:defRPr sz="1600" kern="1200">
          <a:solidFill>
            <a:schemeClr val="bg2">
              <a:lumMod val="50000"/>
            </a:schemeClr>
          </a:solidFill>
          <a:latin typeface="Verdana" charset="0"/>
          <a:ea typeface="Verdana" charset="0"/>
          <a:cs typeface="Verdana" charset="0"/>
        </a:defRPr>
      </a:lvl3pPr>
      <a:lvl4pPr marL="1600160" indent="-228594" algn="l" defTabSz="914377" rtl="0" eaLnBrk="1" latinLnBrk="0" hangingPunct="1">
        <a:lnSpc>
          <a:spcPct val="90000"/>
        </a:lnSpc>
        <a:spcBef>
          <a:spcPts val="500"/>
        </a:spcBef>
        <a:buFont typeface="Arial"/>
        <a:buChar char="•"/>
        <a:defRPr sz="1400" kern="1200">
          <a:solidFill>
            <a:schemeClr val="bg2">
              <a:lumMod val="50000"/>
            </a:schemeClr>
          </a:solidFill>
          <a:latin typeface="Verdana" charset="0"/>
          <a:ea typeface="Verdana" charset="0"/>
          <a:cs typeface="Verdana" charset="0"/>
        </a:defRPr>
      </a:lvl4pPr>
      <a:lvl5pPr marL="2057349" indent="-228594" algn="l" defTabSz="914377" rtl="0" eaLnBrk="1" latinLnBrk="0" hangingPunct="1">
        <a:lnSpc>
          <a:spcPct val="90000"/>
        </a:lnSpc>
        <a:spcBef>
          <a:spcPts val="500"/>
        </a:spcBef>
        <a:buFont typeface="Arial"/>
        <a:buChar char="•"/>
        <a:defRPr sz="1400" kern="1200">
          <a:solidFill>
            <a:schemeClr val="bg2">
              <a:lumMod val="50000"/>
            </a:schemeClr>
          </a:solidFill>
          <a:latin typeface="Verdana" charset="0"/>
          <a:ea typeface="Verdana" charset="0"/>
          <a:cs typeface="Verdana"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3997" userDrawn="1">
          <p15:clr>
            <a:srgbClr val="F26B43"/>
          </p15:clr>
        </p15:guide>
        <p15:guide id="3" orient="horz" pos="4178" userDrawn="1">
          <p15:clr>
            <a:srgbClr val="F26B43"/>
          </p15:clr>
        </p15:guide>
        <p15:guide id="6" orient="horz" pos="4320" userDrawn="1">
          <p15:clr>
            <a:srgbClr val="F26B43"/>
          </p15:clr>
        </p15:guide>
        <p15:guide id="7" orient="horz" pos="3748" userDrawn="1">
          <p15:clr>
            <a:srgbClr val="F26B43"/>
          </p15:clr>
        </p15:guide>
        <p15:guide id="8" pos="461" userDrawn="1">
          <p15:clr>
            <a:srgbClr val="F26B43"/>
          </p15:clr>
        </p15:guide>
        <p15:guide id="9" orient="horz" pos="358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tint val="93000"/>
                <a:satMod val="150000"/>
                <a:shade val="98000"/>
                <a:lumMod val="102000"/>
              </a:schemeClr>
            </a:gs>
            <a:gs pos="79000">
              <a:schemeClr val="bg1">
                <a:tint val="98000"/>
                <a:satMod val="130000"/>
                <a:shade val="90000"/>
                <a:lumMod val="12000"/>
                <a:lumOff val="88000"/>
              </a:schemeClr>
            </a:gs>
            <a:gs pos="92000">
              <a:schemeClr val="bg1">
                <a:lumMod val="93000"/>
              </a:schemeClr>
            </a:gs>
          </a:gsLst>
          <a:lin ang="5400000" scaled="0"/>
          <a:tileRect/>
        </a:gradFill>
        <a:effectLst/>
      </p:bgPr>
    </p:bg>
    <p:spTree>
      <p:nvGrpSpPr>
        <p:cNvPr id="1" name=""/>
        <p:cNvGrpSpPr/>
        <p:nvPr/>
      </p:nvGrpSpPr>
      <p:grpSpPr>
        <a:xfrm>
          <a:off x="0" y="0"/>
          <a:ext cx="0" cy="0"/>
          <a:chOff x="0" y="0"/>
          <a:chExt cx="0" cy="0"/>
        </a:xfrm>
      </p:grpSpPr>
      <p:pic>
        <p:nvPicPr>
          <p:cNvPr id="11" name="Afbeelding 10"/>
          <p:cNvPicPr>
            <a:picLocks noChangeAspect="1"/>
          </p:cNvPicPr>
          <p:nvPr/>
        </p:nvPicPr>
        <p:blipFill rotWithShape="1">
          <a:blip r:embed="rId9">
            <a:extLst>
              <a:ext uri="{28A0092B-C50C-407E-A947-70E740481C1C}">
                <a14:useLocalDpi xmlns:a14="http://schemas.microsoft.com/office/drawing/2010/main" val="0"/>
              </a:ext>
            </a:extLst>
          </a:blip>
          <a:srcRect l="276" t="7715" r="17823" b="9547"/>
          <a:stretch/>
        </p:blipFill>
        <p:spPr>
          <a:xfrm>
            <a:off x="-7434" y="5704885"/>
            <a:ext cx="12218315" cy="1157161"/>
          </a:xfrm>
          <a:prstGeom prst="rect">
            <a:avLst/>
          </a:prstGeom>
          <a:effectLst>
            <a:outerShdw blurRad="50800" dist="38100" dir="16200000" rotWithShape="0">
              <a:prstClr val="black">
                <a:alpha val="10000"/>
              </a:prstClr>
            </a:outerShdw>
          </a:effectLst>
        </p:spPr>
      </p:pic>
      <p:sp>
        <p:nvSpPr>
          <p:cNvPr id="2" name="Tijdelijke aanduiding voor titel 1"/>
          <p:cNvSpPr>
            <a:spLocks noGrp="1"/>
          </p:cNvSpPr>
          <p:nvPr>
            <p:ph type="title"/>
          </p:nvPr>
        </p:nvSpPr>
        <p:spPr>
          <a:xfrm>
            <a:off x="720000" y="720000"/>
            <a:ext cx="6120000" cy="540000"/>
          </a:xfrm>
          <a:prstGeom prst="rect">
            <a:avLst/>
          </a:prstGeom>
          <a:solidFill>
            <a:srgbClr val="0033A0"/>
          </a:solidFill>
        </p:spPr>
        <p:txBody>
          <a:bodyPr vert="horz" lIns="90000" tIns="45720" rIns="91440" bIns="45720" rtlCol="0" anchor="ctr">
            <a:normAutofit/>
          </a:bodyPr>
          <a:lstStyle/>
          <a:p>
            <a:r>
              <a:rPr lang="nl-NL" dirty="0"/>
              <a:t>TITELSTIJL VAN MODEL BEWERKEN</a:t>
            </a:r>
          </a:p>
        </p:txBody>
      </p:sp>
      <p:sp>
        <p:nvSpPr>
          <p:cNvPr id="3" name="Tijdelijke aanduiding voor tekst 2"/>
          <p:cNvSpPr>
            <a:spLocks noGrp="1"/>
          </p:cNvSpPr>
          <p:nvPr>
            <p:ph type="body" idx="1"/>
          </p:nvPr>
        </p:nvSpPr>
        <p:spPr>
          <a:xfrm>
            <a:off x="720001" y="1620000"/>
            <a:ext cx="10616699" cy="3891066"/>
          </a:xfrm>
          <a:prstGeom prst="rect">
            <a:avLst/>
          </a:prstGeom>
        </p:spPr>
        <p:txBody>
          <a:bodyPr vert="horz" lIns="9000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voettekst 4"/>
          <p:cNvSpPr>
            <a:spLocks noGrp="1"/>
          </p:cNvSpPr>
          <p:nvPr>
            <p:ph type="ftr" sz="quarter" idx="3"/>
          </p:nvPr>
        </p:nvSpPr>
        <p:spPr>
          <a:xfrm>
            <a:off x="8610600" y="6203733"/>
            <a:ext cx="2743200" cy="156560"/>
          </a:xfrm>
          <a:prstGeom prst="rect">
            <a:avLst/>
          </a:prstGeom>
        </p:spPr>
        <p:txBody>
          <a:bodyPr vert="horz" lIns="91440" tIns="45720" rIns="91440" bIns="45720" rtlCol="0" anchor="ctr"/>
          <a:lstStyle>
            <a:lvl1pPr algn="r">
              <a:defRPr sz="1000">
                <a:solidFill>
                  <a:srgbClr val="FF5000"/>
                </a:solidFill>
                <a:latin typeface="Verdana" charset="0"/>
                <a:ea typeface="Verdana" charset="0"/>
                <a:cs typeface="Verdana" charset="0"/>
              </a:defRPr>
            </a:lvl1pPr>
          </a:lstStyle>
          <a:p>
            <a:r>
              <a:rPr lang="nl-NL"/>
              <a:t>Titel van dia</a:t>
            </a:r>
            <a:endParaRPr lang="nl-NL" dirty="0"/>
          </a:p>
        </p:txBody>
      </p:sp>
      <p:sp>
        <p:nvSpPr>
          <p:cNvPr id="6" name="Tijdelijke aanduiding voor dianummer 5"/>
          <p:cNvSpPr>
            <a:spLocks noGrp="1"/>
          </p:cNvSpPr>
          <p:nvPr>
            <p:ph type="sldNum" sz="quarter" idx="4"/>
          </p:nvPr>
        </p:nvSpPr>
        <p:spPr>
          <a:xfrm>
            <a:off x="8610600" y="6356354"/>
            <a:ext cx="2743200" cy="173749"/>
          </a:xfrm>
          <a:prstGeom prst="rect">
            <a:avLst/>
          </a:prstGeom>
        </p:spPr>
        <p:txBody>
          <a:bodyPr vert="horz" lIns="91440" tIns="45720" rIns="91440" bIns="45720" rtlCol="0" anchor="ctr"/>
          <a:lstStyle>
            <a:lvl1pPr algn="r">
              <a:defRPr sz="1000">
                <a:solidFill>
                  <a:srgbClr val="0033A0"/>
                </a:solidFill>
                <a:latin typeface="Verdana" charset="0"/>
                <a:ea typeface="Verdana" charset="0"/>
                <a:cs typeface="Verdana" charset="0"/>
              </a:defRPr>
            </a:lvl1pPr>
          </a:lstStyle>
          <a:p>
            <a:r>
              <a:rPr lang="nl-NL" dirty="0"/>
              <a:t> </a:t>
            </a:r>
            <a:fld id="{141DC315-004D-734B-91F7-61E542849DC9}" type="datetimeFigureOut">
              <a:rPr lang="nl-NL" smtClean="0"/>
              <a:pPr/>
              <a:t>9-11-2021</a:t>
            </a:fld>
            <a:r>
              <a:rPr lang="nl-NL" dirty="0"/>
              <a:t> | </a:t>
            </a:r>
            <a:fld id="{2DAB09C5-3251-4B47-B002-D03712DC64C3}" type="slidenum">
              <a:rPr lang="nl-NL" smtClean="0"/>
              <a:pPr/>
              <a:t>‹N›</a:t>
            </a:fld>
            <a:endParaRPr lang="nl-NL" dirty="0"/>
          </a:p>
        </p:txBody>
      </p:sp>
      <p:pic>
        <p:nvPicPr>
          <p:cNvPr id="13" name="Afbeelding 12"/>
          <p:cNvPicPr>
            <a:picLocks noChangeAspect="1"/>
          </p:cNvPicPr>
          <p:nvPr/>
        </p:nvPicPr>
        <p:blipFill>
          <a:blip r:embed="rId10">
            <a:alphaModFix amt="35000"/>
            <a:extLst>
              <a:ext uri="{28A0092B-C50C-407E-A947-70E740481C1C}">
                <a14:useLocalDpi xmlns:a14="http://schemas.microsoft.com/office/drawing/2010/main" val="0"/>
              </a:ext>
            </a:extLst>
          </a:blip>
          <a:stretch>
            <a:fillRect/>
          </a:stretch>
        </p:blipFill>
        <p:spPr>
          <a:xfrm>
            <a:off x="10260531" y="-1"/>
            <a:ext cx="1931469" cy="2838451"/>
          </a:xfrm>
          <a:prstGeom prst="rect">
            <a:avLst/>
          </a:prstGeom>
        </p:spPr>
      </p:pic>
      <p:pic>
        <p:nvPicPr>
          <p:cNvPr id="7" name="Afbeelding 6"/>
          <p:cNvPicPr>
            <a:picLocks noChangeAspect="1"/>
          </p:cNvPicPr>
          <p:nvPr/>
        </p:nvPicPr>
        <p:blipFill>
          <a:blip r:embed="rId11">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925700" y="714542"/>
            <a:ext cx="279133" cy="718302"/>
          </a:xfrm>
          <a:prstGeom prst="rect">
            <a:avLst/>
          </a:prstGeom>
        </p:spPr>
      </p:pic>
    </p:spTree>
    <p:extLst>
      <p:ext uri="{BB962C8B-B14F-4D97-AF65-F5344CB8AC3E}">
        <p14:creationId xmlns:p14="http://schemas.microsoft.com/office/powerpoint/2010/main" val="18198737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Lst>
  <p:hf hdr="0" dt="0"/>
  <p:txStyles>
    <p:title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p:titleStyle>
    <p:bodyStyle>
      <a:lvl1pPr marL="228594" indent="-228594" algn="l" defTabSz="914377" rtl="0" eaLnBrk="1" latinLnBrk="0" hangingPunct="1">
        <a:lnSpc>
          <a:spcPct val="90000"/>
        </a:lnSpc>
        <a:spcBef>
          <a:spcPts val="1000"/>
        </a:spcBef>
        <a:buFont typeface="Arial"/>
        <a:buChar char="•"/>
        <a:defRPr sz="2000" kern="1200">
          <a:solidFill>
            <a:srgbClr val="FF5000"/>
          </a:solidFill>
          <a:latin typeface="Verdana" charset="0"/>
          <a:ea typeface="Verdana" charset="0"/>
          <a:cs typeface="Verdana" charset="0"/>
        </a:defRPr>
      </a:lvl1pPr>
      <a:lvl2pPr marL="685783" indent="-228594" algn="l" defTabSz="914377" rtl="0" eaLnBrk="1" latinLnBrk="0" hangingPunct="1">
        <a:lnSpc>
          <a:spcPct val="90000"/>
        </a:lnSpc>
        <a:spcBef>
          <a:spcPts val="500"/>
        </a:spcBef>
        <a:buFont typeface="Arial"/>
        <a:buChar char="•"/>
        <a:defRPr sz="1800" kern="1200">
          <a:solidFill>
            <a:schemeClr val="bg2">
              <a:lumMod val="50000"/>
            </a:schemeClr>
          </a:solidFill>
          <a:latin typeface="Verdana" charset="0"/>
          <a:ea typeface="Verdana" charset="0"/>
          <a:cs typeface="Verdana" charset="0"/>
        </a:defRPr>
      </a:lvl2pPr>
      <a:lvl3pPr marL="1142971" indent="-228594" algn="l" defTabSz="914377" rtl="0" eaLnBrk="1" latinLnBrk="0" hangingPunct="1">
        <a:lnSpc>
          <a:spcPct val="90000"/>
        </a:lnSpc>
        <a:spcBef>
          <a:spcPts val="500"/>
        </a:spcBef>
        <a:buFont typeface="Arial"/>
        <a:buChar char="•"/>
        <a:defRPr sz="1600" kern="1200">
          <a:solidFill>
            <a:schemeClr val="bg2">
              <a:lumMod val="50000"/>
            </a:schemeClr>
          </a:solidFill>
          <a:latin typeface="Verdana" charset="0"/>
          <a:ea typeface="Verdana" charset="0"/>
          <a:cs typeface="Verdana" charset="0"/>
        </a:defRPr>
      </a:lvl3pPr>
      <a:lvl4pPr marL="1600160" indent="-228594" algn="l" defTabSz="914377" rtl="0" eaLnBrk="1" latinLnBrk="0" hangingPunct="1">
        <a:lnSpc>
          <a:spcPct val="90000"/>
        </a:lnSpc>
        <a:spcBef>
          <a:spcPts val="500"/>
        </a:spcBef>
        <a:buFont typeface="Arial"/>
        <a:buChar char="•"/>
        <a:defRPr sz="1400" kern="1200">
          <a:solidFill>
            <a:schemeClr val="bg2">
              <a:lumMod val="50000"/>
            </a:schemeClr>
          </a:solidFill>
          <a:latin typeface="Verdana" charset="0"/>
          <a:ea typeface="Verdana" charset="0"/>
          <a:cs typeface="Verdana" charset="0"/>
        </a:defRPr>
      </a:lvl4pPr>
      <a:lvl5pPr marL="2057349" indent="-228594" algn="l" defTabSz="914377" rtl="0" eaLnBrk="1" latinLnBrk="0" hangingPunct="1">
        <a:lnSpc>
          <a:spcPct val="90000"/>
        </a:lnSpc>
        <a:spcBef>
          <a:spcPts val="500"/>
        </a:spcBef>
        <a:buFont typeface="Arial"/>
        <a:buChar char="•"/>
        <a:defRPr sz="1400" kern="1200">
          <a:solidFill>
            <a:schemeClr val="bg2">
              <a:lumMod val="50000"/>
            </a:schemeClr>
          </a:solidFill>
          <a:latin typeface="Verdana" charset="0"/>
          <a:ea typeface="Verdana" charset="0"/>
          <a:cs typeface="Verdana"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3997" userDrawn="1">
          <p15:clr>
            <a:srgbClr val="F26B43"/>
          </p15:clr>
        </p15:guide>
        <p15:guide id="3" orient="horz" pos="4110" userDrawn="1">
          <p15:clr>
            <a:srgbClr val="F26B43"/>
          </p15:clr>
        </p15:guide>
        <p15:guide id="6" orient="horz" pos="4320" userDrawn="1">
          <p15:clr>
            <a:srgbClr val="F26B43"/>
          </p15:clr>
        </p15:guide>
        <p15:guide id="7" orient="horz" pos="35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hyperlink" Target="mailto:gianclaudio.malgieri@vub.be"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720000" y="4232668"/>
            <a:ext cx="7920000" cy="1328638"/>
          </a:xfrm>
          <a:noFill/>
        </p:spPr>
        <p:txBody>
          <a:bodyPr>
            <a:noAutofit/>
          </a:bodyPr>
          <a:lstStyle/>
          <a:p>
            <a:r>
              <a:rPr lang="nl-NL" sz="2000" b="1" i="1" dirty="0">
                <a:latin typeface="Book Antiqua"/>
                <a:cs typeface="Book Antiqua"/>
              </a:rPr>
              <a:t>Prof. dr. Gianclaudio Malgieri</a:t>
            </a:r>
          </a:p>
          <a:p>
            <a:r>
              <a:rPr lang="nl-NL" sz="2000" i="1" dirty="0">
                <a:latin typeface="Book Antiqua"/>
                <a:cs typeface="Book Antiqua"/>
              </a:rPr>
              <a:t>EDHEC Business School - Vrije Universiteit Brussels</a:t>
            </a:r>
            <a:endParaRPr lang="nl-NL" sz="2000" dirty="0">
              <a:latin typeface="Book Antiqua"/>
              <a:cs typeface="Book Antiqua"/>
            </a:endParaRPr>
          </a:p>
        </p:txBody>
      </p:sp>
      <p:sp>
        <p:nvSpPr>
          <p:cNvPr id="6" name="Tijdelijke aanduiding voor dianummer 5"/>
          <p:cNvSpPr>
            <a:spLocks noGrp="1"/>
          </p:cNvSpPr>
          <p:nvPr>
            <p:ph type="sldNum" sz="quarter" idx="11"/>
          </p:nvPr>
        </p:nvSpPr>
        <p:spPr/>
        <p:txBody>
          <a:bodyPr/>
          <a:lstStyle/>
          <a:p>
            <a:r>
              <a:rPr lang="nl-NL" dirty="0"/>
              <a:t> </a:t>
            </a:r>
            <a:fld id="{141DC315-004D-734B-91F7-61E542849DC9}" type="datetimeFigureOut">
              <a:rPr lang="nl-NL" smtClean="0"/>
              <a:pPr/>
              <a:t>9-11-2021</a:t>
            </a:fld>
            <a:r>
              <a:rPr lang="nl-NL" dirty="0"/>
              <a:t> | </a:t>
            </a:r>
            <a:fld id="{2DAB09C5-3251-4B47-B002-D03712DC64C3}" type="slidenum">
              <a:rPr lang="nl-NL" smtClean="0"/>
              <a:pPr/>
              <a:t>1</a:t>
            </a:fld>
            <a:endParaRPr lang="nl-NL" dirty="0"/>
          </a:p>
        </p:txBody>
      </p:sp>
      <p:sp>
        <p:nvSpPr>
          <p:cNvPr id="5" name="Titolo 4"/>
          <p:cNvSpPr>
            <a:spLocks noGrp="1"/>
          </p:cNvSpPr>
          <p:nvPr>
            <p:ph type="title"/>
          </p:nvPr>
        </p:nvSpPr>
        <p:spPr>
          <a:xfrm>
            <a:off x="720000" y="1358618"/>
            <a:ext cx="10369306" cy="2387423"/>
          </a:xfrm>
        </p:spPr>
        <p:txBody>
          <a:bodyPr/>
          <a:lstStyle/>
          <a:p>
            <a:pPr algn="ctr"/>
            <a:r>
              <a:rPr lang="en-CA" sz="4800" b="1" dirty="0">
                <a:solidFill>
                  <a:srgbClr val="0000FF"/>
                </a:solidFill>
                <a:latin typeface="Garamond"/>
                <a:cs typeface="Garamond"/>
              </a:rPr>
              <a:t>La </a:t>
            </a:r>
            <a:r>
              <a:rPr lang="en-CA" sz="4800" b="1" dirty="0" err="1">
                <a:solidFill>
                  <a:srgbClr val="0000FF"/>
                </a:solidFill>
                <a:latin typeface="Garamond"/>
                <a:cs typeface="Garamond"/>
              </a:rPr>
              <a:t>Proprietà</a:t>
            </a:r>
            <a:r>
              <a:rPr lang="en-CA" sz="4800" b="1" dirty="0">
                <a:solidFill>
                  <a:srgbClr val="0000FF"/>
                </a:solidFill>
                <a:latin typeface="Garamond"/>
                <a:cs typeface="Garamond"/>
              </a:rPr>
              <a:t> </a:t>
            </a:r>
            <a:r>
              <a:rPr lang="en-CA" sz="4800" b="1" dirty="0" err="1">
                <a:solidFill>
                  <a:srgbClr val="0000FF"/>
                </a:solidFill>
                <a:latin typeface="Garamond"/>
                <a:cs typeface="Garamond"/>
              </a:rPr>
              <a:t>Intellettuale</a:t>
            </a:r>
            <a:r>
              <a:rPr lang="en-CA" sz="4800" b="1" dirty="0">
                <a:solidFill>
                  <a:srgbClr val="0000FF"/>
                </a:solidFill>
                <a:latin typeface="Garamond"/>
                <a:cs typeface="Garamond"/>
              </a:rPr>
              <a:t> e la </a:t>
            </a:r>
            <a:r>
              <a:rPr lang="en-CA" sz="4800" b="1" dirty="0" err="1">
                <a:solidFill>
                  <a:srgbClr val="0000FF"/>
                </a:solidFill>
                <a:latin typeface="Garamond"/>
                <a:cs typeface="Garamond"/>
              </a:rPr>
              <a:t>sfida</a:t>
            </a:r>
            <a:r>
              <a:rPr lang="en-CA" sz="4800" b="1" dirty="0">
                <a:solidFill>
                  <a:srgbClr val="0000FF"/>
                </a:solidFill>
                <a:latin typeface="Garamond"/>
                <a:cs typeface="Garamond"/>
              </a:rPr>
              <a:t> </a:t>
            </a:r>
            <a:r>
              <a:rPr lang="en-CA" sz="4800" b="1" dirty="0" err="1">
                <a:solidFill>
                  <a:srgbClr val="0000FF"/>
                </a:solidFill>
                <a:latin typeface="Garamond"/>
                <a:cs typeface="Garamond"/>
              </a:rPr>
              <a:t>digitale</a:t>
            </a:r>
            <a:endParaRPr lang="en-CA" sz="4800" b="1" dirty="0">
              <a:solidFill>
                <a:srgbClr val="0000FF"/>
              </a:solidFill>
              <a:latin typeface="Garamond"/>
              <a:cs typeface="Garamond"/>
            </a:endParaRPr>
          </a:p>
        </p:txBody>
      </p:sp>
      <p:sp>
        <p:nvSpPr>
          <p:cNvPr id="7" name="Ondertitel 2"/>
          <p:cNvSpPr txBox="1">
            <a:spLocks/>
          </p:cNvSpPr>
          <p:nvPr/>
        </p:nvSpPr>
        <p:spPr>
          <a:xfrm>
            <a:off x="0" y="0"/>
            <a:ext cx="12191999" cy="1328638"/>
          </a:xfrm>
          <a:prstGeom prst="rect">
            <a:avLst/>
          </a:prstGeom>
          <a:noFill/>
        </p:spPr>
        <p:txBody>
          <a:bodyPr vert="horz" lIns="90000" tIns="45720" rIns="91440" bIns="45720" rtlCol="0" anchor="ctr" anchorCtr="0">
            <a:noAutofit/>
          </a:bodyPr>
          <a:lstStyle>
            <a:lvl1pPr marL="179996" indent="0" algn="l" defTabSz="914377" rtl="0" eaLnBrk="1" latinLnBrk="0" hangingPunct="1">
              <a:lnSpc>
                <a:spcPct val="90000"/>
              </a:lnSpc>
              <a:spcBef>
                <a:spcPts val="1000"/>
              </a:spcBef>
              <a:buFont typeface="Arial" charset="0"/>
              <a:buNone/>
              <a:defRPr lang="nl-NL" sz="1800" kern="1200" dirty="0" smtClean="0">
                <a:solidFill>
                  <a:schemeClr val="tx1"/>
                </a:solidFill>
                <a:latin typeface="Verdana" charset="0"/>
                <a:ea typeface="Verdana" charset="0"/>
                <a:cs typeface="Verdana" charset="0"/>
              </a:defRPr>
            </a:lvl1pPr>
            <a:lvl2pPr marL="457189" indent="0" algn="ctr" defTabSz="914377" rtl="0" eaLnBrk="1" latinLnBrk="0" hangingPunct="1">
              <a:lnSpc>
                <a:spcPct val="90000"/>
              </a:lnSpc>
              <a:spcBef>
                <a:spcPts val="500"/>
              </a:spcBef>
              <a:buFont typeface="Arial"/>
              <a:buNone/>
              <a:defRPr sz="2000" kern="1200">
                <a:solidFill>
                  <a:schemeClr val="bg2">
                    <a:lumMod val="50000"/>
                  </a:schemeClr>
                </a:solidFill>
                <a:latin typeface="Verdana" charset="0"/>
                <a:ea typeface="Verdana" charset="0"/>
                <a:cs typeface="Verdana" charset="0"/>
              </a:defRPr>
            </a:lvl2pPr>
            <a:lvl3pPr marL="914377" indent="0" algn="ctr" defTabSz="914377" rtl="0" eaLnBrk="1" latinLnBrk="0" hangingPunct="1">
              <a:lnSpc>
                <a:spcPct val="90000"/>
              </a:lnSpc>
              <a:spcBef>
                <a:spcPts val="500"/>
              </a:spcBef>
              <a:buFont typeface="Arial"/>
              <a:buNone/>
              <a:defRPr sz="1800" kern="1200">
                <a:solidFill>
                  <a:schemeClr val="bg2">
                    <a:lumMod val="50000"/>
                  </a:schemeClr>
                </a:solidFill>
                <a:latin typeface="Verdana" charset="0"/>
                <a:ea typeface="Verdana" charset="0"/>
                <a:cs typeface="Verdana" charset="0"/>
              </a:defRPr>
            </a:lvl3pPr>
            <a:lvl4pPr marL="1371566" indent="0" algn="ctr" defTabSz="914377" rtl="0" eaLnBrk="1" latinLnBrk="0" hangingPunct="1">
              <a:lnSpc>
                <a:spcPct val="90000"/>
              </a:lnSpc>
              <a:spcBef>
                <a:spcPts val="500"/>
              </a:spcBef>
              <a:buFont typeface="Arial"/>
              <a:buNone/>
              <a:defRPr sz="1600" kern="1200">
                <a:solidFill>
                  <a:schemeClr val="bg2">
                    <a:lumMod val="50000"/>
                  </a:schemeClr>
                </a:solidFill>
                <a:latin typeface="Verdana" charset="0"/>
                <a:ea typeface="Verdana" charset="0"/>
                <a:cs typeface="Verdana" charset="0"/>
              </a:defRPr>
            </a:lvl4pPr>
            <a:lvl5pPr marL="1828754" indent="0" algn="ctr" defTabSz="914377" rtl="0" eaLnBrk="1" latinLnBrk="0" hangingPunct="1">
              <a:lnSpc>
                <a:spcPct val="90000"/>
              </a:lnSpc>
              <a:spcBef>
                <a:spcPts val="500"/>
              </a:spcBef>
              <a:buFont typeface="Arial"/>
              <a:buNone/>
              <a:defRPr sz="1600" kern="1200">
                <a:solidFill>
                  <a:schemeClr val="bg2">
                    <a:lumMod val="50000"/>
                  </a:schemeClr>
                </a:solidFill>
                <a:latin typeface="Verdana" charset="0"/>
                <a:ea typeface="Verdana" charset="0"/>
                <a:cs typeface="Verdana" charset="0"/>
              </a:defRPr>
            </a:lvl5pPr>
            <a:lvl6pPr marL="2285943" indent="0" algn="ctr" defTabSz="914377"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ctr"/>
            <a:r>
              <a:rPr lang="nl-NL" sz="2000" b="1" i="1" dirty="0">
                <a:latin typeface="Book Antiqua"/>
                <a:cs typeface="Book Antiqua"/>
              </a:rPr>
              <a:t>Corso di </a:t>
            </a:r>
            <a:r>
              <a:rPr lang="nl-NL" sz="2000" b="1" i="1" dirty="0" err="1">
                <a:latin typeface="Book Antiqua"/>
                <a:cs typeface="Book Antiqua"/>
              </a:rPr>
              <a:t>diritto</a:t>
            </a:r>
            <a:r>
              <a:rPr lang="nl-NL" sz="2000" b="1" i="1" dirty="0">
                <a:latin typeface="Book Antiqua"/>
                <a:cs typeface="Book Antiqua"/>
              </a:rPr>
              <a:t> </a:t>
            </a:r>
            <a:r>
              <a:rPr lang="nl-NL" sz="2000" b="1" i="1" dirty="0" err="1">
                <a:latin typeface="Book Antiqua"/>
                <a:cs typeface="Book Antiqua"/>
              </a:rPr>
              <a:t>dell’informatica</a:t>
            </a:r>
            <a:r>
              <a:rPr lang="nl-NL" sz="2000" b="1" i="1" dirty="0">
                <a:latin typeface="Book Antiqua"/>
                <a:cs typeface="Book Antiqua"/>
              </a:rPr>
              <a:t> </a:t>
            </a:r>
            <a:r>
              <a:rPr lang="mr-IN" sz="2000" b="1" i="1" dirty="0">
                <a:latin typeface="Book Antiqua"/>
                <a:cs typeface="Book Antiqua"/>
              </a:rPr>
              <a:t>–</a:t>
            </a:r>
            <a:r>
              <a:rPr lang="nl-NL" sz="2000" b="1" i="1" dirty="0">
                <a:latin typeface="Book Antiqua"/>
                <a:cs typeface="Book Antiqua"/>
              </a:rPr>
              <a:t> </a:t>
            </a:r>
            <a:r>
              <a:rPr lang="nl-NL" sz="2000" b="1" i="1" dirty="0" err="1">
                <a:latin typeface="Book Antiqua"/>
                <a:cs typeface="Book Antiqua"/>
              </a:rPr>
              <a:t>Università</a:t>
            </a:r>
            <a:r>
              <a:rPr lang="nl-NL" sz="2000" b="1" i="1" dirty="0">
                <a:latin typeface="Book Antiqua"/>
                <a:cs typeface="Book Antiqua"/>
              </a:rPr>
              <a:t> di Pisa </a:t>
            </a:r>
            <a:endParaRPr lang="nl-NL" sz="2000" dirty="0">
              <a:latin typeface="Book Antiqua"/>
              <a:cs typeface="Book Antiqua"/>
            </a:endParaRPr>
          </a:p>
        </p:txBody>
      </p:sp>
      <p:pic>
        <p:nvPicPr>
          <p:cNvPr id="10" name="Immagine 9" descr="marchio_unipi_pant541.png">
            <a:extLst>
              <a:ext uri="{FF2B5EF4-FFF2-40B4-BE49-F238E27FC236}">
                <a16:creationId xmlns:a16="http://schemas.microsoft.com/office/drawing/2014/main" id="{64E95F5A-92D9-1B47-A3A6-09A255DA7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577" y="5770547"/>
            <a:ext cx="1933222" cy="1029731"/>
          </a:xfrm>
          <a:prstGeom prst="rect">
            <a:avLst/>
          </a:prstGeom>
        </p:spPr>
      </p:pic>
    </p:spTree>
    <p:extLst>
      <p:ext uri="{BB962C8B-B14F-4D97-AF65-F5344CB8AC3E}">
        <p14:creationId xmlns:p14="http://schemas.microsoft.com/office/powerpoint/2010/main" val="4186179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magine 14">
            <a:extLst>
              <a:ext uri="{FF2B5EF4-FFF2-40B4-BE49-F238E27FC236}">
                <a16:creationId xmlns:a16="http://schemas.microsoft.com/office/drawing/2014/main" id="{7F238E93-CBAE-4644-9325-4F2269FEE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80504">
            <a:off x="6983557" y="1720554"/>
            <a:ext cx="1518225" cy="1518225"/>
          </a:xfrm>
          <a:prstGeom prst="rect">
            <a:avLst/>
          </a:prstGeom>
        </p:spPr>
      </p:pic>
      <p:pic>
        <p:nvPicPr>
          <p:cNvPr id="13" name="Immagine 12">
            <a:extLst>
              <a:ext uri="{FF2B5EF4-FFF2-40B4-BE49-F238E27FC236}">
                <a16:creationId xmlns:a16="http://schemas.microsoft.com/office/drawing/2014/main" id="{8518B357-546D-CA43-9DC2-BB709C5C0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099666">
            <a:off x="7947740" y="1292459"/>
            <a:ext cx="2900818" cy="2175614"/>
          </a:xfrm>
          <a:prstGeom prst="rect">
            <a:avLst/>
          </a:prstGeom>
        </p:spPr>
      </p:pic>
      <p:pic>
        <p:nvPicPr>
          <p:cNvPr id="11" name="Immagine 10">
            <a:extLst>
              <a:ext uri="{FF2B5EF4-FFF2-40B4-BE49-F238E27FC236}">
                <a16:creationId xmlns:a16="http://schemas.microsoft.com/office/drawing/2014/main" id="{7A79BD1E-34B2-9445-B7FE-127CFF47AC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54330">
            <a:off x="3788369" y="3186260"/>
            <a:ext cx="1912471" cy="1075765"/>
          </a:xfrm>
          <a:prstGeom prst="rect">
            <a:avLst/>
          </a:prstGeom>
        </p:spPr>
      </p:pic>
      <p:pic>
        <p:nvPicPr>
          <p:cNvPr id="7" name="Immagine 6">
            <a:extLst>
              <a:ext uri="{FF2B5EF4-FFF2-40B4-BE49-F238E27FC236}">
                <a16:creationId xmlns:a16="http://schemas.microsoft.com/office/drawing/2014/main" id="{9F338C11-E370-034C-B3D2-DD7941B9D2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468734">
            <a:off x="2291977" y="3064193"/>
            <a:ext cx="1319899" cy="1319899"/>
          </a:xfrm>
          <a:prstGeom prst="rect">
            <a:avLst/>
          </a:prstGeom>
        </p:spPr>
      </p:pic>
      <p:pic>
        <p:nvPicPr>
          <p:cNvPr id="9" name="Immagine 8">
            <a:extLst>
              <a:ext uri="{FF2B5EF4-FFF2-40B4-BE49-F238E27FC236}">
                <a16:creationId xmlns:a16="http://schemas.microsoft.com/office/drawing/2014/main" id="{01C62A7D-5F8C-D04B-A0FF-47DA103E7A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9136" y="3053423"/>
            <a:ext cx="1293339" cy="1293339"/>
          </a:xfrm>
          <a:prstGeom prst="rect">
            <a:avLst/>
          </a:prstGeom>
        </p:spPr>
      </p:pic>
      <p:sp>
        <p:nvSpPr>
          <p:cNvPr id="2" name="Titolo 1">
            <a:extLst>
              <a:ext uri="{FF2B5EF4-FFF2-40B4-BE49-F238E27FC236}">
                <a16:creationId xmlns:a16="http://schemas.microsoft.com/office/drawing/2014/main" id="{2022A636-585C-D345-B48E-7DFD5A895CF8}"/>
              </a:ext>
            </a:extLst>
          </p:cNvPr>
          <p:cNvSpPr>
            <a:spLocks noGrp="1"/>
          </p:cNvSpPr>
          <p:nvPr>
            <p:ph type="title"/>
          </p:nvPr>
        </p:nvSpPr>
        <p:spPr>
          <a:xfrm>
            <a:off x="1598553" y="373551"/>
            <a:ext cx="8424877" cy="573104"/>
          </a:xfrm>
        </p:spPr>
        <p:txBody>
          <a:bodyPr>
            <a:normAutofit fontScale="90000"/>
          </a:bodyPr>
          <a:lstStyle/>
          <a:p>
            <a:r>
              <a:rPr lang="en-GB" dirty="0">
                <a:latin typeface="Eurostile" panose="020B0504020202050204" pitchFamily="34" charset="77"/>
              </a:rPr>
              <a:t>Il “value gap”</a:t>
            </a:r>
          </a:p>
        </p:txBody>
      </p:sp>
      <p:pic>
        <p:nvPicPr>
          <p:cNvPr id="5" name="Immagine 4">
            <a:extLst>
              <a:ext uri="{FF2B5EF4-FFF2-40B4-BE49-F238E27FC236}">
                <a16:creationId xmlns:a16="http://schemas.microsoft.com/office/drawing/2014/main" id="{1C22AB39-DFA3-3A4E-AB06-E0B66968CDFB}"/>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2667000" y="161364"/>
            <a:ext cx="6858000" cy="6858000"/>
          </a:xfrm>
          <a:prstGeom prst="rect">
            <a:avLst/>
          </a:prstGeom>
        </p:spPr>
      </p:pic>
      <p:sp>
        <p:nvSpPr>
          <p:cNvPr id="16" name="CasellaDiTesto 15">
            <a:extLst>
              <a:ext uri="{FF2B5EF4-FFF2-40B4-BE49-F238E27FC236}">
                <a16:creationId xmlns:a16="http://schemas.microsoft.com/office/drawing/2014/main" id="{172DF459-0430-384B-B512-665B071780D9}"/>
              </a:ext>
            </a:extLst>
          </p:cNvPr>
          <p:cNvSpPr txBox="1"/>
          <p:nvPr/>
        </p:nvSpPr>
        <p:spPr>
          <a:xfrm>
            <a:off x="7623869" y="3004184"/>
            <a:ext cx="1677506" cy="923330"/>
          </a:xfrm>
          <a:prstGeom prst="rect">
            <a:avLst/>
          </a:prstGeom>
          <a:noFill/>
        </p:spPr>
        <p:txBody>
          <a:bodyPr wrap="square" rtlCol="0">
            <a:spAutoFit/>
          </a:bodyPr>
          <a:lstStyle/>
          <a:p>
            <a:pPr algn="ctr"/>
            <a:r>
              <a:rPr lang="en-GB" dirty="0">
                <a:solidFill>
                  <a:schemeClr val="bg1"/>
                </a:solidFill>
                <a:latin typeface="Eurostile" panose="020B0504020202050204" pitchFamily="34" charset="77"/>
              </a:rPr>
              <a:t>Revenues from content sharing platforms</a:t>
            </a:r>
          </a:p>
        </p:txBody>
      </p:sp>
      <p:sp>
        <p:nvSpPr>
          <p:cNvPr id="17" name="CasellaDiTesto 16">
            <a:extLst>
              <a:ext uri="{FF2B5EF4-FFF2-40B4-BE49-F238E27FC236}">
                <a16:creationId xmlns:a16="http://schemas.microsoft.com/office/drawing/2014/main" id="{B145780B-D41F-1244-B118-D6FAF90CC33E}"/>
              </a:ext>
            </a:extLst>
          </p:cNvPr>
          <p:cNvSpPr txBox="1"/>
          <p:nvPr/>
        </p:nvSpPr>
        <p:spPr>
          <a:xfrm>
            <a:off x="2615387" y="4254627"/>
            <a:ext cx="2200835" cy="923330"/>
          </a:xfrm>
          <a:prstGeom prst="rect">
            <a:avLst/>
          </a:prstGeom>
          <a:noFill/>
        </p:spPr>
        <p:txBody>
          <a:bodyPr wrap="square" rtlCol="0">
            <a:spAutoFit/>
          </a:bodyPr>
          <a:lstStyle/>
          <a:p>
            <a:pPr algn="ctr"/>
            <a:r>
              <a:rPr lang="en-GB" dirty="0">
                <a:solidFill>
                  <a:schemeClr val="bg1"/>
                </a:solidFill>
                <a:latin typeface="Eurostile" panose="020B0504020202050204" pitchFamily="34" charset="77"/>
              </a:rPr>
              <a:t>Revenues from Streaming </a:t>
            </a:r>
          </a:p>
          <a:p>
            <a:pPr algn="ctr"/>
            <a:r>
              <a:rPr lang="en-GB" dirty="0">
                <a:solidFill>
                  <a:schemeClr val="bg1"/>
                </a:solidFill>
                <a:latin typeface="Eurostile" panose="020B0504020202050204" pitchFamily="34" charset="77"/>
              </a:rPr>
              <a:t>platforms</a:t>
            </a:r>
          </a:p>
        </p:txBody>
      </p:sp>
    </p:spTree>
    <p:extLst>
      <p:ext uri="{BB962C8B-B14F-4D97-AF65-F5344CB8AC3E}">
        <p14:creationId xmlns:p14="http://schemas.microsoft.com/office/powerpoint/2010/main" val="133030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11</a:t>
            </a:fld>
            <a:endParaRPr lang="en-US" sz="1000"/>
          </a:p>
        </p:txBody>
      </p:sp>
      <p:sp>
        <p:nvSpPr>
          <p:cNvPr id="7172" name="Text Box 3"/>
          <p:cNvSpPr txBox="1">
            <a:spLocks noChangeArrowheads="1"/>
          </p:cNvSpPr>
          <p:nvPr/>
        </p:nvSpPr>
        <p:spPr bwMode="auto">
          <a:xfrm>
            <a:off x="2641600" y="609600"/>
            <a:ext cx="86360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ctr" eaLnBrk="1" hangingPunct="1">
              <a:buSzPct val="100000"/>
            </a:pPr>
            <a:endParaRPr lang="en-US" dirty="0"/>
          </a:p>
        </p:txBody>
      </p:sp>
      <p:sp>
        <p:nvSpPr>
          <p:cNvPr id="7173" name="Text Box 4"/>
          <p:cNvSpPr txBox="1">
            <a:spLocks noChangeArrowheads="1"/>
          </p:cNvSpPr>
          <p:nvPr/>
        </p:nvSpPr>
        <p:spPr bwMode="auto">
          <a:xfrm>
            <a:off x="643799" y="1431753"/>
            <a:ext cx="10633801" cy="424038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pPr marL="0" indent="0"/>
            <a:r>
              <a:rPr lang="it-IT" sz="1800" dirty="0">
                <a:solidFill>
                  <a:schemeClr val="tx1"/>
                </a:solidFill>
              </a:rPr>
              <a:t>La responsabilità degli Internet Service Providers</a:t>
            </a:r>
          </a:p>
          <a:p>
            <a:pPr marL="0" indent="0"/>
            <a:endParaRPr lang="it-IT" sz="1800" dirty="0">
              <a:solidFill>
                <a:schemeClr val="tx1"/>
              </a:solidFill>
            </a:endParaRPr>
          </a:p>
          <a:p>
            <a:r>
              <a:rPr lang="it-IT" sz="1800" dirty="0">
                <a:solidFill>
                  <a:schemeClr val="tx1"/>
                </a:solidFill>
              </a:rPr>
              <a:t>Il prestatore di servizi di condivisione di contenuti deve ottenere </a:t>
            </a:r>
            <a:r>
              <a:rPr lang="it-IT" sz="1800" b="1" dirty="0">
                <a:solidFill>
                  <a:schemeClr val="tx1"/>
                </a:solidFill>
              </a:rPr>
              <a:t>un'autorizzazione dai titolari dei diritti d’autore</a:t>
            </a:r>
            <a:r>
              <a:rPr lang="it-IT" sz="1800" dirty="0">
                <a:solidFill>
                  <a:schemeClr val="tx1"/>
                </a:solidFill>
              </a:rPr>
              <a:t>, ad esempio mediante la conclusione di un accordo di licenza, al fine di comunicare al pubblico o rendere disponibili al pubblico opere o altri materiali. Tale licenza deve </a:t>
            </a:r>
            <a:r>
              <a:rPr lang="it-IT" sz="1800" u="sng" dirty="0">
                <a:solidFill>
                  <a:schemeClr val="tx1"/>
                </a:solidFill>
              </a:rPr>
              <a:t>includere anche gli atti compiuti dagli utenti dei servizi che rientrano nell'ambito del diritto d’autore se non agiscono su base commerciale o qualora la loro attività non generi ricavi significativ</a:t>
            </a:r>
            <a:r>
              <a:rPr lang="it-IT" sz="1800" dirty="0">
                <a:solidFill>
                  <a:schemeClr val="tx1"/>
                </a:solidFill>
              </a:rPr>
              <a:t>i.</a:t>
            </a:r>
          </a:p>
          <a:p>
            <a:endParaRPr lang="it-IT" sz="1800" dirty="0">
              <a:solidFill>
                <a:schemeClr val="tx1"/>
              </a:solidFill>
            </a:endParaRPr>
          </a:p>
          <a:p>
            <a:r>
              <a:rPr lang="it-IT" sz="1800" dirty="0">
                <a:solidFill>
                  <a:schemeClr val="tx1"/>
                </a:solidFill>
              </a:rPr>
              <a:t>In questi casi </a:t>
            </a:r>
            <a:r>
              <a:rPr lang="it-IT" sz="1800" i="1" dirty="0">
                <a:solidFill>
                  <a:schemeClr val="tx1"/>
                </a:solidFill>
              </a:rPr>
              <a:t>non si applica la limitazione di responsabilità degli hosting provider nella direttiva e-commerce </a:t>
            </a:r>
            <a:r>
              <a:rPr lang="it-IT" sz="1800" dirty="0">
                <a:solidFill>
                  <a:schemeClr val="tx1"/>
                </a:solidFill>
              </a:rPr>
              <a:t>ma solo relativamente alla responsabilità da violazione del diritto d’autore.</a:t>
            </a:r>
            <a:endParaRPr lang="it-IT" sz="1800" dirty="0"/>
          </a:p>
        </p:txBody>
      </p:sp>
      <p:sp>
        <p:nvSpPr>
          <p:cNvPr id="7" name="Title 2"/>
          <p:cNvSpPr txBox="1">
            <a:spLocks/>
          </p:cNvSpPr>
          <p:nvPr/>
        </p:nvSpPr>
        <p:spPr>
          <a:xfrm>
            <a:off x="720000"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pPr marL="0" indent="0"/>
            <a:r>
              <a:rPr lang="it-IT" sz="2000" b="1" dirty="0"/>
              <a:t>Nuova Direttiva: Social Media e Diritto d’autore</a:t>
            </a:r>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Tree>
    <p:extLst>
      <p:ext uri="{BB962C8B-B14F-4D97-AF65-F5344CB8AC3E}">
        <p14:creationId xmlns:p14="http://schemas.microsoft.com/office/powerpoint/2010/main" val="35388272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5CD7DF6-30B0-2B4A-8408-D26D73B710A0}"/>
              </a:ext>
            </a:extLst>
          </p:cNvPr>
          <p:cNvSpPr txBox="1"/>
          <p:nvPr/>
        </p:nvSpPr>
        <p:spPr>
          <a:xfrm>
            <a:off x="914399" y="2694432"/>
            <a:ext cx="10363201" cy="3005423"/>
          </a:xfrm>
          <a:prstGeom prst="rect">
            <a:avLst/>
          </a:prstGeom>
          <a:noFill/>
          <a:ln w="19050">
            <a:solidFill>
              <a:schemeClr val="accent1"/>
            </a:solidFill>
          </a:ln>
        </p:spPr>
        <p:txBody>
          <a:bodyPr wrap="square" rtlCol="0">
            <a:spAutoFit/>
          </a:bodyPr>
          <a:lstStyle/>
          <a:p>
            <a:endParaRPr lang="en-GB" dirty="0"/>
          </a:p>
        </p:txBody>
      </p:sp>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12</a:t>
            </a:fld>
            <a:endParaRPr lang="en-US" sz="1000"/>
          </a:p>
        </p:txBody>
      </p:sp>
      <p:sp>
        <p:nvSpPr>
          <p:cNvPr id="7172" name="Text Box 3"/>
          <p:cNvSpPr txBox="1">
            <a:spLocks noChangeArrowheads="1"/>
          </p:cNvSpPr>
          <p:nvPr/>
        </p:nvSpPr>
        <p:spPr bwMode="auto">
          <a:xfrm>
            <a:off x="2641600" y="609600"/>
            <a:ext cx="86360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ctr" eaLnBrk="1" hangingPunct="1">
              <a:buSzPct val="100000"/>
            </a:pPr>
            <a:endParaRPr lang="en-US" dirty="0"/>
          </a:p>
        </p:txBody>
      </p:sp>
      <p:sp>
        <p:nvSpPr>
          <p:cNvPr id="7173" name="Text Box 4"/>
          <p:cNvSpPr txBox="1">
            <a:spLocks noChangeArrowheads="1"/>
          </p:cNvSpPr>
          <p:nvPr/>
        </p:nvSpPr>
        <p:spPr bwMode="auto">
          <a:xfrm>
            <a:off x="643799" y="1416406"/>
            <a:ext cx="10633801" cy="42834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r>
              <a:rPr lang="it-IT" sz="1800" dirty="0">
                <a:solidFill>
                  <a:schemeClr val="tx1"/>
                </a:solidFill>
                <a:highlight>
                  <a:srgbClr val="FFFF00"/>
                </a:highlight>
              </a:rPr>
              <a:t>Qualora non sia concessa alcuna autorizzazione</a:t>
            </a:r>
            <a:r>
              <a:rPr lang="it-IT" sz="1800" dirty="0">
                <a:solidFill>
                  <a:schemeClr val="tx1"/>
                </a:solidFill>
              </a:rPr>
              <a:t>, i prestatori di servizi di condivisione di contenuti online </a:t>
            </a:r>
            <a:r>
              <a:rPr lang="it-IT" sz="1800" dirty="0">
                <a:solidFill>
                  <a:schemeClr val="tx1"/>
                </a:solidFill>
                <a:highlight>
                  <a:srgbClr val="FF0000"/>
                </a:highlight>
              </a:rPr>
              <a:t>sono responsabili </a:t>
            </a:r>
            <a:r>
              <a:rPr lang="it-IT" sz="1800" dirty="0">
                <a:solidFill>
                  <a:schemeClr val="tx1"/>
                </a:solidFill>
              </a:rPr>
              <a:t>per atti non autorizzati di comunicazione al pubblico, compresa la messa a disposizione del pubblico, di opere e altri materiali protetti dal diritto d'autore, </a:t>
            </a:r>
            <a:r>
              <a:rPr lang="it-IT" sz="1800" dirty="0">
                <a:solidFill>
                  <a:srgbClr val="FF0000"/>
                </a:solidFill>
              </a:rPr>
              <a:t>a meno che non dimostrino </a:t>
            </a:r>
            <a:r>
              <a:rPr lang="it-IT" sz="1800" dirty="0">
                <a:solidFill>
                  <a:schemeClr val="tx1"/>
                </a:solidFill>
              </a:rPr>
              <a:t>di:</a:t>
            </a:r>
          </a:p>
          <a:p>
            <a:endParaRPr lang="it-IT" sz="1800" dirty="0">
              <a:solidFill>
                <a:schemeClr val="tx1"/>
              </a:solidFill>
            </a:endParaRPr>
          </a:p>
          <a:p>
            <a:pPr marL="915987" lvl="2" indent="-342900">
              <a:buFont typeface="+mj-lt"/>
              <a:buAutoNum type="alphaLcParenR"/>
            </a:pPr>
            <a:r>
              <a:rPr lang="it-IT" sz="1800" dirty="0">
                <a:solidFill>
                  <a:schemeClr val="tx1"/>
                </a:solidFill>
              </a:rPr>
              <a:t>aver compiuto i massimi sforzi per ottenere un'autorizzazione, e</a:t>
            </a:r>
          </a:p>
          <a:p>
            <a:pPr marL="915987" lvl="2" indent="-342900">
              <a:buFont typeface="+mj-lt"/>
              <a:buAutoNum type="alphaLcParenR"/>
            </a:pPr>
            <a:r>
              <a:rPr lang="it-IT" sz="1800" dirty="0">
                <a:solidFill>
                  <a:srgbClr val="652811"/>
                </a:solidFill>
              </a:rPr>
              <a:t>aver compiuto, secondo elevati standard di diligenza professionale di settore, i massimi sforzi per assicurare che non siano disponibili opere e altri materiali specifici per i quali abbiano ricevuto le informazioni pertinenti e necessarie dai titolari dei diritti</a:t>
            </a:r>
            <a:r>
              <a:rPr lang="it-IT" sz="1800" dirty="0">
                <a:solidFill>
                  <a:schemeClr val="tx1"/>
                </a:solidFill>
              </a:rPr>
              <a:t>; e in ogni caso,</a:t>
            </a:r>
          </a:p>
          <a:p>
            <a:pPr marL="915987" lvl="2" indent="-342900">
              <a:buFont typeface="+mj-lt"/>
              <a:buAutoNum type="alphaLcParenR"/>
            </a:pPr>
            <a:r>
              <a:rPr lang="it-IT" sz="1800" dirty="0">
                <a:solidFill>
                  <a:schemeClr val="tx1"/>
                </a:solidFill>
              </a:rPr>
              <a:t>aver agito tempestivamente, dopo aver ricevuto una segnalazione sufficientemente motivata dai titolari dei diritti, per disabilitare l'accesso o rimuovere dai loro siti web le opere o altri materiali oggetto di segnalazione e aver compiuto i massimi sforzi per impedirne il caricamento in futuro conformemente alla lettera b).</a:t>
            </a:r>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
        <p:nvSpPr>
          <p:cNvPr id="9" name="Title 2">
            <a:extLst>
              <a:ext uri="{FF2B5EF4-FFF2-40B4-BE49-F238E27FC236}">
                <a16:creationId xmlns:a16="http://schemas.microsoft.com/office/drawing/2014/main" id="{E55293AE-2613-FE4B-9131-B12E914BC824}"/>
              </a:ext>
            </a:extLst>
          </p:cNvPr>
          <p:cNvSpPr txBox="1">
            <a:spLocks/>
          </p:cNvSpPr>
          <p:nvPr/>
        </p:nvSpPr>
        <p:spPr>
          <a:xfrm>
            <a:off x="740318" y="743003"/>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pPr marL="0" indent="0"/>
            <a:r>
              <a:rPr lang="it-IT" sz="2000" b="1" dirty="0"/>
              <a:t>Nuova Direttiva: Social Media e Diritto d’autore</a:t>
            </a:r>
          </a:p>
        </p:txBody>
      </p:sp>
    </p:spTree>
    <p:extLst>
      <p:ext uri="{BB962C8B-B14F-4D97-AF65-F5344CB8AC3E}">
        <p14:creationId xmlns:p14="http://schemas.microsoft.com/office/powerpoint/2010/main" val="32733704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13</a:t>
            </a:fld>
            <a:endParaRPr lang="en-US" sz="1000"/>
          </a:p>
        </p:txBody>
      </p:sp>
      <p:sp>
        <p:nvSpPr>
          <p:cNvPr id="7172" name="Text Box 3"/>
          <p:cNvSpPr txBox="1">
            <a:spLocks noChangeArrowheads="1"/>
          </p:cNvSpPr>
          <p:nvPr/>
        </p:nvSpPr>
        <p:spPr bwMode="auto">
          <a:xfrm>
            <a:off x="2641600" y="609600"/>
            <a:ext cx="86360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ctr" eaLnBrk="1" hangingPunct="1">
              <a:buSzPct val="100000"/>
            </a:pPr>
            <a:endParaRPr lang="en-US" dirty="0"/>
          </a:p>
        </p:txBody>
      </p:sp>
      <p:sp>
        <p:nvSpPr>
          <p:cNvPr id="7173" name="Text Box 4"/>
          <p:cNvSpPr txBox="1">
            <a:spLocks noChangeArrowheads="1"/>
          </p:cNvSpPr>
          <p:nvPr/>
        </p:nvSpPr>
        <p:spPr bwMode="auto">
          <a:xfrm>
            <a:off x="720000" y="1546879"/>
            <a:ext cx="10633801" cy="42834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r>
              <a:rPr lang="it-IT" sz="2000" dirty="0">
                <a:solidFill>
                  <a:schemeClr val="tx1"/>
                </a:solidFill>
              </a:rPr>
              <a:t> La cooperazione tra i prestatori di servizi di condivisione di contenuti online e i titolari dei diritti </a:t>
            </a:r>
            <a:r>
              <a:rPr lang="it-IT" sz="2000" b="1" dirty="0">
                <a:solidFill>
                  <a:srgbClr val="FF0000"/>
                </a:solidFill>
              </a:rPr>
              <a:t>[NON] </a:t>
            </a:r>
            <a:r>
              <a:rPr lang="it-IT" sz="2000" dirty="0">
                <a:solidFill>
                  <a:schemeClr val="tx1"/>
                </a:solidFill>
              </a:rPr>
              <a:t>deve impedire la disponibilità delle opere o di altri materiali caricati dagli utenti, che non violino il diritto d'autore o i diritti connessi, anche nei casi in cui tali opere o altri materiali siano oggetto di un'eccezione o limitazione.</a:t>
            </a:r>
          </a:p>
          <a:p>
            <a:endParaRPr lang="it-IT" sz="2000" dirty="0">
              <a:solidFill>
                <a:schemeClr val="tx1"/>
              </a:solidFill>
            </a:endParaRPr>
          </a:p>
          <a:p>
            <a:r>
              <a:rPr lang="it-IT" sz="2000" dirty="0">
                <a:solidFill>
                  <a:schemeClr val="tx1"/>
                </a:solidFill>
              </a:rPr>
              <a:t>Gli utenti possono avvalersi delle seguenti eccezioni o limitazioni esistenti quando caricano e mettono a disposizione contenuti generati dagli utenti tramite i servizi di condivisione di contenuti online:</a:t>
            </a:r>
          </a:p>
          <a:p>
            <a:pPr lvl="1"/>
            <a:r>
              <a:rPr lang="it-IT" sz="2000" dirty="0">
                <a:solidFill>
                  <a:schemeClr val="tx1"/>
                </a:solidFill>
              </a:rPr>
              <a:t>a) citazione, critica, rassegna;</a:t>
            </a:r>
          </a:p>
          <a:p>
            <a:pPr lvl="1"/>
            <a:r>
              <a:rPr lang="it-IT" sz="2000" dirty="0">
                <a:solidFill>
                  <a:schemeClr val="tx1"/>
                </a:solidFill>
              </a:rPr>
              <a:t>b) utilizzi a scopo di caricatura, parodia o pastiche.</a:t>
            </a:r>
          </a:p>
        </p:txBody>
      </p:sp>
      <p:sp>
        <p:nvSpPr>
          <p:cNvPr id="7" name="Title 2"/>
          <p:cNvSpPr txBox="1">
            <a:spLocks/>
          </p:cNvSpPr>
          <p:nvPr/>
        </p:nvSpPr>
        <p:spPr>
          <a:xfrm>
            <a:off x="720000"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pPr marL="0" indent="0"/>
            <a:r>
              <a:rPr lang="it-IT" sz="2000" b="1" dirty="0"/>
              <a:t>Nuova Direttiva per il Copyright nel Single Digital Market</a:t>
            </a:r>
            <a:endParaRPr lang="it-IT"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
        <p:nvSpPr>
          <p:cNvPr id="9" name="Title 2">
            <a:extLst>
              <a:ext uri="{FF2B5EF4-FFF2-40B4-BE49-F238E27FC236}">
                <a16:creationId xmlns:a16="http://schemas.microsoft.com/office/drawing/2014/main" id="{D1C6D0E7-69F4-4F4C-B884-02CC4F41E3D7}"/>
              </a:ext>
            </a:extLst>
          </p:cNvPr>
          <p:cNvSpPr txBox="1">
            <a:spLocks/>
          </p:cNvSpPr>
          <p:nvPr/>
        </p:nvSpPr>
        <p:spPr>
          <a:xfrm>
            <a:off x="740318" y="743003"/>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pPr marL="0" indent="0"/>
            <a:r>
              <a:rPr lang="it-IT" sz="2000" b="1" dirty="0"/>
              <a:t>Nuova Direttiva: Social Media e Diritto d’autore</a:t>
            </a:r>
          </a:p>
        </p:txBody>
      </p:sp>
    </p:spTree>
    <p:extLst>
      <p:ext uri="{BB962C8B-B14F-4D97-AF65-F5344CB8AC3E}">
        <p14:creationId xmlns:p14="http://schemas.microsoft.com/office/powerpoint/2010/main" val="33844311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14</a:t>
            </a:fld>
            <a:endParaRPr lang="en-US" sz="1000"/>
          </a:p>
        </p:txBody>
      </p:sp>
      <p:sp>
        <p:nvSpPr>
          <p:cNvPr id="7172" name="Text Box 3"/>
          <p:cNvSpPr txBox="1">
            <a:spLocks noChangeArrowheads="1"/>
          </p:cNvSpPr>
          <p:nvPr/>
        </p:nvSpPr>
        <p:spPr bwMode="auto">
          <a:xfrm>
            <a:off x="2641600" y="609600"/>
            <a:ext cx="86360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ctr" eaLnBrk="1" hangingPunct="1">
              <a:buSzPct val="100000"/>
            </a:pPr>
            <a:endParaRPr lang="en-US" dirty="0"/>
          </a:p>
        </p:txBody>
      </p:sp>
      <p:sp>
        <p:nvSpPr>
          <p:cNvPr id="7173" name="Text Box 4"/>
          <p:cNvSpPr txBox="1">
            <a:spLocks noChangeArrowheads="1"/>
          </p:cNvSpPr>
          <p:nvPr/>
        </p:nvSpPr>
        <p:spPr bwMode="auto">
          <a:xfrm>
            <a:off x="643799" y="1431753"/>
            <a:ext cx="10633801" cy="42834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endParaRPr lang="it-IT" sz="2400" dirty="0">
              <a:solidFill>
                <a:schemeClr val="tx1"/>
              </a:solidFill>
            </a:endParaRPr>
          </a:p>
          <a:p>
            <a:r>
              <a:rPr lang="it-IT" sz="2400" dirty="0">
                <a:solidFill>
                  <a:schemeClr val="tx1"/>
                </a:solidFill>
              </a:rPr>
              <a:t>Gli autori e gli artisti (interpreti o esecutori), se concedono in licenza o trasferiscono i loro diritti esclusivi per lo sfruttamento delle loro opere o altri materiali, hanno il diritto di ricevere una remunerazione adeguata </a:t>
            </a:r>
            <a:r>
              <a:rPr lang="it-IT" sz="2400" dirty="0">
                <a:solidFill>
                  <a:schemeClr val="tx1"/>
                </a:solidFill>
                <a:highlight>
                  <a:srgbClr val="FFFF00"/>
                </a:highlight>
              </a:rPr>
              <a:t>e proporzionata</a:t>
            </a:r>
            <a:r>
              <a:rPr lang="it-IT" sz="2400" dirty="0">
                <a:solidFill>
                  <a:schemeClr val="tx1"/>
                </a:solidFill>
              </a:rPr>
              <a:t>.</a:t>
            </a:r>
          </a:p>
          <a:p>
            <a:r>
              <a:rPr lang="it-IT" sz="2400" dirty="0">
                <a:solidFill>
                  <a:schemeClr val="tx1"/>
                </a:solidFill>
              </a:rPr>
              <a:t>Nel recepire tale principio, gli Stati membri sono liberi di utilizzare meccanismi di vario tipo e tengono conto del principio della libertà contrattuale e di un giusto equilibrio tra diritti e interessi.</a:t>
            </a:r>
          </a:p>
        </p:txBody>
      </p:sp>
      <p:sp>
        <p:nvSpPr>
          <p:cNvPr id="7" name="Title 2"/>
          <p:cNvSpPr txBox="1">
            <a:spLocks/>
          </p:cNvSpPr>
          <p:nvPr/>
        </p:nvSpPr>
        <p:spPr>
          <a:xfrm>
            <a:off x="720000"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pPr marL="0" indent="0"/>
            <a:r>
              <a:rPr lang="it-IT" sz="2000" b="1" dirty="0"/>
              <a:t>Equo compenso autori</a:t>
            </a:r>
            <a:endParaRPr lang="it-IT"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
        <p:nvSpPr>
          <p:cNvPr id="9" name="Title 2">
            <a:extLst>
              <a:ext uri="{FF2B5EF4-FFF2-40B4-BE49-F238E27FC236}">
                <a16:creationId xmlns:a16="http://schemas.microsoft.com/office/drawing/2014/main" id="{5D8A67ED-783B-5A41-93DB-0038FAD8153D}"/>
              </a:ext>
            </a:extLst>
          </p:cNvPr>
          <p:cNvSpPr txBox="1">
            <a:spLocks/>
          </p:cNvSpPr>
          <p:nvPr/>
        </p:nvSpPr>
        <p:spPr>
          <a:xfrm>
            <a:off x="740318" y="743003"/>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pPr marL="0" indent="0"/>
            <a:r>
              <a:rPr lang="it-IT" sz="2000" b="1" dirty="0"/>
              <a:t>Nuova Direttiva: Equo compenso</a:t>
            </a:r>
          </a:p>
        </p:txBody>
      </p:sp>
    </p:spTree>
    <p:extLst>
      <p:ext uri="{BB962C8B-B14F-4D97-AF65-F5344CB8AC3E}">
        <p14:creationId xmlns:p14="http://schemas.microsoft.com/office/powerpoint/2010/main" val="12635919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999" y="720000"/>
            <a:ext cx="7060109" cy="540000"/>
          </a:xfrm>
        </p:spPr>
        <p:txBody>
          <a:bodyPr>
            <a:normAutofit/>
          </a:bodyPr>
          <a:lstStyle/>
          <a:p>
            <a:r>
              <a:rPr lang="it-IT"/>
              <a:t>Il brevetto: caratteristiche della tutela</a:t>
            </a:r>
          </a:p>
        </p:txBody>
      </p:sp>
      <p:sp>
        <p:nvSpPr>
          <p:cNvPr id="5" name="Segnaposto numero diapositiva 4"/>
          <p:cNvSpPr>
            <a:spLocks noGrp="1"/>
          </p:cNvSpPr>
          <p:nvPr>
            <p:ph type="sldNum" sz="quarter" idx="12"/>
          </p:nvPr>
        </p:nvSpPr>
        <p:spPr/>
        <p:txBody>
          <a:bodyPr/>
          <a:lstStyle/>
          <a:p>
            <a:r>
              <a:rPr lang="en-GB"/>
              <a:t> </a:t>
            </a:r>
            <a:fld id="{141DC315-004D-734B-91F7-61E542849DC9}" type="datetimeFigureOut">
              <a:rPr lang="en-GB" smtClean="0"/>
              <a:pPr/>
              <a:t>09/11/2021</a:t>
            </a:fld>
            <a:r>
              <a:rPr lang="en-GB"/>
              <a:t> | </a:t>
            </a:r>
            <a:fld id="{2DAB09C5-3251-4B47-B002-D03712DC64C3}" type="slidenum">
              <a:rPr lang="en-GB" smtClean="0"/>
              <a:pPr/>
              <a:t>15</a:t>
            </a:fld>
            <a:endParaRPr lang="en-GB"/>
          </a:p>
        </p:txBody>
      </p:sp>
      <p:sp>
        <p:nvSpPr>
          <p:cNvPr id="9"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 diritti di proprietà intellettuale</a:t>
            </a:r>
            <a:endParaRPr lang="nl-NL" dirty="0"/>
          </a:p>
        </p:txBody>
      </p:sp>
      <p:sp>
        <p:nvSpPr>
          <p:cNvPr id="4" name="CasellaDiTesto 3"/>
          <p:cNvSpPr txBox="1"/>
          <p:nvPr/>
        </p:nvSpPr>
        <p:spPr>
          <a:xfrm>
            <a:off x="719999" y="1386100"/>
            <a:ext cx="11161557" cy="3539430"/>
          </a:xfrm>
          <a:prstGeom prst="rect">
            <a:avLst/>
          </a:prstGeom>
          <a:noFill/>
        </p:spPr>
        <p:txBody>
          <a:bodyPr wrap="square" rtlCol="0">
            <a:spAutoFit/>
          </a:bodyPr>
          <a:lstStyle/>
          <a:p>
            <a:r>
              <a:rPr lang="it-IT" sz="2400" i="1" dirty="0"/>
              <a:t>Un diritto di privativa su un’idea pratica, ma c’è un onere di pubblicità!</a:t>
            </a:r>
          </a:p>
          <a:p>
            <a:endParaRPr lang="it-IT" sz="2000" dirty="0"/>
          </a:p>
          <a:p>
            <a:r>
              <a:rPr lang="it-IT" sz="2000" dirty="0"/>
              <a:t>Lo Stato concede monopolio, ma solo se:</a:t>
            </a:r>
          </a:p>
          <a:p>
            <a:pPr marL="342900" indent="-342900">
              <a:buFont typeface="Wingdings" charset="2"/>
              <a:buChar char="Ø"/>
            </a:pPr>
            <a:r>
              <a:rPr lang="it-IT" sz="2000" dirty="0"/>
              <a:t>Si rende pubblica una scoperta, per interesse collettivo </a:t>
            </a:r>
          </a:p>
          <a:p>
            <a:pPr marL="342900" indent="-342900">
              <a:buFont typeface="Wingdings" charset="2"/>
              <a:buChar char="Ø"/>
            </a:pPr>
            <a:r>
              <a:rPr lang="it-IT" sz="2000" dirty="0"/>
              <a:t>Tale scoperta, dopo un periodo di sfruttamento commerciale, entra nel dominio pubblico</a:t>
            </a:r>
          </a:p>
          <a:p>
            <a:r>
              <a:rPr lang="it-IT" sz="2000" dirty="0"/>
              <a:t>       =&gt; scambio tra tutela temporale e acquisizione a dominio pubblico</a:t>
            </a:r>
          </a:p>
          <a:p>
            <a:pPr marL="285750" indent="-285750">
              <a:buFontTx/>
              <a:buChar char="-"/>
            </a:pPr>
            <a:endParaRPr lang="it-IT" sz="2000" dirty="0"/>
          </a:p>
          <a:p>
            <a:r>
              <a:rPr lang="it-IT" sz="2000" i="1" dirty="0"/>
              <a:t>Cosa innesca la tutela? </a:t>
            </a:r>
          </a:p>
          <a:p>
            <a:pPr marL="342900" indent="-342900">
              <a:buFont typeface="Wingdings" charset="2"/>
              <a:buChar char="ü"/>
            </a:pPr>
            <a:r>
              <a:rPr lang="it-IT" sz="2000" dirty="0"/>
              <a:t>Non la mera creazione, ma l’accettazione di una domanda alla PA (Ufficio Brevetti)!</a:t>
            </a:r>
          </a:p>
          <a:p>
            <a:endParaRPr lang="it-IT" sz="2000" dirty="0"/>
          </a:p>
          <a:p>
            <a:r>
              <a:rPr lang="it-IT" sz="2000" dirty="0">
                <a:solidFill>
                  <a:srgbClr val="FF0000"/>
                </a:solidFill>
              </a:rPr>
              <a:t>Perché?</a:t>
            </a:r>
          </a:p>
        </p:txBody>
      </p:sp>
    </p:spTree>
    <p:extLst>
      <p:ext uri="{BB962C8B-B14F-4D97-AF65-F5344CB8AC3E}">
        <p14:creationId xmlns:p14="http://schemas.microsoft.com/office/powerpoint/2010/main" val="1981452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999" y="720000"/>
            <a:ext cx="7060109" cy="540000"/>
          </a:xfrm>
        </p:spPr>
        <p:txBody>
          <a:bodyPr>
            <a:normAutofit/>
          </a:bodyPr>
          <a:lstStyle/>
          <a:p>
            <a:r>
              <a:rPr lang="it-IT"/>
              <a:t>Il brevetto: caratteristiche della tutela</a:t>
            </a:r>
          </a:p>
        </p:txBody>
      </p:sp>
      <p:sp>
        <p:nvSpPr>
          <p:cNvPr id="5" name="Segnaposto numero diapositiva 4"/>
          <p:cNvSpPr>
            <a:spLocks noGrp="1"/>
          </p:cNvSpPr>
          <p:nvPr>
            <p:ph type="sldNum" sz="quarter" idx="12"/>
          </p:nvPr>
        </p:nvSpPr>
        <p:spPr/>
        <p:txBody>
          <a:bodyPr/>
          <a:lstStyle/>
          <a:p>
            <a:r>
              <a:rPr lang="en-GB"/>
              <a:t> </a:t>
            </a:r>
            <a:fld id="{141DC315-004D-734B-91F7-61E542849DC9}" type="datetimeFigureOut">
              <a:rPr lang="en-GB" smtClean="0"/>
              <a:pPr/>
              <a:t>09/11/2021</a:t>
            </a:fld>
            <a:r>
              <a:rPr lang="en-GB"/>
              <a:t> | </a:t>
            </a:r>
            <a:fld id="{2DAB09C5-3251-4B47-B002-D03712DC64C3}" type="slidenum">
              <a:rPr lang="en-GB" smtClean="0"/>
              <a:pPr/>
              <a:t>16</a:t>
            </a:fld>
            <a:endParaRPr lang="en-GB"/>
          </a:p>
        </p:txBody>
      </p:sp>
      <p:sp>
        <p:nvSpPr>
          <p:cNvPr id="9"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 diritti di proprietà intellettuale</a:t>
            </a:r>
            <a:endParaRPr lang="nl-NL" dirty="0"/>
          </a:p>
        </p:txBody>
      </p:sp>
      <p:sp>
        <p:nvSpPr>
          <p:cNvPr id="4" name="CasellaDiTesto 3"/>
          <p:cNvSpPr txBox="1"/>
          <p:nvPr/>
        </p:nvSpPr>
        <p:spPr>
          <a:xfrm>
            <a:off x="719999" y="1386100"/>
            <a:ext cx="11161557" cy="4462760"/>
          </a:xfrm>
          <a:prstGeom prst="rect">
            <a:avLst/>
          </a:prstGeom>
          <a:noFill/>
        </p:spPr>
        <p:txBody>
          <a:bodyPr wrap="square" rtlCol="0">
            <a:spAutoFit/>
          </a:bodyPr>
          <a:lstStyle/>
          <a:p>
            <a:r>
              <a:rPr lang="it-IT" sz="2400" i="1" dirty="0"/>
              <a:t>Un diritto di privativa su un’idea pratica, ma c’è un onere di pubblicità!</a:t>
            </a:r>
          </a:p>
          <a:p>
            <a:endParaRPr lang="it-IT" sz="2000" dirty="0"/>
          </a:p>
          <a:p>
            <a:r>
              <a:rPr lang="it-IT" sz="2000" dirty="0"/>
              <a:t>Lo Stato concede monopolio, ma solo se:</a:t>
            </a:r>
          </a:p>
          <a:p>
            <a:pPr marL="342900" indent="-342900">
              <a:buFont typeface="Wingdings" charset="2"/>
              <a:buChar char="Ø"/>
            </a:pPr>
            <a:r>
              <a:rPr lang="it-IT" sz="2000" dirty="0"/>
              <a:t>Si rende pubblica una scoperta, per interesse collettivo </a:t>
            </a:r>
          </a:p>
          <a:p>
            <a:pPr marL="342900" indent="-342900">
              <a:buFont typeface="Wingdings" charset="2"/>
              <a:buChar char="Ø"/>
            </a:pPr>
            <a:r>
              <a:rPr lang="it-IT" sz="2000" dirty="0"/>
              <a:t>Tale scoperta, dopo un periodo di sfruttamento commerciale, entra nel dominio pubblico</a:t>
            </a:r>
          </a:p>
          <a:p>
            <a:r>
              <a:rPr lang="it-IT" sz="2000" dirty="0"/>
              <a:t>       =&gt; scambio tra tutela temporale e acquisizione a dominio pubblico</a:t>
            </a:r>
          </a:p>
          <a:p>
            <a:pPr marL="285750" indent="-285750">
              <a:buFontTx/>
              <a:buChar char="-"/>
            </a:pPr>
            <a:endParaRPr lang="it-IT" sz="2000" dirty="0"/>
          </a:p>
          <a:p>
            <a:r>
              <a:rPr lang="it-IT" sz="2000" i="1" dirty="0"/>
              <a:t>Cosa innesca la tutela? </a:t>
            </a:r>
          </a:p>
          <a:p>
            <a:pPr marL="342900" indent="-342900">
              <a:buFont typeface="Wingdings" charset="2"/>
              <a:buChar char="ü"/>
            </a:pPr>
            <a:r>
              <a:rPr lang="it-IT" sz="2000" dirty="0"/>
              <a:t>Non la mera creazione, ma l’accettazione di una domanda alla PA (Ufficio Brevetti)!</a:t>
            </a:r>
          </a:p>
          <a:p>
            <a:endParaRPr lang="it-IT" sz="2000" dirty="0"/>
          </a:p>
          <a:p>
            <a:r>
              <a:rPr lang="it-IT" sz="2000" dirty="0">
                <a:solidFill>
                  <a:srgbClr val="FF0000"/>
                </a:solidFill>
              </a:rPr>
              <a:t>Perché?</a:t>
            </a:r>
          </a:p>
          <a:p>
            <a:pPr marL="285750" indent="-285750">
              <a:buFontTx/>
              <a:buChar char="-"/>
            </a:pPr>
            <a:r>
              <a:rPr lang="it-IT" sz="2000" dirty="0">
                <a:solidFill>
                  <a:srgbClr val="FF0000"/>
                </a:solidFill>
              </a:rPr>
              <a:t>Perché tutela un’idea, dunque maggiori esigenze di delimitarla</a:t>
            </a:r>
          </a:p>
          <a:p>
            <a:pPr marL="285750" indent="-285750">
              <a:buFontTx/>
              <a:buChar char="-"/>
            </a:pPr>
            <a:r>
              <a:rPr lang="it-IT" sz="2000" dirty="0">
                <a:solidFill>
                  <a:srgbClr val="FF0000"/>
                </a:solidFill>
              </a:rPr>
              <a:t>Perché dev’essere resa pubblica in un modo chiaro, controllabile dallo stato, affinché poi entri nel pubblico dominio</a:t>
            </a:r>
          </a:p>
        </p:txBody>
      </p:sp>
    </p:spTree>
    <p:extLst>
      <p:ext uri="{BB962C8B-B14F-4D97-AF65-F5344CB8AC3E}">
        <p14:creationId xmlns:p14="http://schemas.microsoft.com/office/powerpoint/2010/main" val="313853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999" y="720000"/>
            <a:ext cx="7060109" cy="540000"/>
          </a:xfrm>
        </p:spPr>
        <p:txBody>
          <a:bodyPr>
            <a:normAutofit/>
          </a:bodyPr>
          <a:lstStyle/>
          <a:p>
            <a:r>
              <a:rPr lang="en-GB" dirty="0"/>
              <a:t>Il </a:t>
            </a:r>
            <a:r>
              <a:rPr lang="en-GB" dirty="0" err="1"/>
              <a:t>brevetto</a:t>
            </a:r>
            <a:r>
              <a:rPr lang="en-GB" dirty="0"/>
              <a:t>: le </a:t>
            </a:r>
            <a:r>
              <a:rPr lang="en-GB" dirty="0" err="1"/>
              <a:t>fonti</a:t>
            </a:r>
            <a:endParaRPr lang="en-GB" dirty="0"/>
          </a:p>
        </p:txBody>
      </p:sp>
      <p:sp>
        <p:nvSpPr>
          <p:cNvPr id="5" name="Segnaposto numero diapositiva 4"/>
          <p:cNvSpPr>
            <a:spLocks noGrp="1"/>
          </p:cNvSpPr>
          <p:nvPr>
            <p:ph type="sldNum" sz="quarter" idx="12"/>
          </p:nvPr>
        </p:nvSpPr>
        <p:spPr/>
        <p:txBody>
          <a:bodyPr/>
          <a:lstStyle/>
          <a:p>
            <a:r>
              <a:rPr lang="en-GB"/>
              <a:t> </a:t>
            </a:r>
            <a:fld id="{141DC315-004D-734B-91F7-61E542849DC9}" type="datetimeFigureOut">
              <a:rPr lang="en-GB" smtClean="0"/>
              <a:pPr/>
              <a:t>09/11/2021</a:t>
            </a:fld>
            <a:r>
              <a:rPr lang="en-GB"/>
              <a:t> | </a:t>
            </a:r>
            <a:fld id="{2DAB09C5-3251-4B47-B002-D03712DC64C3}" type="slidenum">
              <a:rPr lang="en-GB" smtClean="0"/>
              <a:pPr/>
              <a:t>17</a:t>
            </a:fld>
            <a:endParaRPr lang="en-GB"/>
          </a:p>
        </p:txBody>
      </p:sp>
      <p:sp>
        <p:nvSpPr>
          <p:cNvPr id="6" name="CasellaDiTesto 5"/>
          <p:cNvSpPr txBox="1"/>
          <p:nvPr/>
        </p:nvSpPr>
        <p:spPr>
          <a:xfrm>
            <a:off x="648584" y="1505501"/>
            <a:ext cx="11154481" cy="4154983"/>
          </a:xfrm>
          <a:prstGeom prst="rect">
            <a:avLst/>
          </a:prstGeom>
          <a:noFill/>
        </p:spPr>
        <p:txBody>
          <a:bodyPr wrap="square" rtlCol="0">
            <a:spAutoFit/>
          </a:bodyPr>
          <a:lstStyle/>
          <a:p>
            <a:pPr marL="457200" indent="-457200">
              <a:buFont typeface="+mj-lt"/>
              <a:buAutoNum type="arabicPeriod"/>
            </a:pPr>
            <a:r>
              <a:rPr lang="it-IT" sz="2200" dirty="0"/>
              <a:t>La </a:t>
            </a:r>
            <a:r>
              <a:rPr lang="it-IT" sz="2200" b="1" dirty="0"/>
              <a:t>Convenzione di Parigi per la Protezione della Proprietà Industriale</a:t>
            </a:r>
            <a:r>
              <a:rPr lang="it-IT" sz="2200" dirty="0"/>
              <a:t>, firmata a Parigi, il 20 marzo 1883, riveduta a Stoccolma il 14 luglio 1967 (173 paesi al mondo):</a:t>
            </a:r>
          </a:p>
          <a:p>
            <a:pPr marL="914400" lvl="1" indent="-457200">
              <a:buFont typeface="+mj-lt"/>
              <a:buAutoNum type="alphaLcPeriod"/>
            </a:pPr>
            <a:r>
              <a:rPr lang="it-IT" sz="2200" dirty="0"/>
              <a:t>Reciprocità</a:t>
            </a:r>
          </a:p>
          <a:p>
            <a:pPr marL="914400" lvl="1" indent="-457200">
              <a:buFont typeface="+mj-lt"/>
              <a:buAutoNum type="alphaLcPeriod"/>
            </a:pPr>
            <a:r>
              <a:rPr lang="it-IT" sz="2200" dirty="0"/>
              <a:t>Priorità</a:t>
            </a:r>
          </a:p>
          <a:p>
            <a:pPr marL="914400" lvl="1" indent="-457200">
              <a:buFont typeface="+mj-lt"/>
              <a:buAutoNum type="alphaLcPeriod"/>
            </a:pPr>
            <a:r>
              <a:rPr lang="it-IT" sz="2200" dirty="0"/>
              <a:t>Non diritti morali espliciti, ma diritto alla paternità dell’inventore</a:t>
            </a:r>
          </a:p>
          <a:p>
            <a:pPr lvl="1"/>
            <a:endParaRPr lang="it-IT" sz="2200" dirty="0"/>
          </a:p>
          <a:p>
            <a:pPr marL="457200" indent="-457200">
              <a:buFont typeface="+mj-lt"/>
              <a:buAutoNum type="arabicPeriod"/>
            </a:pPr>
            <a:r>
              <a:rPr lang="it-IT" sz="2200" dirty="0"/>
              <a:t>La </a:t>
            </a:r>
            <a:r>
              <a:rPr lang="it-IT" sz="2200" b="1" dirty="0"/>
              <a:t>Convenzione sulla Concessione dei Brevetti Europei </a:t>
            </a:r>
            <a:r>
              <a:rPr lang="it-IT" sz="2200" dirty="0"/>
              <a:t>firmata il 5 ottobre 1973 a Monaco di Baviera:</a:t>
            </a:r>
          </a:p>
          <a:p>
            <a:pPr marL="914400" lvl="1" indent="-457200">
              <a:buFont typeface="+mj-lt"/>
              <a:buAutoNum type="alphaLcPeriod"/>
            </a:pPr>
            <a:r>
              <a:rPr lang="it-IT" sz="2200" dirty="0"/>
              <a:t>Procedura di rilascio unificata nei 38 paesi firmatari</a:t>
            </a:r>
          </a:p>
          <a:p>
            <a:pPr marL="914400" lvl="1" indent="-457200">
              <a:buFont typeface="+mj-lt"/>
              <a:buAutoNum type="alphaLcPeriod"/>
            </a:pPr>
            <a:r>
              <a:rPr lang="it-IT" sz="2200" dirty="0"/>
              <a:t>Ufficio europeo dei brevetti a Monaco</a:t>
            </a:r>
          </a:p>
          <a:p>
            <a:pPr lvl="1"/>
            <a:endParaRPr lang="it-IT" sz="2200" dirty="0"/>
          </a:p>
          <a:p>
            <a:pPr marL="457200" lvl="0" indent="-457200">
              <a:buFont typeface="+mj-lt"/>
              <a:buAutoNum type="arabicPeriod"/>
            </a:pPr>
            <a:r>
              <a:rPr lang="it-IT" sz="2200" b="1" dirty="0"/>
              <a:t>Codice della proprietà industriale</a:t>
            </a:r>
            <a:r>
              <a:rPr lang="it-IT" sz="2200" dirty="0"/>
              <a:t>, d.lgs. </a:t>
            </a:r>
            <a:r>
              <a:rPr lang="is-IS" sz="2200" dirty="0"/>
              <a:t>10/02/2005</a:t>
            </a:r>
            <a:endParaRPr lang="it-IT" sz="2200" dirty="0"/>
          </a:p>
        </p:txBody>
      </p:sp>
      <p:sp>
        <p:nvSpPr>
          <p:cNvPr id="9"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 diritti di proprietà intellettuale</a:t>
            </a:r>
            <a:endParaRPr lang="nl-NL" dirty="0"/>
          </a:p>
        </p:txBody>
      </p:sp>
    </p:spTree>
    <p:extLst>
      <p:ext uri="{BB962C8B-B14F-4D97-AF65-F5344CB8AC3E}">
        <p14:creationId xmlns:p14="http://schemas.microsoft.com/office/powerpoint/2010/main" val="2400255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999" y="720000"/>
            <a:ext cx="7060109" cy="540000"/>
          </a:xfrm>
        </p:spPr>
        <p:txBody>
          <a:bodyPr>
            <a:normAutofit/>
          </a:bodyPr>
          <a:lstStyle/>
          <a:p>
            <a:r>
              <a:rPr lang="en-GB" dirty="0"/>
              <a:t>Il </a:t>
            </a:r>
            <a:r>
              <a:rPr lang="en-GB" dirty="0" err="1"/>
              <a:t>brevetto</a:t>
            </a:r>
            <a:r>
              <a:rPr lang="en-GB" dirty="0"/>
              <a:t>: </a:t>
            </a:r>
            <a:r>
              <a:rPr lang="en-GB" dirty="0" err="1"/>
              <a:t>oggetto</a:t>
            </a:r>
            <a:r>
              <a:rPr lang="en-GB" dirty="0"/>
              <a:t> di </a:t>
            </a:r>
            <a:r>
              <a:rPr lang="en-GB" dirty="0" err="1"/>
              <a:t>tutela</a:t>
            </a:r>
            <a:endParaRPr lang="en-GB" dirty="0"/>
          </a:p>
        </p:txBody>
      </p:sp>
      <p:sp>
        <p:nvSpPr>
          <p:cNvPr id="5" name="Segnaposto numero diapositiva 4"/>
          <p:cNvSpPr>
            <a:spLocks noGrp="1"/>
          </p:cNvSpPr>
          <p:nvPr>
            <p:ph type="sldNum" sz="quarter" idx="12"/>
          </p:nvPr>
        </p:nvSpPr>
        <p:spPr/>
        <p:txBody>
          <a:bodyPr/>
          <a:lstStyle/>
          <a:p>
            <a:r>
              <a:rPr lang="en-GB"/>
              <a:t> </a:t>
            </a:r>
            <a:fld id="{141DC315-004D-734B-91F7-61E542849DC9}" type="datetimeFigureOut">
              <a:rPr lang="en-GB" smtClean="0"/>
              <a:pPr/>
              <a:t>09/11/2021</a:t>
            </a:fld>
            <a:r>
              <a:rPr lang="en-GB"/>
              <a:t> | </a:t>
            </a:r>
            <a:fld id="{2DAB09C5-3251-4B47-B002-D03712DC64C3}" type="slidenum">
              <a:rPr lang="en-GB" smtClean="0"/>
              <a:pPr/>
              <a:t>18</a:t>
            </a:fld>
            <a:endParaRPr lang="en-GB"/>
          </a:p>
        </p:txBody>
      </p:sp>
      <p:sp>
        <p:nvSpPr>
          <p:cNvPr id="6" name="CasellaDiTesto 5"/>
          <p:cNvSpPr txBox="1"/>
          <p:nvPr/>
        </p:nvSpPr>
        <p:spPr>
          <a:xfrm>
            <a:off x="648583" y="1505501"/>
            <a:ext cx="10705217" cy="12003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lvl="0"/>
            <a:r>
              <a:rPr lang="it-IT" sz="2400" dirty="0"/>
              <a:t>Oggetto di tutela: </a:t>
            </a:r>
          </a:p>
          <a:p>
            <a:pPr lvl="0"/>
            <a:r>
              <a:rPr lang="it-IT" sz="2400" dirty="0"/>
              <a:t>“Sono oggetto di </a:t>
            </a:r>
            <a:r>
              <a:rPr lang="it-IT" sz="2400" dirty="0" err="1"/>
              <a:t>brevettazione</a:t>
            </a:r>
            <a:r>
              <a:rPr lang="it-IT" sz="2400" dirty="0"/>
              <a:t> le invenzioni, i modelli di utilità, le nuove varietà vegetali (Art. 2, </a:t>
            </a:r>
            <a:r>
              <a:rPr lang="it-IT" sz="2400" dirty="0" err="1"/>
              <a:t>cpi</a:t>
            </a:r>
            <a:r>
              <a:rPr lang="it-IT" sz="2400" dirty="0"/>
              <a:t>)”</a:t>
            </a:r>
          </a:p>
        </p:txBody>
      </p:sp>
      <p:sp>
        <p:nvSpPr>
          <p:cNvPr id="9"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 diritti di proprietà intellettuale</a:t>
            </a:r>
            <a:endParaRPr lang="nl-NL" dirty="0"/>
          </a:p>
        </p:txBody>
      </p:sp>
      <p:sp>
        <p:nvSpPr>
          <p:cNvPr id="7" name="CasellaDiTesto 6"/>
          <p:cNvSpPr txBox="1"/>
          <p:nvPr/>
        </p:nvSpPr>
        <p:spPr>
          <a:xfrm>
            <a:off x="857430" y="3069895"/>
            <a:ext cx="6365193" cy="26776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it-IT" sz="2400" dirty="0"/>
              <a:t>Possono costituire oggetto di brevetto </a:t>
            </a:r>
            <a:r>
              <a:rPr lang="it-IT" sz="2400" b="1" dirty="0"/>
              <a:t>per invenzione:</a:t>
            </a:r>
          </a:p>
          <a:p>
            <a:pPr marL="342900" lvl="0" indent="-342900">
              <a:buFont typeface="Wingdings" charset="2"/>
              <a:buChar char="Ø"/>
            </a:pPr>
            <a:r>
              <a:rPr lang="it-IT" sz="2400" dirty="0"/>
              <a:t>le invenzioni, di ogni settore della tecnica, </a:t>
            </a:r>
          </a:p>
          <a:p>
            <a:pPr marL="342900" lvl="0" indent="-342900">
              <a:buFont typeface="Wingdings" charset="2"/>
              <a:buChar char="Ø"/>
            </a:pPr>
            <a:r>
              <a:rPr lang="it-IT" sz="2400" dirty="0"/>
              <a:t>che sono </a:t>
            </a:r>
            <a:r>
              <a:rPr lang="it-IT" sz="2400" dirty="0">
                <a:solidFill>
                  <a:srgbClr val="FF0000"/>
                </a:solidFill>
              </a:rPr>
              <a:t>nuove</a:t>
            </a:r>
            <a:r>
              <a:rPr lang="it-IT" sz="2400" dirty="0"/>
              <a:t> e</a:t>
            </a:r>
          </a:p>
          <a:p>
            <a:pPr marL="342900" lvl="0" indent="-342900">
              <a:buFont typeface="Wingdings" charset="2"/>
              <a:buChar char="Ø"/>
            </a:pPr>
            <a:r>
              <a:rPr lang="it-IT" sz="2400" dirty="0"/>
              <a:t>che implicano </a:t>
            </a:r>
            <a:r>
              <a:rPr lang="it-IT" sz="2400" dirty="0">
                <a:solidFill>
                  <a:srgbClr val="1F4E79"/>
                </a:solidFill>
              </a:rPr>
              <a:t>un'attività inventiva </a:t>
            </a:r>
            <a:r>
              <a:rPr lang="it-IT" sz="2400" dirty="0"/>
              <a:t>e</a:t>
            </a:r>
          </a:p>
          <a:p>
            <a:pPr marL="342900" lvl="0" indent="-342900">
              <a:buFont typeface="Wingdings" charset="2"/>
              <a:buChar char="Ø"/>
            </a:pPr>
            <a:r>
              <a:rPr lang="it-IT" sz="2400" dirty="0"/>
              <a:t> sono atte ad avere </a:t>
            </a:r>
            <a:r>
              <a:rPr lang="it-IT" sz="2400" dirty="0">
                <a:solidFill>
                  <a:schemeClr val="accent6">
                    <a:lumMod val="75000"/>
                  </a:schemeClr>
                </a:solidFill>
              </a:rPr>
              <a:t>un'applicazione industriale </a:t>
            </a:r>
            <a:r>
              <a:rPr lang="it-IT" sz="2400" dirty="0"/>
              <a:t>(art. 45, </a:t>
            </a:r>
            <a:r>
              <a:rPr lang="it-IT" sz="2400" dirty="0" err="1"/>
              <a:t>cpi</a:t>
            </a:r>
            <a:r>
              <a:rPr lang="it-IT" sz="2400" dirty="0"/>
              <a:t>)</a:t>
            </a:r>
          </a:p>
        </p:txBody>
      </p:sp>
      <p:sp>
        <p:nvSpPr>
          <p:cNvPr id="8" name="CasellaDiTesto 7"/>
          <p:cNvSpPr txBox="1"/>
          <p:nvPr/>
        </p:nvSpPr>
        <p:spPr>
          <a:xfrm>
            <a:off x="7780108" y="4047470"/>
            <a:ext cx="3217334" cy="1200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lvl="0" indent="-457200">
              <a:buFont typeface="+mj-lt"/>
              <a:buAutoNum type="arabicPeriod"/>
            </a:pPr>
            <a:r>
              <a:rPr lang="it-IT" sz="2400" dirty="0">
                <a:solidFill>
                  <a:srgbClr val="FF0000"/>
                </a:solidFill>
              </a:rPr>
              <a:t>Novità</a:t>
            </a:r>
          </a:p>
          <a:p>
            <a:pPr marL="457200" lvl="0" indent="-457200">
              <a:buFont typeface="+mj-lt"/>
              <a:buAutoNum type="arabicPeriod"/>
            </a:pPr>
            <a:r>
              <a:rPr lang="it-IT" sz="2400" dirty="0">
                <a:solidFill>
                  <a:schemeClr val="accent1">
                    <a:lumMod val="50000"/>
                  </a:schemeClr>
                </a:solidFill>
              </a:rPr>
              <a:t>Attività inventiva</a:t>
            </a:r>
          </a:p>
          <a:p>
            <a:pPr marL="457200" lvl="0" indent="-457200">
              <a:buFont typeface="+mj-lt"/>
              <a:buAutoNum type="arabicPeriod"/>
            </a:pPr>
            <a:r>
              <a:rPr lang="it-IT" sz="2400" dirty="0">
                <a:solidFill>
                  <a:schemeClr val="accent6">
                    <a:lumMod val="50000"/>
                  </a:schemeClr>
                </a:solidFill>
              </a:rPr>
              <a:t> </a:t>
            </a:r>
            <a:r>
              <a:rPr lang="it-IT" sz="2400" dirty="0" err="1">
                <a:solidFill>
                  <a:schemeClr val="accent6">
                    <a:lumMod val="50000"/>
                  </a:schemeClr>
                </a:solidFill>
              </a:rPr>
              <a:t>Industrialità</a:t>
            </a:r>
            <a:endParaRPr lang="it-IT" sz="2400" dirty="0">
              <a:solidFill>
                <a:schemeClr val="accent6">
                  <a:lumMod val="50000"/>
                </a:schemeClr>
              </a:solidFill>
            </a:endParaRPr>
          </a:p>
        </p:txBody>
      </p:sp>
      <p:cxnSp>
        <p:nvCxnSpPr>
          <p:cNvPr id="16" name="Connettore 7 15"/>
          <p:cNvCxnSpPr/>
          <p:nvPr/>
        </p:nvCxnSpPr>
        <p:spPr>
          <a:xfrm>
            <a:off x="7222623" y="4346221"/>
            <a:ext cx="557484" cy="282222"/>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6307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999" y="720000"/>
            <a:ext cx="7060109" cy="540000"/>
          </a:xfrm>
        </p:spPr>
        <p:txBody>
          <a:bodyPr>
            <a:normAutofit/>
          </a:bodyPr>
          <a:lstStyle/>
          <a:p>
            <a:r>
              <a:rPr lang="en-GB" dirty="0"/>
              <a:t>Il </a:t>
            </a:r>
            <a:r>
              <a:rPr lang="en-GB" dirty="0" err="1"/>
              <a:t>brevetto</a:t>
            </a:r>
            <a:r>
              <a:rPr lang="en-GB" dirty="0"/>
              <a:t>: </a:t>
            </a:r>
            <a:r>
              <a:rPr lang="en-GB" dirty="0" err="1"/>
              <a:t>oggetto</a:t>
            </a:r>
            <a:r>
              <a:rPr lang="en-GB" dirty="0"/>
              <a:t> di </a:t>
            </a:r>
            <a:r>
              <a:rPr lang="en-GB" dirty="0" err="1"/>
              <a:t>tutela</a:t>
            </a:r>
            <a:endParaRPr lang="en-GB" dirty="0"/>
          </a:p>
        </p:txBody>
      </p:sp>
      <p:sp>
        <p:nvSpPr>
          <p:cNvPr id="5" name="Segnaposto numero diapositiva 4"/>
          <p:cNvSpPr>
            <a:spLocks noGrp="1"/>
          </p:cNvSpPr>
          <p:nvPr>
            <p:ph type="sldNum" sz="quarter" idx="12"/>
          </p:nvPr>
        </p:nvSpPr>
        <p:spPr/>
        <p:txBody>
          <a:bodyPr/>
          <a:lstStyle/>
          <a:p>
            <a:r>
              <a:rPr lang="en-GB"/>
              <a:t> </a:t>
            </a:r>
            <a:fld id="{141DC315-004D-734B-91F7-61E542849DC9}" type="datetimeFigureOut">
              <a:rPr lang="en-GB" smtClean="0"/>
              <a:pPr/>
              <a:t>09/11/2021</a:t>
            </a:fld>
            <a:r>
              <a:rPr lang="en-GB"/>
              <a:t> | </a:t>
            </a:r>
            <a:fld id="{2DAB09C5-3251-4B47-B002-D03712DC64C3}" type="slidenum">
              <a:rPr lang="en-GB" smtClean="0"/>
              <a:pPr/>
              <a:t>19</a:t>
            </a:fld>
            <a:endParaRPr lang="en-GB"/>
          </a:p>
        </p:txBody>
      </p:sp>
      <p:sp>
        <p:nvSpPr>
          <p:cNvPr id="6" name="CasellaDiTesto 5"/>
          <p:cNvSpPr txBox="1"/>
          <p:nvPr/>
        </p:nvSpPr>
        <p:spPr>
          <a:xfrm>
            <a:off x="648583" y="1505501"/>
            <a:ext cx="10705217" cy="273921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it-IT" sz="2800" b="1" i="1" dirty="0">
                <a:solidFill>
                  <a:srgbClr val="FF0000"/>
                </a:solidFill>
              </a:rPr>
              <a:t>Novità</a:t>
            </a:r>
            <a:r>
              <a:rPr lang="it-IT" sz="2800" dirty="0">
                <a:solidFill>
                  <a:srgbClr val="FF0000"/>
                </a:solidFill>
              </a:rPr>
              <a:t> </a:t>
            </a:r>
            <a:r>
              <a:rPr lang="it-IT" sz="2400" dirty="0"/>
              <a:t>(Art. 46, </a:t>
            </a:r>
            <a:r>
              <a:rPr lang="it-IT" sz="2400" dirty="0" err="1"/>
              <a:t>cpi</a:t>
            </a:r>
            <a:r>
              <a:rPr lang="it-IT" sz="2400" dirty="0"/>
              <a:t>)</a:t>
            </a:r>
          </a:p>
          <a:p>
            <a:endParaRPr lang="it-IT" sz="2400" dirty="0"/>
          </a:p>
          <a:p>
            <a:r>
              <a:rPr lang="it-IT" sz="2400" dirty="0"/>
              <a:t>Un’invenzione è considerata nuova se </a:t>
            </a:r>
            <a:r>
              <a:rPr lang="it-IT" sz="2400" b="1" dirty="0"/>
              <a:t>non è compresa nello stato della tecnica</a:t>
            </a:r>
            <a:r>
              <a:rPr lang="it-IT" sz="2400" dirty="0"/>
              <a:t>.</a:t>
            </a:r>
          </a:p>
          <a:p>
            <a:r>
              <a:rPr lang="it-IT" sz="2400" dirty="0"/>
              <a:t>Lo </a:t>
            </a:r>
            <a:r>
              <a:rPr lang="it-IT" sz="2400" i="1" dirty="0">
                <a:solidFill>
                  <a:srgbClr val="4472C4"/>
                </a:solidFill>
              </a:rPr>
              <a:t>stato della tecnica </a:t>
            </a:r>
            <a:r>
              <a:rPr lang="it-IT" sz="2400" dirty="0"/>
              <a:t>è costituito da </a:t>
            </a:r>
            <a:r>
              <a:rPr lang="it-IT" sz="2400" i="1" dirty="0">
                <a:solidFill>
                  <a:schemeClr val="accent5"/>
                </a:solidFill>
              </a:rPr>
              <a:t>tutto ciò che è stato reso accessibile al pubblico nel territorio dello Stato o all'estero prima della data del deposito della domanda di brevetto</a:t>
            </a:r>
            <a:r>
              <a:rPr lang="it-IT" sz="2400" dirty="0"/>
              <a:t>, </a:t>
            </a:r>
            <a:r>
              <a:rPr lang="it-IT" sz="2400" u="sng" dirty="0"/>
              <a:t>mediante una descrizione scritta od orale, una utilizzazione o un qualsiasi altro mezzo</a:t>
            </a:r>
            <a:r>
              <a:rPr lang="it-IT" sz="2400" dirty="0"/>
              <a:t>.</a:t>
            </a:r>
          </a:p>
        </p:txBody>
      </p:sp>
      <p:sp>
        <p:nvSpPr>
          <p:cNvPr id="9"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 diritti di proprietà intellettuale</a:t>
            </a:r>
            <a:endParaRPr lang="nl-NL" dirty="0"/>
          </a:p>
        </p:txBody>
      </p:sp>
      <p:sp>
        <p:nvSpPr>
          <p:cNvPr id="4" name="CasellaDiTesto 3"/>
          <p:cNvSpPr txBox="1"/>
          <p:nvPr/>
        </p:nvSpPr>
        <p:spPr>
          <a:xfrm>
            <a:off x="719999" y="4515556"/>
            <a:ext cx="10633802" cy="830997"/>
          </a:xfrm>
          <a:prstGeom prst="rect">
            <a:avLst/>
          </a:prstGeom>
          <a:noFill/>
        </p:spPr>
        <p:txBody>
          <a:bodyPr wrap="square" rtlCol="0">
            <a:spAutoFit/>
          </a:bodyPr>
          <a:lstStyle/>
          <a:p>
            <a:pPr marL="285750" indent="-285750">
              <a:buFont typeface="Wingdings" charset="2"/>
              <a:buChar char="Ø"/>
            </a:pPr>
            <a:r>
              <a:rPr lang="it-IT" sz="2400" dirty="0"/>
              <a:t>Corrisponde all’originalità nel diritto d’autore. Non qualcosa già divulgato o brevettato da altri</a:t>
            </a:r>
          </a:p>
        </p:txBody>
      </p:sp>
    </p:spTree>
    <p:extLst>
      <p:ext uri="{BB962C8B-B14F-4D97-AF65-F5344CB8AC3E}">
        <p14:creationId xmlns:p14="http://schemas.microsoft.com/office/powerpoint/2010/main" val="254112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2</a:t>
            </a:fld>
            <a:endParaRPr lang="en-US" sz="1000"/>
          </a:p>
        </p:txBody>
      </p:sp>
      <p:sp>
        <p:nvSpPr>
          <p:cNvPr id="7172" name="Text Box 3"/>
          <p:cNvSpPr txBox="1">
            <a:spLocks noChangeArrowheads="1"/>
          </p:cNvSpPr>
          <p:nvPr/>
        </p:nvSpPr>
        <p:spPr bwMode="auto">
          <a:xfrm>
            <a:off x="2641600" y="609600"/>
            <a:ext cx="86360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ctr" eaLnBrk="1" hangingPunct="1">
              <a:buSzPct val="100000"/>
            </a:pPr>
            <a:endParaRPr lang="en-US" dirty="0"/>
          </a:p>
        </p:txBody>
      </p:sp>
      <p:sp>
        <p:nvSpPr>
          <p:cNvPr id="7" name="Title 2"/>
          <p:cNvSpPr txBox="1">
            <a:spLocks/>
          </p:cNvSpPr>
          <p:nvPr/>
        </p:nvSpPr>
        <p:spPr>
          <a:xfrm>
            <a:off x="720000"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pPr marL="0" indent="0"/>
            <a:r>
              <a:rPr lang="it-IT" sz="2000" b="1" dirty="0"/>
              <a:t>Nuova Direttiva per il Copyright nel Single Digital Market</a:t>
            </a:r>
            <a:endParaRPr lang="it-IT"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pic>
        <p:nvPicPr>
          <p:cNvPr id="3" name="Immagine 2">
            <a:extLst>
              <a:ext uri="{FF2B5EF4-FFF2-40B4-BE49-F238E27FC236}">
                <a16:creationId xmlns:a16="http://schemas.microsoft.com/office/drawing/2014/main" id="{373B99A7-1F99-B04E-9544-8A510E2B15BB}"/>
              </a:ext>
            </a:extLst>
          </p:cNvPr>
          <p:cNvPicPr>
            <a:picLocks noChangeAspect="1"/>
          </p:cNvPicPr>
          <p:nvPr/>
        </p:nvPicPr>
        <p:blipFill>
          <a:blip r:embed="rId3"/>
          <a:stretch>
            <a:fillRect/>
          </a:stretch>
        </p:blipFill>
        <p:spPr>
          <a:xfrm rot="461859">
            <a:off x="1424416" y="2326123"/>
            <a:ext cx="9834498" cy="239833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CasellaDiTesto 3">
            <a:extLst>
              <a:ext uri="{FF2B5EF4-FFF2-40B4-BE49-F238E27FC236}">
                <a16:creationId xmlns:a16="http://schemas.microsoft.com/office/drawing/2014/main" id="{97AAD506-C5EC-264B-A36C-E6C387ECB654}"/>
              </a:ext>
            </a:extLst>
          </p:cNvPr>
          <p:cNvSpPr txBox="1"/>
          <p:nvPr/>
        </p:nvSpPr>
        <p:spPr>
          <a:xfrm>
            <a:off x="914400" y="4920735"/>
            <a:ext cx="6569106" cy="646331"/>
          </a:xfrm>
          <a:prstGeom prst="rect">
            <a:avLst/>
          </a:prstGeom>
          <a:noFill/>
        </p:spPr>
        <p:txBody>
          <a:bodyPr wrap="none" rtlCol="0">
            <a:spAutoFit/>
          </a:bodyPr>
          <a:lstStyle/>
          <a:p>
            <a:r>
              <a:rPr lang="en-GB" dirty="0"/>
              <a:t>Non </a:t>
            </a:r>
            <a:r>
              <a:rPr lang="en-GB" dirty="0" err="1"/>
              <a:t>ancora</a:t>
            </a:r>
            <a:r>
              <a:rPr lang="en-GB" dirty="0"/>
              <a:t> </a:t>
            </a:r>
            <a:r>
              <a:rPr lang="en-GB" dirty="0" err="1"/>
              <a:t>implementata</a:t>
            </a:r>
            <a:r>
              <a:rPr lang="en-GB" dirty="0"/>
              <a:t> in Italia, </a:t>
            </a:r>
            <a:r>
              <a:rPr lang="en-GB" dirty="0" err="1"/>
              <a:t>che</a:t>
            </a:r>
            <a:r>
              <a:rPr lang="en-GB" dirty="0"/>
              <a:t> ha tempo </a:t>
            </a:r>
            <a:r>
              <a:rPr lang="en-GB" dirty="0" err="1"/>
              <a:t>fino</a:t>
            </a:r>
            <a:r>
              <a:rPr lang="en-GB" dirty="0"/>
              <a:t> </a:t>
            </a:r>
            <a:r>
              <a:rPr lang="en-GB" dirty="0" err="1"/>
              <a:t>all’Aprile</a:t>
            </a:r>
            <a:r>
              <a:rPr lang="en-GB" dirty="0"/>
              <a:t> 2021</a:t>
            </a:r>
          </a:p>
          <a:p>
            <a:r>
              <a:rPr lang="en-GB" dirty="0"/>
              <a:t>La Francia ha </a:t>
            </a:r>
            <a:r>
              <a:rPr lang="en-GB" dirty="0" err="1"/>
              <a:t>già</a:t>
            </a:r>
            <a:r>
              <a:rPr lang="en-GB" dirty="0"/>
              <a:t> </a:t>
            </a:r>
            <a:r>
              <a:rPr lang="en-GB" dirty="0" err="1"/>
              <a:t>implementato</a:t>
            </a:r>
            <a:r>
              <a:rPr lang="en-GB" dirty="0"/>
              <a:t>.</a:t>
            </a:r>
          </a:p>
        </p:txBody>
      </p:sp>
    </p:spTree>
    <p:extLst>
      <p:ext uri="{BB962C8B-B14F-4D97-AF65-F5344CB8AC3E}">
        <p14:creationId xmlns:p14="http://schemas.microsoft.com/office/powerpoint/2010/main" val="26979978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999" y="720000"/>
            <a:ext cx="7060109" cy="540000"/>
          </a:xfrm>
        </p:spPr>
        <p:txBody>
          <a:bodyPr>
            <a:normAutofit/>
          </a:bodyPr>
          <a:lstStyle/>
          <a:p>
            <a:r>
              <a:rPr lang="it-IT"/>
              <a:t>Il brevetto: oggetto di tutela</a:t>
            </a:r>
          </a:p>
        </p:txBody>
      </p:sp>
      <p:sp>
        <p:nvSpPr>
          <p:cNvPr id="5" name="Segnaposto numero diapositiva 4"/>
          <p:cNvSpPr>
            <a:spLocks noGrp="1"/>
          </p:cNvSpPr>
          <p:nvPr>
            <p:ph type="sldNum" sz="quarter" idx="12"/>
          </p:nvPr>
        </p:nvSpPr>
        <p:spPr/>
        <p:txBody>
          <a:bodyPr/>
          <a:lstStyle/>
          <a:p>
            <a:r>
              <a:rPr lang="en-GB"/>
              <a:t> </a:t>
            </a:r>
            <a:fld id="{141DC315-004D-734B-91F7-61E542849DC9}" type="datetimeFigureOut">
              <a:rPr lang="en-GB" smtClean="0"/>
              <a:pPr/>
              <a:t>09/11/2021</a:t>
            </a:fld>
            <a:r>
              <a:rPr lang="en-GB"/>
              <a:t> | </a:t>
            </a:r>
            <a:fld id="{2DAB09C5-3251-4B47-B002-D03712DC64C3}" type="slidenum">
              <a:rPr lang="en-GB" smtClean="0"/>
              <a:pPr/>
              <a:t>20</a:t>
            </a:fld>
            <a:endParaRPr lang="en-GB"/>
          </a:p>
        </p:txBody>
      </p:sp>
      <p:sp>
        <p:nvSpPr>
          <p:cNvPr id="9"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 diritti di proprietà intellettuale</a:t>
            </a:r>
            <a:endParaRPr lang="nl-NL" dirty="0"/>
          </a:p>
        </p:txBody>
      </p:sp>
      <p:sp>
        <p:nvSpPr>
          <p:cNvPr id="10" name="CasellaDiTesto 9"/>
          <p:cNvSpPr txBox="1"/>
          <p:nvPr/>
        </p:nvSpPr>
        <p:spPr>
          <a:xfrm>
            <a:off x="917222" y="1883678"/>
            <a:ext cx="10436578" cy="218521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it-IT" sz="2800" b="1" dirty="0">
                <a:solidFill>
                  <a:schemeClr val="accent5"/>
                </a:solidFill>
              </a:rPr>
              <a:t>Attività inventiva </a:t>
            </a:r>
            <a:r>
              <a:rPr lang="it-IT" sz="2400" dirty="0"/>
              <a:t>(Art. 48, </a:t>
            </a:r>
            <a:r>
              <a:rPr lang="it-IT" sz="2400" dirty="0" err="1"/>
              <a:t>cpi</a:t>
            </a:r>
            <a:r>
              <a:rPr lang="it-IT" sz="2400" dirty="0"/>
              <a:t>)</a:t>
            </a:r>
          </a:p>
          <a:p>
            <a:pPr lvl="0"/>
            <a:endParaRPr lang="it-IT" sz="2400" dirty="0"/>
          </a:p>
          <a:p>
            <a:pPr lvl="0"/>
            <a:r>
              <a:rPr lang="it-IT" sz="2800" dirty="0"/>
              <a:t>Un’invenzione è considerata come implicante un’attività inventiva se, </a:t>
            </a:r>
            <a:r>
              <a:rPr lang="it-IT" sz="2800" dirty="0">
                <a:solidFill>
                  <a:srgbClr val="4472C4"/>
                </a:solidFill>
              </a:rPr>
              <a:t>per una persona esperta del ramo, essa non risulta in modo evidente dallo stato della tecnica.</a:t>
            </a:r>
            <a:endParaRPr lang="it-IT" sz="2400" dirty="0">
              <a:solidFill>
                <a:srgbClr val="4472C4"/>
              </a:solidFill>
            </a:endParaRPr>
          </a:p>
        </p:txBody>
      </p:sp>
      <p:sp>
        <p:nvSpPr>
          <p:cNvPr id="4" name="CasellaDiTesto 3"/>
          <p:cNvSpPr txBox="1"/>
          <p:nvPr/>
        </p:nvSpPr>
        <p:spPr>
          <a:xfrm>
            <a:off x="917222" y="4219222"/>
            <a:ext cx="10436578" cy="830997"/>
          </a:xfrm>
          <a:prstGeom prst="rect">
            <a:avLst/>
          </a:prstGeom>
          <a:noFill/>
        </p:spPr>
        <p:txBody>
          <a:bodyPr wrap="square" rtlCol="0">
            <a:spAutoFit/>
          </a:bodyPr>
          <a:lstStyle/>
          <a:p>
            <a:pPr marL="285750" indent="-285750">
              <a:buFont typeface="Wingdings" charset="2"/>
              <a:buChar char="Ø"/>
            </a:pPr>
            <a:r>
              <a:rPr lang="it-IT" sz="2400" dirty="0"/>
              <a:t>Serve uno sforzo intellettuale. Non una mera novità </a:t>
            </a:r>
            <a:r>
              <a:rPr lang="it-IT" sz="2400" i="1" dirty="0"/>
              <a:t>formale</a:t>
            </a:r>
            <a:r>
              <a:rPr lang="it-IT" sz="2400" dirty="0"/>
              <a:t>, ma </a:t>
            </a:r>
            <a:r>
              <a:rPr lang="it-IT" sz="2400" b="1" dirty="0"/>
              <a:t>sostanziale</a:t>
            </a:r>
            <a:r>
              <a:rPr lang="it-IT" sz="2400" dirty="0"/>
              <a:t>!</a:t>
            </a:r>
          </a:p>
          <a:p>
            <a:pPr marL="285750" indent="-285750">
              <a:buFont typeface="Wingdings" charset="2"/>
              <a:buChar char="Ø"/>
            </a:pPr>
            <a:endParaRPr lang="it-IT" sz="2400" dirty="0"/>
          </a:p>
        </p:txBody>
      </p:sp>
    </p:spTree>
    <p:extLst>
      <p:ext uri="{BB962C8B-B14F-4D97-AF65-F5344CB8AC3E}">
        <p14:creationId xmlns:p14="http://schemas.microsoft.com/office/powerpoint/2010/main" val="2604193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999" y="720000"/>
            <a:ext cx="7060109" cy="540000"/>
          </a:xfrm>
        </p:spPr>
        <p:txBody>
          <a:bodyPr>
            <a:normAutofit/>
          </a:bodyPr>
          <a:lstStyle/>
          <a:p>
            <a:r>
              <a:rPr lang="en-GB" dirty="0"/>
              <a:t>Il </a:t>
            </a:r>
            <a:r>
              <a:rPr lang="en-GB" dirty="0" err="1"/>
              <a:t>brevetto</a:t>
            </a:r>
            <a:r>
              <a:rPr lang="en-GB" dirty="0"/>
              <a:t>: </a:t>
            </a:r>
            <a:r>
              <a:rPr lang="en-GB" dirty="0" err="1"/>
              <a:t>oggetto</a:t>
            </a:r>
            <a:r>
              <a:rPr lang="en-GB" dirty="0"/>
              <a:t> di </a:t>
            </a:r>
            <a:r>
              <a:rPr lang="en-GB" dirty="0" err="1"/>
              <a:t>tutela</a:t>
            </a:r>
            <a:endParaRPr lang="en-GB" dirty="0"/>
          </a:p>
        </p:txBody>
      </p:sp>
      <p:sp>
        <p:nvSpPr>
          <p:cNvPr id="5" name="Segnaposto numero diapositiva 4"/>
          <p:cNvSpPr>
            <a:spLocks noGrp="1"/>
          </p:cNvSpPr>
          <p:nvPr>
            <p:ph type="sldNum" sz="quarter" idx="12"/>
          </p:nvPr>
        </p:nvSpPr>
        <p:spPr/>
        <p:txBody>
          <a:bodyPr/>
          <a:lstStyle/>
          <a:p>
            <a:r>
              <a:rPr lang="en-GB"/>
              <a:t> </a:t>
            </a:r>
            <a:fld id="{141DC315-004D-734B-91F7-61E542849DC9}" type="datetimeFigureOut">
              <a:rPr lang="en-GB" smtClean="0"/>
              <a:pPr/>
              <a:t>09/11/2021</a:t>
            </a:fld>
            <a:r>
              <a:rPr lang="en-GB"/>
              <a:t> | </a:t>
            </a:r>
            <a:fld id="{2DAB09C5-3251-4B47-B002-D03712DC64C3}" type="slidenum">
              <a:rPr lang="en-GB" smtClean="0"/>
              <a:pPr/>
              <a:t>21</a:t>
            </a:fld>
            <a:endParaRPr lang="en-GB"/>
          </a:p>
        </p:txBody>
      </p:sp>
      <p:sp>
        <p:nvSpPr>
          <p:cNvPr id="9"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 diritti di proprietà intellettuale</a:t>
            </a:r>
            <a:endParaRPr lang="nl-NL" dirty="0"/>
          </a:p>
        </p:txBody>
      </p:sp>
      <p:sp>
        <p:nvSpPr>
          <p:cNvPr id="10" name="CasellaDiTesto 9"/>
          <p:cNvSpPr txBox="1"/>
          <p:nvPr/>
        </p:nvSpPr>
        <p:spPr>
          <a:xfrm>
            <a:off x="917222" y="1883678"/>
            <a:ext cx="10436578" cy="218521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it-IT" sz="2800" b="1" dirty="0" err="1">
                <a:solidFill>
                  <a:schemeClr val="accent6">
                    <a:lumMod val="50000"/>
                  </a:schemeClr>
                </a:solidFill>
              </a:rPr>
              <a:t>Industrialità</a:t>
            </a:r>
            <a:r>
              <a:rPr lang="it-IT" sz="2800" b="1" dirty="0">
                <a:solidFill>
                  <a:schemeClr val="accent6">
                    <a:lumMod val="50000"/>
                  </a:schemeClr>
                </a:solidFill>
              </a:rPr>
              <a:t> </a:t>
            </a:r>
            <a:r>
              <a:rPr lang="it-IT" sz="2400" dirty="0"/>
              <a:t>(Art. 49, </a:t>
            </a:r>
            <a:r>
              <a:rPr lang="it-IT" sz="2400" dirty="0" err="1"/>
              <a:t>cpi</a:t>
            </a:r>
            <a:r>
              <a:rPr lang="it-IT" sz="2400" dirty="0"/>
              <a:t>)</a:t>
            </a:r>
          </a:p>
          <a:p>
            <a:pPr lvl="0"/>
            <a:endParaRPr lang="it-IT" sz="2400" dirty="0"/>
          </a:p>
          <a:p>
            <a:pPr lvl="0"/>
            <a:r>
              <a:rPr lang="it-IT" sz="2800" dirty="0"/>
              <a:t>Un'invenzione è considerata atta ad avere un’applicazione industriale se il suo </a:t>
            </a:r>
            <a:r>
              <a:rPr lang="it-IT" sz="2800" b="1" dirty="0"/>
              <a:t>oggetto può essere fabbricato o utilizzato in qualsiasi genere di industria, compresa quella agricola</a:t>
            </a:r>
            <a:r>
              <a:rPr lang="it-IT" sz="2800" dirty="0"/>
              <a:t>.</a:t>
            </a:r>
            <a:endParaRPr lang="it-IT" sz="2400" dirty="0">
              <a:solidFill>
                <a:srgbClr val="5B9BD5"/>
              </a:solidFill>
            </a:endParaRPr>
          </a:p>
        </p:txBody>
      </p:sp>
      <p:sp>
        <p:nvSpPr>
          <p:cNvPr id="4" name="CasellaDiTesto 3"/>
          <p:cNvSpPr txBox="1"/>
          <p:nvPr/>
        </p:nvSpPr>
        <p:spPr>
          <a:xfrm>
            <a:off x="917221" y="4360333"/>
            <a:ext cx="10436579" cy="1323439"/>
          </a:xfrm>
          <a:prstGeom prst="rect">
            <a:avLst/>
          </a:prstGeom>
          <a:noFill/>
        </p:spPr>
        <p:txBody>
          <a:bodyPr wrap="square" rtlCol="0">
            <a:spAutoFit/>
          </a:bodyPr>
          <a:lstStyle/>
          <a:p>
            <a:pPr marL="342900" indent="-342900">
              <a:buFont typeface="Wingdings" charset="2"/>
              <a:buChar char="Ø"/>
            </a:pPr>
            <a:r>
              <a:rPr lang="it-IT" sz="2000" dirty="0"/>
              <a:t>Se ne desume lo scopo di questa tutela =&gt; non tutela della creatività fine a se stessa</a:t>
            </a:r>
          </a:p>
          <a:p>
            <a:pPr marL="342900" indent="-342900">
              <a:buFont typeface="Wingdings" charset="2"/>
              <a:buChar char="Ø"/>
            </a:pPr>
            <a:r>
              <a:rPr lang="it-IT" sz="2000" dirty="0"/>
              <a:t>Si tutela un’idea, non un’espressione! Ma un’idea concretamente definita ed applicabile, non astratta!</a:t>
            </a:r>
          </a:p>
          <a:p>
            <a:pPr marL="342900" indent="-342900">
              <a:buFont typeface="Wingdings" charset="2"/>
              <a:buChar char="Ø"/>
            </a:pPr>
            <a:r>
              <a:rPr lang="it-IT" sz="2000" dirty="0"/>
              <a:t>Il vero scoglio nel mondo tecnologico</a:t>
            </a:r>
            <a:r>
              <a:rPr lang="mr-IN" sz="2000" dirty="0"/>
              <a:t>…</a:t>
            </a:r>
            <a:endParaRPr lang="it-IT" sz="2000" dirty="0"/>
          </a:p>
        </p:txBody>
      </p:sp>
    </p:spTree>
    <p:extLst>
      <p:ext uri="{BB962C8B-B14F-4D97-AF65-F5344CB8AC3E}">
        <p14:creationId xmlns:p14="http://schemas.microsoft.com/office/powerpoint/2010/main" val="3870196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999" y="720000"/>
            <a:ext cx="7060109" cy="540000"/>
          </a:xfrm>
        </p:spPr>
        <p:txBody>
          <a:bodyPr>
            <a:normAutofit/>
          </a:bodyPr>
          <a:lstStyle/>
          <a:p>
            <a:r>
              <a:rPr lang="en-GB" dirty="0"/>
              <a:t>Il </a:t>
            </a:r>
            <a:r>
              <a:rPr lang="en-GB" dirty="0" err="1"/>
              <a:t>brevetto</a:t>
            </a:r>
            <a:r>
              <a:rPr lang="en-GB" dirty="0"/>
              <a:t>: </a:t>
            </a:r>
            <a:r>
              <a:rPr lang="en-GB" dirty="0" err="1"/>
              <a:t>oggetto</a:t>
            </a:r>
            <a:r>
              <a:rPr lang="en-GB" dirty="0"/>
              <a:t> di </a:t>
            </a:r>
            <a:r>
              <a:rPr lang="en-GB" dirty="0" err="1"/>
              <a:t>tutela</a:t>
            </a:r>
            <a:endParaRPr lang="en-GB" dirty="0"/>
          </a:p>
        </p:txBody>
      </p:sp>
      <p:sp>
        <p:nvSpPr>
          <p:cNvPr id="5" name="Segnaposto numero diapositiva 4"/>
          <p:cNvSpPr>
            <a:spLocks noGrp="1"/>
          </p:cNvSpPr>
          <p:nvPr>
            <p:ph type="sldNum" sz="quarter" idx="12"/>
          </p:nvPr>
        </p:nvSpPr>
        <p:spPr/>
        <p:txBody>
          <a:bodyPr/>
          <a:lstStyle/>
          <a:p>
            <a:r>
              <a:rPr lang="en-GB"/>
              <a:t> </a:t>
            </a:r>
            <a:fld id="{141DC315-004D-734B-91F7-61E542849DC9}" type="datetimeFigureOut">
              <a:rPr lang="en-GB" smtClean="0"/>
              <a:pPr/>
              <a:t>09/11/2021</a:t>
            </a:fld>
            <a:r>
              <a:rPr lang="en-GB"/>
              <a:t> | </a:t>
            </a:r>
            <a:fld id="{2DAB09C5-3251-4B47-B002-D03712DC64C3}" type="slidenum">
              <a:rPr lang="en-GB" smtClean="0"/>
              <a:pPr/>
              <a:t>22</a:t>
            </a:fld>
            <a:endParaRPr lang="en-GB"/>
          </a:p>
        </p:txBody>
      </p:sp>
      <p:sp>
        <p:nvSpPr>
          <p:cNvPr id="9"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 diritti di proprietà intellettuale</a:t>
            </a:r>
            <a:endParaRPr lang="nl-NL" dirty="0"/>
          </a:p>
        </p:txBody>
      </p:sp>
      <p:sp>
        <p:nvSpPr>
          <p:cNvPr id="10" name="CasellaDiTesto 9"/>
          <p:cNvSpPr txBox="1"/>
          <p:nvPr/>
        </p:nvSpPr>
        <p:spPr>
          <a:xfrm>
            <a:off x="917222" y="1883678"/>
            <a:ext cx="10436578" cy="30469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it-IT" sz="2800" b="1" dirty="0">
                <a:solidFill>
                  <a:schemeClr val="tx1"/>
                </a:solidFill>
              </a:rPr>
              <a:t>Liceità</a:t>
            </a:r>
            <a:r>
              <a:rPr lang="it-IT" sz="2800" b="1" dirty="0">
                <a:solidFill>
                  <a:schemeClr val="accent6">
                    <a:lumMod val="50000"/>
                  </a:schemeClr>
                </a:solidFill>
              </a:rPr>
              <a:t> </a:t>
            </a:r>
            <a:r>
              <a:rPr lang="it-IT" sz="2400" dirty="0"/>
              <a:t>(Art. 50, </a:t>
            </a:r>
            <a:r>
              <a:rPr lang="it-IT" sz="2400" dirty="0" err="1"/>
              <a:t>cpi</a:t>
            </a:r>
            <a:r>
              <a:rPr lang="it-IT" sz="2400" dirty="0"/>
              <a:t>)</a:t>
            </a:r>
          </a:p>
          <a:p>
            <a:pPr lvl="0"/>
            <a:endParaRPr lang="it-IT" sz="2400" dirty="0"/>
          </a:p>
          <a:p>
            <a:r>
              <a:rPr lang="it-IT" sz="2800" dirty="0"/>
              <a:t>Non possono costituire oggetto di brevetto le invenzioni la cui attuazione è contraria all'ordine pubblico o al buon costume.</a:t>
            </a:r>
          </a:p>
          <a:p>
            <a:r>
              <a:rPr lang="it-IT" sz="2800" i="1" dirty="0"/>
              <a:t>L'attuazione di un'invenzione non può essere considerata contraria all'ordine pubblico o al buon costume per il solo fatto di essere vietata da una disposizione di legge o amministrativa</a:t>
            </a:r>
            <a:r>
              <a:rPr lang="it-IT" sz="2800" dirty="0"/>
              <a:t>.</a:t>
            </a:r>
            <a:endParaRPr lang="it-IT" sz="2400" dirty="0">
              <a:solidFill>
                <a:srgbClr val="5B9BD5"/>
              </a:solidFill>
            </a:endParaRPr>
          </a:p>
        </p:txBody>
      </p:sp>
    </p:spTree>
    <p:extLst>
      <p:ext uri="{BB962C8B-B14F-4D97-AF65-F5344CB8AC3E}">
        <p14:creationId xmlns:p14="http://schemas.microsoft.com/office/powerpoint/2010/main" val="4086008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999" y="720000"/>
            <a:ext cx="7060109" cy="540000"/>
          </a:xfrm>
        </p:spPr>
        <p:txBody>
          <a:bodyPr>
            <a:normAutofit/>
          </a:bodyPr>
          <a:lstStyle/>
          <a:p>
            <a:r>
              <a:rPr lang="en-GB" dirty="0"/>
              <a:t>Il </a:t>
            </a:r>
            <a:r>
              <a:rPr lang="en-GB" dirty="0" err="1"/>
              <a:t>brevetto</a:t>
            </a:r>
            <a:r>
              <a:rPr lang="en-GB" dirty="0"/>
              <a:t>: </a:t>
            </a:r>
            <a:r>
              <a:rPr lang="en-GB" dirty="0" err="1"/>
              <a:t>oggetto</a:t>
            </a:r>
            <a:r>
              <a:rPr lang="en-GB" dirty="0"/>
              <a:t> di </a:t>
            </a:r>
            <a:r>
              <a:rPr lang="en-GB" dirty="0" err="1"/>
              <a:t>tutela</a:t>
            </a:r>
            <a:endParaRPr lang="en-GB" dirty="0"/>
          </a:p>
        </p:txBody>
      </p:sp>
      <p:sp>
        <p:nvSpPr>
          <p:cNvPr id="5" name="Segnaposto numero diapositiva 4"/>
          <p:cNvSpPr>
            <a:spLocks noGrp="1"/>
          </p:cNvSpPr>
          <p:nvPr>
            <p:ph type="sldNum" sz="quarter" idx="12"/>
          </p:nvPr>
        </p:nvSpPr>
        <p:spPr/>
        <p:txBody>
          <a:bodyPr/>
          <a:lstStyle/>
          <a:p>
            <a:r>
              <a:rPr lang="en-GB"/>
              <a:t> </a:t>
            </a:r>
            <a:fld id="{141DC315-004D-734B-91F7-61E542849DC9}" type="datetimeFigureOut">
              <a:rPr lang="en-GB" smtClean="0"/>
              <a:pPr/>
              <a:t>09/11/2021</a:t>
            </a:fld>
            <a:r>
              <a:rPr lang="en-GB"/>
              <a:t> | </a:t>
            </a:r>
            <a:fld id="{2DAB09C5-3251-4B47-B002-D03712DC64C3}" type="slidenum">
              <a:rPr lang="en-GB" smtClean="0"/>
              <a:pPr/>
              <a:t>23</a:t>
            </a:fld>
            <a:endParaRPr lang="en-GB"/>
          </a:p>
        </p:txBody>
      </p:sp>
      <p:sp>
        <p:nvSpPr>
          <p:cNvPr id="9"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 diritti di proprietà intellettuale</a:t>
            </a:r>
            <a:endParaRPr lang="nl-NL" dirty="0"/>
          </a:p>
        </p:txBody>
      </p:sp>
      <p:sp>
        <p:nvSpPr>
          <p:cNvPr id="10" name="CasellaDiTesto 9"/>
          <p:cNvSpPr txBox="1"/>
          <p:nvPr/>
        </p:nvSpPr>
        <p:spPr>
          <a:xfrm>
            <a:off x="550666" y="1406221"/>
            <a:ext cx="11288556" cy="415498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it-IT" sz="2400" b="1" dirty="0">
                <a:solidFill>
                  <a:schemeClr val="tx1"/>
                </a:solidFill>
              </a:rPr>
              <a:t>Cosa è escluso?</a:t>
            </a:r>
          </a:p>
          <a:p>
            <a:pPr lvl="0"/>
            <a:endParaRPr lang="it-IT" sz="2200" dirty="0"/>
          </a:p>
          <a:p>
            <a:r>
              <a:rPr lang="it-IT" sz="2200" dirty="0"/>
              <a:t>Non sono </a:t>
            </a:r>
            <a:r>
              <a:rPr lang="it-IT" sz="2200" i="1" dirty="0"/>
              <a:t>considerate come invenzioni:</a:t>
            </a:r>
            <a:endParaRPr lang="it-IT" sz="2200" dirty="0"/>
          </a:p>
          <a:p>
            <a:r>
              <a:rPr lang="it-IT" sz="2200" dirty="0"/>
              <a:t>a) le scoperte, le teorie scientifiche e i metodi matematici;</a:t>
            </a:r>
          </a:p>
          <a:p>
            <a:r>
              <a:rPr lang="it-IT" sz="2200" dirty="0"/>
              <a:t>b) i piani, i principi ed i </a:t>
            </a:r>
            <a:r>
              <a:rPr lang="it-IT" sz="2200" b="1" dirty="0"/>
              <a:t>metodi</a:t>
            </a:r>
            <a:r>
              <a:rPr lang="it-IT" sz="2200" dirty="0"/>
              <a:t> per attività intellettuali, per gioco o </a:t>
            </a:r>
            <a:r>
              <a:rPr lang="it-IT" sz="2200" b="1" dirty="0"/>
              <a:t>per attività commerciale </a:t>
            </a:r>
            <a:r>
              <a:rPr lang="it-IT" sz="2200" dirty="0"/>
              <a:t>ed i </a:t>
            </a:r>
            <a:r>
              <a:rPr lang="it-IT" sz="2200" b="1" dirty="0"/>
              <a:t>programmi di elaboratore</a:t>
            </a:r>
            <a:r>
              <a:rPr lang="it-IT" sz="2200" dirty="0"/>
              <a:t>;</a:t>
            </a:r>
          </a:p>
          <a:p>
            <a:r>
              <a:rPr lang="it-IT" sz="2200" dirty="0"/>
              <a:t>c) le presentazioni di informazioni. </a:t>
            </a:r>
            <a:r>
              <a:rPr lang="it-IT" sz="2200" u="sng" dirty="0"/>
              <a:t>[in quanto tali]</a:t>
            </a:r>
            <a:endParaRPr lang="it-IT" sz="2200" dirty="0"/>
          </a:p>
          <a:p>
            <a:endParaRPr lang="it-IT" sz="2200" dirty="0"/>
          </a:p>
          <a:p>
            <a:r>
              <a:rPr lang="it-IT" sz="2200" i="1" dirty="0"/>
              <a:t>Non possono costituire brevetto</a:t>
            </a:r>
            <a:r>
              <a:rPr lang="it-IT" sz="2200" dirty="0"/>
              <a:t>:</a:t>
            </a:r>
          </a:p>
          <a:p>
            <a:r>
              <a:rPr lang="it-IT" sz="2200" dirty="0"/>
              <a:t>a) i metodi per il trattamento chirurgico, terapeutico e per diagnosi su corpo umano o animale;</a:t>
            </a:r>
          </a:p>
          <a:p>
            <a:r>
              <a:rPr lang="it-IT" sz="2200" dirty="0"/>
              <a:t>b) le varietà vegetali e le razze animali ed i procedimenti essenzialmente biologici di produzione di animali o vegetali; anche quelli DOC, IGP</a:t>
            </a:r>
          </a:p>
        </p:txBody>
      </p:sp>
    </p:spTree>
    <p:extLst>
      <p:ext uri="{BB962C8B-B14F-4D97-AF65-F5344CB8AC3E}">
        <p14:creationId xmlns:p14="http://schemas.microsoft.com/office/powerpoint/2010/main" val="1664308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999" y="720000"/>
            <a:ext cx="7060109" cy="540000"/>
          </a:xfrm>
        </p:spPr>
        <p:txBody>
          <a:bodyPr>
            <a:normAutofit/>
          </a:bodyPr>
          <a:lstStyle/>
          <a:p>
            <a:r>
              <a:rPr lang="en-GB" dirty="0"/>
              <a:t>Il </a:t>
            </a:r>
            <a:r>
              <a:rPr lang="en-GB" dirty="0" err="1"/>
              <a:t>brevetto</a:t>
            </a:r>
            <a:r>
              <a:rPr lang="en-GB" dirty="0"/>
              <a:t>: </a:t>
            </a:r>
            <a:r>
              <a:rPr lang="en-GB" dirty="0" err="1"/>
              <a:t>il</a:t>
            </a:r>
            <a:r>
              <a:rPr lang="en-GB" dirty="0"/>
              <a:t> </a:t>
            </a:r>
            <a:r>
              <a:rPr lang="en-GB" dirty="0" err="1"/>
              <a:t>titolare</a:t>
            </a:r>
            <a:endParaRPr lang="en-GB" dirty="0"/>
          </a:p>
        </p:txBody>
      </p:sp>
      <p:sp>
        <p:nvSpPr>
          <p:cNvPr id="5" name="Segnaposto numero diapositiva 4"/>
          <p:cNvSpPr>
            <a:spLocks noGrp="1"/>
          </p:cNvSpPr>
          <p:nvPr>
            <p:ph type="sldNum" sz="quarter" idx="12"/>
          </p:nvPr>
        </p:nvSpPr>
        <p:spPr/>
        <p:txBody>
          <a:bodyPr/>
          <a:lstStyle/>
          <a:p>
            <a:r>
              <a:rPr lang="en-GB"/>
              <a:t> </a:t>
            </a:r>
            <a:fld id="{141DC315-004D-734B-91F7-61E542849DC9}" type="datetimeFigureOut">
              <a:rPr lang="en-GB" smtClean="0"/>
              <a:pPr/>
              <a:t>09/11/2021</a:t>
            </a:fld>
            <a:r>
              <a:rPr lang="en-GB"/>
              <a:t> | </a:t>
            </a:r>
            <a:fld id="{2DAB09C5-3251-4B47-B002-D03712DC64C3}" type="slidenum">
              <a:rPr lang="en-GB" smtClean="0"/>
              <a:pPr/>
              <a:t>24</a:t>
            </a:fld>
            <a:endParaRPr lang="en-GB"/>
          </a:p>
        </p:txBody>
      </p:sp>
      <p:sp>
        <p:nvSpPr>
          <p:cNvPr id="9"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 diritti di proprietà intellettuale</a:t>
            </a:r>
            <a:endParaRPr lang="nl-NL" dirty="0"/>
          </a:p>
        </p:txBody>
      </p:sp>
      <p:sp>
        <p:nvSpPr>
          <p:cNvPr id="10" name="CasellaDiTesto 9"/>
          <p:cNvSpPr txBox="1"/>
          <p:nvPr/>
        </p:nvSpPr>
        <p:spPr>
          <a:xfrm>
            <a:off x="917222" y="1652845"/>
            <a:ext cx="543277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it-IT" sz="2400" b="1" dirty="0">
                <a:solidFill>
                  <a:srgbClr val="000000"/>
                </a:solidFill>
              </a:rPr>
              <a:t>È titolare chi registra come inventore</a:t>
            </a:r>
          </a:p>
        </p:txBody>
      </p:sp>
      <p:sp>
        <p:nvSpPr>
          <p:cNvPr id="7" name="CasellaDiTesto 6"/>
          <p:cNvSpPr txBox="1"/>
          <p:nvPr/>
        </p:nvSpPr>
        <p:spPr>
          <a:xfrm>
            <a:off x="917222" y="2614633"/>
            <a:ext cx="10202334" cy="304698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it-IT" sz="2400" dirty="0">
                <a:solidFill>
                  <a:schemeClr val="tx1"/>
                </a:solidFill>
              </a:rPr>
              <a:t>Nei Rapporti di lavoro:</a:t>
            </a:r>
          </a:p>
          <a:p>
            <a:pPr marL="457200" lvl="0" indent="-457200">
              <a:buFont typeface="+mj-lt"/>
              <a:buAutoNum type="arabicPeriod"/>
            </a:pPr>
            <a:r>
              <a:rPr lang="it-IT" sz="2400" dirty="0">
                <a:solidFill>
                  <a:srgbClr val="5B9BD5"/>
                </a:solidFill>
              </a:rPr>
              <a:t>Se attività per brevetto oggetto specifico di contratto di lavoro e retribuzione =&gt; </a:t>
            </a:r>
            <a:r>
              <a:rPr lang="it-IT" sz="2400" i="1" dirty="0">
                <a:solidFill>
                  <a:schemeClr val="tx1"/>
                </a:solidFill>
              </a:rPr>
              <a:t>datore di lavoro</a:t>
            </a:r>
            <a:r>
              <a:rPr lang="it-IT" sz="2400" dirty="0">
                <a:solidFill>
                  <a:schemeClr val="tx1"/>
                </a:solidFill>
              </a:rPr>
              <a:t>, </a:t>
            </a:r>
            <a:r>
              <a:rPr lang="it-IT" sz="2400" dirty="0">
                <a:solidFill>
                  <a:srgbClr val="FF0000"/>
                </a:solidFill>
              </a:rPr>
              <a:t>ma all’inventore </a:t>
            </a:r>
            <a:r>
              <a:rPr lang="it-IT" sz="2400" dirty="0">
                <a:solidFill>
                  <a:schemeClr val="tx1"/>
                </a:solidFill>
              </a:rPr>
              <a:t>diritti morali</a:t>
            </a:r>
          </a:p>
          <a:p>
            <a:pPr marL="457200" lvl="0" indent="-457200">
              <a:buFont typeface="+mj-lt"/>
              <a:buAutoNum type="arabicPeriod"/>
            </a:pPr>
            <a:r>
              <a:rPr lang="it-IT" sz="2400" dirty="0">
                <a:solidFill>
                  <a:srgbClr val="5B9BD5"/>
                </a:solidFill>
              </a:rPr>
              <a:t>Se è oggetto di contratto di lavoro, ma </a:t>
            </a:r>
            <a:r>
              <a:rPr lang="it-IT" sz="2400" b="1" dirty="0">
                <a:solidFill>
                  <a:srgbClr val="5B9BD5"/>
                </a:solidFill>
              </a:rPr>
              <a:t>non</a:t>
            </a:r>
            <a:r>
              <a:rPr lang="it-IT" sz="2400" dirty="0">
                <a:solidFill>
                  <a:srgbClr val="5B9BD5"/>
                </a:solidFill>
              </a:rPr>
              <a:t> retribuzione specifica =&gt; </a:t>
            </a:r>
            <a:r>
              <a:rPr lang="it-IT" sz="2400" i="1" dirty="0">
                <a:solidFill>
                  <a:srgbClr val="000000"/>
                </a:solidFill>
              </a:rPr>
              <a:t>datore di lavoro</a:t>
            </a:r>
            <a:r>
              <a:rPr lang="it-IT" sz="2400" dirty="0">
                <a:solidFill>
                  <a:srgbClr val="000000"/>
                </a:solidFill>
              </a:rPr>
              <a:t>, </a:t>
            </a:r>
            <a:r>
              <a:rPr lang="it-IT" sz="2400" dirty="0">
                <a:solidFill>
                  <a:srgbClr val="FF0000"/>
                </a:solidFill>
              </a:rPr>
              <a:t>ma all’inventore </a:t>
            </a:r>
            <a:r>
              <a:rPr lang="it-IT" sz="2400" dirty="0">
                <a:solidFill>
                  <a:srgbClr val="000000"/>
                </a:solidFill>
              </a:rPr>
              <a:t>diritti morali ed equo premio proporzionale</a:t>
            </a:r>
          </a:p>
          <a:p>
            <a:pPr marL="457200" lvl="0" indent="-457200">
              <a:buFont typeface="+mj-lt"/>
              <a:buAutoNum type="arabicPeriod"/>
            </a:pPr>
            <a:r>
              <a:rPr lang="it-IT" sz="2400" dirty="0">
                <a:solidFill>
                  <a:srgbClr val="5B9BD5"/>
                </a:solidFill>
              </a:rPr>
              <a:t>Se </a:t>
            </a:r>
            <a:r>
              <a:rPr lang="it-IT" sz="2400" b="1" dirty="0">
                <a:solidFill>
                  <a:srgbClr val="5B9BD5"/>
                </a:solidFill>
              </a:rPr>
              <a:t>non</a:t>
            </a:r>
            <a:r>
              <a:rPr lang="it-IT" sz="2400" dirty="0">
                <a:solidFill>
                  <a:srgbClr val="5B9BD5"/>
                </a:solidFill>
              </a:rPr>
              <a:t> oggetto di contratto, ma nell’ambito di attività del datore di lavoro =&gt; </a:t>
            </a:r>
            <a:r>
              <a:rPr lang="it-IT" sz="2400" dirty="0">
                <a:solidFill>
                  <a:srgbClr val="000000"/>
                </a:solidFill>
              </a:rPr>
              <a:t>datore di lavoro ha solo un </a:t>
            </a:r>
            <a:r>
              <a:rPr lang="it-IT" sz="2400" i="1" dirty="0">
                <a:solidFill>
                  <a:srgbClr val="000000"/>
                </a:solidFill>
              </a:rPr>
              <a:t>diritto di opzione </a:t>
            </a:r>
            <a:r>
              <a:rPr lang="it-IT" sz="2400" dirty="0">
                <a:solidFill>
                  <a:srgbClr val="000000"/>
                </a:solidFill>
              </a:rPr>
              <a:t>per l'uso, esclusivo o non esclusivo dell'invenzione o per </a:t>
            </a:r>
            <a:r>
              <a:rPr lang="it-IT" sz="2400" u="sng" dirty="0">
                <a:solidFill>
                  <a:srgbClr val="000000"/>
                </a:solidFill>
              </a:rPr>
              <a:t>l'acquisto</a:t>
            </a:r>
            <a:r>
              <a:rPr lang="it-IT" sz="2400" dirty="0">
                <a:solidFill>
                  <a:srgbClr val="000000"/>
                </a:solidFill>
              </a:rPr>
              <a:t> del brevetto (3 mesi)</a:t>
            </a:r>
          </a:p>
        </p:txBody>
      </p:sp>
    </p:spTree>
    <p:extLst>
      <p:ext uri="{BB962C8B-B14F-4D97-AF65-F5344CB8AC3E}">
        <p14:creationId xmlns:p14="http://schemas.microsoft.com/office/powerpoint/2010/main" val="1395098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999" y="720000"/>
            <a:ext cx="7060109" cy="540000"/>
          </a:xfrm>
        </p:spPr>
        <p:txBody>
          <a:bodyPr>
            <a:normAutofit/>
          </a:bodyPr>
          <a:lstStyle/>
          <a:p>
            <a:r>
              <a:rPr lang="en-GB" dirty="0"/>
              <a:t>Il </a:t>
            </a:r>
            <a:r>
              <a:rPr lang="en-GB" dirty="0" err="1"/>
              <a:t>brevetto</a:t>
            </a:r>
            <a:r>
              <a:rPr lang="en-GB" dirty="0"/>
              <a:t>: I </a:t>
            </a:r>
            <a:r>
              <a:rPr lang="en-GB" dirty="0" err="1"/>
              <a:t>diritti</a:t>
            </a:r>
            <a:endParaRPr lang="en-GB" dirty="0"/>
          </a:p>
        </p:txBody>
      </p:sp>
      <p:sp>
        <p:nvSpPr>
          <p:cNvPr id="5" name="Segnaposto numero diapositiva 4"/>
          <p:cNvSpPr>
            <a:spLocks noGrp="1"/>
          </p:cNvSpPr>
          <p:nvPr>
            <p:ph type="sldNum" sz="quarter" idx="12"/>
          </p:nvPr>
        </p:nvSpPr>
        <p:spPr/>
        <p:txBody>
          <a:bodyPr/>
          <a:lstStyle/>
          <a:p>
            <a:r>
              <a:rPr lang="en-GB"/>
              <a:t> </a:t>
            </a:r>
            <a:fld id="{141DC315-004D-734B-91F7-61E542849DC9}" type="datetimeFigureOut">
              <a:rPr lang="en-GB" smtClean="0"/>
              <a:pPr/>
              <a:t>09/11/2021</a:t>
            </a:fld>
            <a:r>
              <a:rPr lang="en-GB"/>
              <a:t> | </a:t>
            </a:r>
            <a:fld id="{2DAB09C5-3251-4B47-B002-D03712DC64C3}" type="slidenum">
              <a:rPr lang="en-GB" smtClean="0"/>
              <a:pPr/>
              <a:t>25</a:t>
            </a:fld>
            <a:endParaRPr lang="en-GB"/>
          </a:p>
        </p:txBody>
      </p:sp>
      <p:sp>
        <p:nvSpPr>
          <p:cNvPr id="9"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 diritti di proprietà intellettuale</a:t>
            </a:r>
            <a:endParaRPr lang="nl-NL" dirty="0"/>
          </a:p>
        </p:txBody>
      </p:sp>
      <p:sp>
        <p:nvSpPr>
          <p:cNvPr id="6" name="Rettangolo 5"/>
          <p:cNvSpPr/>
          <p:nvPr/>
        </p:nvSpPr>
        <p:spPr>
          <a:xfrm>
            <a:off x="720000" y="1305342"/>
            <a:ext cx="6502624" cy="255454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2000" dirty="0"/>
              <a:t>Art. 62. </a:t>
            </a:r>
            <a:r>
              <a:rPr lang="it-IT" sz="2000" b="1" dirty="0"/>
              <a:t>Diritto morale</a:t>
            </a:r>
            <a:endParaRPr lang="it-IT" sz="2000" dirty="0"/>
          </a:p>
          <a:p>
            <a:r>
              <a:rPr lang="it-IT" sz="2000" dirty="0"/>
              <a:t>Il diritto di </a:t>
            </a:r>
            <a:r>
              <a:rPr lang="it-IT" sz="2000" b="1" dirty="0"/>
              <a:t>essere riconosciuto autore </a:t>
            </a:r>
            <a:r>
              <a:rPr lang="it-IT" sz="2000" dirty="0"/>
              <a:t>dell'invenzione può essere fatto valere dall'inventore e, dopo la sua morte, dal coniuge e dai discendenti fino al secondo grado; in loro mancanza o dopo la loro morte, dai genitori e dagli altri ascendenti ed in mancanza, o dopo la morte anche di questi, dai parenti fino al quarto grado incluso.</a:t>
            </a:r>
          </a:p>
        </p:txBody>
      </p:sp>
      <p:sp>
        <p:nvSpPr>
          <p:cNvPr id="7" name="Rettangolo 6"/>
          <p:cNvSpPr/>
          <p:nvPr/>
        </p:nvSpPr>
        <p:spPr>
          <a:xfrm>
            <a:off x="5257800" y="3526424"/>
            <a:ext cx="6096000" cy="224676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sk-SK" sz="2000" dirty="0"/>
              <a:t>Art. 63. </a:t>
            </a:r>
            <a:r>
              <a:rPr lang="sk-SK" sz="2000" b="1" dirty="0"/>
              <a:t>Diritti patrimoniali</a:t>
            </a:r>
            <a:endParaRPr lang="sk-SK" sz="2000" dirty="0"/>
          </a:p>
          <a:p>
            <a:r>
              <a:rPr lang="sk-SK" sz="2000" dirty="0"/>
              <a:t>1. I diritti nascenti dalle invenzioni industriali, tranne il diritto di essere riconosciuto autore, sono </a:t>
            </a:r>
            <a:r>
              <a:rPr lang="sk-SK" sz="2000" b="1" dirty="0"/>
              <a:t>alienabili e trasmissibili.</a:t>
            </a:r>
          </a:p>
          <a:p>
            <a:r>
              <a:rPr lang="sk-SK" sz="2000" dirty="0"/>
              <a:t>2. Il diritto al brevetto per invenzione industriale spetta all'autore dell'invenzione e ai suoi aventi causa.</a:t>
            </a:r>
            <a:endParaRPr lang="it-IT" sz="2000" dirty="0"/>
          </a:p>
        </p:txBody>
      </p:sp>
    </p:spTree>
    <p:extLst>
      <p:ext uri="{BB962C8B-B14F-4D97-AF65-F5344CB8AC3E}">
        <p14:creationId xmlns:p14="http://schemas.microsoft.com/office/powerpoint/2010/main" val="267571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999" y="720000"/>
            <a:ext cx="7060109" cy="540000"/>
          </a:xfrm>
        </p:spPr>
        <p:txBody>
          <a:bodyPr>
            <a:normAutofit/>
          </a:bodyPr>
          <a:lstStyle/>
          <a:p>
            <a:r>
              <a:rPr lang="en-GB" dirty="0"/>
              <a:t>Il </a:t>
            </a:r>
            <a:r>
              <a:rPr lang="en-GB" dirty="0" err="1"/>
              <a:t>brevetto</a:t>
            </a:r>
            <a:r>
              <a:rPr lang="en-GB" dirty="0"/>
              <a:t>: I </a:t>
            </a:r>
            <a:r>
              <a:rPr lang="en-GB" dirty="0" err="1"/>
              <a:t>diritti</a:t>
            </a:r>
            <a:endParaRPr lang="en-GB" dirty="0"/>
          </a:p>
        </p:txBody>
      </p:sp>
      <p:sp>
        <p:nvSpPr>
          <p:cNvPr id="5" name="Segnaposto numero diapositiva 4"/>
          <p:cNvSpPr>
            <a:spLocks noGrp="1"/>
          </p:cNvSpPr>
          <p:nvPr>
            <p:ph type="sldNum" sz="quarter" idx="12"/>
          </p:nvPr>
        </p:nvSpPr>
        <p:spPr/>
        <p:txBody>
          <a:bodyPr/>
          <a:lstStyle/>
          <a:p>
            <a:r>
              <a:rPr lang="en-GB"/>
              <a:t> </a:t>
            </a:r>
            <a:fld id="{141DC315-004D-734B-91F7-61E542849DC9}" type="datetimeFigureOut">
              <a:rPr lang="en-GB" smtClean="0"/>
              <a:pPr/>
              <a:t>09/11/2021</a:t>
            </a:fld>
            <a:r>
              <a:rPr lang="en-GB"/>
              <a:t> | </a:t>
            </a:r>
            <a:fld id="{2DAB09C5-3251-4B47-B002-D03712DC64C3}" type="slidenum">
              <a:rPr lang="en-GB" smtClean="0"/>
              <a:pPr/>
              <a:t>26</a:t>
            </a:fld>
            <a:endParaRPr lang="en-GB"/>
          </a:p>
        </p:txBody>
      </p:sp>
      <p:sp>
        <p:nvSpPr>
          <p:cNvPr id="9"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 diritti di proprietà intellettuale</a:t>
            </a:r>
            <a:endParaRPr lang="nl-NL" dirty="0"/>
          </a:p>
        </p:txBody>
      </p:sp>
      <p:sp>
        <p:nvSpPr>
          <p:cNvPr id="8" name="Rettangolo 7"/>
          <p:cNvSpPr/>
          <p:nvPr/>
        </p:nvSpPr>
        <p:spPr>
          <a:xfrm>
            <a:off x="719999" y="1550454"/>
            <a:ext cx="10865223" cy="415498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sz="2200" b="1" dirty="0"/>
              <a:t>Diritto di brevetto (art. 66)</a:t>
            </a:r>
          </a:p>
          <a:p>
            <a:endParaRPr lang="it-IT" sz="2200" dirty="0"/>
          </a:p>
          <a:p>
            <a:r>
              <a:rPr lang="it-IT" sz="2200" dirty="0"/>
              <a:t>1. I diritti di brevetto per invenzione industriale consistono </a:t>
            </a:r>
            <a:r>
              <a:rPr lang="it-IT" sz="2200" b="1" dirty="0"/>
              <a:t>nella facoltà esclusiva di attuare l'invenzione e di trarne profitto nel territorio dello Stato</a:t>
            </a:r>
            <a:r>
              <a:rPr lang="it-IT" sz="2200" dirty="0"/>
              <a:t>, entro i limiti ed alle condizioni previste dal presente codice.</a:t>
            </a:r>
          </a:p>
          <a:p>
            <a:r>
              <a:rPr lang="it-IT" sz="2200" dirty="0"/>
              <a:t>2. In particolare, il brevetto conferisce al titolare i seguenti diritti esclusivi:</a:t>
            </a:r>
          </a:p>
          <a:p>
            <a:r>
              <a:rPr lang="it-IT" sz="2200" dirty="0"/>
              <a:t>a) se oggetto del brevetto è un prodotto</a:t>
            </a:r>
            <a:r>
              <a:rPr lang="it-IT" sz="2200" b="1" dirty="0"/>
              <a:t>, il diritto di vietare ai terzi, salvo consenso del titolare, di produrre, usare, mettere in commercio, vendere o importare a tali fini il prodotto in questione</a:t>
            </a:r>
            <a:r>
              <a:rPr lang="it-IT" sz="2200" dirty="0"/>
              <a:t>;</a:t>
            </a:r>
          </a:p>
          <a:p>
            <a:r>
              <a:rPr lang="it-IT" sz="2200" dirty="0"/>
              <a:t>b) se oggetto del brevetto è un procedimento, </a:t>
            </a:r>
            <a:r>
              <a:rPr lang="it-IT" sz="2200" b="1" dirty="0"/>
              <a:t>il diritto di vietare ai terzi, salvo consenso del titolare, di applicare il procedimento, nonché di usare, mettere in commercio, vendere o importare a tali fini il prodotto direttamente ottenuto con il procedimento in questione</a:t>
            </a:r>
            <a:r>
              <a:rPr lang="it-IT" sz="2200" dirty="0"/>
              <a:t>.</a:t>
            </a:r>
          </a:p>
        </p:txBody>
      </p:sp>
    </p:spTree>
    <p:extLst>
      <p:ext uri="{BB962C8B-B14F-4D97-AF65-F5344CB8AC3E}">
        <p14:creationId xmlns:p14="http://schemas.microsoft.com/office/powerpoint/2010/main" val="2239571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999" y="720000"/>
            <a:ext cx="7060109" cy="540000"/>
          </a:xfrm>
        </p:spPr>
        <p:txBody>
          <a:bodyPr>
            <a:normAutofit/>
          </a:bodyPr>
          <a:lstStyle/>
          <a:p>
            <a:r>
              <a:rPr lang="en-GB" dirty="0"/>
              <a:t>Il </a:t>
            </a:r>
            <a:r>
              <a:rPr lang="en-GB" dirty="0" err="1"/>
              <a:t>brevetto</a:t>
            </a:r>
            <a:r>
              <a:rPr lang="en-GB" dirty="0"/>
              <a:t>: I </a:t>
            </a:r>
            <a:r>
              <a:rPr lang="en-GB" dirty="0" err="1"/>
              <a:t>diritti</a:t>
            </a:r>
            <a:endParaRPr lang="en-GB" dirty="0"/>
          </a:p>
        </p:txBody>
      </p:sp>
      <p:sp>
        <p:nvSpPr>
          <p:cNvPr id="5" name="Segnaposto numero diapositiva 4"/>
          <p:cNvSpPr>
            <a:spLocks noGrp="1"/>
          </p:cNvSpPr>
          <p:nvPr>
            <p:ph type="sldNum" sz="quarter" idx="12"/>
          </p:nvPr>
        </p:nvSpPr>
        <p:spPr/>
        <p:txBody>
          <a:bodyPr/>
          <a:lstStyle/>
          <a:p>
            <a:r>
              <a:rPr lang="en-GB"/>
              <a:t> </a:t>
            </a:r>
            <a:fld id="{141DC315-004D-734B-91F7-61E542849DC9}" type="datetimeFigureOut">
              <a:rPr lang="en-GB" smtClean="0"/>
              <a:pPr/>
              <a:t>09/11/2021</a:t>
            </a:fld>
            <a:r>
              <a:rPr lang="en-GB"/>
              <a:t> | </a:t>
            </a:r>
            <a:fld id="{2DAB09C5-3251-4B47-B002-D03712DC64C3}" type="slidenum">
              <a:rPr lang="en-GB" smtClean="0"/>
              <a:pPr/>
              <a:t>27</a:t>
            </a:fld>
            <a:endParaRPr lang="en-GB"/>
          </a:p>
        </p:txBody>
      </p:sp>
      <p:sp>
        <p:nvSpPr>
          <p:cNvPr id="9"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 diritti di proprietà intellettuale</a:t>
            </a:r>
            <a:endParaRPr lang="nl-NL" dirty="0"/>
          </a:p>
        </p:txBody>
      </p:sp>
      <p:sp>
        <p:nvSpPr>
          <p:cNvPr id="8" name="Rettangolo 7"/>
          <p:cNvSpPr/>
          <p:nvPr/>
        </p:nvSpPr>
        <p:spPr>
          <a:xfrm>
            <a:off x="719999" y="1381122"/>
            <a:ext cx="10865223"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buFont typeface="Wingdings" charset="2"/>
              <a:buChar char="Ø"/>
            </a:pPr>
            <a:r>
              <a:rPr lang="it-IT" sz="2400" b="1" dirty="0"/>
              <a:t>Obbligo di sufficiente descrizione </a:t>
            </a:r>
            <a:r>
              <a:rPr lang="it-IT" sz="2400" dirty="0"/>
              <a:t>=&gt; chiaro e completo in modo che ogni esperto del settore possa attuarlo!</a:t>
            </a:r>
            <a:endParaRPr lang="it-IT" sz="2400" b="1" dirty="0"/>
          </a:p>
          <a:p>
            <a:pPr marL="342900" indent="-342900">
              <a:buFont typeface="Wingdings" charset="2"/>
              <a:buChar char="Ø"/>
            </a:pPr>
            <a:r>
              <a:rPr lang="it-IT" sz="2400" b="1" dirty="0"/>
              <a:t>Onere di attuazione </a:t>
            </a:r>
            <a:r>
              <a:rPr lang="it-IT" sz="2400" dirty="0"/>
              <a:t>=&gt; Se non lo fa entro 3 anni: </a:t>
            </a:r>
            <a:r>
              <a:rPr lang="it-IT" sz="2400" dirty="0">
                <a:solidFill>
                  <a:srgbClr val="FF0000"/>
                </a:solidFill>
              </a:rPr>
              <a:t>licenza obbligatoria </a:t>
            </a:r>
            <a:r>
              <a:rPr lang="it-IT" sz="2400" dirty="0"/>
              <a:t>non esclusiva a favore di chiunque ne faccia richiesta</a:t>
            </a:r>
            <a:endParaRPr lang="it-IT" sz="2400" b="1" dirty="0"/>
          </a:p>
          <a:p>
            <a:pPr marL="342900" indent="-342900">
              <a:buFont typeface="Wingdings" charset="2"/>
              <a:buChar char="Ø"/>
            </a:pPr>
            <a:r>
              <a:rPr lang="it-IT" sz="2400" dirty="0"/>
              <a:t>Se un’invenzione brevettata non può essere usata senza pregiudizio ad un brevetto esistente =&gt; </a:t>
            </a:r>
            <a:r>
              <a:rPr lang="it-IT" sz="2400" dirty="0">
                <a:solidFill>
                  <a:srgbClr val="FF0000"/>
                </a:solidFill>
              </a:rPr>
              <a:t>licenza obbligatoria </a:t>
            </a:r>
            <a:r>
              <a:rPr lang="it-IT" sz="2400" b="1" dirty="0"/>
              <a:t>[Brevetto dipendente]</a:t>
            </a:r>
          </a:p>
          <a:p>
            <a:pPr marL="342900" indent="-342900">
              <a:buFont typeface="Wingdings" charset="2"/>
              <a:buChar char="Ø"/>
            </a:pPr>
            <a:r>
              <a:rPr lang="it-IT" sz="2400" dirty="0"/>
              <a:t>Se non si riesce ad ottenere licenza ad </a:t>
            </a:r>
            <a:r>
              <a:rPr lang="it-IT" sz="2400" b="1" dirty="0"/>
              <a:t>eque condizioni =&gt; </a:t>
            </a:r>
            <a:r>
              <a:rPr lang="it-IT" sz="2400" dirty="0">
                <a:solidFill>
                  <a:srgbClr val="FF0000"/>
                </a:solidFill>
              </a:rPr>
              <a:t>licenza obbligatoria</a:t>
            </a:r>
          </a:p>
          <a:p>
            <a:pPr marL="342900" indent="-342900">
              <a:buFont typeface="Wingdings" charset="2"/>
              <a:buChar char="Ø"/>
            </a:pPr>
            <a:r>
              <a:rPr lang="it-IT" sz="2400" b="1" dirty="0"/>
              <a:t>Brevetto di procedimento</a:t>
            </a:r>
            <a:endParaRPr lang="it-IT" sz="2400" dirty="0"/>
          </a:p>
        </p:txBody>
      </p:sp>
      <p:sp>
        <p:nvSpPr>
          <p:cNvPr id="7" name="Rettangolo 6"/>
          <p:cNvSpPr/>
          <p:nvPr/>
        </p:nvSpPr>
        <p:spPr>
          <a:xfrm>
            <a:off x="4332111" y="4412186"/>
            <a:ext cx="7123290" cy="144655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2200" dirty="0"/>
              <a:t>Il diritto di brevetto non si estende a:</a:t>
            </a:r>
          </a:p>
          <a:p>
            <a:pPr marL="342900" indent="-342900">
              <a:buFont typeface="Wingdings" charset="2"/>
              <a:buChar char="ü"/>
            </a:pPr>
            <a:r>
              <a:rPr lang="it-IT" sz="2200" dirty="0"/>
              <a:t>usi privati non commerciali </a:t>
            </a:r>
          </a:p>
          <a:p>
            <a:pPr marL="342900" indent="-342900">
              <a:buFont typeface="Wingdings" charset="2"/>
              <a:buChar char="ü"/>
            </a:pPr>
            <a:r>
              <a:rPr lang="it-IT" sz="2200" dirty="0"/>
              <a:t>Usi privati in via sperimentale</a:t>
            </a:r>
          </a:p>
          <a:p>
            <a:pPr marL="342900" indent="-342900">
              <a:buFont typeface="Wingdings" charset="2"/>
              <a:buChar char="ü"/>
            </a:pPr>
            <a:r>
              <a:rPr lang="it-IT" sz="2200" dirty="0"/>
              <a:t>Sperimentazioni o preparazione estemporanea di farmaci</a:t>
            </a:r>
          </a:p>
        </p:txBody>
      </p:sp>
    </p:spTree>
    <p:extLst>
      <p:ext uri="{BB962C8B-B14F-4D97-AF65-F5344CB8AC3E}">
        <p14:creationId xmlns:p14="http://schemas.microsoft.com/office/powerpoint/2010/main" val="3987603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999" y="720000"/>
            <a:ext cx="7060109" cy="540000"/>
          </a:xfrm>
        </p:spPr>
        <p:txBody>
          <a:bodyPr>
            <a:normAutofit/>
          </a:bodyPr>
          <a:lstStyle/>
          <a:p>
            <a:r>
              <a:rPr lang="en-GB" dirty="0"/>
              <a:t>Il </a:t>
            </a:r>
            <a:r>
              <a:rPr lang="en-GB" dirty="0" err="1"/>
              <a:t>brevetto</a:t>
            </a:r>
            <a:r>
              <a:rPr lang="en-GB" dirty="0"/>
              <a:t>: </a:t>
            </a:r>
            <a:r>
              <a:rPr lang="en-GB" dirty="0" err="1"/>
              <a:t>durata</a:t>
            </a:r>
            <a:endParaRPr lang="en-GB" dirty="0"/>
          </a:p>
        </p:txBody>
      </p:sp>
      <p:sp>
        <p:nvSpPr>
          <p:cNvPr id="5" name="Segnaposto numero diapositiva 4"/>
          <p:cNvSpPr>
            <a:spLocks noGrp="1"/>
          </p:cNvSpPr>
          <p:nvPr>
            <p:ph type="sldNum" sz="quarter" idx="12"/>
          </p:nvPr>
        </p:nvSpPr>
        <p:spPr/>
        <p:txBody>
          <a:bodyPr/>
          <a:lstStyle/>
          <a:p>
            <a:r>
              <a:rPr lang="en-GB"/>
              <a:t> </a:t>
            </a:r>
            <a:fld id="{141DC315-004D-734B-91F7-61E542849DC9}" type="datetimeFigureOut">
              <a:rPr lang="en-GB" smtClean="0"/>
              <a:pPr/>
              <a:t>09/11/2021</a:t>
            </a:fld>
            <a:r>
              <a:rPr lang="en-GB"/>
              <a:t> | </a:t>
            </a:r>
            <a:fld id="{2DAB09C5-3251-4B47-B002-D03712DC64C3}" type="slidenum">
              <a:rPr lang="en-GB" smtClean="0"/>
              <a:pPr/>
              <a:t>28</a:t>
            </a:fld>
            <a:endParaRPr lang="en-GB"/>
          </a:p>
        </p:txBody>
      </p:sp>
      <p:sp>
        <p:nvSpPr>
          <p:cNvPr id="9"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 diritti di proprietà intellettuale</a:t>
            </a:r>
            <a:endParaRPr lang="nl-NL" dirty="0"/>
          </a:p>
        </p:txBody>
      </p:sp>
      <p:sp>
        <p:nvSpPr>
          <p:cNvPr id="8" name="Rettangolo 7"/>
          <p:cNvSpPr/>
          <p:nvPr/>
        </p:nvSpPr>
        <p:spPr>
          <a:xfrm>
            <a:off x="719999" y="1832678"/>
            <a:ext cx="10865223"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it-IT" sz="2400" b="1" dirty="0"/>
              <a:t>Art. 60. Durata</a:t>
            </a:r>
            <a:endParaRPr lang="it-IT" sz="2400" dirty="0"/>
          </a:p>
          <a:p>
            <a:r>
              <a:rPr lang="it-IT" sz="2400" dirty="0"/>
              <a:t>1. Il brevetto per invenzione industriale dura </a:t>
            </a:r>
            <a:r>
              <a:rPr lang="it-IT" sz="2400" b="1" dirty="0"/>
              <a:t>venti anni </a:t>
            </a:r>
            <a:r>
              <a:rPr lang="it-IT" sz="2400" dirty="0"/>
              <a:t>a decorrere dalla data di deposito della domanda e </a:t>
            </a:r>
            <a:r>
              <a:rPr lang="it-IT" sz="2400" dirty="0">
                <a:solidFill>
                  <a:srgbClr val="FF0000"/>
                </a:solidFill>
              </a:rPr>
              <a:t>non può essere rinnovato, né può esserne prorogata la durata.</a:t>
            </a:r>
          </a:p>
        </p:txBody>
      </p:sp>
    </p:spTree>
    <p:extLst>
      <p:ext uri="{BB962C8B-B14F-4D97-AF65-F5344CB8AC3E}">
        <p14:creationId xmlns:p14="http://schemas.microsoft.com/office/powerpoint/2010/main" val="882200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999" y="720000"/>
            <a:ext cx="7890601" cy="540000"/>
          </a:xfrm>
        </p:spPr>
        <p:txBody>
          <a:bodyPr>
            <a:normAutofit/>
          </a:bodyPr>
          <a:lstStyle/>
          <a:p>
            <a:r>
              <a:rPr lang="en-GB" dirty="0"/>
              <a:t>Il </a:t>
            </a:r>
            <a:r>
              <a:rPr lang="en-GB" dirty="0" err="1"/>
              <a:t>brevetto</a:t>
            </a:r>
            <a:r>
              <a:rPr lang="en-GB" dirty="0"/>
              <a:t> </a:t>
            </a:r>
            <a:r>
              <a:rPr lang="en-GB" dirty="0" err="1"/>
              <a:t>biotecnologico</a:t>
            </a:r>
            <a:endParaRPr lang="en-GB" dirty="0"/>
          </a:p>
        </p:txBody>
      </p:sp>
      <p:sp>
        <p:nvSpPr>
          <p:cNvPr id="5" name="Segnaposto numero diapositiva 4"/>
          <p:cNvSpPr>
            <a:spLocks noGrp="1"/>
          </p:cNvSpPr>
          <p:nvPr>
            <p:ph type="sldNum" sz="quarter" idx="12"/>
          </p:nvPr>
        </p:nvSpPr>
        <p:spPr/>
        <p:txBody>
          <a:bodyPr/>
          <a:lstStyle/>
          <a:p>
            <a:r>
              <a:rPr lang="en-GB"/>
              <a:t> </a:t>
            </a:r>
            <a:fld id="{141DC315-004D-734B-91F7-61E542849DC9}" type="datetimeFigureOut">
              <a:rPr lang="en-GB" smtClean="0"/>
              <a:pPr/>
              <a:t>09/11/2021</a:t>
            </a:fld>
            <a:r>
              <a:rPr lang="en-GB"/>
              <a:t> | </a:t>
            </a:r>
            <a:fld id="{2DAB09C5-3251-4B47-B002-D03712DC64C3}" type="slidenum">
              <a:rPr lang="en-GB" smtClean="0"/>
              <a:pPr/>
              <a:t>29</a:t>
            </a:fld>
            <a:endParaRPr lang="en-GB"/>
          </a:p>
        </p:txBody>
      </p:sp>
      <p:sp>
        <p:nvSpPr>
          <p:cNvPr id="6" name="CasellaDiTesto 5"/>
          <p:cNvSpPr txBox="1"/>
          <p:nvPr/>
        </p:nvSpPr>
        <p:spPr>
          <a:xfrm>
            <a:off x="1001361" y="1830057"/>
            <a:ext cx="9483194" cy="3108543"/>
          </a:xfrm>
          <a:prstGeom prst="rect">
            <a:avLst/>
          </a:prstGeom>
          <a:noFill/>
        </p:spPr>
        <p:txBody>
          <a:bodyPr wrap="square" rtlCol="0">
            <a:spAutoFit/>
          </a:bodyPr>
          <a:lstStyle/>
          <a:p>
            <a:pPr marL="457200" lvl="0" indent="-457200">
              <a:buFont typeface="+mj-lt"/>
              <a:buAutoNum type="arabicPeriod"/>
            </a:pPr>
            <a:r>
              <a:rPr lang="it-IT" sz="2800" dirty="0"/>
              <a:t>Sì su materiale biologico vegetale, se requisiti brevetto (inventiva, </a:t>
            </a:r>
            <a:r>
              <a:rPr lang="it-IT" sz="2800" dirty="0" err="1"/>
              <a:t>industrialità</a:t>
            </a:r>
            <a:r>
              <a:rPr lang="it-IT" sz="2800" dirty="0"/>
              <a:t>)</a:t>
            </a:r>
          </a:p>
          <a:p>
            <a:pPr lvl="0"/>
            <a:endParaRPr lang="it-IT" sz="2800" dirty="0"/>
          </a:p>
          <a:p>
            <a:pPr marL="457200" lvl="0" indent="-457200">
              <a:buFont typeface="+mj-lt"/>
              <a:buAutoNum type="arabicPeriod"/>
            </a:pPr>
            <a:r>
              <a:rPr lang="it-IT" sz="2800" dirty="0"/>
              <a:t>No su:</a:t>
            </a:r>
          </a:p>
          <a:p>
            <a:pPr marL="971550" lvl="1" indent="-514350">
              <a:buFont typeface="+mj-lt"/>
              <a:buAutoNum type="alphaLcParenR"/>
            </a:pPr>
            <a:r>
              <a:rPr lang="it-IT" sz="2800" dirty="0"/>
              <a:t>Corpo umano</a:t>
            </a:r>
          </a:p>
          <a:p>
            <a:pPr marL="971550" lvl="1" indent="-514350">
              <a:buFont typeface="+mj-lt"/>
              <a:buAutoNum type="alphaLcParenR"/>
            </a:pPr>
            <a:r>
              <a:rPr lang="it-IT" sz="2800" dirty="0"/>
              <a:t>Sequenze di DNA</a:t>
            </a:r>
          </a:p>
          <a:p>
            <a:pPr marL="971550" lvl="1" indent="-514350">
              <a:buFont typeface="+mj-lt"/>
              <a:buAutoNum type="alphaLcParenR"/>
            </a:pPr>
            <a:r>
              <a:rPr lang="it-IT" sz="2800" dirty="0"/>
              <a:t>Animali </a:t>
            </a:r>
          </a:p>
        </p:txBody>
      </p:sp>
      <p:sp>
        <p:nvSpPr>
          <p:cNvPr id="9"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 diritti di proprietà intellettuale</a:t>
            </a:r>
            <a:endParaRPr lang="nl-NL" dirty="0"/>
          </a:p>
        </p:txBody>
      </p:sp>
    </p:spTree>
    <p:extLst>
      <p:ext uri="{BB962C8B-B14F-4D97-AF65-F5344CB8AC3E}">
        <p14:creationId xmlns:p14="http://schemas.microsoft.com/office/powerpoint/2010/main" val="139064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2641600" y="6400800"/>
            <a:ext cx="345440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buSzPct val="100000"/>
            </a:pPr>
            <a:fld id="{55F40467-43AC-3B4D-9136-4965E459308A}" type="datetime1">
              <a:rPr lang="en-US" sz="1000"/>
              <a:pPr>
                <a:buSzPct val="100000"/>
              </a:pPr>
              <a:t>11/9/2021</a:t>
            </a:fld>
            <a:endParaRPr lang="en-US" sz="1000"/>
          </a:p>
        </p:txBody>
      </p:sp>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3</a:t>
            </a:fld>
            <a:endParaRPr lang="en-US" sz="1000"/>
          </a:p>
        </p:txBody>
      </p:sp>
      <p:sp>
        <p:nvSpPr>
          <p:cNvPr id="7172" name="Text Box 3"/>
          <p:cNvSpPr txBox="1">
            <a:spLocks noChangeArrowheads="1"/>
          </p:cNvSpPr>
          <p:nvPr/>
        </p:nvSpPr>
        <p:spPr bwMode="auto">
          <a:xfrm>
            <a:off x="2641600" y="609600"/>
            <a:ext cx="86360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ctr" eaLnBrk="1" hangingPunct="1">
              <a:buSzPct val="100000"/>
            </a:pPr>
            <a:endParaRPr lang="en-US" dirty="0"/>
          </a:p>
        </p:txBody>
      </p:sp>
      <p:sp>
        <p:nvSpPr>
          <p:cNvPr id="7173" name="Text Box 4"/>
          <p:cNvSpPr txBox="1">
            <a:spLocks noChangeArrowheads="1"/>
          </p:cNvSpPr>
          <p:nvPr/>
        </p:nvSpPr>
        <p:spPr bwMode="auto">
          <a:xfrm>
            <a:off x="719999" y="1502107"/>
            <a:ext cx="10633801" cy="42834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pPr marL="0" indent="0"/>
            <a:r>
              <a:rPr lang="it-IT" sz="2400" dirty="0">
                <a:solidFill>
                  <a:schemeClr val="tx1"/>
                </a:solidFill>
                <a:highlight>
                  <a:srgbClr val="FFFF00"/>
                </a:highlight>
              </a:rPr>
              <a:t>Premesse e Ratio:</a:t>
            </a:r>
          </a:p>
          <a:p>
            <a:pPr marL="0" indent="0"/>
            <a:endParaRPr lang="it-IT" sz="2000" dirty="0">
              <a:solidFill>
                <a:schemeClr val="tx1"/>
              </a:solidFill>
            </a:endParaRPr>
          </a:p>
          <a:p>
            <a:pPr marL="342900" indent="-342900">
              <a:buFont typeface="Wingdings" pitchFamily="2" charset="2"/>
              <a:buChar char="Ø"/>
            </a:pPr>
            <a:r>
              <a:rPr lang="it-IT" sz="2400" dirty="0">
                <a:solidFill>
                  <a:schemeClr val="tx1"/>
                </a:solidFill>
              </a:rPr>
              <a:t>Diritto d’autore a rischio con i social media</a:t>
            </a:r>
          </a:p>
          <a:p>
            <a:pPr marL="342900" indent="-342900">
              <a:buFont typeface="Wingdings" pitchFamily="2" charset="2"/>
              <a:buChar char="Ø"/>
            </a:pPr>
            <a:r>
              <a:rPr lang="it-IT" sz="2400" dirty="0">
                <a:solidFill>
                  <a:schemeClr val="tx1"/>
                </a:solidFill>
              </a:rPr>
              <a:t>Value gap</a:t>
            </a:r>
          </a:p>
          <a:p>
            <a:pPr marL="342900" indent="-342900">
              <a:buFont typeface="Wingdings" pitchFamily="2" charset="2"/>
              <a:buChar char="Ø"/>
            </a:pPr>
            <a:r>
              <a:rPr lang="it-IT" sz="2400" dirty="0">
                <a:solidFill>
                  <a:schemeClr val="tx1"/>
                </a:solidFill>
              </a:rPr>
              <a:t>Incentivare le scuole (e garantire quelle che già lo fanno) all’utilizzo di materiale multimediale</a:t>
            </a:r>
          </a:p>
          <a:p>
            <a:pPr marL="342900" indent="-342900">
              <a:buFont typeface="Wingdings" pitchFamily="2" charset="2"/>
              <a:buChar char="Ø"/>
            </a:pPr>
            <a:r>
              <a:rPr lang="it-IT" sz="2400" dirty="0">
                <a:solidFill>
                  <a:schemeClr val="tx1"/>
                </a:solidFill>
              </a:rPr>
              <a:t>Tutelare la stampa, anche e soprattutto con gli sviluppi online</a:t>
            </a:r>
          </a:p>
          <a:p>
            <a:pPr marL="342900" indent="-342900">
              <a:buFont typeface="Wingdings" pitchFamily="2" charset="2"/>
              <a:buChar char="Ø"/>
            </a:pPr>
            <a:r>
              <a:rPr lang="it-IT" sz="2400" dirty="0">
                <a:solidFill>
                  <a:schemeClr val="tx1"/>
                </a:solidFill>
              </a:rPr>
              <a:t>Incentivare forme di ricerca dati e testo</a:t>
            </a:r>
          </a:p>
          <a:p>
            <a:pPr marL="342900" indent="-342900">
              <a:buFont typeface="Wingdings" pitchFamily="2" charset="2"/>
              <a:buChar char="Ø"/>
            </a:pPr>
            <a:r>
              <a:rPr lang="it-IT" sz="2400" dirty="0">
                <a:solidFill>
                  <a:schemeClr val="tx1"/>
                </a:solidFill>
              </a:rPr>
              <a:t>Equo pagamento autori</a:t>
            </a:r>
          </a:p>
        </p:txBody>
      </p:sp>
      <p:sp>
        <p:nvSpPr>
          <p:cNvPr id="7" name="Title 2"/>
          <p:cNvSpPr txBox="1">
            <a:spLocks/>
          </p:cNvSpPr>
          <p:nvPr/>
        </p:nvSpPr>
        <p:spPr>
          <a:xfrm>
            <a:off x="720000"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pPr marL="0" indent="0"/>
            <a:r>
              <a:rPr lang="it-IT" sz="2000" b="1" dirty="0"/>
              <a:t>Nuova Direttiva per il Copyright nel Single Digital Market</a:t>
            </a:r>
            <a:endParaRPr lang="it-IT"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Tree>
    <p:extLst>
      <p:ext uri="{BB962C8B-B14F-4D97-AF65-F5344CB8AC3E}">
        <p14:creationId xmlns:p14="http://schemas.microsoft.com/office/powerpoint/2010/main" val="39855724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999" y="720000"/>
            <a:ext cx="7060109" cy="540000"/>
          </a:xfrm>
        </p:spPr>
        <p:txBody>
          <a:bodyPr>
            <a:normAutofit/>
          </a:bodyPr>
          <a:lstStyle/>
          <a:p>
            <a:r>
              <a:rPr lang="en-GB" dirty="0" err="1"/>
              <a:t>Diritto</a:t>
            </a:r>
            <a:r>
              <a:rPr lang="en-GB" dirty="0"/>
              <a:t> </a:t>
            </a:r>
            <a:r>
              <a:rPr lang="en-GB" dirty="0" err="1"/>
              <a:t>d’autore</a:t>
            </a:r>
            <a:r>
              <a:rPr lang="en-GB" dirty="0"/>
              <a:t> e </a:t>
            </a:r>
            <a:r>
              <a:rPr lang="en-GB" dirty="0" err="1"/>
              <a:t>brevetto</a:t>
            </a:r>
            <a:r>
              <a:rPr lang="en-GB" dirty="0"/>
              <a:t> a </a:t>
            </a:r>
            <a:r>
              <a:rPr lang="en-GB" dirty="0" err="1"/>
              <a:t>confronto</a:t>
            </a:r>
            <a:endParaRPr lang="en-GB" dirty="0"/>
          </a:p>
        </p:txBody>
      </p:sp>
      <p:sp>
        <p:nvSpPr>
          <p:cNvPr id="5" name="Segnaposto numero diapositiva 4"/>
          <p:cNvSpPr>
            <a:spLocks noGrp="1"/>
          </p:cNvSpPr>
          <p:nvPr>
            <p:ph type="sldNum" sz="quarter" idx="12"/>
          </p:nvPr>
        </p:nvSpPr>
        <p:spPr/>
        <p:txBody>
          <a:bodyPr/>
          <a:lstStyle/>
          <a:p>
            <a:r>
              <a:rPr lang="en-GB"/>
              <a:t> </a:t>
            </a:r>
            <a:fld id="{141DC315-004D-734B-91F7-61E542849DC9}" type="datetimeFigureOut">
              <a:rPr lang="en-GB" smtClean="0"/>
              <a:pPr/>
              <a:t>09/11/2021</a:t>
            </a:fld>
            <a:r>
              <a:rPr lang="en-GB"/>
              <a:t> | </a:t>
            </a:r>
            <a:fld id="{2DAB09C5-3251-4B47-B002-D03712DC64C3}" type="slidenum">
              <a:rPr lang="en-GB" smtClean="0"/>
              <a:pPr/>
              <a:t>30</a:t>
            </a:fld>
            <a:endParaRPr lang="en-GB"/>
          </a:p>
        </p:txBody>
      </p:sp>
      <p:sp>
        <p:nvSpPr>
          <p:cNvPr id="9"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 diritti di proprietà intellettuale</a:t>
            </a:r>
            <a:endParaRPr lang="nl-NL" dirty="0"/>
          </a:p>
        </p:txBody>
      </p:sp>
      <p:graphicFrame>
        <p:nvGraphicFramePr>
          <p:cNvPr id="8" name="Tabella 7"/>
          <p:cNvGraphicFramePr>
            <a:graphicFrameLocks noGrp="1"/>
          </p:cNvGraphicFramePr>
          <p:nvPr>
            <p:extLst>
              <p:ext uri="{D42A27DB-BD31-4B8C-83A1-F6EECF244321}">
                <p14:modId xmlns:p14="http://schemas.microsoft.com/office/powerpoint/2010/main" val="7067192"/>
              </p:ext>
            </p:extLst>
          </p:nvPr>
        </p:nvGraphicFramePr>
        <p:xfrm>
          <a:off x="719999" y="1514702"/>
          <a:ext cx="9920111" cy="3764280"/>
        </p:xfrm>
        <a:graphic>
          <a:graphicData uri="http://schemas.openxmlformats.org/drawingml/2006/table">
            <a:tbl>
              <a:tblPr firstRow="1" bandRow="1">
                <a:tableStyleId>{BC89EF96-8CEA-46FF-86C4-4CE0E7609802}</a:tableStyleId>
              </a:tblPr>
              <a:tblGrid>
                <a:gridCol w="1946134">
                  <a:extLst>
                    <a:ext uri="{9D8B030D-6E8A-4147-A177-3AD203B41FA5}">
                      <a16:colId xmlns:a16="http://schemas.microsoft.com/office/drawing/2014/main" val="20000"/>
                    </a:ext>
                  </a:extLst>
                </a:gridCol>
                <a:gridCol w="3754486">
                  <a:extLst>
                    <a:ext uri="{9D8B030D-6E8A-4147-A177-3AD203B41FA5}">
                      <a16:colId xmlns:a16="http://schemas.microsoft.com/office/drawing/2014/main" val="20001"/>
                    </a:ext>
                  </a:extLst>
                </a:gridCol>
                <a:gridCol w="4219491">
                  <a:extLst>
                    <a:ext uri="{9D8B030D-6E8A-4147-A177-3AD203B41FA5}">
                      <a16:colId xmlns:a16="http://schemas.microsoft.com/office/drawing/2014/main" val="20002"/>
                    </a:ext>
                  </a:extLst>
                </a:gridCol>
              </a:tblGrid>
              <a:tr h="423420">
                <a:tc>
                  <a:txBody>
                    <a:bodyPr/>
                    <a:lstStyle/>
                    <a:p>
                      <a:pPr algn="ctr"/>
                      <a:endParaRPr lang="it-IT" sz="2400" b="1" dirty="0"/>
                    </a:p>
                  </a:txBody>
                  <a:tcPr anchor="ctr"/>
                </a:tc>
                <a:tc>
                  <a:txBody>
                    <a:bodyPr/>
                    <a:lstStyle/>
                    <a:p>
                      <a:r>
                        <a:rPr lang="it-IT" sz="2400" dirty="0"/>
                        <a:t>Diritto</a:t>
                      </a:r>
                      <a:r>
                        <a:rPr lang="it-IT" sz="2400" baseline="0" dirty="0"/>
                        <a:t> d’autore</a:t>
                      </a:r>
                      <a:endParaRPr lang="it-IT" sz="2400" dirty="0"/>
                    </a:p>
                  </a:txBody>
                  <a:tcPr/>
                </a:tc>
                <a:tc>
                  <a:txBody>
                    <a:bodyPr/>
                    <a:lstStyle/>
                    <a:p>
                      <a:r>
                        <a:rPr lang="it-IT" sz="2400" dirty="0"/>
                        <a:t>Brevetto</a:t>
                      </a:r>
                    </a:p>
                  </a:txBody>
                  <a:tcPr/>
                </a:tc>
                <a:extLst>
                  <a:ext uri="{0D108BD9-81ED-4DB2-BD59-A6C34878D82A}">
                    <a16:rowId xmlns:a16="http://schemas.microsoft.com/office/drawing/2014/main" val="10000"/>
                  </a:ext>
                </a:extLst>
              </a:tr>
              <a:tr h="749128">
                <a:tc>
                  <a:txBody>
                    <a:bodyPr/>
                    <a:lstStyle/>
                    <a:p>
                      <a:pPr algn="ctr"/>
                      <a:r>
                        <a:rPr lang="it-IT" sz="2400" b="1" dirty="0"/>
                        <a:t>Oggetto</a:t>
                      </a:r>
                    </a:p>
                  </a:txBody>
                  <a:tcPr anchor="ctr"/>
                </a:tc>
                <a:tc>
                  <a:txBody>
                    <a:bodyPr/>
                    <a:lstStyle/>
                    <a:p>
                      <a:r>
                        <a:rPr lang="it-IT" sz="2300" dirty="0"/>
                        <a:t>Tutela</a:t>
                      </a:r>
                      <a:r>
                        <a:rPr lang="it-IT" sz="2300" baseline="0" dirty="0"/>
                        <a:t> un’espressione concreta di una qualsiasi idea</a:t>
                      </a:r>
                      <a:endParaRPr lang="it-IT" sz="2300" dirty="0"/>
                    </a:p>
                  </a:txBody>
                  <a:tcPr/>
                </a:tc>
                <a:tc>
                  <a:txBody>
                    <a:bodyPr/>
                    <a:lstStyle/>
                    <a:p>
                      <a:r>
                        <a:rPr lang="it-IT" sz="2300" dirty="0"/>
                        <a:t>Tutela</a:t>
                      </a:r>
                      <a:r>
                        <a:rPr lang="it-IT" sz="2300" baseline="0" dirty="0"/>
                        <a:t> astrattamente un’idea concreta di applicazione industriale</a:t>
                      </a:r>
                      <a:endParaRPr lang="it-IT" sz="2300" dirty="0"/>
                    </a:p>
                  </a:txBody>
                  <a:tcPr/>
                </a:tc>
                <a:extLst>
                  <a:ext uri="{0D108BD9-81ED-4DB2-BD59-A6C34878D82A}">
                    <a16:rowId xmlns:a16="http://schemas.microsoft.com/office/drawing/2014/main" val="10001"/>
                  </a:ext>
                </a:extLst>
              </a:tr>
              <a:tr h="749128">
                <a:tc>
                  <a:txBody>
                    <a:bodyPr/>
                    <a:lstStyle/>
                    <a:p>
                      <a:pPr algn="ctr"/>
                      <a:r>
                        <a:rPr lang="it-IT" sz="2400" b="1" dirty="0"/>
                        <a:t>Requisiti</a:t>
                      </a:r>
                    </a:p>
                  </a:txBody>
                  <a:tcPr anchor="ctr"/>
                </a:tc>
                <a:tc>
                  <a:txBody>
                    <a:bodyPr/>
                    <a:lstStyle/>
                    <a:p>
                      <a:r>
                        <a:rPr lang="it-IT" sz="2300" dirty="0"/>
                        <a:t>Espressione, originalità</a:t>
                      </a:r>
                    </a:p>
                  </a:txBody>
                  <a:tcPr/>
                </a:tc>
                <a:tc>
                  <a:txBody>
                    <a:bodyPr/>
                    <a:lstStyle/>
                    <a:p>
                      <a:r>
                        <a:rPr lang="it-IT" sz="2300" dirty="0"/>
                        <a:t>Novità,</a:t>
                      </a:r>
                      <a:r>
                        <a:rPr lang="it-IT" sz="2300" baseline="0" dirty="0"/>
                        <a:t> attività inventiva, </a:t>
                      </a:r>
                      <a:r>
                        <a:rPr lang="it-IT" sz="2300" baseline="0" dirty="0" err="1"/>
                        <a:t>industrialità</a:t>
                      </a:r>
                      <a:endParaRPr lang="it-IT" sz="2300" dirty="0"/>
                    </a:p>
                  </a:txBody>
                  <a:tcPr/>
                </a:tc>
                <a:extLst>
                  <a:ext uri="{0D108BD9-81ED-4DB2-BD59-A6C34878D82A}">
                    <a16:rowId xmlns:a16="http://schemas.microsoft.com/office/drawing/2014/main" val="10002"/>
                  </a:ext>
                </a:extLst>
              </a:tr>
              <a:tr h="423420">
                <a:tc>
                  <a:txBody>
                    <a:bodyPr/>
                    <a:lstStyle/>
                    <a:p>
                      <a:pPr algn="ctr"/>
                      <a:r>
                        <a:rPr lang="it-IT" sz="2400" b="1" dirty="0"/>
                        <a:t>Oneri</a:t>
                      </a:r>
                    </a:p>
                  </a:txBody>
                  <a:tcPr anchor="ctr"/>
                </a:tc>
                <a:tc>
                  <a:txBody>
                    <a:bodyPr/>
                    <a:lstStyle/>
                    <a:p>
                      <a:r>
                        <a:rPr lang="it-IT" sz="2300" dirty="0"/>
                        <a:t>Basta la pubblicazione</a:t>
                      </a:r>
                    </a:p>
                  </a:txBody>
                  <a:tcPr/>
                </a:tc>
                <a:tc>
                  <a:txBody>
                    <a:bodyPr/>
                    <a:lstStyle/>
                    <a:p>
                      <a:r>
                        <a:rPr lang="it-IT" sz="2300" dirty="0"/>
                        <a:t>Serve domanda di</a:t>
                      </a:r>
                      <a:r>
                        <a:rPr lang="it-IT" sz="2300" baseline="0" dirty="0"/>
                        <a:t> brevetto</a:t>
                      </a:r>
                      <a:endParaRPr lang="it-IT" sz="2300" dirty="0"/>
                    </a:p>
                  </a:txBody>
                  <a:tcPr/>
                </a:tc>
                <a:extLst>
                  <a:ext uri="{0D108BD9-81ED-4DB2-BD59-A6C34878D82A}">
                    <a16:rowId xmlns:a16="http://schemas.microsoft.com/office/drawing/2014/main" val="10003"/>
                  </a:ext>
                </a:extLst>
              </a:tr>
              <a:tr h="423420">
                <a:tc>
                  <a:txBody>
                    <a:bodyPr/>
                    <a:lstStyle/>
                    <a:p>
                      <a:pPr algn="ctr"/>
                      <a:r>
                        <a:rPr lang="it-IT" sz="2400" b="1" dirty="0"/>
                        <a:t>Durata</a:t>
                      </a:r>
                    </a:p>
                  </a:txBody>
                  <a:tcPr anchor="ctr"/>
                </a:tc>
                <a:tc>
                  <a:txBody>
                    <a:bodyPr/>
                    <a:lstStyle/>
                    <a:p>
                      <a:r>
                        <a:rPr lang="it-IT" sz="2300" dirty="0"/>
                        <a:t>Tutta la vita autore + 70 anni</a:t>
                      </a:r>
                    </a:p>
                  </a:txBody>
                  <a:tcPr/>
                </a:tc>
                <a:tc>
                  <a:txBody>
                    <a:bodyPr/>
                    <a:lstStyle/>
                    <a:p>
                      <a:r>
                        <a:rPr lang="it-IT" sz="2300" dirty="0"/>
                        <a:t>20 anni</a:t>
                      </a:r>
                    </a:p>
                  </a:txBody>
                  <a:tcPr/>
                </a:tc>
                <a:extLst>
                  <a:ext uri="{0D108BD9-81ED-4DB2-BD59-A6C34878D82A}">
                    <a16:rowId xmlns:a16="http://schemas.microsoft.com/office/drawing/2014/main" val="10004"/>
                  </a:ext>
                </a:extLst>
              </a:tr>
              <a:tr h="423420">
                <a:tc>
                  <a:txBody>
                    <a:bodyPr/>
                    <a:lstStyle/>
                    <a:p>
                      <a:pPr algn="ctr"/>
                      <a:r>
                        <a:rPr lang="it-IT" sz="2400" b="1" dirty="0"/>
                        <a:t>Diritti morali</a:t>
                      </a:r>
                    </a:p>
                  </a:txBody>
                  <a:tcPr anchor="ctr"/>
                </a:tc>
                <a:tc>
                  <a:txBody>
                    <a:bodyPr/>
                    <a:lstStyle/>
                    <a:p>
                      <a:r>
                        <a:rPr lang="it-IT" sz="2300" dirty="0"/>
                        <a:t>Paternità, modifica, ritiro</a:t>
                      </a:r>
                    </a:p>
                  </a:txBody>
                  <a:tcPr/>
                </a:tc>
                <a:tc>
                  <a:txBody>
                    <a:bodyPr/>
                    <a:lstStyle/>
                    <a:p>
                      <a:r>
                        <a:rPr lang="it-IT" sz="2300" dirty="0"/>
                        <a:t>Paternità</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90642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31</a:t>
            </a:fld>
            <a:endParaRPr lang="en-US" sz="1000"/>
          </a:p>
        </p:txBody>
      </p:sp>
      <p:sp>
        <p:nvSpPr>
          <p:cNvPr id="7173" name="Text Box 4"/>
          <p:cNvSpPr txBox="1">
            <a:spLocks noChangeArrowheads="1"/>
          </p:cNvSpPr>
          <p:nvPr/>
        </p:nvSpPr>
        <p:spPr bwMode="auto">
          <a:xfrm>
            <a:off x="539495" y="1432045"/>
            <a:ext cx="10171708" cy="434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pPr marL="0" indent="0" eaLnBrk="1" hangingPunct="1">
              <a:spcBef>
                <a:spcPts val="500"/>
              </a:spcBef>
              <a:spcAft>
                <a:spcPts val="600"/>
              </a:spcAft>
              <a:buClr>
                <a:srgbClr val="333333"/>
              </a:buClr>
              <a:buSzPct val="100000"/>
            </a:pPr>
            <a:r>
              <a:rPr lang="en-US" sz="1800" dirty="0" err="1">
                <a:solidFill>
                  <a:schemeClr val="tx1"/>
                </a:solidFill>
              </a:rPr>
              <a:t>Una</a:t>
            </a:r>
            <a:r>
              <a:rPr lang="en-US" sz="1800" dirty="0">
                <a:solidFill>
                  <a:schemeClr val="tx1"/>
                </a:solidFill>
              </a:rPr>
              <a:t> </a:t>
            </a:r>
            <a:r>
              <a:rPr lang="en-US" sz="1800" dirty="0" err="1">
                <a:solidFill>
                  <a:schemeClr val="tx1"/>
                </a:solidFill>
              </a:rPr>
              <a:t>lunga</a:t>
            </a:r>
            <a:r>
              <a:rPr lang="en-US" sz="1800" dirty="0">
                <a:solidFill>
                  <a:schemeClr val="tx1"/>
                </a:solidFill>
              </a:rPr>
              <a:t> (ma </a:t>
            </a:r>
            <a:r>
              <a:rPr lang="en-US" sz="1800" dirty="0" err="1">
                <a:solidFill>
                  <a:schemeClr val="tx1"/>
                </a:solidFill>
              </a:rPr>
              <a:t>recente</a:t>
            </a:r>
            <a:r>
              <a:rPr lang="en-US" sz="1800" dirty="0">
                <a:solidFill>
                  <a:schemeClr val="tx1"/>
                </a:solidFill>
              </a:rPr>
              <a:t>) </a:t>
            </a:r>
            <a:r>
              <a:rPr lang="en-US" sz="1800" dirty="0" err="1">
                <a:solidFill>
                  <a:schemeClr val="tx1"/>
                </a:solidFill>
              </a:rPr>
              <a:t>storia</a:t>
            </a:r>
            <a:r>
              <a:rPr lang="en-US" sz="1800" dirty="0">
                <a:solidFill>
                  <a:schemeClr val="tx1"/>
                </a:solidFill>
              </a:rPr>
              <a:t>, </a:t>
            </a:r>
            <a:r>
              <a:rPr lang="en-US" sz="1800" dirty="0" err="1">
                <a:solidFill>
                  <a:schemeClr val="tx1"/>
                </a:solidFill>
              </a:rPr>
              <a:t>definizione</a:t>
            </a:r>
            <a:r>
              <a:rPr lang="en-US" sz="1800" dirty="0">
                <a:solidFill>
                  <a:schemeClr val="tx1"/>
                </a:solidFill>
              </a:rPr>
              <a:t> </a:t>
            </a:r>
            <a:r>
              <a:rPr lang="en-US" sz="1800" dirty="0" err="1">
                <a:solidFill>
                  <a:schemeClr val="tx1"/>
                </a:solidFill>
              </a:rPr>
              <a:t>fumosa</a:t>
            </a:r>
            <a:r>
              <a:rPr lang="en-US" sz="1800" dirty="0">
                <a:solidFill>
                  <a:schemeClr val="tx1"/>
                </a:solidFill>
              </a:rPr>
              <a:t> e </a:t>
            </a:r>
            <a:r>
              <a:rPr lang="en-US" sz="1800" dirty="0" err="1">
                <a:solidFill>
                  <a:schemeClr val="tx1"/>
                </a:solidFill>
              </a:rPr>
              <a:t>irregolare</a:t>
            </a:r>
            <a:endParaRPr lang="en-US" sz="1800" dirty="0">
              <a:solidFill>
                <a:schemeClr val="tx1"/>
              </a:solidFill>
            </a:endParaRPr>
          </a:p>
          <a:p>
            <a:pPr>
              <a:buFont typeface="Arial"/>
              <a:buChar char="•"/>
            </a:pPr>
            <a:r>
              <a:rPr lang="en-US" sz="1800" dirty="0">
                <a:solidFill>
                  <a:schemeClr val="tx1"/>
                </a:solidFill>
              </a:rPr>
              <a:t>“</a:t>
            </a:r>
            <a:r>
              <a:rPr lang="en-US" sz="1800" dirty="0" err="1">
                <a:solidFill>
                  <a:schemeClr val="tx1"/>
                </a:solidFill>
              </a:rPr>
              <a:t>Segreti</a:t>
            </a:r>
            <a:r>
              <a:rPr lang="en-US" sz="1800" dirty="0">
                <a:solidFill>
                  <a:schemeClr val="tx1"/>
                </a:solidFill>
              </a:rPr>
              <a:t> </a:t>
            </a:r>
            <a:r>
              <a:rPr lang="en-US" sz="1800" dirty="0" err="1">
                <a:solidFill>
                  <a:schemeClr val="tx1"/>
                </a:solidFill>
              </a:rPr>
              <a:t>Industriali</a:t>
            </a:r>
            <a:r>
              <a:rPr lang="en-US" sz="1800" dirty="0">
                <a:solidFill>
                  <a:schemeClr val="tx1"/>
                </a:solidFill>
              </a:rPr>
              <a:t>” </a:t>
            </a:r>
            <a:r>
              <a:rPr lang="en-US" sz="1800" dirty="0" err="1">
                <a:solidFill>
                  <a:schemeClr val="tx1"/>
                </a:solidFill>
              </a:rPr>
              <a:t>Articolo</a:t>
            </a:r>
            <a:r>
              <a:rPr lang="en-US" sz="1800" dirty="0">
                <a:solidFill>
                  <a:schemeClr val="tx1"/>
                </a:solidFill>
              </a:rPr>
              <a:t> 623 </a:t>
            </a:r>
            <a:r>
              <a:rPr lang="en-US" sz="1800" dirty="0" err="1">
                <a:solidFill>
                  <a:schemeClr val="tx1"/>
                </a:solidFill>
              </a:rPr>
              <a:t>c.p</a:t>
            </a:r>
            <a:r>
              <a:rPr lang="en-US" sz="1800" dirty="0">
                <a:solidFill>
                  <a:schemeClr val="tx1"/>
                </a:solidFill>
              </a:rPr>
              <a:t>. </a:t>
            </a:r>
          </a:p>
          <a:p>
            <a:pPr>
              <a:buFont typeface="Arial"/>
              <a:buChar char="•"/>
            </a:pPr>
            <a:r>
              <a:rPr lang="it-IT" sz="1800" dirty="0">
                <a:solidFill>
                  <a:srgbClr val="000000"/>
                </a:solidFill>
              </a:rPr>
              <a:t>“ogni altro mezzo di concorrenza sleale”, Art. 2598, n. 3, </a:t>
            </a:r>
            <a:r>
              <a:rPr lang="en-US" sz="1800" dirty="0" err="1">
                <a:solidFill>
                  <a:srgbClr val="000000"/>
                </a:solidFill>
              </a:rPr>
              <a:t>codice</a:t>
            </a:r>
            <a:r>
              <a:rPr lang="en-US" sz="1800" dirty="0">
                <a:solidFill>
                  <a:srgbClr val="000000"/>
                </a:solidFill>
              </a:rPr>
              <a:t> </a:t>
            </a:r>
            <a:r>
              <a:rPr lang="en-US" sz="1800" dirty="0" err="1">
                <a:solidFill>
                  <a:srgbClr val="000000"/>
                </a:solidFill>
              </a:rPr>
              <a:t>civile</a:t>
            </a:r>
            <a:endParaRPr lang="en-US" sz="1800" dirty="0">
              <a:solidFill>
                <a:srgbClr val="000000"/>
              </a:solidFill>
            </a:endParaRPr>
          </a:p>
          <a:p>
            <a:pPr marL="285750" indent="-285750" eaLnBrk="1" hangingPunct="1">
              <a:spcBef>
                <a:spcPts val="500"/>
              </a:spcBef>
              <a:spcAft>
                <a:spcPts val="600"/>
              </a:spcAft>
              <a:buClr>
                <a:srgbClr val="333333"/>
              </a:buClr>
              <a:buSzPct val="100000"/>
              <a:buFont typeface="Arial"/>
              <a:buChar char="•"/>
            </a:pPr>
            <a:r>
              <a:rPr lang="en-US" sz="1800" dirty="0">
                <a:solidFill>
                  <a:schemeClr val="tx1"/>
                </a:solidFill>
              </a:rPr>
              <a:t>“</a:t>
            </a:r>
            <a:r>
              <a:rPr lang="en-US" sz="1800" dirty="0" err="1">
                <a:solidFill>
                  <a:schemeClr val="tx1"/>
                </a:solidFill>
              </a:rPr>
              <a:t>Informazioni</a:t>
            </a:r>
            <a:r>
              <a:rPr lang="en-US" sz="1800" dirty="0">
                <a:solidFill>
                  <a:schemeClr val="tx1"/>
                </a:solidFill>
              </a:rPr>
              <a:t> </a:t>
            </a:r>
            <a:r>
              <a:rPr lang="en-US" sz="1800" dirty="0" err="1">
                <a:solidFill>
                  <a:schemeClr val="tx1"/>
                </a:solidFill>
              </a:rPr>
              <a:t>segrete</a:t>
            </a:r>
            <a:r>
              <a:rPr lang="en-US" sz="1800" dirty="0">
                <a:solidFill>
                  <a:schemeClr val="tx1"/>
                </a:solidFill>
              </a:rPr>
              <a:t>” </a:t>
            </a:r>
            <a:r>
              <a:rPr lang="mr-IN" sz="1800" dirty="0">
                <a:solidFill>
                  <a:schemeClr val="tx1"/>
                </a:solidFill>
              </a:rPr>
              <a:t>–</a:t>
            </a:r>
            <a:r>
              <a:rPr lang="en-US" sz="1800" dirty="0">
                <a:solidFill>
                  <a:schemeClr val="tx1"/>
                </a:solidFill>
              </a:rPr>
              <a:t> Art. 39 TRIPS</a:t>
            </a:r>
          </a:p>
          <a:p>
            <a:pPr marL="285750" indent="-285750" eaLnBrk="1" hangingPunct="1">
              <a:spcBef>
                <a:spcPts val="500"/>
              </a:spcBef>
              <a:spcAft>
                <a:spcPts val="600"/>
              </a:spcAft>
              <a:buClr>
                <a:srgbClr val="333333"/>
              </a:buClr>
              <a:buSzPct val="100000"/>
              <a:buFont typeface="Arial"/>
              <a:buChar char="•"/>
            </a:pPr>
            <a:r>
              <a:rPr lang="en-US" sz="1800" dirty="0">
                <a:solidFill>
                  <a:schemeClr val="tx1"/>
                </a:solidFill>
              </a:rPr>
              <a:t>“</a:t>
            </a:r>
            <a:r>
              <a:rPr lang="en-US" sz="1800" dirty="0" err="1">
                <a:solidFill>
                  <a:schemeClr val="tx1"/>
                </a:solidFill>
              </a:rPr>
              <a:t>Informazioni</a:t>
            </a:r>
            <a:r>
              <a:rPr lang="en-US" sz="1800" dirty="0">
                <a:solidFill>
                  <a:schemeClr val="tx1"/>
                </a:solidFill>
              </a:rPr>
              <a:t> </a:t>
            </a:r>
            <a:r>
              <a:rPr lang="en-US" sz="1800" dirty="0" err="1">
                <a:solidFill>
                  <a:schemeClr val="tx1"/>
                </a:solidFill>
              </a:rPr>
              <a:t>Segrete</a:t>
            </a:r>
            <a:r>
              <a:rPr lang="en-US" sz="1800" dirty="0">
                <a:solidFill>
                  <a:schemeClr val="tx1"/>
                </a:solidFill>
              </a:rPr>
              <a:t>” </a:t>
            </a:r>
            <a:r>
              <a:rPr lang="mr-IN" sz="1800" dirty="0">
                <a:solidFill>
                  <a:schemeClr val="tx1"/>
                </a:solidFill>
              </a:rPr>
              <a:t>–</a:t>
            </a:r>
            <a:r>
              <a:rPr lang="en-US" sz="1800" dirty="0">
                <a:solidFill>
                  <a:schemeClr val="tx1"/>
                </a:solidFill>
              </a:rPr>
              <a:t> Art. 98 e 99 </a:t>
            </a:r>
            <a:r>
              <a:rPr lang="en-US" sz="1800" dirty="0" err="1">
                <a:solidFill>
                  <a:schemeClr val="tx1"/>
                </a:solidFill>
              </a:rPr>
              <a:t>cpi</a:t>
            </a:r>
            <a:endParaRPr lang="en-US" sz="1800" dirty="0">
              <a:solidFill>
                <a:schemeClr val="tx1"/>
              </a:solidFill>
            </a:endParaRPr>
          </a:p>
          <a:p>
            <a:pPr marL="285750" indent="-285750" eaLnBrk="1" hangingPunct="1">
              <a:spcBef>
                <a:spcPts val="500"/>
              </a:spcBef>
              <a:spcAft>
                <a:spcPts val="600"/>
              </a:spcAft>
              <a:buClr>
                <a:srgbClr val="333333"/>
              </a:buClr>
              <a:buSzPct val="100000"/>
              <a:buFont typeface="Arial"/>
              <a:buChar char="•"/>
            </a:pPr>
            <a:r>
              <a:rPr lang="en-US" sz="1800" dirty="0">
                <a:solidFill>
                  <a:schemeClr val="tx1"/>
                </a:solidFill>
              </a:rPr>
              <a:t>“</a:t>
            </a:r>
            <a:r>
              <a:rPr lang="en-US" sz="1800" dirty="0" err="1">
                <a:solidFill>
                  <a:schemeClr val="tx1"/>
                </a:solidFill>
              </a:rPr>
              <a:t>informazioni</a:t>
            </a:r>
            <a:r>
              <a:rPr lang="en-US" sz="1800" dirty="0">
                <a:solidFill>
                  <a:schemeClr val="tx1"/>
                </a:solidFill>
              </a:rPr>
              <a:t> </a:t>
            </a:r>
            <a:r>
              <a:rPr lang="en-US" sz="1800" dirty="0" err="1">
                <a:solidFill>
                  <a:schemeClr val="tx1"/>
                </a:solidFill>
              </a:rPr>
              <a:t>commerciali</a:t>
            </a:r>
            <a:r>
              <a:rPr lang="en-US" sz="1800" dirty="0">
                <a:solidFill>
                  <a:schemeClr val="tx1"/>
                </a:solidFill>
              </a:rPr>
              <a:t> </a:t>
            </a:r>
            <a:r>
              <a:rPr lang="en-US" sz="1800" dirty="0" err="1">
                <a:solidFill>
                  <a:schemeClr val="tx1"/>
                </a:solidFill>
              </a:rPr>
              <a:t>riservate</a:t>
            </a:r>
            <a:r>
              <a:rPr lang="en-US" sz="1800" dirty="0">
                <a:solidFill>
                  <a:schemeClr val="tx1"/>
                </a:solidFill>
              </a:rPr>
              <a:t> - </a:t>
            </a:r>
            <a:r>
              <a:rPr lang="en-US" sz="1800" dirty="0" err="1">
                <a:solidFill>
                  <a:schemeClr val="tx1"/>
                </a:solidFill>
              </a:rPr>
              <a:t>Segreti</a:t>
            </a:r>
            <a:r>
              <a:rPr lang="en-US" sz="1800" dirty="0">
                <a:solidFill>
                  <a:schemeClr val="tx1"/>
                </a:solidFill>
              </a:rPr>
              <a:t> </a:t>
            </a:r>
            <a:r>
              <a:rPr lang="en-US" sz="1800" dirty="0" err="1">
                <a:solidFill>
                  <a:schemeClr val="tx1"/>
                </a:solidFill>
              </a:rPr>
              <a:t>commerciali</a:t>
            </a:r>
            <a:r>
              <a:rPr lang="en-US" sz="1800" dirty="0">
                <a:solidFill>
                  <a:schemeClr val="tx1"/>
                </a:solidFill>
              </a:rPr>
              <a:t>” </a:t>
            </a:r>
            <a:r>
              <a:rPr lang="mr-IN" sz="1800" dirty="0">
                <a:solidFill>
                  <a:schemeClr val="tx1"/>
                </a:solidFill>
              </a:rPr>
              <a:t>–</a:t>
            </a:r>
            <a:r>
              <a:rPr lang="en-US" sz="1800" dirty="0">
                <a:solidFill>
                  <a:schemeClr val="tx1"/>
                </a:solidFill>
              </a:rPr>
              <a:t> </a:t>
            </a:r>
            <a:r>
              <a:rPr lang="en-US" sz="1800" dirty="0" err="1">
                <a:solidFill>
                  <a:schemeClr val="tx1"/>
                </a:solidFill>
              </a:rPr>
              <a:t>Direttiva</a:t>
            </a:r>
            <a:r>
              <a:rPr lang="en-US" sz="1800" dirty="0">
                <a:solidFill>
                  <a:schemeClr val="tx1"/>
                </a:solidFill>
              </a:rPr>
              <a:t> EU 2016</a:t>
            </a:r>
          </a:p>
        </p:txBody>
      </p:sp>
      <p:sp>
        <p:nvSpPr>
          <p:cNvPr id="7" name="Title 2"/>
          <p:cNvSpPr txBox="1">
            <a:spLocks/>
          </p:cNvSpPr>
          <p:nvPr/>
        </p:nvSpPr>
        <p:spPr>
          <a:xfrm>
            <a:off x="720000"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r>
              <a:rPr lang="en-US" sz="2000" dirty="0"/>
              <a:t>Trade Secrets: </a:t>
            </a:r>
            <a:r>
              <a:rPr lang="en-US" sz="2000" dirty="0" err="1"/>
              <a:t>segreti</a:t>
            </a:r>
            <a:r>
              <a:rPr lang="en-US" sz="2000" dirty="0"/>
              <a:t> </a:t>
            </a:r>
            <a:r>
              <a:rPr lang="en-US" sz="2000" dirty="0" err="1"/>
              <a:t>commerciali</a:t>
            </a:r>
            <a:r>
              <a:rPr lang="en-US" sz="2000" dirty="0"/>
              <a:t>, </a:t>
            </a:r>
            <a:r>
              <a:rPr lang="en-US" sz="2000" dirty="0" err="1"/>
              <a:t>informazioni</a:t>
            </a:r>
            <a:r>
              <a:rPr lang="en-US" sz="2000" dirty="0"/>
              <a:t> </a:t>
            </a:r>
            <a:r>
              <a:rPr lang="en-US" sz="2000" dirty="0" err="1"/>
              <a:t>segrete</a:t>
            </a:r>
            <a:endParaRPr lang="en-US"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graphicFrame>
        <p:nvGraphicFramePr>
          <p:cNvPr id="3" name="Diagramma 2"/>
          <p:cNvGraphicFramePr/>
          <p:nvPr>
            <p:extLst>
              <p:ext uri="{D42A27DB-BD31-4B8C-83A1-F6EECF244321}">
                <p14:modId xmlns:p14="http://schemas.microsoft.com/office/powerpoint/2010/main" val="1605491263"/>
              </p:ext>
            </p:extLst>
          </p:nvPr>
        </p:nvGraphicFramePr>
        <p:xfrm>
          <a:off x="539495" y="3270263"/>
          <a:ext cx="10171708" cy="2319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29127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32</a:t>
            </a:fld>
            <a:endParaRPr lang="en-US" sz="1000"/>
          </a:p>
        </p:txBody>
      </p:sp>
      <p:sp>
        <p:nvSpPr>
          <p:cNvPr id="7173" name="Text Box 4"/>
          <p:cNvSpPr txBox="1">
            <a:spLocks noChangeArrowheads="1"/>
          </p:cNvSpPr>
          <p:nvPr/>
        </p:nvSpPr>
        <p:spPr bwMode="auto">
          <a:xfrm>
            <a:off x="643799" y="1364617"/>
            <a:ext cx="10633801" cy="818607"/>
          </a:xfrm>
          <a:prstGeom prst="rect">
            <a:avLst/>
          </a:prstGeom>
          <a:ln/>
        </p:spPr>
        <p:style>
          <a:lnRef idx="2">
            <a:schemeClr val="accent1"/>
          </a:lnRef>
          <a:fillRef idx="1">
            <a:schemeClr val="lt1"/>
          </a:fillRef>
          <a:effectRef idx="0">
            <a:schemeClr val="accent1"/>
          </a:effectRef>
          <a:fontRef idx="minor">
            <a:schemeClr val="dk1"/>
          </a:fontRef>
        </p:style>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pPr algn="ctr"/>
            <a:r>
              <a:rPr lang="it-IT" sz="1800" b="1" dirty="0">
                <a:solidFill>
                  <a:schemeClr val="tx1"/>
                </a:solidFill>
              </a:rPr>
              <a:t>Perché una direttiva?</a:t>
            </a:r>
          </a:p>
          <a:p>
            <a:pPr algn="ctr"/>
            <a:r>
              <a:rPr lang="it-IT" sz="1800" b="1" dirty="0" err="1">
                <a:solidFill>
                  <a:schemeClr val="tx1"/>
                </a:solidFill>
              </a:rPr>
              <a:t>Frammetaria</a:t>
            </a:r>
            <a:r>
              <a:rPr lang="it-IT" sz="1800" b="1" dirty="0">
                <a:solidFill>
                  <a:schemeClr val="tx1"/>
                </a:solidFill>
              </a:rPr>
              <a:t> protezione in EU </a:t>
            </a:r>
            <a:r>
              <a:rPr lang="it-IT" sz="1800" b="1" dirty="0" err="1">
                <a:solidFill>
                  <a:schemeClr val="tx1"/>
                </a:solidFill>
              </a:rPr>
              <a:t>Member</a:t>
            </a:r>
            <a:r>
              <a:rPr lang="it-IT" sz="1800" b="1" dirty="0">
                <a:solidFill>
                  <a:schemeClr val="tx1"/>
                </a:solidFill>
              </a:rPr>
              <a:t> </a:t>
            </a:r>
            <a:r>
              <a:rPr lang="it-IT" sz="1800" b="1" dirty="0" err="1">
                <a:solidFill>
                  <a:schemeClr val="tx1"/>
                </a:solidFill>
              </a:rPr>
              <a:t>States</a:t>
            </a:r>
            <a:r>
              <a:rPr lang="it-IT" sz="1800" b="1" dirty="0">
                <a:solidFill>
                  <a:schemeClr val="tx1"/>
                </a:solidFill>
              </a:rPr>
              <a:t>: il caso della Francia</a:t>
            </a:r>
            <a:endParaRPr lang="it-IT" sz="1800" b="1" dirty="0">
              <a:solidFill>
                <a:schemeClr val="accent1">
                  <a:lumMod val="75000"/>
                </a:schemeClr>
              </a:solidFill>
            </a:endParaRPr>
          </a:p>
        </p:txBody>
      </p:sp>
      <p:sp>
        <p:nvSpPr>
          <p:cNvPr id="7" name="Title 2"/>
          <p:cNvSpPr txBox="1">
            <a:spLocks/>
          </p:cNvSpPr>
          <p:nvPr/>
        </p:nvSpPr>
        <p:spPr>
          <a:xfrm>
            <a:off x="720000"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r>
              <a:rPr lang="en-US" sz="2000" dirty="0"/>
              <a:t>Trade Secrets: </a:t>
            </a:r>
            <a:r>
              <a:rPr lang="it-IT" sz="2000" dirty="0"/>
              <a:t>La nuova direttiva UE</a:t>
            </a:r>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
        <p:nvSpPr>
          <p:cNvPr id="3" name="CasellaDiTesto 2"/>
          <p:cNvSpPr txBox="1"/>
          <p:nvPr/>
        </p:nvSpPr>
        <p:spPr>
          <a:xfrm>
            <a:off x="643800" y="2267196"/>
            <a:ext cx="10710002" cy="3170099"/>
          </a:xfrm>
          <a:prstGeom prst="rect">
            <a:avLst/>
          </a:prstGeom>
          <a:noFill/>
        </p:spPr>
        <p:txBody>
          <a:bodyPr wrap="square" rtlCol="0">
            <a:spAutoFit/>
          </a:bodyPr>
          <a:lstStyle/>
          <a:p>
            <a:endParaRPr lang="it-IT" sz="2000" dirty="0"/>
          </a:p>
          <a:p>
            <a:r>
              <a:rPr lang="it-IT" sz="2000" dirty="0"/>
              <a:t>L’uso della privacy: vita privata delle persone</a:t>
            </a:r>
            <a:r>
              <a:rPr lang="mr-IN" sz="2000" dirty="0"/>
              <a:t>…</a:t>
            </a:r>
            <a:r>
              <a:rPr lang="it-IT" sz="2000" dirty="0"/>
              <a:t> giuridiche!</a:t>
            </a:r>
          </a:p>
          <a:p>
            <a:endParaRPr lang="it-IT" sz="2000" dirty="0"/>
          </a:p>
          <a:p>
            <a:r>
              <a:rPr lang="it-IT" sz="2000" dirty="0"/>
              <a:t>I segreti commerciali, come “riservatezza d’impresa”. Lento cammino delle Corti d’Appello a partire dalla riservatezza individuale nella vita d’impresa, e poi della </a:t>
            </a:r>
            <a:r>
              <a:rPr lang="it-IT" sz="2000" dirty="0" err="1"/>
              <a:t>Cour</a:t>
            </a:r>
            <a:r>
              <a:rPr lang="it-IT" sz="2000" dirty="0"/>
              <a:t> de </a:t>
            </a:r>
            <a:r>
              <a:rPr lang="it-IT" sz="2000" dirty="0" err="1"/>
              <a:t>Cassation</a:t>
            </a:r>
            <a:r>
              <a:rPr lang="it-IT" sz="2000" dirty="0"/>
              <a:t>.</a:t>
            </a:r>
          </a:p>
          <a:p>
            <a:endParaRPr lang="it-IT" sz="2000" dirty="0"/>
          </a:p>
          <a:p>
            <a:r>
              <a:rPr lang="it-IT" sz="2000" dirty="0"/>
              <a:t>Già l’art. 8 CEDU è stato spesso letto come “vita privata economica”.</a:t>
            </a:r>
          </a:p>
          <a:p>
            <a:endParaRPr lang="it-IT" sz="2000" dirty="0"/>
          </a:p>
          <a:p>
            <a:r>
              <a:rPr lang="it-IT" sz="2000" dirty="0"/>
              <a:t>Solo in Austria, Germania e Italia (fino al 2012) implementazione della 95/46/EC estesa alle persone giuridiche =&gt; Caso del battesimo, simile al caso di </a:t>
            </a:r>
            <a:r>
              <a:rPr lang="it-IT" sz="2000" dirty="0" err="1"/>
              <a:t>Scientology</a:t>
            </a:r>
            <a:r>
              <a:rPr lang="it-IT" sz="2000" dirty="0"/>
              <a:t>! Tutelare l’identità di persone giuridiche</a:t>
            </a:r>
          </a:p>
        </p:txBody>
      </p:sp>
    </p:spTree>
    <p:extLst>
      <p:ext uri="{BB962C8B-B14F-4D97-AF65-F5344CB8AC3E}">
        <p14:creationId xmlns:p14="http://schemas.microsoft.com/office/powerpoint/2010/main" val="6541868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33</a:t>
            </a:fld>
            <a:endParaRPr lang="en-US" sz="1000"/>
          </a:p>
        </p:txBody>
      </p:sp>
      <p:sp>
        <p:nvSpPr>
          <p:cNvPr id="7173" name="Text Box 4"/>
          <p:cNvSpPr txBox="1">
            <a:spLocks noChangeArrowheads="1"/>
          </p:cNvSpPr>
          <p:nvPr/>
        </p:nvSpPr>
        <p:spPr bwMode="auto">
          <a:xfrm>
            <a:off x="665451" y="1432045"/>
            <a:ext cx="10633801" cy="434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endParaRPr lang="en-US" sz="1100" dirty="0">
              <a:solidFill>
                <a:schemeClr val="tx1"/>
              </a:solidFill>
            </a:endParaRPr>
          </a:p>
        </p:txBody>
      </p:sp>
      <p:sp>
        <p:nvSpPr>
          <p:cNvPr id="7" name="Title 2"/>
          <p:cNvSpPr txBox="1">
            <a:spLocks/>
          </p:cNvSpPr>
          <p:nvPr/>
        </p:nvSpPr>
        <p:spPr>
          <a:xfrm>
            <a:off x="448718" y="498078"/>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r>
              <a:rPr lang="en-US" sz="2000" dirty="0"/>
              <a:t>Trade Secrets: </a:t>
            </a:r>
            <a:r>
              <a:rPr lang="it-IT" sz="2000" dirty="0"/>
              <a:t>i 3 requisiti in un quadro sinottico</a:t>
            </a:r>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graphicFrame>
        <p:nvGraphicFramePr>
          <p:cNvPr id="4" name="Tabella 3"/>
          <p:cNvGraphicFramePr>
            <a:graphicFrameLocks noGrp="1"/>
          </p:cNvGraphicFramePr>
          <p:nvPr>
            <p:extLst>
              <p:ext uri="{D42A27DB-BD31-4B8C-83A1-F6EECF244321}">
                <p14:modId xmlns:p14="http://schemas.microsoft.com/office/powerpoint/2010/main" val="2026803464"/>
              </p:ext>
            </p:extLst>
          </p:nvPr>
        </p:nvGraphicFramePr>
        <p:xfrm>
          <a:off x="357590" y="1126085"/>
          <a:ext cx="11492234" cy="4790440"/>
        </p:xfrm>
        <a:graphic>
          <a:graphicData uri="http://schemas.openxmlformats.org/drawingml/2006/table">
            <a:tbl>
              <a:tblPr firstRow="1" bandRow="1">
                <a:tableStyleId>{3B4B98B0-60AC-42C2-AFA5-B58CD77FA1E5}</a:tableStyleId>
              </a:tblPr>
              <a:tblGrid>
                <a:gridCol w="1786909">
                  <a:extLst>
                    <a:ext uri="{9D8B030D-6E8A-4147-A177-3AD203B41FA5}">
                      <a16:colId xmlns:a16="http://schemas.microsoft.com/office/drawing/2014/main" val="20000"/>
                    </a:ext>
                  </a:extLst>
                </a:gridCol>
                <a:gridCol w="3338358">
                  <a:extLst>
                    <a:ext uri="{9D8B030D-6E8A-4147-A177-3AD203B41FA5}">
                      <a16:colId xmlns:a16="http://schemas.microsoft.com/office/drawing/2014/main" val="20001"/>
                    </a:ext>
                  </a:extLst>
                </a:gridCol>
                <a:gridCol w="3183483">
                  <a:extLst>
                    <a:ext uri="{9D8B030D-6E8A-4147-A177-3AD203B41FA5}">
                      <a16:colId xmlns:a16="http://schemas.microsoft.com/office/drawing/2014/main" val="20002"/>
                    </a:ext>
                  </a:extLst>
                </a:gridCol>
                <a:gridCol w="3183484">
                  <a:extLst>
                    <a:ext uri="{9D8B030D-6E8A-4147-A177-3AD203B41FA5}">
                      <a16:colId xmlns:a16="http://schemas.microsoft.com/office/drawing/2014/main" val="20003"/>
                    </a:ext>
                  </a:extLst>
                </a:gridCol>
              </a:tblGrid>
              <a:tr h="370840">
                <a:tc>
                  <a:txBody>
                    <a:bodyPr/>
                    <a:lstStyle/>
                    <a:p>
                      <a:r>
                        <a:rPr lang="it-IT" sz="1600" dirty="0"/>
                        <a:t>Codice Penale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t-IT" sz="1600" dirty="0"/>
                        <a:t>Accordo</a:t>
                      </a:r>
                      <a:r>
                        <a:rPr lang="it-IT" sz="1600" baseline="0" dirty="0"/>
                        <a:t> TRIPS</a:t>
                      </a:r>
                      <a:endParaRPr lang="it-IT"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t-IT" sz="1600" dirty="0"/>
                        <a:t>Codice</a:t>
                      </a:r>
                      <a:r>
                        <a:rPr lang="it-IT" sz="1600" baseline="0" dirty="0"/>
                        <a:t> </a:t>
                      </a:r>
                      <a:r>
                        <a:rPr lang="it-IT" sz="1600" baseline="0" dirty="0" err="1"/>
                        <a:t>propr</a:t>
                      </a:r>
                      <a:r>
                        <a:rPr lang="it-IT" sz="1600" baseline="0" dirty="0"/>
                        <a:t>. </a:t>
                      </a:r>
                      <a:r>
                        <a:rPr lang="it-IT" sz="1600" baseline="0" dirty="0" err="1"/>
                        <a:t>industiale</a:t>
                      </a:r>
                      <a:endParaRPr lang="it-IT"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t-IT" sz="1600" dirty="0"/>
                        <a:t>Direttiva EU</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it-IT" sz="1600" b="1" dirty="0">
                          <a:solidFill>
                            <a:srgbClr val="000000"/>
                          </a:solidFill>
                        </a:rPr>
                        <a:t>Notizie (</a:t>
                      </a:r>
                      <a:r>
                        <a:rPr lang="mr-IN" sz="1600" b="1" dirty="0">
                          <a:solidFill>
                            <a:srgbClr val="000000"/>
                          </a:solidFill>
                        </a:rPr>
                        <a:t>…</a:t>
                      </a:r>
                      <a:r>
                        <a:rPr lang="it-IT" sz="1600" b="1" dirty="0">
                          <a:solidFill>
                            <a:srgbClr val="000000"/>
                          </a:solidFill>
                        </a:rPr>
                        <a:t>) segrete</a:t>
                      </a:r>
                      <a:endParaRPr lang="it-IT" sz="16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0">
                        <a:spcBef>
                          <a:spcPts val="500"/>
                        </a:spcBef>
                        <a:spcAft>
                          <a:spcPts val="600"/>
                        </a:spcAft>
                        <a:buClr>
                          <a:srgbClr val="333333"/>
                        </a:buClr>
                        <a:buSzPct val="100000"/>
                      </a:pPr>
                      <a:r>
                        <a:rPr lang="it-IT" sz="1600" dirty="0">
                          <a:solidFill>
                            <a:schemeClr val="tx1"/>
                          </a:solidFill>
                        </a:rPr>
                        <a:t>a) siano </a:t>
                      </a:r>
                      <a:r>
                        <a:rPr lang="it-IT" sz="1600" b="0" dirty="0">
                          <a:solidFill>
                            <a:schemeClr val="tx1"/>
                          </a:solidFill>
                        </a:rPr>
                        <a:t>segrete</a:t>
                      </a:r>
                      <a:r>
                        <a:rPr lang="it-IT" sz="1600" dirty="0">
                          <a:solidFill>
                            <a:schemeClr val="tx1"/>
                          </a:solidFill>
                        </a:rPr>
                        <a:t> nel senso che non sono, nel loro insieme o nella precisa configurazione e combinazione dei loro elementi, generalmente note o facilmente accessibili a persone che normalmente si occupano del tipo di informazioni in questione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t-IT" sz="1600" dirty="0"/>
                        <a:t>a) siano segrete, nel senso che non siano nel loro insieme o nella precisa configurazione e combinazione dei loro elementi generalmente note o facilmente accessibili agli </a:t>
                      </a:r>
                      <a:r>
                        <a:rPr lang="it-IT" sz="1600" b="1" dirty="0"/>
                        <a:t>esperti</a:t>
                      </a:r>
                      <a:r>
                        <a:rPr lang="it-IT" sz="1600" dirty="0"/>
                        <a:t> </a:t>
                      </a:r>
                      <a:r>
                        <a:rPr lang="it-IT" sz="1600" b="1" dirty="0"/>
                        <a:t>ed</a:t>
                      </a:r>
                      <a:r>
                        <a:rPr lang="it-IT" sz="1600" dirty="0"/>
                        <a:t> </a:t>
                      </a:r>
                      <a:r>
                        <a:rPr lang="it-IT" sz="1600" b="1" dirty="0"/>
                        <a:t>agli</a:t>
                      </a:r>
                      <a:r>
                        <a:rPr lang="it-IT" sz="1600" dirty="0"/>
                        <a:t> </a:t>
                      </a:r>
                      <a:r>
                        <a:rPr lang="it-IT" sz="1600" b="1" dirty="0"/>
                        <a:t>operatori</a:t>
                      </a:r>
                      <a:r>
                        <a:rPr lang="it-IT" sz="1600" dirty="0"/>
                        <a:t> </a:t>
                      </a:r>
                      <a:r>
                        <a:rPr lang="it-IT" sz="1600" b="1" dirty="0"/>
                        <a:t>del</a:t>
                      </a:r>
                      <a:r>
                        <a:rPr lang="it-IT" sz="1600" dirty="0"/>
                        <a:t> </a:t>
                      </a:r>
                      <a:r>
                        <a:rPr lang="it-IT" sz="1600" b="1" dirty="0"/>
                        <a:t>settore</a:t>
                      </a:r>
                      <a:endParaRPr lang="it-IT"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t-IT" sz="1600" dirty="0"/>
                        <a:t>a) segrete nel senso che non sono, nel loro insieme o nella precisa configurazione e combinazione dei loro elementi, generalmente note o facilmente accessibili a persone che normalmente si occupano del tipo di informazioni in questione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it-IT" sz="1600" b="1" dirty="0">
                          <a:solidFill>
                            <a:srgbClr val="000000"/>
                          </a:solidFill>
                        </a:rPr>
                        <a:t>sopra scoperte o invenzioni scientifiche, o applicazioni industriali</a:t>
                      </a:r>
                      <a:endParaRPr lang="it-IT" sz="16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0">
                        <a:spcBef>
                          <a:spcPts val="500"/>
                        </a:spcBef>
                        <a:spcAft>
                          <a:spcPts val="600"/>
                        </a:spcAft>
                        <a:buClr>
                          <a:srgbClr val="333333"/>
                        </a:buClr>
                        <a:buSzPct val="100000"/>
                      </a:pPr>
                      <a:r>
                        <a:rPr lang="it-IT" sz="1600" dirty="0">
                          <a:solidFill>
                            <a:schemeClr val="tx1"/>
                          </a:solidFill>
                        </a:rPr>
                        <a:t>b) abbiano </a:t>
                      </a:r>
                      <a:r>
                        <a:rPr lang="it-IT" sz="1600" b="1" dirty="0">
                          <a:solidFill>
                            <a:schemeClr val="tx1"/>
                          </a:solidFill>
                        </a:rPr>
                        <a:t>valore commerciale </a:t>
                      </a:r>
                      <a:r>
                        <a:rPr lang="it-IT" sz="1600" dirty="0">
                          <a:solidFill>
                            <a:schemeClr val="tx1"/>
                          </a:solidFill>
                        </a:rPr>
                        <a:t>in quanto segrete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t-IT" sz="1600" dirty="0"/>
                        <a:t>b) abbiano </a:t>
                      </a:r>
                      <a:r>
                        <a:rPr lang="it-IT" sz="1600" b="1" dirty="0"/>
                        <a:t>valore economico </a:t>
                      </a:r>
                      <a:r>
                        <a:rPr lang="it-IT" sz="1600" dirty="0"/>
                        <a:t>in quanto segrete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t-IT" sz="1600" dirty="0"/>
                        <a:t>b) hanno </a:t>
                      </a:r>
                      <a:r>
                        <a:rPr lang="it-IT" sz="1600" b="1" dirty="0"/>
                        <a:t>valore commerciale</a:t>
                      </a:r>
                      <a:r>
                        <a:rPr lang="it-IT" sz="1600" dirty="0"/>
                        <a:t> in quanto segrete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it-IT" sz="1600" dirty="0"/>
                        <a:t>“</a:t>
                      </a:r>
                      <a:r>
                        <a:rPr lang="it-IT" sz="1600" b="1" i="1" dirty="0"/>
                        <a:t>destinate a rimanere”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it-IT" sz="1600" dirty="0">
                          <a:solidFill>
                            <a:schemeClr val="tx1"/>
                          </a:solidFill>
                        </a:rPr>
                        <a:t>c) siano state </a:t>
                      </a:r>
                      <a:r>
                        <a:rPr lang="it-IT" sz="1600" b="0" dirty="0">
                          <a:solidFill>
                            <a:schemeClr val="tx1"/>
                          </a:solidFill>
                        </a:rPr>
                        <a:t>sottoposte</a:t>
                      </a:r>
                      <a:r>
                        <a:rPr lang="it-IT" sz="1600" dirty="0">
                          <a:solidFill>
                            <a:schemeClr val="tx1"/>
                          </a:solidFill>
                        </a:rPr>
                        <a:t>, da parte della persona al cui legittimo controllo sono soggette, </a:t>
                      </a:r>
                      <a:r>
                        <a:rPr lang="it-IT" sz="1600" b="1" dirty="0">
                          <a:solidFill>
                            <a:schemeClr val="tx1"/>
                          </a:solidFill>
                        </a:rPr>
                        <a:t>a misure adeguate </a:t>
                      </a:r>
                      <a:r>
                        <a:rPr lang="it-IT" sz="1600" dirty="0">
                          <a:solidFill>
                            <a:schemeClr val="tx1"/>
                          </a:solidFill>
                        </a:rPr>
                        <a:t>nel caso in questione </a:t>
                      </a:r>
                      <a:r>
                        <a:rPr lang="it-IT" sz="1600" b="0" dirty="0">
                          <a:solidFill>
                            <a:schemeClr val="tx1"/>
                          </a:solidFill>
                        </a:rPr>
                        <a:t>intese a mantenerle segrete</a:t>
                      </a:r>
                      <a:endParaRPr lang="it-IT" sz="16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it-IT" sz="1600" dirty="0"/>
                        <a:t>c) siano sottoposte, da parte delle persone al cui legittimo controllo sono soggette</a:t>
                      </a:r>
                      <a:r>
                        <a:rPr lang="it-IT" sz="1600" b="1" dirty="0"/>
                        <a:t>, a misure da ritenersi ragionevolmente adeguate </a:t>
                      </a:r>
                      <a:r>
                        <a:rPr lang="it-IT" sz="1600" dirty="0"/>
                        <a:t>a mantenerle segrete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t-IT" sz="1600" dirty="0"/>
                        <a:t>c) sono state sottoposte a </a:t>
                      </a:r>
                      <a:r>
                        <a:rPr lang="it-IT" sz="1600" b="1" dirty="0"/>
                        <a:t>misure</a:t>
                      </a:r>
                      <a:r>
                        <a:rPr lang="it-IT" sz="1600" dirty="0"/>
                        <a:t> </a:t>
                      </a:r>
                      <a:r>
                        <a:rPr lang="it-IT" sz="1600" b="1" dirty="0"/>
                        <a:t>ragionevoli</a:t>
                      </a:r>
                      <a:r>
                        <a:rPr lang="it-IT" sz="1600" dirty="0"/>
                        <a:t>, secondo le circostanze, da parte della persona al cui legittimo controllo sono soggette, a mantenerle segrete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277879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34</a:t>
            </a:fld>
            <a:endParaRPr lang="en-US" sz="1000"/>
          </a:p>
        </p:txBody>
      </p:sp>
      <p:sp>
        <p:nvSpPr>
          <p:cNvPr id="7173" name="Text Box 4"/>
          <p:cNvSpPr txBox="1">
            <a:spLocks noChangeArrowheads="1"/>
          </p:cNvSpPr>
          <p:nvPr/>
        </p:nvSpPr>
        <p:spPr bwMode="auto">
          <a:xfrm>
            <a:off x="665451" y="1432045"/>
            <a:ext cx="10633801" cy="434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endParaRPr lang="en-US" sz="1100" dirty="0">
              <a:solidFill>
                <a:schemeClr val="tx1"/>
              </a:solidFill>
            </a:endParaRPr>
          </a:p>
        </p:txBody>
      </p:sp>
      <p:sp>
        <p:nvSpPr>
          <p:cNvPr id="7" name="Title 2"/>
          <p:cNvSpPr txBox="1">
            <a:spLocks/>
          </p:cNvSpPr>
          <p:nvPr/>
        </p:nvSpPr>
        <p:spPr>
          <a:xfrm>
            <a:off x="448718" y="498078"/>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r>
              <a:rPr lang="en-US" sz="2000" dirty="0"/>
              <a:t>Trade Secrets: </a:t>
            </a:r>
            <a:r>
              <a:rPr lang="it-IT" sz="2000" dirty="0"/>
              <a:t>i 3 requisiti in un quadro sinottico</a:t>
            </a:r>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graphicFrame>
        <p:nvGraphicFramePr>
          <p:cNvPr id="4" name="Tabella 3"/>
          <p:cNvGraphicFramePr>
            <a:graphicFrameLocks noGrp="1"/>
          </p:cNvGraphicFramePr>
          <p:nvPr>
            <p:extLst>
              <p:ext uri="{D42A27DB-BD31-4B8C-83A1-F6EECF244321}">
                <p14:modId xmlns:p14="http://schemas.microsoft.com/office/powerpoint/2010/main" val="2978582559"/>
              </p:ext>
            </p:extLst>
          </p:nvPr>
        </p:nvGraphicFramePr>
        <p:xfrm>
          <a:off x="357590" y="1126085"/>
          <a:ext cx="11492234" cy="4790440"/>
        </p:xfrm>
        <a:graphic>
          <a:graphicData uri="http://schemas.openxmlformats.org/drawingml/2006/table">
            <a:tbl>
              <a:tblPr firstRow="1" bandRow="1">
                <a:tableStyleId>{3B4B98B0-60AC-42C2-AFA5-B58CD77FA1E5}</a:tableStyleId>
              </a:tblPr>
              <a:tblGrid>
                <a:gridCol w="1786909">
                  <a:extLst>
                    <a:ext uri="{9D8B030D-6E8A-4147-A177-3AD203B41FA5}">
                      <a16:colId xmlns:a16="http://schemas.microsoft.com/office/drawing/2014/main" val="20000"/>
                    </a:ext>
                  </a:extLst>
                </a:gridCol>
                <a:gridCol w="3338358">
                  <a:extLst>
                    <a:ext uri="{9D8B030D-6E8A-4147-A177-3AD203B41FA5}">
                      <a16:colId xmlns:a16="http://schemas.microsoft.com/office/drawing/2014/main" val="20001"/>
                    </a:ext>
                  </a:extLst>
                </a:gridCol>
                <a:gridCol w="3183483">
                  <a:extLst>
                    <a:ext uri="{9D8B030D-6E8A-4147-A177-3AD203B41FA5}">
                      <a16:colId xmlns:a16="http://schemas.microsoft.com/office/drawing/2014/main" val="20002"/>
                    </a:ext>
                  </a:extLst>
                </a:gridCol>
                <a:gridCol w="3183484">
                  <a:extLst>
                    <a:ext uri="{9D8B030D-6E8A-4147-A177-3AD203B41FA5}">
                      <a16:colId xmlns:a16="http://schemas.microsoft.com/office/drawing/2014/main" val="20003"/>
                    </a:ext>
                  </a:extLst>
                </a:gridCol>
              </a:tblGrid>
              <a:tr h="370840">
                <a:tc>
                  <a:txBody>
                    <a:bodyPr/>
                    <a:lstStyle/>
                    <a:p>
                      <a:r>
                        <a:rPr lang="it-IT" sz="1600" dirty="0"/>
                        <a:t>Codice Penale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t-IT" sz="1600" dirty="0"/>
                        <a:t>Accordo</a:t>
                      </a:r>
                      <a:r>
                        <a:rPr lang="it-IT" sz="1600" baseline="0" dirty="0"/>
                        <a:t> TRIPS</a:t>
                      </a:r>
                      <a:endParaRPr lang="it-IT"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t-IT" sz="1600" dirty="0"/>
                        <a:t>Codice</a:t>
                      </a:r>
                      <a:r>
                        <a:rPr lang="it-IT" sz="1600" baseline="0" dirty="0"/>
                        <a:t> </a:t>
                      </a:r>
                      <a:r>
                        <a:rPr lang="it-IT" sz="1600" baseline="0" dirty="0" err="1"/>
                        <a:t>propr</a:t>
                      </a:r>
                      <a:r>
                        <a:rPr lang="it-IT" sz="1600" baseline="0" dirty="0"/>
                        <a:t>. </a:t>
                      </a:r>
                      <a:r>
                        <a:rPr lang="it-IT" sz="1600" baseline="0" dirty="0" err="1"/>
                        <a:t>industiale</a:t>
                      </a:r>
                      <a:endParaRPr lang="it-IT"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t-IT" sz="1600" dirty="0"/>
                        <a:t>Direttiva EU</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it-IT" sz="1600" b="1" dirty="0">
                          <a:solidFill>
                            <a:srgbClr val="000000"/>
                          </a:solidFill>
                        </a:rPr>
                        <a:t>Notizie (</a:t>
                      </a:r>
                      <a:r>
                        <a:rPr lang="mr-IN" sz="1600" b="1" dirty="0">
                          <a:solidFill>
                            <a:srgbClr val="000000"/>
                          </a:solidFill>
                        </a:rPr>
                        <a:t>…</a:t>
                      </a:r>
                      <a:r>
                        <a:rPr lang="it-IT" sz="1600" b="1" dirty="0">
                          <a:solidFill>
                            <a:srgbClr val="000000"/>
                          </a:solidFill>
                        </a:rPr>
                        <a:t>) segrete</a:t>
                      </a:r>
                      <a:endParaRPr lang="it-IT" sz="1600" b="1"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0">
                        <a:spcBef>
                          <a:spcPts val="500"/>
                        </a:spcBef>
                        <a:spcAft>
                          <a:spcPts val="600"/>
                        </a:spcAft>
                        <a:buClr>
                          <a:srgbClr val="333333"/>
                        </a:buClr>
                        <a:buSzPct val="100000"/>
                      </a:pPr>
                      <a:r>
                        <a:rPr lang="it-IT" sz="1600" dirty="0">
                          <a:solidFill>
                            <a:schemeClr val="tx1"/>
                          </a:solidFill>
                        </a:rPr>
                        <a:t>a) siano </a:t>
                      </a:r>
                      <a:r>
                        <a:rPr lang="it-IT" sz="1600" b="0" dirty="0">
                          <a:solidFill>
                            <a:schemeClr val="tx1"/>
                          </a:solidFill>
                        </a:rPr>
                        <a:t>segrete</a:t>
                      </a:r>
                      <a:r>
                        <a:rPr lang="it-IT" sz="1600" dirty="0">
                          <a:solidFill>
                            <a:schemeClr val="tx1"/>
                          </a:solidFill>
                        </a:rPr>
                        <a:t> nel senso che non sono, nel loro insieme o nella precisa configurazione e combinazione dei loro elementi, generalmente note o facilmente accessibili </a:t>
                      </a:r>
                      <a:r>
                        <a:rPr lang="it-IT" sz="1600" b="1" u="sng" dirty="0">
                          <a:solidFill>
                            <a:schemeClr val="tx1"/>
                          </a:solidFill>
                        </a:rPr>
                        <a:t>a persone che normalmente si occupano del tipo di informazioni in questione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t-IT" sz="1600" dirty="0"/>
                        <a:t>a) siano segrete, nel senso che non siano nel loro insieme o nella precisa configurazione e combinazione dei loro elementi generalmente note o facilmente accessibili </a:t>
                      </a:r>
                      <a:r>
                        <a:rPr lang="it-IT" sz="1600" b="1" u="sng" dirty="0">
                          <a:solidFill>
                            <a:schemeClr val="accent2">
                              <a:lumMod val="50000"/>
                            </a:schemeClr>
                          </a:solidFill>
                        </a:rPr>
                        <a:t>agli</a:t>
                      </a:r>
                      <a:r>
                        <a:rPr lang="it-IT" sz="1600" u="sng" dirty="0">
                          <a:solidFill>
                            <a:schemeClr val="accent2">
                              <a:lumMod val="50000"/>
                            </a:schemeClr>
                          </a:solidFill>
                        </a:rPr>
                        <a:t> </a:t>
                      </a:r>
                      <a:r>
                        <a:rPr lang="it-IT" sz="1600" b="1" u="sng" dirty="0">
                          <a:solidFill>
                            <a:schemeClr val="accent2">
                              <a:lumMod val="50000"/>
                            </a:schemeClr>
                          </a:solidFill>
                        </a:rPr>
                        <a:t>esperti</a:t>
                      </a:r>
                      <a:r>
                        <a:rPr lang="it-IT" sz="1600" u="sng" dirty="0">
                          <a:solidFill>
                            <a:schemeClr val="accent2">
                              <a:lumMod val="50000"/>
                            </a:schemeClr>
                          </a:solidFill>
                        </a:rPr>
                        <a:t> </a:t>
                      </a:r>
                      <a:r>
                        <a:rPr lang="it-IT" sz="1600" b="1" u="sng" dirty="0">
                          <a:solidFill>
                            <a:schemeClr val="accent2">
                              <a:lumMod val="50000"/>
                            </a:schemeClr>
                          </a:solidFill>
                        </a:rPr>
                        <a:t>ed</a:t>
                      </a:r>
                      <a:r>
                        <a:rPr lang="it-IT" sz="1600" u="sng" dirty="0">
                          <a:solidFill>
                            <a:schemeClr val="accent2">
                              <a:lumMod val="50000"/>
                            </a:schemeClr>
                          </a:solidFill>
                        </a:rPr>
                        <a:t> </a:t>
                      </a:r>
                      <a:r>
                        <a:rPr lang="it-IT" sz="1600" b="1" u="sng" dirty="0">
                          <a:solidFill>
                            <a:schemeClr val="accent2">
                              <a:lumMod val="50000"/>
                            </a:schemeClr>
                          </a:solidFill>
                        </a:rPr>
                        <a:t>agli</a:t>
                      </a:r>
                      <a:r>
                        <a:rPr lang="it-IT" sz="1600" u="sng" dirty="0">
                          <a:solidFill>
                            <a:schemeClr val="accent2">
                              <a:lumMod val="50000"/>
                            </a:schemeClr>
                          </a:solidFill>
                        </a:rPr>
                        <a:t> </a:t>
                      </a:r>
                      <a:r>
                        <a:rPr lang="it-IT" sz="1600" b="1" u="sng" dirty="0">
                          <a:solidFill>
                            <a:schemeClr val="accent2">
                              <a:lumMod val="50000"/>
                            </a:schemeClr>
                          </a:solidFill>
                        </a:rPr>
                        <a:t>operatori</a:t>
                      </a:r>
                      <a:r>
                        <a:rPr lang="it-IT" sz="1600" u="sng" dirty="0">
                          <a:solidFill>
                            <a:schemeClr val="accent2">
                              <a:lumMod val="50000"/>
                            </a:schemeClr>
                          </a:solidFill>
                        </a:rPr>
                        <a:t> </a:t>
                      </a:r>
                      <a:r>
                        <a:rPr lang="it-IT" sz="1600" b="1" u="sng" dirty="0">
                          <a:solidFill>
                            <a:schemeClr val="accent2">
                              <a:lumMod val="50000"/>
                            </a:schemeClr>
                          </a:solidFill>
                        </a:rPr>
                        <a:t>del</a:t>
                      </a:r>
                      <a:r>
                        <a:rPr lang="it-IT" sz="1600" u="sng" dirty="0">
                          <a:solidFill>
                            <a:schemeClr val="accent2">
                              <a:lumMod val="50000"/>
                            </a:schemeClr>
                          </a:solidFill>
                        </a:rPr>
                        <a:t> </a:t>
                      </a:r>
                      <a:r>
                        <a:rPr lang="it-IT" sz="1600" b="1" u="sng" dirty="0">
                          <a:solidFill>
                            <a:schemeClr val="accent2">
                              <a:lumMod val="50000"/>
                            </a:schemeClr>
                          </a:solidFill>
                        </a:rPr>
                        <a:t>settore</a:t>
                      </a:r>
                      <a:endParaRPr lang="it-IT" sz="1600" u="sng" dirty="0">
                        <a:solidFill>
                          <a:schemeClr val="accent2">
                            <a:lumMod val="50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t-IT" sz="1600" dirty="0"/>
                        <a:t>a) segrete nel senso che non sono, nel loro insieme o nella precisa configurazione e combinazione dei loro elementi, generalmente note o facilmente accessibili </a:t>
                      </a:r>
                      <a:r>
                        <a:rPr lang="it-IT" sz="1600" b="1" u="sng" dirty="0"/>
                        <a:t>a persone che normalmente si occupano del tipo di informazioni in questione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it-IT" sz="1600" b="1" dirty="0">
                          <a:solidFill>
                            <a:schemeClr val="accent1">
                              <a:lumMod val="75000"/>
                            </a:schemeClr>
                          </a:solidFill>
                        </a:rPr>
                        <a:t>sopra scoperte o invenzioni scientifiche, o applicazioni industriali</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indent="0">
                        <a:spcBef>
                          <a:spcPts val="500"/>
                        </a:spcBef>
                        <a:spcAft>
                          <a:spcPts val="600"/>
                        </a:spcAft>
                        <a:buClr>
                          <a:srgbClr val="333333"/>
                        </a:buClr>
                        <a:buSzPct val="100000"/>
                      </a:pPr>
                      <a:r>
                        <a:rPr lang="it-IT" sz="1600" dirty="0">
                          <a:solidFill>
                            <a:schemeClr val="tx1"/>
                          </a:solidFill>
                        </a:rPr>
                        <a:t>b) abbiano </a:t>
                      </a:r>
                      <a:r>
                        <a:rPr lang="it-IT" sz="1600" b="1" dirty="0">
                          <a:solidFill>
                            <a:schemeClr val="tx1"/>
                          </a:solidFill>
                        </a:rPr>
                        <a:t>valore commerciale </a:t>
                      </a:r>
                      <a:r>
                        <a:rPr lang="it-IT" sz="1600" dirty="0">
                          <a:solidFill>
                            <a:schemeClr val="tx1"/>
                          </a:solidFill>
                        </a:rPr>
                        <a:t>in quanto segrete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t-IT" sz="1600" dirty="0"/>
                        <a:t>b) abbiano </a:t>
                      </a:r>
                      <a:r>
                        <a:rPr lang="it-IT" sz="1600" b="1" dirty="0"/>
                        <a:t>valore economico </a:t>
                      </a:r>
                      <a:r>
                        <a:rPr lang="it-IT" sz="1600" dirty="0"/>
                        <a:t>in quanto segrete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t-IT" sz="1600" dirty="0"/>
                        <a:t>b) hanno </a:t>
                      </a:r>
                      <a:r>
                        <a:rPr lang="it-IT" sz="1600" b="1" dirty="0"/>
                        <a:t>valore commerciale</a:t>
                      </a:r>
                      <a:r>
                        <a:rPr lang="it-IT" sz="1600" dirty="0"/>
                        <a:t> in quanto segrete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it-IT" sz="1600" dirty="0"/>
                        <a:t>“</a:t>
                      </a:r>
                      <a:r>
                        <a:rPr lang="it-IT" sz="1600" b="1" i="1" dirty="0"/>
                        <a:t>destinate a rimanere”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it-IT" sz="1600" dirty="0">
                          <a:solidFill>
                            <a:schemeClr val="tx1"/>
                          </a:solidFill>
                        </a:rPr>
                        <a:t>c) siano state </a:t>
                      </a:r>
                      <a:r>
                        <a:rPr lang="it-IT" sz="1600" b="0" dirty="0">
                          <a:solidFill>
                            <a:schemeClr val="tx1"/>
                          </a:solidFill>
                        </a:rPr>
                        <a:t>sottoposte</a:t>
                      </a:r>
                      <a:r>
                        <a:rPr lang="it-IT" sz="1600" b="1" dirty="0">
                          <a:solidFill>
                            <a:schemeClr val="tx1"/>
                          </a:solidFill>
                        </a:rPr>
                        <a:t>, </a:t>
                      </a:r>
                      <a:r>
                        <a:rPr lang="it-IT" sz="1600" b="1" dirty="0">
                          <a:solidFill>
                            <a:srgbClr val="FF0000"/>
                          </a:solidFill>
                        </a:rPr>
                        <a:t>da parte della persona al cui legittimo controllo sono soggette</a:t>
                      </a:r>
                      <a:r>
                        <a:rPr lang="it-IT" sz="1600" dirty="0">
                          <a:solidFill>
                            <a:schemeClr val="tx1"/>
                          </a:solidFill>
                        </a:rPr>
                        <a:t>, </a:t>
                      </a:r>
                      <a:r>
                        <a:rPr lang="it-IT" sz="1600" b="1" dirty="0">
                          <a:solidFill>
                            <a:schemeClr val="tx1"/>
                          </a:solidFill>
                        </a:rPr>
                        <a:t>a misure adeguate </a:t>
                      </a:r>
                      <a:r>
                        <a:rPr lang="it-IT" sz="1600" u="sng" dirty="0">
                          <a:solidFill>
                            <a:schemeClr val="tx1"/>
                          </a:solidFill>
                        </a:rPr>
                        <a:t>nel caso in questione</a:t>
                      </a:r>
                      <a:r>
                        <a:rPr lang="it-IT" sz="1600" dirty="0">
                          <a:solidFill>
                            <a:schemeClr val="tx1"/>
                          </a:solidFill>
                        </a:rPr>
                        <a:t> </a:t>
                      </a:r>
                      <a:r>
                        <a:rPr lang="it-IT" sz="1600" b="0" dirty="0">
                          <a:solidFill>
                            <a:schemeClr val="tx1"/>
                          </a:solidFill>
                        </a:rPr>
                        <a:t>intese a mantenerle segrete</a:t>
                      </a:r>
                      <a:endParaRPr lang="it-IT" sz="16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377" rtl="0" eaLnBrk="1" fontAlgn="auto" latinLnBrk="0" hangingPunct="1">
                        <a:lnSpc>
                          <a:spcPct val="100000"/>
                        </a:lnSpc>
                        <a:spcBef>
                          <a:spcPts val="0"/>
                        </a:spcBef>
                        <a:spcAft>
                          <a:spcPts val="0"/>
                        </a:spcAft>
                        <a:buClrTx/>
                        <a:buSzTx/>
                        <a:buFontTx/>
                        <a:buNone/>
                        <a:tabLst/>
                        <a:defRPr/>
                      </a:pPr>
                      <a:r>
                        <a:rPr lang="it-IT" sz="1600" dirty="0"/>
                        <a:t>c) siano sottoposte, </a:t>
                      </a:r>
                      <a:r>
                        <a:rPr lang="it-IT" sz="1600" b="1" dirty="0">
                          <a:solidFill>
                            <a:srgbClr val="FF0000"/>
                          </a:solidFill>
                        </a:rPr>
                        <a:t>da parte delle persone al cui legittimo controllo sono soggette</a:t>
                      </a:r>
                      <a:r>
                        <a:rPr lang="it-IT" sz="1600" b="1" dirty="0"/>
                        <a:t>, a misure da ritenersi ragionevolmente adeguate </a:t>
                      </a:r>
                      <a:r>
                        <a:rPr lang="it-IT" sz="1600" dirty="0"/>
                        <a:t>a mantenerle segrete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it-IT" sz="1600" dirty="0"/>
                        <a:t>c) sono state sottoposte a </a:t>
                      </a:r>
                      <a:r>
                        <a:rPr lang="it-IT" sz="1600" b="1" dirty="0"/>
                        <a:t>misure</a:t>
                      </a:r>
                      <a:r>
                        <a:rPr lang="it-IT" sz="1600" dirty="0"/>
                        <a:t> </a:t>
                      </a:r>
                      <a:r>
                        <a:rPr lang="it-IT" sz="1600" b="1" dirty="0"/>
                        <a:t>ragionevoli</a:t>
                      </a:r>
                      <a:r>
                        <a:rPr lang="it-IT" sz="1600" dirty="0"/>
                        <a:t>, </a:t>
                      </a:r>
                      <a:r>
                        <a:rPr lang="it-IT" sz="1600" u="sng" dirty="0"/>
                        <a:t>secondo le circost</a:t>
                      </a:r>
                      <a:r>
                        <a:rPr lang="it-IT" sz="1600" dirty="0"/>
                        <a:t>anze, da parte della persona al cui legittimo controllo sono soggette, a mantenerle segrete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5" name="Connettore 1 4"/>
          <p:cNvCxnSpPr/>
          <p:nvPr/>
        </p:nvCxnSpPr>
        <p:spPr>
          <a:xfrm flipV="1">
            <a:off x="3180180" y="3579227"/>
            <a:ext cx="1626824" cy="20993"/>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Connettore 1 10"/>
          <p:cNvCxnSpPr/>
          <p:nvPr/>
        </p:nvCxnSpPr>
        <p:spPr>
          <a:xfrm flipV="1">
            <a:off x="6409211" y="3584679"/>
            <a:ext cx="1626824" cy="20993"/>
          </a:xfrm>
          <a:prstGeom prst="line">
            <a:avLst/>
          </a:prstGeom>
          <a:ln w="38100" cmpd="sng">
            <a:solidFill>
              <a:srgbClr val="660066"/>
            </a:solidFill>
          </a:ln>
        </p:spPr>
        <p:style>
          <a:lnRef idx="2">
            <a:schemeClr val="accent1"/>
          </a:lnRef>
          <a:fillRef idx="0">
            <a:schemeClr val="accent1"/>
          </a:fillRef>
          <a:effectRef idx="1">
            <a:schemeClr val="accent1"/>
          </a:effectRef>
          <a:fontRef idx="minor">
            <a:schemeClr val="tx1"/>
          </a:fontRef>
        </p:style>
      </p:cxnSp>
      <p:cxnSp>
        <p:nvCxnSpPr>
          <p:cNvPr id="12" name="Connettore 1 11"/>
          <p:cNvCxnSpPr/>
          <p:nvPr/>
        </p:nvCxnSpPr>
        <p:spPr>
          <a:xfrm flipV="1">
            <a:off x="9521382" y="3579635"/>
            <a:ext cx="1626824" cy="20993"/>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Connettore 1 13"/>
          <p:cNvCxnSpPr/>
          <p:nvPr/>
        </p:nvCxnSpPr>
        <p:spPr>
          <a:xfrm>
            <a:off x="4282222" y="5374497"/>
            <a:ext cx="789007" cy="1"/>
          </a:xfrm>
          <a:prstGeom prst="line">
            <a:avLst/>
          </a:prstGeom>
          <a:ln w="38100" cmpd="sng">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15" name="Connettore 1 14"/>
          <p:cNvCxnSpPr/>
          <p:nvPr/>
        </p:nvCxnSpPr>
        <p:spPr>
          <a:xfrm flipV="1">
            <a:off x="6865985" y="5364000"/>
            <a:ext cx="974259" cy="20994"/>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16" name="Connettore 1 15"/>
          <p:cNvCxnSpPr/>
          <p:nvPr/>
        </p:nvCxnSpPr>
        <p:spPr>
          <a:xfrm flipV="1">
            <a:off x="5595799" y="5621363"/>
            <a:ext cx="2244445" cy="20994"/>
          </a:xfrm>
          <a:prstGeom prst="line">
            <a:avLst/>
          </a:prstGeom>
          <a:ln w="38100" cmpd="sng">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18" name="Connettore 1 17"/>
          <p:cNvCxnSpPr/>
          <p:nvPr/>
        </p:nvCxnSpPr>
        <p:spPr>
          <a:xfrm>
            <a:off x="8737600" y="5170024"/>
            <a:ext cx="991860" cy="0"/>
          </a:xfrm>
          <a:prstGeom prst="line">
            <a:avLst/>
          </a:prstGeom>
          <a:ln w="38100" cmpd="sng">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cxnSp>
        <p:nvCxnSpPr>
          <p:cNvPr id="21" name="Connettore 1 20"/>
          <p:cNvCxnSpPr/>
          <p:nvPr/>
        </p:nvCxnSpPr>
        <p:spPr>
          <a:xfrm>
            <a:off x="10915468" y="4923566"/>
            <a:ext cx="619242" cy="0"/>
          </a:xfrm>
          <a:prstGeom prst="line">
            <a:avLst/>
          </a:prstGeom>
          <a:ln w="38100" cmpd="sng">
            <a:solidFill>
              <a:schemeClr val="accent4">
                <a:lumMod val="50000"/>
              </a:schemeClr>
            </a:solidFill>
          </a:ln>
        </p:spPr>
        <p:style>
          <a:lnRef idx="2">
            <a:schemeClr val="accent1"/>
          </a:lnRef>
          <a:fillRef idx="0">
            <a:schemeClr val="accent1"/>
          </a:fillRef>
          <a:effectRef idx="1">
            <a:schemeClr val="accent1"/>
          </a:effectRef>
          <a:fontRef idx="minor">
            <a:schemeClr val="tx1"/>
          </a:fontRef>
        </p:style>
      </p:cxnSp>
      <p:cxnSp>
        <p:nvCxnSpPr>
          <p:cNvPr id="25" name="Connettore 1 24"/>
          <p:cNvCxnSpPr/>
          <p:nvPr/>
        </p:nvCxnSpPr>
        <p:spPr>
          <a:xfrm>
            <a:off x="2247096" y="5621363"/>
            <a:ext cx="789007" cy="1"/>
          </a:xfrm>
          <a:prstGeom prst="line">
            <a:avLst/>
          </a:prstGeom>
          <a:ln w="38100" cmpd="sng">
            <a:solidFill>
              <a:srgbClr val="000090"/>
            </a:solidFill>
          </a:ln>
        </p:spPr>
        <p:style>
          <a:lnRef idx="2">
            <a:schemeClr val="accent1"/>
          </a:lnRef>
          <a:fillRef idx="0">
            <a:schemeClr val="accent1"/>
          </a:fillRef>
          <a:effectRef idx="1">
            <a:schemeClr val="accent1"/>
          </a:effectRef>
          <a:fontRef idx="minor">
            <a:schemeClr val="tx1"/>
          </a:fontRef>
        </p:style>
      </p:cxnSp>
      <p:sp>
        <p:nvSpPr>
          <p:cNvPr id="22" name="Fumetto 3 21"/>
          <p:cNvSpPr/>
          <p:nvPr/>
        </p:nvSpPr>
        <p:spPr>
          <a:xfrm>
            <a:off x="10327712" y="3841635"/>
            <a:ext cx="1522112" cy="755732"/>
          </a:xfrm>
          <a:prstGeom prst="wedgeEllipseCallout">
            <a:avLst>
              <a:gd name="adj1" fmla="val -20833"/>
              <a:gd name="adj2" fmla="val 76389"/>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600" dirty="0"/>
              <a:t>Da chiunque?</a:t>
            </a:r>
          </a:p>
        </p:txBody>
      </p:sp>
      <p:sp>
        <p:nvSpPr>
          <p:cNvPr id="24" name="Fumetto 3 23"/>
          <p:cNvSpPr/>
          <p:nvPr/>
        </p:nvSpPr>
        <p:spPr>
          <a:xfrm>
            <a:off x="125949" y="2322195"/>
            <a:ext cx="1994172" cy="897635"/>
          </a:xfrm>
          <a:prstGeom prst="wedgeEllipseCallout">
            <a:avLst>
              <a:gd name="adj1" fmla="val -9870"/>
              <a:gd name="adj2" fmla="val 718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sz="1400" dirty="0"/>
              <a:t>Uniche sul contenuto! Tutela penale più circoscritta</a:t>
            </a:r>
          </a:p>
        </p:txBody>
      </p:sp>
    </p:spTree>
    <p:extLst>
      <p:ext uri="{BB962C8B-B14F-4D97-AF65-F5344CB8AC3E}">
        <p14:creationId xmlns:p14="http://schemas.microsoft.com/office/powerpoint/2010/main" val="15946542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35</a:t>
            </a:fld>
            <a:endParaRPr lang="en-US" sz="1000"/>
          </a:p>
        </p:txBody>
      </p:sp>
      <p:sp>
        <p:nvSpPr>
          <p:cNvPr id="7173" name="Text Box 4"/>
          <p:cNvSpPr txBox="1">
            <a:spLocks noChangeArrowheads="1"/>
          </p:cNvSpPr>
          <p:nvPr/>
        </p:nvSpPr>
        <p:spPr bwMode="auto">
          <a:xfrm>
            <a:off x="665451" y="1333413"/>
            <a:ext cx="10633801" cy="434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r>
              <a:rPr lang="en-US" sz="1600" b="1" dirty="0">
                <a:solidFill>
                  <a:schemeClr val="tx1"/>
                </a:solidFill>
              </a:rPr>
              <a:t>In </a:t>
            </a:r>
            <a:r>
              <a:rPr lang="en-US" sz="1600" b="1" dirty="0" err="1">
                <a:solidFill>
                  <a:schemeClr val="tx1"/>
                </a:solidFill>
              </a:rPr>
              <a:t>pratica</a:t>
            </a:r>
            <a:r>
              <a:rPr lang="it-IT" sz="1600" b="1" dirty="0">
                <a:solidFill>
                  <a:schemeClr val="tx1"/>
                </a:solidFill>
              </a:rPr>
              <a:t>...</a:t>
            </a:r>
          </a:p>
          <a:p>
            <a:endParaRPr lang="it-IT" sz="1100" dirty="0">
              <a:solidFill>
                <a:schemeClr val="tx1"/>
              </a:solidFill>
            </a:endParaRPr>
          </a:p>
          <a:p>
            <a:r>
              <a:rPr lang="it-IT" sz="1800" dirty="0">
                <a:solidFill>
                  <a:schemeClr val="tx1"/>
                </a:solidFill>
              </a:rPr>
              <a:t>Cosa vi rientra?</a:t>
            </a:r>
          </a:p>
          <a:p>
            <a:endParaRPr lang="it-IT" sz="1100" dirty="0">
              <a:solidFill>
                <a:schemeClr val="tx1"/>
              </a:solidFill>
            </a:endParaRPr>
          </a:p>
          <a:p>
            <a:endParaRPr lang="it-IT" sz="1100" dirty="0">
              <a:solidFill>
                <a:schemeClr val="tx1"/>
              </a:solidFill>
            </a:endParaRPr>
          </a:p>
          <a:p>
            <a:endParaRPr lang="it-IT" sz="1100" dirty="0">
              <a:solidFill>
                <a:schemeClr val="tx1"/>
              </a:solidFill>
            </a:endParaRPr>
          </a:p>
          <a:p>
            <a:endParaRPr lang="en-US" sz="1100" dirty="0">
              <a:solidFill>
                <a:schemeClr val="tx1"/>
              </a:solidFill>
            </a:endParaRPr>
          </a:p>
        </p:txBody>
      </p:sp>
      <p:sp>
        <p:nvSpPr>
          <p:cNvPr id="7" name="Title 2"/>
          <p:cNvSpPr txBox="1">
            <a:spLocks/>
          </p:cNvSpPr>
          <p:nvPr/>
        </p:nvSpPr>
        <p:spPr>
          <a:xfrm>
            <a:off x="448718" y="498078"/>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r>
              <a:rPr lang="en-US" sz="2000" dirty="0"/>
              <a:t>Trade Secrets: </a:t>
            </a:r>
            <a:r>
              <a:rPr lang="it-IT" sz="2000" dirty="0"/>
              <a:t>speculando sui tre requisiti</a:t>
            </a:r>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
        <p:nvSpPr>
          <p:cNvPr id="2" name="CasellaDiTesto 1"/>
          <p:cNvSpPr txBox="1"/>
          <p:nvPr/>
        </p:nvSpPr>
        <p:spPr>
          <a:xfrm>
            <a:off x="1217402" y="2278055"/>
            <a:ext cx="2848396" cy="76944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it-IT" sz="2200" dirty="0"/>
              <a:t>“segreto della Coca-Cola”</a:t>
            </a:r>
          </a:p>
        </p:txBody>
      </p:sp>
      <p:sp>
        <p:nvSpPr>
          <p:cNvPr id="10" name="CasellaDiTesto 9"/>
          <p:cNvSpPr txBox="1"/>
          <p:nvPr/>
        </p:nvSpPr>
        <p:spPr>
          <a:xfrm>
            <a:off x="1323819" y="3478060"/>
            <a:ext cx="2848396" cy="4308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it-IT" sz="2200" dirty="0"/>
              <a:t>“segreto della Nutella”</a:t>
            </a:r>
          </a:p>
        </p:txBody>
      </p:sp>
      <p:sp>
        <p:nvSpPr>
          <p:cNvPr id="11" name="CasellaDiTesto 10"/>
          <p:cNvSpPr txBox="1"/>
          <p:nvPr/>
        </p:nvSpPr>
        <p:spPr>
          <a:xfrm>
            <a:off x="5099234" y="2132461"/>
            <a:ext cx="1549240" cy="769441"/>
          </a:xfrm>
          <a:prstGeom prst="rect">
            <a:avLst/>
          </a:prstGeom>
          <a:solidFill>
            <a:schemeClr val="accent2">
              <a:lumMod val="40000"/>
              <a:lumOff val="60000"/>
            </a:schemeClr>
          </a:solidFill>
          <a:ln>
            <a:solidFill>
              <a:schemeClr val="accent4"/>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it-IT" sz="2200" dirty="0"/>
              <a:t>Business </a:t>
            </a:r>
            <a:r>
              <a:rPr lang="it-IT" sz="2200" dirty="0" err="1"/>
              <a:t>plans</a:t>
            </a:r>
            <a:endParaRPr lang="it-IT" sz="2200" dirty="0"/>
          </a:p>
        </p:txBody>
      </p:sp>
      <p:sp>
        <p:nvSpPr>
          <p:cNvPr id="12" name="CasellaDiTesto 11"/>
          <p:cNvSpPr txBox="1"/>
          <p:nvPr/>
        </p:nvSpPr>
        <p:spPr>
          <a:xfrm>
            <a:off x="6777946" y="2900527"/>
            <a:ext cx="2075029" cy="769441"/>
          </a:xfrm>
          <a:prstGeom prst="rect">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it-IT" sz="2200" dirty="0">
                <a:solidFill>
                  <a:schemeClr val="accent4">
                    <a:lumMod val="20000"/>
                    <a:lumOff val="80000"/>
                  </a:schemeClr>
                </a:solidFill>
              </a:rPr>
              <a:t>Lista di contatti di clienti</a:t>
            </a:r>
          </a:p>
        </p:txBody>
      </p:sp>
      <p:sp>
        <p:nvSpPr>
          <p:cNvPr id="13" name="CasellaDiTesto 12"/>
          <p:cNvSpPr txBox="1"/>
          <p:nvPr/>
        </p:nvSpPr>
        <p:spPr>
          <a:xfrm>
            <a:off x="8359456" y="3911927"/>
            <a:ext cx="2516240" cy="1446550"/>
          </a:xfrm>
          <a:prstGeom prst="rect">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it-IT" sz="2200" dirty="0">
                <a:solidFill>
                  <a:srgbClr val="FFF2CC"/>
                </a:solidFill>
              </a:rPr>
              <a:t>Informazioni su rendimento, preferenze, abilità, abitudini lavoratori</a:t>
            </a:r>
          </a:p>
        </p:txBody>
      </p:sp>
      <p:sp>
        <p:nvSpPr>
          <p:cNvPr id="14" name="CasellaDiTesto 13"/>
          <p:cNvSpPr txBox="1"/>
          <p:nvPr/>
        </p:nvSpPr>
        <p:spPr>
          <a:xfrm>
            <a:off x="8359456" y="1954889"/>
            <a:ext cx="2075029" cy="769441"/>
          </a:xfrm>
          <a:prstGeom prst="rect">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it-IT" sz="2200" dirty="0">
                <a:solidFill>
                  <a:srgbClr val="FFF2CC"/>
                </a:solidFill>
              </a:rPr>
              <a:t>Preferenze di clienti</a:t>
            </a:r>
          </a:p>
        </p:txBody>
      </p:sp>
      <p:sp>
        <p:nvSpPr>
          <p:cNvPr id="15" name="CasellaDiTesto 14"/>
          <p:cNvSpPr txBox="1"/>
          <p:nvPr/>
        </p:nvSpPr>
        <p:spPr>
          <a:xfrm>
            <a:off x="5148558" y="3790691"/>
            <a:ext cx="1549240" cy="430887"/>
          </a:xfrm>
          <a:prstGeom prst="rect">
            <a:avLst/>
          </a:prstGeom>
          <a:solidFill>
            <a:srgbClr val="F8CBAD"/>
          </a:solidFill>
          <a:ln>
            <a:solidFill>
              <a:schemeClr val="accent4">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it-IT" sz="2200" dirty="0"/>
              <a:t>Algoritmi?</a:t>
            </a:r>
          </a:p>
        </p:txBody>
      </p:sp>
      <p:sp>
        <p:nvSpPr>
          <p:cNvPr id="16" name="CasellaDiTesto 15"/>
          <p:cNvSpPr txBox="1"/>
          <p:nvPr/>
        </p:nvSpPr>
        <p:spPr>
          <a:xfrm>
            <a:off x="3748540" y="4360606"/>
            <a:ext cx="2125314" cy="1107996"/>
          </a:xfrm>
          <a:prstGeom prst="rect">
            <a:avLst/>
          </a:prstGeom>
          <a:solidFill>
            <a:schemeClr val="accent4">
              <a:lumMod val="40000"/>
              <a:lumOff val="60000"/>
            </a:schemeClr>
          </a:solid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it-IT" sz="2200" dirty="0"/>
              <a:t>Invenzioni non brevettate, né brevettabili</a:t>
            </a:r>
          </a:p>
        </p:txBody>
      </p:sp>
    </p:spTree>
    <p:extLst>
      <p:ext uri="{BB962C8B-B14F-4D97-AF65-F5344CB8AC3E}">
        <p14:creationId xmlns:p14="http://schemas.microsoft.com/office/powerpoint/2010/main" val="119467564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36</a:t>
            </a:fld>
            <a:endParaRPr lang="en-US" sz="1000"/>
          </a:p>
        </p:txBody>
      </p:sp>
      <p:sp>
        <p:nvSpPr>
          <p:cNvPr id="7173" name="Text Box 4"/>
          <p:cNvSpPr txBox="1">
            <a:spLocks noChangeArrowheads="1"/>
          </p:cNvSpPr>
          <p:nvPr/>
        </p:nvSpPr>
        <p:spPr bwMode="auto">
          <a:xfrm>
            <a:off x="665451" y="1333413"/>
            <a:ext cx="10633801" cy="4343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r>
              <a:rPr lang="it-IT" sz="2000" b="1" dirty="0">
                <a:solidFill>
                  <a:schemeClr val="tx1"/>
                </a:solidFill>
              </a:rPr>
              <a:t>Casi peculiari </a:t>
            </a:r>
            <a:r>
              <a:rPr lang="mr-IN" sz="2000" b="1" dirty="0">
                <a:solidFill>
                  <a:schemeClr val="tx1"/>
                </a:solidFill>
              </a:rPr>
              <a:t>–</a:t>
            </a:r>
            <a:r>
              <a:rPr lang="it-IT" sz="2000" b="1" dirty="0">
                <a:solidFill>
                  <a:schemeClr val="tx1"/>
                </a:solidFill>
              </a:rPr>
              <a:t> Riflessioni critiche a partire dalla definizione</a:t>
            </a:r>
          </a:p>
          <a:p>
            <a:endParaRPr lang="it-IT" sz="1400" dirty="0">
              <a:solidFill>
                <a:schemeClr val="tx1"/>
              </a:solidFill>
            </a:endParaRPr>
          </a:p>
          <a:p>
            <a:pPr>
              <a:buFont typeface="Arial"/>
              <a:buChar char="•"/>
            </a:pPr>
            <a:r>
              <a:rPr lang="it-IT" sz="1800" b="1" dirty="0">
                <a:solidFill>
                  <a:schemeClr val="tx1"/>
                </a:solidFill>
              </a:rPr>
              <a:t>Potrebbero esserci due diversi e separati (es. tra loro sconosciuti) detentori legittimi dello stesso </a:t>
            </a:r>
            <a:r>
              <a:rPr lang="it-IT" sz="1800" b="1" dirty="0" err="1">
                <a:solidFill>
                  <a:schemeClr val="tx1"/>
                </a:solidFill>
              </a:rPr>
              <a:t>trade</a:t>
            </a:r>
            <a:r>
              <a:rPr lang="it-IT" sz="1800" b="1" dirty="0">
                <a:solidFill>
                  <a:schemeClr val="tx1"/>
                </a:solidFill>
              </a:rPr>
              <a:t> secret</a:t>
            </a:r>
            <a:r>
              <a:rPr lang="it-IT" sz="1800" dirty="0">
                <a:solidFill>
                  <a:schemeClr val="tx1"/>
                </a:solidFill>
              </a:rPr>
              <a:t>?</a:t>
            </a:r>
          </a:p>
          <a:p>
            <a:pPr>
              <a:buFont typeface="Arial"/>
              <a:buChar char="•"/>
            </a:pPr>
            <a:r>
              <a:rPr lang="it-IT" sz="1800" dirty="0">
                <a:solidFill>
                  <a:schemeClr val="tx1"/>
                </a:solidFill>
              </a:rPr>
              <a:t>Potrebbe esserci un segreto commerciale non connesso all’attività di impresa? </a:t>
            </a:r>
          </a:p>
          <a:p>
            <a:pPr lvl="1">
              <a:buFont typeface="Arial"/>
              <a:buChar char="•"/>
            </a:pPr>
            <a:r>
              <a:rPr lang="it-IT" sz="1800" dirty="0">
                <a:solidFill>
                  <a:schemeClr val="tx1"/>
                </a:solidFill>
              </a:rPr>
              <a:t> Ad es., informazione privata (di valore economico) su un VIP?</a:t>
            </a:r>
          </a:p>
          <a:p>
            <a:pPr lvl="1">
              <a:buFont typeface="Arial"/>
              <a:buChar char="•"/>
            </a:pPr>
            <a:r>
              <a:rPr lang="it-IT" sz="1800" dirty="0">
                <a:solidFill>
                  <a:schemeClr val="tx1"/>
                </a:solidFill>
              </a:rPr>
              <a:t> Oppure Romanzi non pubblicati?! (es. bozze, inediti)?</a:t>
            </a:r>
          </a:p>
          <a:p>
            <a:pPr marL="0" indent="0"/>
            <a:endParaRPr lang="it-IT" sz="1800" dirty="0">
              <a:solidFill>
                <a:schemeClr val="tx1"/>
              </a:solidFill>
            </a:endParaRPr>
          </a:p>
          <a:p>
            <a:pPr>
              <a:buFont typeface="Arial"/>
              <a:buChar char="•"/>
            </a:pPr>
            <a:r>
              <a:rPr lang="it-IT" sz="1800" b="1" dirty="0">
                <a:solidFill>
                  <a:schemeClr val="tx1"/>
                </a:solidFill>
              </a:rPr>
              <a:t>Posso detenere un segreto commerciale senza saperlo?</a:t>
            </a:r>
          </a:p>
          <a:p>
            <a:pPr>
              <a:buFont typeface="Arial"/>
              <a:buChar char="•"/>
            </a:pPr>
            <a:endParaRPr lang="it-IT" sz="1800" dirty="0">
              <a:solidFill>
                <a:schemeClr val="tx1"/>
              </a:solidFill>
            </a:endParaRPr>
          </a:p>
          <a:p>
            <a:pPr>
              <a:buFont typeface="Arial"/>
              <a:buChar char="•"/>
            </a:pPr>
            <a:r>
              <a:rPr lang="it-IT" sz="1800" dirty="0">
                <a:solidFill>
                  <a:schemeClr val="tx1"/>
                </a:solidFill>
              </a:rPr>
              <a:t>È questo lo scopo delle “</a:t>
            </a:r>
            <a:r>
              <a:rPr lang="it-IT" sz="1800" b="1" dirty="0"/>
              <a:t>misure</a:t>
            </a:r>
            <a:r>
              <a:rPr lang="it-IT" sz="1800" dirty="0"/>
              <a:t> </a:t>
            </a:r>
            <a:r>
              <a:rPr lang="it-IT" sz="1800" b="1" dirty="0"/>
              <a:t>ragionevoli</a:t>
            </a:r>
            <a:r>
              <a:rPr lang="it-IT" sz="1800" dirty="0"/>
              <a:t>, secondo le circostanze, da parte della persona al cui legittimo controllo sono soggette, </a:t>
            </a:r>
            <a:r>
              <a:rPr lang="it-IT" sz="1800" b="1" dirty="0"/>
              <a:t>a mantenerle segrete</a:t>
            </a:r>
            <a:r>
              <a:rPr lang="it-IT" sz="1800" dirty="0"/>
              <a:t>”. Una forma di riconoscimento e consapevolezza.</a:t>
            </a:r>
          </a:p>
          <a:p>
            <a:pPr>
              <a:buFont typeface="Arial"/>
              <a:buChar char="•"/>
            </a:pPr>
            <a:r>
              <a:rPr lang="it-IT" sz="1800" i="1" dirty="0"/>
              <a:t>Non per forza specifica (sul tipo di protezione), ma anche generica (sul valore di una informazione da proteggere in quanto segreta).</a:t>
            </a:r>
          </a:p>
        </p:txBody>
      </p:sp>
      <p:sp>
        <p:nvSpPr>
          <p:cNvPr id="7" name="Title 2"/>
          <p:cNvSpPr txBox="1">
            <a:spLocks/>
          </p:cNvSpPr>
          <p:nvPr/>
        </p:nvSpPr>
        <p:spPr>
          <a:xfrm>
            <a:off x="448718" y="498078"/>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r>
              <a:rPr lang="en-US" sz="2000" dirty="0"/>
              <a:t>Trade Secrets: </a:t>
            </a:r>
            <a:r>
              <a:rPr lang="en-US" sz="2000" dirty="0" err="1"/>
              <a:t>speculando</a:t>
            </a:r>
            <a:r>
              <a:rPr lang="en-US" sz="2000" dirty="0"/>
              <a:t> </a:t>
            </a:r>
            <a:r>
              <a:rPr lang="en-US" sz="2000" dirty="0" err="1"/>
              <a:t>su</a:t>
            </a:r>
            <a:r>
              <a:rPr lang="it-IT" sz="2000" dirty="0"/>
              <a:t>i 3 requisiti</a:t>
            </a:r>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Tree>
    <p:extLst>
      <p:ext uri="{BB962C8B-B14F-4D97-AF65-F5344CB8AC3E}">
        <p14:creationId xmlns:p14="http://schemas.microsoft.com/office/powerpoint/2010/main" val="307886551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37</a:t>
            </a:fld>
            <a:endParaRPr lang="en-US" sz="1000"/>
          </a:p>
        </p:txBody>
      </p:sp>
      <p:sp>
        <p:nvSpPr>
          <p:cNvPr id="7173" name="Text Box 4"/>
          <p:cNvSpPr txBox="1">
            <a:spLocks noChangeArrowheads="1"/>
          </p:cNvSpPr>
          <p:nvPr/>
        </p:nvSpPr>
        <p:spPr bwMode="auto">
          <a:xfrm>
            <a:off x="680792" y="1384611"/>
            <a:ext cx="10633801" cy="4343400"/>
          </a:xfrm>
          <a:prstGeom prst="rect">
            <a:avLst/>
          </a:prstGeom>
          <a:ln/>
        </p:spPr>
        <p:style>
          <a:lnRef idx="2">
            <a:schemeClr val="accent5"/>
          </a:lnRef>
          <a:fillRef idx="1">
            <a:schemeClr val="lt1"/>
          </a:fillRef>
          <a:effectRef idx="0">
            <a:schemeClr val="accent5"/>
          </a:effectRef>
          <a:fontRef idx="minor">
            <a:schemeClr val="dk1"/>
          </a:fontRef>
        </p:style>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r>
              <a:rPr lang="it-IT" sz="1800" b="1" dirty="0"/>
              <a:t>L'acquisizione</a:t>
            </a:r>
            <a:r>
              <a:rPr lang="it-IT" sz="1800" dirty="0"/>
              <a:t> di un segreto commerciale è considerata lecita qualora il segreto commerciale sia ottenuto con una delle seguenti modalità:</a:t>
            </a:r>
          </a:p>
          <a:p>
            <a:r>
              <a:rPr lang="it-IT" sz="1800" dirty="0"/>
              <a:t>a)	</a:t>
            </a:r>
            <a:r>
              <a:rPr lang="it-IT" sz="1800" dirty="0">
                <a:solidFill>
                  <a:srgbClr val="800000"/>
                </a:solidFill>
              </a:rPr>
              <a:t>scoperta o creazione indipendente</a:t>
            </a:r>
            <a:r>
              <a:rPr lang="it-IT" sz="1800" dirty="0"/>
              <a:t>;	</a:t>
            </a:r>
          </a:p>
          <a:p>
            <a:r>
              <a:rPr lang="it-IT" sz="1800" dirty="0"/>
              <a:t>b)	</a:t>
            </a:r>
            <a:r>
              <a:rPr lang="it-IT" sz="1800" dirty="0">
                <a:solidFill>
                  <a:srgbClr val="800000"/>
                </a:solidFill>
              </a:rPr>
              <a:t>osservazione, studio, smontaggio o prova di un prodotto o di un oggetto messo a disposizione del pubblico o lecitamente in possesso del soggetto che acquisisce le informazion</a:t>
            </a:r>
            <a:r>
              <a:rPr lang="it-IT" sz="1800" dirty="0"/>
              <a:t>i, il quale è </a:t>
            </a:r>
            <a:r>
              <a:rPr lang="it-IT" sz="1800" dirty="0">
                <a:solidFill>
                  <a:srgbClr val="800000"/>
                </a:solidFill>
              </a:rPr>
              <a:t>libero da qualsiasi obbligo </a:t>
            </a:r>
            <a:r>
              <a:rPr lang="it-IT" sz="1800" dirty="0"/>
              <a:t>giuridicamente valido di imporre restrizioni all'acquisizione del segreto commerciale;	</a:t>
            </a:r>
          </a:p>
          <a:p>
            <a:r>
              <a:rPr lang="it-IT" sz="1800" dirty="0"/>
              <a:t>c)	esercizio del </a:t>
            </a:r>
            <a:r>
              <a:rPr lang="it-IT" sz="1800" dirty="0">
                <a:solidFill>
                  <a:srgbClr val="800000"/>
                </a:solidFill>
              </a:rPr>
              <a:t>diritto all'informazione e alla consultazione da parte di lavoratori o rappresentanti dei lavoratori</a:t>
            </a:r>
            <a:r>
              <a:rPr lang="it-IT" sz="1800" dirty="0"/>
              <a:t>, in conformità del diritto e delle prassi dell'Unione e nazionali;	</a:t>
            </a:r>
          </a:p>
          <a:p>
            <a:r>
              <a:rPr lang="it-IT" sz="1800" dirty="0"/>
              <a:t>d)	qualsiasi altra pratica che, secondo le circostanze, è </a:t>
            </a:r>
            <a:r>
              <a:rPr lang="it-IT" sz="1800" dirty="0">
                <a:solidFill>
                  <a:srgbClr val="800000"/>
                </a:solidFill>
              </a:rPr>
              <a:t>conforme a leali pratiche commerciali</a:t>
            </a:r>
            <a:r>
              <a:rPr lang="it-IT" sz="1800" dirty="0"/>
              <a:t>.	</a:t>
            </a:r>
          </a:p>
          <a:p>
            <a:r>
              <a:rPr lang="it-IT" sz="1800" dirty="0"/>
              <a:t>2.  L'acquisizione, l'utilizzo o la divulgazione di un segreto commerciale sono da considerarsi leciti nella misura in cui </a:t>
            </a:r>
            <a:r>
              <a:rPr lang="it-IT" sz="1800" dirty="0">
                <a:solidFill>
                  <a:srgbClr val="800000"/>
                </a:solidFill>
              </a:rPr>
              <a:t>siano richiesti o autorizzati dal diritto dell'Unione o dal diritto nazionale</a:t>
            </a:r>
            <a:r>
              <a:rPr lang="it-IT" sz="1800" dirty="0"/>
              <a:t>.</a:t>
            </a:r>
          </a:p>
        </p:txBody>
      </p:sp>
      <p:sp>
        <p:nvSpPr>
          <p:cNvPr id="7" name="Title 2"/>
          <p:cNvSpPr txBox="1">
            <a:spLocks/>
          </p:cNvSpPr>
          <p:nvPr/>
        </p:nvSpPr>
        <p:spPr>
          <a:xfrm>
            <a:off x="732331"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r>
              <a:rPr lang="en-US" sz="2000" dirty="0"/>
              <a:t>Trade Secrets:</a:t>
            </a:r>
            <a:r>
              <a:rPr lang="it-IT" sz="2000" dirty="0"/>
              <a:t> Usi leciti (Art. 3, Directive)</a:t>
            </a:r>
            <a:endParaRPr lang="en-US"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Tree>
    <p:extLst>
      <p:ext uri="{BB962C8B-B14F-4D97-AF65-F5344CB8AC3E}">
        <p14:creationId xmlns:p14="http://schemas.microsoft.com/office/powerpoint/2010/main" val="26188861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38</a:t>
            </a:fld>
            <a:endParaRPr lang="en-US" sz="1000"/>
          </a:p>
        </p:txBody>
      </p:sp>
      <p:sp>
        <p:nvSpPr>
          <p:cNvPr id="7173" name="Text Box 4"/>
          <p:cNvSpPr txBox="1">
            <a:spLocks noChangeArrowheads="1"/>
          </p:cNvSpPr>
          <p:nvPr/>
        </p:nvSpPr>
        <p:spPr bwMode="auto">
          <a:xfrm>
            <a:off x="680792" y="1384611"/>
            <a:ext cx="10633801" cy="4343400"/>
          </a:xfrm>
          <a:prstGeom prst="rect">
            <a:avLst/>
          </a:prstGeom>
          <a:ln/>
        </p:spPr>
        <p:style>
          <a:lnRef idx="2">
            <a:schemeClr val="accent5"/>
          </a:lnRef>
          <a:fillRef idx="1">
            <a:schemeClr val="lt1"/>
          </a:fillRef>
          <a:effectRef idx="0">
            <a:schemeClr val="accent5"/>
          </a:effectRef>
          <a:fontRef idx="minor">
            <a:schemeClr val="dk1"/>
          </a:fontRef>
        </p:style>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r>
              <a:rPr lang="it-IT" sz="1800" dirty="0">
                <a:solidFill>
                  <a:srgbClr val="0000FF"/>
                </a:solidFill>
              </a:rPr>
              <a:t>Considerazioni</a:t>
            </a:r>
            <a:r>
              <a:rPr lang="it-IT" sz="1800" dirty="0"/>
              <a:t>:</a:t>
            </a:r>
          </a:p>
          <a:p>
            <a:endParaRPr lang="it-IT" sz="1800" dirty="0"/>
          </a:p>
          <a:p>
            <a:r>
              <a:rPr lang="it-IT" sz="1800" dirty="0">
                <a:solidFill>
                  <a:srgbClr val="800000"/>
                </a:solidFill>
              </a:rPr>
              <a:t>Solo l’acquisizione lecita è definita</a:t>
            </a:r>
            <a:r>
              <a:rPr lang="it-IT" sz="1800" dirty="0"/>
              <a:t>. Si considera che qualsiasi </a:t>
            </a:r>
            <a:r>
              <a:rPr lang="it-IT" sz="1800" dirty="0">
                <a:solidFill>
                  <a:schemeClr val="accent2">
                    <a:lumMod val="50000"/>
                  </a:schemeClr>
                </a:solidFill>
              </a:rPr>
              <a:t>utilizzo o divulgazione </a:t>
            </a:r>
            <a:r>
              <a:rPr lang="it-IT" sz="1800" dirty="0"/>
              <a:t>conseguente ad una acquisizione lecita e </a:t>
            </a:r>
            <a:r>
              <a:rPr lang="it-IT" sz="1800" b="1" dirty="0"/>
              <a:t>non rientrante </a:t>
            </a:r>
            <a:r>
              <a:rPr lang="it-IT" sz="1800" dirty="0"/>
              <a:t>nelle categorie di usi illeciti (art. 4) sia ammesso!</a:t>
            </a:r>
          </a:p>
          <a:p>
            <a:endParaRPr lang="it-IT" sz="1800" dirty="0"/>
          </a:p>
          <a:p>
            <a:r>
              <a:rPr lang="it-IT" sz="1800" dirty="0">
                <a:solidFill>
                  <a:srgbClr val="800000"/>
                </a:solidFill>
              </a:rPr>
              <a:t>Nessun diritto esclusivo! </a:t>
            </a:r>
            <a:r>
              <a:rPr lang="it-IT" sz="1800" dirty="0"/>
              <a:t>Considerando (16): “nell’interesse dell’innovazione e della concorrenza, le disposizioni della presente direttiva non dovrebbe creare alcun diritto esclusivo sul know-how o sulle informazioni che godono di protezione in quanto segreti commerciali. Pertanto, la scoperta indipendente dello stesso know-how o delle stesse informazioni dovrebbe rimanere possibile. L’ingegneria inversa (reverse </a:t>
            </a:r>
            <a:r>
              <a:rPr lang="it-IT" sz="1800" dirty="0" err="1"/>
              <a:t>engineering</a:t>
            </a:r>
            <a:r>
              <a:rPr lang="it-IT" sz="1800" dirty="0"/>
              <a:t>) di un prodotto acquisito lecitamente dovrebbe essere considerata un metodo lecito per acquisire informazioni, salvo ove diversamente contenuto mediante contratto. La libertà di stipulare tali pattuizioni contrattuali può tuttavia essere limitata per legge.</a:t>
            </a:r>
          </a:p>
          <a:p>
            <a:endParaRPr lang="it-IT" sz="1800" dirty="0"/>
          </a:p>
        </p:txBody>
      </p:sp>
      <p:sp>
        <p:nvSpPr>
          <p:cNvPr id="7" name="Title 2"/>
          <p:cNvSpPr txBox="1">
            <a:spLocks/>
          </p:cNvSpPr>
          <p:nvPr/>
        </p:nvSpPr>
        <p:spPr>
          <a:xfrm>
            <a:off x="732331"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r>
              <a:rPr lang="en-US" sz="2000" dirty="0"/>
              <a:t>Trade Secrets:</a:t>
            </a:r>
            <a:r>
              <a:rPr lang="it-IT" sz="2000" dirty="0"/>
              <a:t> Usi leciti (Art. 3, Directive)</a:t>
            </a:r>
            <a:endParaRPr lang="en-US"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Tree>
    <p:extLst>
      <p:ext uri="{BB962C8B-B14F-4D97-AF65-F5344CB8AC3E}">
        <p14:creationId xmlns:p14="http://schemas.microsoft.com/office/powerpoint/2010/main" val="16834283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39</a:t>
            </a:fld>
            <a:endParaRPr lang="en-US" sz="1000"/>
          </a:p>
        </p:txBody>
      </p:sp>
      <p:sp>
        <p:nvSpPr>
          <p:cNvPr id="7173" name="Text Box 4"/>
          <p:cNvSpPr txBox="1">
            <a:spLocks noChangeArrowheads="1"/>
          </p:cNvSpPr>
          <p:nvPr/>
        </p:nvSpPr>
        <p:spPr bwMode="auto">
          <a:xfrm>
            <a:off x="648616" y="1450020"/>
            <a:ext cx="7193721" cy="4270631"/>
          </a:xfrm>
          <a:prstGeom prst="rect">
            <a:avLst/>
          </a:prstGeom>
          <a:ln/>
        </p:spPr>
        <p:style>
          <a:lnRef idx="2">
            <a:schemeClr val="accent1"/>
          </a:lnRef>
          <a:fillRef idx="1">
            <a:schemeClr val="lt1"/>
          </a:fillRef>
          <a:effectRef idx="0">
            <a:schemeClr val="accent1"/>
          </a:effectRef>
          <a:fontRef idx="minor">
            <a:schemeClr val="dk1"/>
          </a:fontRef>
        </p:style>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r>
              <a:rPr lang="it-IT" sz="1800" dirty="0">
                <a:solidFill>
                  <a:srgbClr val="000000"/>
                </a:solidFill>
              </a:rPr>
              <a:t>“«detentore del segreto commerciale», qualsiasi persona fisica o giuridica che </a:t>
            </a:r>
            <a:r>
              <a:rPr lang="it-IT" sz="1800" b="1" dirty="0">
                <a:solidFill>
                  <a:srgbClr val="000000"/>
                </a:solidFill>
              </a:rPr>
              <a:t>controlla legittimamente un segreto commerciale</a:t>
            </a:r>
            <a:r>
              <a:rPr lang="it-IT" sz="1800" dirty="0">
                <a:solidFill>
                  <a:srgbClr val="000000"/>
                </a:solidFill>
              </a:rPr>
              <a:t>” (Art. 2(2))</a:t>
            </a:r>
          </a:p>
          <a:p>
            <a:endParaRPr lang="it-IT" sz="1600" dirty="0">
              <a:solidFill>
                <a:schemeClr val="tx1"/>
              </a:solidFill>
            </a:endParaRPr>
          </a:p>
          <a:p>
            <a:r>
              <a:rPr lang="it-IT" sz="1600" dirty="0">
                <a:solidFill>
                  <a:schemeClr val="tx1"/>
                </a:solidFill>
              </a:rPr>
              <a:t>“</a:t>
            </a:r>
            <a:r>
              <a:rPr lang="it-IT" sz="1800" dirty="0">
                <a:solidFill>
                  <a:schemeClr val="tx1"/>
                </a:solidFill>
              </a:rPr>
              <a:t>L’autore della violazione” è qualsiasi persona fisica o giuridica che ha </a:t>
            </a:r>
            <a:r>
              <a:rPr lang="it-IT" sz="1800" b="1" dirty="0">
                <a:solidFill>
                  <a:schemeClr val="tx1"/>
                </a:solidFill>
              </a:rPr>
              <a:t>illecitamente acquisito, utilizzato o divulgato</a:t>
            </a:r>
            <a:r>
              <a:rPr lang="it-IT" sz="1800" dirty="0">
                <a:solidFill>
                  <a:schemeClr val="tx1"/>
                </a:solidFill>
              </a:rPr>
              <a:t> un segreto commerciale.</a:t>
            </a:r>
            <a:r>
              <a:rPr lang="en-US" sz="1800" dirty="0">
                <a:solidFill>
                  <a:schemeClr val="tx1"/>
                </a:solidFill>
              </a:rPr>
              <a:t> (Art. 2(3))</a:t>
            </a:r>
          </a:p>
          <a:p>
            <a:endParaRPr lang="en-US" sz="1800" dirty="0">
              <a:solidFill>
                <a:schemeClr val="tx1"/>
              </a:solidFill>
            </a:endParaRPr>
          </a:p>
          <a:p>
            <a:r>
              <a:rPr lang="it-IT" sz="1800" dirty="0">
                <a:solidFill>
                  <a:srgbClr val="000000"/>
                </a:solidFill>
              </a:rPr>
              <a:t>“</a:t>
            </a:r>
            <a:r>
              <a:rPr lang="it-IT" sz="1800" dirty="0">
                <a:solidFill>
                  <a:schemeClr val="accent1">
                    <a:lumMod val="50000"/>
                  </a:schemeClr>
                </a:solidFill>
              </a:rPr>
              <a:t>detentori del segreto commerciale siano legittimati a chiedere l'applicazione delle misure, delle procedure e degli strumenti di tutela di cui alla presente direttiva al fine di prevenire l'acquisizione, l'utilizzo o la divulgazione illeciti del loro segreto commerciale ovvero ottenere un risarcimento per tale acquisizione, utilizzo o divulgazione</a:t>
            </a:r>
            <a:r>
              <a:rPr lang="it-IT" sz="1800" dirty="0">
                <a:solidFill>
                  <a:srgbClr val="000000"/>
                </a:solidFill>
              </a:rPr>
              <a:t>” </a:t>
            </a:r>
            <a:r>
              <a:rPr lang="it-IT" sz="1800" dirty="0"/>
              <a:t>(art. 4)</a:t>
            </a:r>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600" dirty="0">
              <a:solidFill>
                <a:schemeClr val="tx1"/>
              </a:solidFill>
            </a:endParaRPr>
          </a:p>
        </p:txBody>
      </p:sp>
      <p:sp>
        <p:nvSpPr>
          <p:cNvPr id="7" name="Title 2"/>
          <p:cNvSpPr txBox="1">
            <a:spLocks/>
          </p:cNvSpPr>
          <p:nvPr/>
        </p:nvSpPr>
        <p:spPr>
          <a:xfrm>
            <a:off x="720000"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r>
              <a:rPr lang="en-US" sz="2000" dirty="0"/>
              <a:t>Trade Secrets:</a:t>
            </a:r>
            <a:r>
              <a:rPr lang="it-IT" sz="2000" dirty="0"/>
              <a:t> Violazione</a:t>
            </a:r>
            <a:endParaRPr lang="en-US"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
        <p:nvSpPr>
          <p:cNvPr id="4" name="Rettangolo 3"/>
          <p:cNvSpPr/>
          <p:nvPr/>
        </p:nvSpPr>
        <p:spPr>
          <a:xfrm>
            <a:off x="7728181" y="4279969"/>
            <a:ext cx="3450773"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2400" dirty="0"/>
              <a:t>il vero “core” di questa direttiva</a:t>
            </a:r>
          </a:p>
        </p:txBody>
      </p:sp>
      <p:sp>
        <p:nvSpPr>
          <p:cNvPr id="11" name="Rettangolo 10"/>
          <p:cNvSpPr/>
          <p:nvPr/>
        </p:nvSpPr>
        <p:spPr>
          <a:xfrm>
            <a:off x="7542507" y="1450020"/>
            <a:ext cx="3636448" cy="1200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2400" dirty="0"/>
              <a:t>Cosa vuol dire? Vedere usi leciti? Perché è importante? (</a:t>
            </a:r>
            <a:r>
              <a:rPr lang="it-IT" sz="2400" dirty="0" err="1"/>
              <a:t>vd</a:t>
            </a:r>
            <a:r>
              <a:rPr lang="it-IT" sz="2400" dirty="0"/>
              <a:t>. Art. 14)</a:t>
            </a:r>
          </a:p>
        </p:txBody>
      </p:sp>
    </p:spTree>
    <p:extLst>
      <p:ext uri="{BB962C8B-B14F-4D97-AF65-F5344CB8AC3E}">
        <p14:creationId xmlns:p14="http://schemas.microsoft.com/office/powerpoint/2010/main" val="34819193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4</a:t>
            </a:fld>
            <a:endParaRPr lang="en-US" sz="1000"/>
          </a:p>
        </p:txBody>
      </p:sp>
      <p:sp>
        <p:nvSpPr>
          <p:cNvPr id="7172" name="Text Box 3"/>
          <p:cNvSpPr txBox="1">
            <a:spLocks noChangeArrowheads="1"/>
          </p:cNvSpPr>
          <p:nvPr/>
        </p:nvSpPr>
        <p:spPr bwMode="auto">
          <a:xfrm>
            <a:off x="2641600" y="609600"/>
            <a:ext cx="86360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ctr" eaLnBrk="1" hangingPunct="1">
              <a:buSzPct val="100000"/>
            </a:pPr>
            <a:endParaRPr lang="en-US" dirty="0"/>
          </a:p>
        </p:txBody>
      </p:sp>
      <p:sp>
        <p:nvSpPr>
          <p:cNvPr id="7173" name="Text Box 4"/>
          <p:cNvSpPr txBox="1">
            <a:spLocks noChangeArrowheads="1"/>
          </p:cNvSpPr>
          <p:nvPr/>
        </p:nvSpPr>
        <p:spPr bwMode="auto">
          <a:xfrm>
            <a:off x="719999" y="1502107"/>
            <a:ext cx="10633801" cy="42834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pPr marL="0" indent="0"/>
            <a:r>
              <a:rPr lang="it-IT" sz="2000" dirty="0">
                <a:solidFill>
                  <a:schemeClr val="tx1"/>
                </a:solidFill>
              </a:rPr>
              <a:t>Struttura:</a:t>
            </a:r>
          </a:p>
          <a:p>
            <a:pPr marL="0" indent="0"/>
            <a:endParaRPr lang="it-IT" sz="2000" dirty="0">
              <a:solidFill>
                <a:schemeClr val="tx1"/>
              </a:solidFill>
            </a:endParaRPr>
          </a:p>
        </p:txBody>
      </p:sp>
      <p:sp>
        <p:nvSpPr>
          <p:cNvPr id="7" name="Title 2"/>
          <p:cNvSpPr txBox="1">
            <a:spLocks/>
          </p:cNvSpPr>
          <p:nvPr/>
        </p:nvSpPr>
        <p:spPr>
          <a:xfrm>
            <a:off x="720000"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pPr marL="0" indent="0"/>
            <a:r>
              <a:rPr lang="it-IT" sz="2000" b="1" dirty="0"/>
              <a:t>Nuova Direttiva per il Copyright nel Single Digital Market</a:t>
            </a:r>
            <a:endParaRPr lang="it-IT"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
        <p:nvSpPr>
          <p:cNvPr id="2" name="CasellaDiTesto 1">
            <a:extLst>
              <a:ext uri="{FF2B5EF4-FFF2-40B4-BE49-F238E27FC236}">
                <a16:creationId xmlns:a16="http://schemas.microsoft.com/office/drawing/2014/main" id="{697B81F2-1B48-6143-933D-DD5AFF30A59E}"/>
              </a:ext>
            </a:extLst>
          </p:cNvPr>
          <p:cNvSpPr txBox="1"/>
          <p:nvPr/>
        </p:nvSpPr>
        <p:spPr>
          <a:xfrm>
            <a:off x="959173" y="2909004"/>
            <a:ext cx="4620217" cy="2462213"/>
          </a:xfrm>
          <a:prstGeom prst="rect">
            <a:avLst/>
          </a:prstGeom>
          <a:noFill/>
          <a:ln>
            <a:solidFill>
              <a:schemeClr val="accent1"/>
            </a:solidFill>
          </a:ln>
        </p:spPr>
        <p:txBody>
          <a:bodyPr wrap="square" rtlCol="0">
            <a:spAutoFit/>
          </a:bodyPr>
          <a:lstStyle/>
          <a:p>
            <a:pPr algn="ctr"/>
            <a:r>
              <a:rPr lang="en-GB" sz="2200" dirty="0" err="1"/>
              <a:t>Eccezioni</a:t>
            </a:r>
            <a:r>
              <a:rPr lang="en-GB" sz="2200" dirty="0"/>
              <a:t>:</a:t>
            </a:r>
          </a:p>
          <a:p>
            <a:pPr marL="342900" indent="-342900">
              <a:buFont typeface="Arial" panose="020B0604020202020204" pitchFamily="34" charset="0"/>
              <a:buChar char="•"/>
            </a:pPr>
            <a:r>
              <a:rPr lang="en-GB" sz="2200" dirty="0"/>
              <a:t>Text Data-Mining, </a:t>
            </a:r>
          </a:p>
          <a:p>
            <a:pPr marL="285750" indent="-285750">
              <a:buFont typeface="Arial" panose="020B0604020202020204" pitchFamily="34" charset="0"/>
              <a:buChar char="•"/>
            </a:pPr>
            <a:r>
              <a:rPr lang="it-IT" sz="2200" dirty="0"/>
              <a:t>attività didattiche digitali e transfrontaliere</a:t>
            </a:r>
            <a:r>
              <a:rPr lang="en-GB" sz="2200" dirty="0"/>
              <a:t> </a:t>
            </a:r>
          </a:p>
          <a:p>
            <a:pPr marL="285750" indent="-285750">
              <a:buFont typeface="Arial" panose="020B0604020202020204" pitchFamily="34" charset="0"/>
              <a:buChar char="•"/>
            </a:pPr>
            <a:r>
              <a:rPr lang="en-GB" sz="2200" dirty="0" err="1"/>
              <a:t>Ricerca</a:t>
            </a:r>
            <a:r>
              <a:rPr lang="en-GB" sz="2200" dirty="0"/>
              <a:t> </a:t>
            </a:r>
            <a:r>
              <a:rPr lang="en-GB" sz="2200" dirty="0" err="1"/>
              <a:t>scientifica</a:t>
            </a:r>
            <a:endParaRPr lang="en-GB" sz="2200" dirty="0"/>
          </a:p>
          <a:p>
            <a:pPr marL="285750" indent="-285750">
              <a:buFont typeface="Arial" panose="020B0604020202020204" pitchFamily="34" charset="0"/>
              <a:buChar char="•"/>
            </a:pPr>
            <a:r>
              <a:rPr lang="en-GB" sz="2200" dirty="0"/>
              <a:t>Digitisation per </a:t>
            </a:r>
            <a:r>
              <a:rPr lang="en-GB" sz="2200" dirty="0" err="1"/>
              <a:t>preservazione</a:t>
            </a:r>
            <a:r>
              <a:rPr lang="en-GB" sz="2200" dirty="0"/>
              <a:t> </a:t>
            </a:r>
            <a:r>
              <a:rPr lang="en-GB" sz="2200" dirty="0" err="1"/>
              <a:t>culturale</a:t>
            </a:r>
            <a:endParaRPr lang="en-GB" sz="2200" dirty="0"/>
          </a:p>
        </p:txBody>
      </p:sp>
      <p:sp>
        <p:nvSpPr>
          <p:cNvPr id="9" name="CasellaDiTesto 8">
            <a:extLst>
              <a:ext uri="{FF2B5EF4-FFF2-40B4-BE49-F238E27FC236}">
                <a16:creationId xmlns:a16="http://schemas.microsoft.com/office/drawing/2014/main" id="{15CF15E4-E5D7-F74B-80F7-C881FAF5580D}"/>
              </a:ext>
            </a:extLst>
          </p:cNvPr>
          <p:cNvSpPr txBox="1"/>
          <p:nvPr/>
        </p:nvSpPr>
        <p:spPr>
          <a:xfrm>
            <a:off x="6959600" y="2946512"/>
            <a:ext cx="4273227" cy="2400657"/>
          </a:xfrm>
          <a:prstGeom prst="rect">
            <a:avLst/>
          </a:prstGeom>
          <a:noFill/>
          <a:ln>
            <a:solidFill>
              <a:schemeClr val="accent2"/>
            </a:solidFill>
          </a:ln>
        </p:spPr>
        <p:txBody>
          <a:bodyPr wrap="square" rtlCol="0">
            <a:spAutoFit/>
          </a:bodyPr>
          <a:lstStyle/>
          <a:p>
            <a:pPr algn="ctr"/>
            <a:r>
              <a:rPr lang="en-GB" sz="2800" dirty="0" err="1"/>
              <a:t>Diritti</a:t>
            </a:r>
            <a:r>
              <a:rPr lang="en-GB" sz="2800" dirty="0"/>
              <a:t>:</a:t>
            </a:r>
          </a:p>
          <a:p>
            <a:pPr algn="ctr"/>
            <a:r>
              <a:rPr lang="en-GB" sz="2800" dirty="0" err="1"/>
              <a:t>Editori</a:t>
            </a:r>
            <a:r>
              <a:rPr lang="en-GB" sz="2800" dirty="0"/>
              <a:t> </a:t>
            </a:r>
            <a:r>
              <a:rPr lang="en-GB" sz="2800" dirty="0" err="1"/>
              <a:t>della</a:t>
            </a:r>
            <a:r>
              <a:rPr lang="en-GB" sz="2800" dirty="0"/>
              <a:t> </a:t>
            </a:r>
            <a:r>
              <a:rPr lang="en-GB" sz="2800" dirty="0" err="1"/>
              <a:t>stampa</a:t>
            </a:r>
            <a:endParaRPr lang="en-GB" sz="2800" dirty="0"/>
          </a:p>
          <a:p>
            <a:pPr algn="ctr"/>
            <a:r>
              <a:rPr lang="en-GB" sz="2800" dirty="0"/>
              <a:t>e value gap</a:t>
            </a:r>
            <a:endParaRPr lang="en-GB" sz="2000" dirty="0"/>
          </a:p>
          <a:p>
            <a:pPr algn="ctr"/>
            <a:endParaRPr lang="en-GB" dirty="0"/>
          </a:p>
          <a:p>
            <a:pPr algn="ctr"/>
            <a:endParaRPr lang="en-GB" sz="2000" dirty="0"/>
          </a:p>
          <a:p>
            <a:pPr algn="ctr"/>
            <a:endParaRPr lang="en-GB" sz="2800" dirty="0"/>
          </a:p>
        </p:txBody>
      </p:sp>
      <p:sp>
        <p:nvSpPr>
          <p:cNvPr id="10" name="CasellaDiTesto 9">
            <a:extLst>
              <a:ext uri="{FF2B5EF4-FFF2-40B4-BE49-F238E27FC236}">
                <a16:creationId xmlns:a16="http://schemas.microsoft.com/office/drawing/2014/main" id="{1A7A72B8-5180-2B44-9AF6-893123D5CFB2}"/>
              </a:ext>
            </a:extLst>
          </p:cNvPr>
          <p:cNvSpPr txBox="1"/>
          <p:nvPr/>
        </p:nvSpPr>
        <p:spPr>
          <a:xfrm>
            <a:off x="2864173" y="2106234"/>
            <a:ext cx="6463654" cy="523220"/>
          </a:xfrm>
          <a:prstGeom prst="rect">
            <a:avLst/>
          </a:prstGeom>
          <a:noFill/>
          <a:ln>
            <a:solidFill>
              <a:schemeClr val="accent6"/>
            </a:solidFill>
          </a:ln>
        </p:spPr>
        <p:txBody>
          <a:bodyPr wrap="square" rtlCol="0">
            <a:spAutoFit/>
          </a:bodyPr>
          <a:lstStyle/>
          <a:p>
            <a:pPr algn="ctr"/>
            <a:r>
              <a:rPr lang="en-GB" sz="2800" dirty="0" err="1"/>
              <a:t>Definizioni</a:t>
            </a:r>
            <a:r>
              <a:rPr lang="en-GB" sz="2800" dirty="0"/>
              <a:t> </a:t>
            </a:r>
            <a:r>
              <a:rPr lang="en-GB" sz="2800" dirty="0" err="1"/>
              <a:t>comuni</a:t>
            </a:r>
            <a:endParaRPr lang="en-GB" sz="2800" dirty="0"/>
          </a:p>
        </p:txBody>
      </p:sp>
      <p:sp>
        <p:nvSpPr>
          <p:cNvPr id="3" name="CasellaDiTesto 2">
            <a:extLst>
              <a:ext uri="{FF2B5EF4-FFF2-40B4-BE49-F238E27FC236}">
                <a16:creationId xmlns:a16="http://schemas.microsoft.com/office/drawing/2014/main" id="{3D42E7C9-D1B1-DC45-B91F-733DDE5B9F62}"/>
              </a:ext>
            </a:extLst>
          </p:cNvPr>
          <p:cNvSpPr txBox="1"/>
          <p:nvPr/>
        </p:nvSpPr>
        <p:spPr>
          <a:xfrm>
            <a:off x="7297152" y="4382912"/>
            <a:ext cx="3748800" cy="646331"/>
          </a:xfrm>
          <a:prstGeom prst="rect">
            <a:avLst/>
          </a:prstGeom>
          <a:solidFill>
            <a:schemeClr val="accent2">
              <a:lumMod val="60000"/>
              <a:lumOff val="40000"/>
            </a:schemeClr>
          </a:solidFill>
        </p:spPr>
        <p:txBody>
          <a:bodyPr wrap="square" rtlCol="0">
            <a:spAutoFit/>
          </a:bodyPr>
          <a:lstStyle/>
          <a:p>
            <a:pPr algn="ctr"/>
            <a:r>
              <a:rPr lang="en-GB" dirty="0" err="1"/>
              <a:t>Ricadute</a:t>
            </a:r>
            <a:r>
              <a:rPr lang="en-GB" dirty="0"/>
              <a:t> </a:t>
            </a:r>
            <a:r>
              <a:rPr lang="en-GB" dirty="0" err="1"/>
              <a:t>sulla</a:t>
            </a:r>
            <a:r>
              <a:rPr lang="en-GB" dirty="0"/>
              <a:t> </a:t>
            </a:r>
            <a:r>
              <a:rPr lang="en-GB" dirty="0" err="1"/>
              <a:t>responsabilità</a:t>
            </a:r>
            <a:r>
              <a:rPr lang="en-GB" dirty="0"/>
              <a:t> del provider!</a:t>
            </a:r>
          </a:p>
        </p:txBody>
      </p:sp>
    </p:spTree>
    <p:extLst>
      <p:ext uri="{BB962C8B-B14F-4D97-AF65-F5344CB8AC3E}">
        <p14:creationId xmlns:p14="http://schemas.microsoft.com/office/powerpoint/2010/main" val="42877130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40</a:t>
            </a:fld>
            <a:endParaRPr lang="en-US" sz="1000"/>
          </a:p>
        </p:txBody>
      </p:sp>
      <p:sp>
        <p:nvSpPr>
          <p:cNvPr id="7173" name="Text Box 4"/>
          <p:cNvSpPr txBox="1">
            <a:spLocks noChangeArrowheads="1"/>
          </p:cNvSpPr>
          <p:nvPr/>
        </p:nvSpPr>
        <p:spPr bwMode="auto">
          <a:xfrm>
            <a:off x="648618" y="1450019"/>
            <a:ext cx="3827434" cy="4430907"/>
          </a:xfrm>
          <a:prstGeom prst="rect">
            <a:avLst/>
          </a:prstGeom>
          <a:ln/>
        </p:spPr>
        <p:style>
          <a:lnRef idx="2">
            <a:schemeClr val="accent5"/>
          </a:lnRef>
          <a:fillRef idx="1">
            <a:schemeClr val="lt1"/>
          </a:fillRef>
          <a:effectRef idx="0">
            <a:schemeClr val="accent5"/>
          </a:effectRef>
          <a:fontRef idx="minor">
            <a:schemeClr val="dk1"/>
          </a:fontRef>
        </p:style>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r>
              <a:rPr lang="en-US" sz="1600" b="1" dirty="0" err="1">
                <a:solidFill>
                  <a:srgbClr val="000000"/>
                </a:solidFill>
              </a:rPr>
              <a:t>Acquisizione</a:t>
            </a:r>
            <a:r>
              <a:rPr lang="en-US" sz="1600" b="1" dirty="0">
                <a:solidFill>
                  <a:srgbClr val="000000"/>
                </a:solidFill>
              </a:rPr>
              <a:t> </a:t>
            </a:r>
            <a:r>
              <a:rPr lang="en-US" sz="1600" b="1" dirty="0" err="1">
                <a:solidFill>
                  <a:srgbClr val="000000"/>
                </a:solidFill>
              </a:rPr>
              <a:t>illecita</a:t>
            </a:r>
            <a:endParaRPr lang="en-US" sz="1600" b="1" dirty="0">
              <a:solidFill>
                <a:srgbClr val="000000"/>
              </a:solidFill>
            </a:endParaRPr>
          </a:p>
          <a:p>
            <a:r>
              <a:rPr lang="en-US" sz="1600" dirty="0">
                <a:solidFill>
                  <a:srgbClr val="000000"/>
                </a:solidFill>
              </a:rPr>
              <a:t>+ </a:t>
            </a:r>
            <a:r>
              <a:rPr lang="en-US" sz="1600" dirty="0" err="1">
                <a:solidFill>
                  <a:srgbClr val="000000"/>
                </a:solidFill>
              </a:rPr>
              <a:t>senza</a:t>
            </a:r>
            <a:r>
              <a:rPr lang="en-US" sz="1600" dirty="0">
                <a:solidFill>
                  <a:srgbClr val="000000"/>
                </a:solidFill>
              </a:rPr>
              <a:t> </a:t>
            </a:r>
            <a:r>
              <a:rPr lang="en-US" sz="1600" dirty="0" err="1">
                <a:solidFill>
                  <a:srgbClr val="000000"/>
                </a:solidFill>
              </a:rPr>
              <a:t>consenso</a:t>
            </a:r>
            <a:r>
              <a:rPr lang="en-US" sz="1600" dirty="0">
                <a:solidFill>
                  <a:srgbClr val="000000"/>
                </a:solidFill>
              </a:rPr>
              <a:t> </a:t>
            </a:r>
            <a:r>
              <a:rPr lang="en-US" sz="1600" dirty="0" err="1">
                <a:solidFill>
                  <a:srgbClr val="000000"/>
                </a:solidFill>
              </a:rPr>
              <a:t>titolare</a:t>
            </a:r>
            <a:r>
              <a:rPr lang="en-US" sz="1600" dirty="0">
                <a:solidFill>
                  <a:srgbClr val="000000"/>
                </a:solidFill>
              </a:rPr>
              <a:t> </a:t>
            </a:r>
          </a:p>
          <a:p>
            <a:r>
              <a:rPr lang="en-US" sz="1600" dirty="0">
                <a:solidFill>
                  <a:srgbClr val="000000"/>
                </a:solidFill>
              </a:rPr>
              <a:t>+ in </a:t>
            </a:r>
            <a:r>
              <a:rPr lang="en-US" sz="1600" dirty="0" err="1">
                <a:solidFill>
                  <a:srgbClr val="000000"/>
                </a:solidFill>
              </a:rPr>
              <a:t>uno</a:t>
            </a:r>
            <a:r>
              <a:rPr lang="en-US" sz="1600" dirty="0">
                <a:solidFill>
                  <a:srgbClr val="000000"/>
                </a:solidFill>
              </a:rPr>
              <a:t> </a:t>
            </a:r>
            <a:r>
              <a:rPr lang="en-US" sz="1600" dirty="0" err="1">
                <a:solidFill>
                  <a:srgbClr val="000000"/>
                </a:solidFill>
              </a:rPr>
              <a:t>dei</a:t>
            </a:r>
            <a:r>
              <a:rPr lang="en-US" sz="1600" dirty="0">
                <a:solidFill>
                  <a:srgbClr val="000000"/>
                </a:solidFill>
              </a:rPr>
              <a:t> </a:t>
            </a:r>
            <a:r>
              <a:rPr lang="en-US" sz="1600" dirty="0" err="1">
                <a:solidFill>
                  <a:srgbClr val="000000"/>
                </a:solidFill>
              </a:rPr>
              <a:t>modi</a:t>
            </a:r>
            <a:r>
              <a:rPr lang="en-US" sz="1600" dirty="0">
                <a:solidFill>
                  <a:srgbClr val="000000"/>
                </a:solidFill>
              </a:rPr>
              <a:t> </a:t>
            </a:r>
            <a:r>
              <a:rPr lang="en-US" sz="1600" dirty="0" err="1">
                <a:solidFill>
                  <a:srgbClr val="000000"/>
                </a:solidFill>
              </a:rPr>
              <a:t>tipizzati</a:t>
            </a:r>
            <a:r>
              <a:rPr lang="en-US" sz="1600" dirty="0">
                <a:solidFill>
                  <a:srgbClr val="000000"/>
                </a:solidFill>
              </a:rPr>
              <a:t>:</a:t>
            </a:r>
          </a:p>
          <a:p>
            <a:pPr>
              <a:buFont typeface="Arial"/>
              <a:buChar char="•"/>
            </a:pPr>
            <a:r>
              <a:rPr lang="it-IT" sz="1600" dirty="0">
                <a:solidFill>
                  <a:srgbClr val="000000"/>
                </a:solidFill>
              </a:rPr>
              <a:t>con </a:t>
            </a:r>
            <a:r>
              <a:rPr lang="it-IT" sz="1600" u="sng" dirty="0">
                <a:solidFill>
                  <a:srgbClr val="000000"/>
                </a:solidFill>
              </a:rPr>
              <a:t>l'accesso non autorizzato</a:t>
            </a:r>
            <a:r>
              <a:rPr lang="it-IT" sz="1600" dirty="0">
                <a:solidFill>
                  <a:srgbClr val="000000"/>
                </a:solidFill>
              </a:rPr>
              <a:t>, </a:t>
            </a:r>
            <a:r>
              <a:rPr lang="it-IT" sz="1600" u="sng" dirty="0">
                <a:solidFill>
                  <a:srgbClr val="000000"/>
                </a:solidFill>
              </a:rPr>
              <a:t>l'appropriazione o la copia non autorizzate</a:t>
            </a:r>
            <a:r>
              <a:rPr lang="it-IT" sz="1600" dirty="0">
                <a:solidFill>
                  <a:srgbClr val="000000"/>
                </a:solidFill>
              </a:rPr>
              <a:t> di documenti, oggetti, materiali, sostanze o file elettronici sottoposti al lecito controllo del detentore del segreto commerciale, che contengono il segreto commerciale o dai quali il segreto commerciale può essere desunto;	</a:t>
            </a:r>
          </a:p>
          <a:p>
            <a:pPr>
              <a:buFont typeface="Arial"/>
              <a:buChar char="•"/>
            </a:pPr>
            <a:r>
              <a:rPr lang="it-IT" sz="1600" dirty="0">
                <a:solidFill>
                  <a:srgbClr val="000000"/>
                </a:solidFill>
              </a:rPr>
              <a:t>con qualsiasi altra condotta che, secondo le circostanze, è considerata </a:t>
            </a:r>
            <a:r>
              <a:rPr lang="it-IT" sz="1600" b="1" dirty="0">
                <a:solidFill>
                  <a:srgbClr val="000000"/>
                </a:solidFill>
              </a:rPr>
              <a:t>contraria a leali pratiche commerciali</a:t>
            </a:r>
            <a:r>
              <a:rPr lang="it-IT" sz="1600" dirty="0">
                <a:solidFill>
                  <a:srgbClr val="000000"/>
                </a:solidFill>
              </a:rPr>
              <a:t>	</a:t>
            </a:r>
          </a:p>
          <a:p>
            <a:endParaRPr lang="en-US" sz="1600" dirty="0">
              <a:solidFill>
                <a:schemeClr val="tx1"/>
              </a:solidFill>
            </a:endParaRPr>
          </a:p>
          <a:p>
            <a:endParaRPr lang="en-US" sz="1600" dirty="0">
              <a:solidFill>
                <a:schemeClr val="tx1"/>
              </a:solidFill>
            </a:endParaRPr>
          </a:p>
        </p:txBody>
      </p:sp>
      <p:sp>
        <p:nvSpPr>
          <p:cNvPr id="7" name="Title 2"/>
          <p:cNvSpPr txBox="1">
            <a:spLocks/>
          </p:cNvSpPr>
          <p:nvPr/>
        </p:nvSpPr>
        <p:spPr>
          <a:xfrm>
            <a:off x="720000"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r>
              <a:rPr lang="en-US" sz="2000" dirty="0"/>
              <a:t>Trade Secrets:</a:t>
            </a:r>
            <a:r>
              <a:rPr lang="it-IT" sz="2000" dirty="0"/>
              <a:t> Usi illeciti (Art. 4, Direttiva)</a:t>
            </a:r>
            <a:endParaRPr lang="en-US"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
        <p:nvSpPr>
          <p:cNvPr id="9" name="Text Box 4"/>
          <p:cNvSpPr txBox="1">
            <a:spLocks noChangeArrowheads="1"/>
          </p:cNvSpPr>
          <p:nvPr/>
        </p:nvSpPr>
        <p:spPr bwMode="auto">
          <a:xfrm>
            <a:off x="4931810" y="1409268"/>
            <a:ext cx="3206465" cy="4471659"/>
          </a:xfrm>
          <a:prstGeom prst="rect">
            <a:avLst/>
          </a:prstGeom>
          <a:ln/>
        </p:spPr>
        <p:style>
          <a:lnRef idx="2">
            <a:schemeClr val="accent5"/>
          </a:lnRef>
          <a:fillRef idx="1">
            <a:schemeClr val="lt1"/>
          </a:fillRef>
          <a:effectRef idx="0">
            <a:schemeClr val="accent5"/>
          </a:effectRef>
          <a:fontRef idx="minor">
            <a:schemeClr val="dk1"/>
          </a:fontRef>
        </p:style>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r>
              <a:rPr lang="en-US" sz="1600" b="1" dirty="0" err="1">
                <a:solidFill>
                  <a:srgbClr val="000000"/>
                </a:solidFill>
              </a:rPr>
              <a:t>Utilizzo</a:t>
            </a:r>
            <a:r>
              <a:rPr lang="en-US" sz="1600" b="1" dirty="0">
                <a:solidFill>
                  <a:srgbClr val="000000"/>
                </a:solidFill>
              </a:rPr>
              <a:t> o </a:t>
            </a:r>
            <a:r>
              <a:rPr lang="en-US" sz="1600" b="1" dirty="0" err="1">
                <a:solidFill>
                  <a:srgbClr val="000000"/>
                </a:solidFill>
              </a:rPr>
              <a:t>divulgazione</a:t>
            </a:r>
            <a:r>
              <a:rPr lang="en-US" sz="1600" b="1" dirty="0">
                <a:solidFill>
                  <a:srgbClr val="000000"/>
                </a:solidFill>
              </a:rPr>
              <a:t> </a:t>
            </a:r>
            <a:r>
              <a:rPr lang="en-US" sz="1600" b="1" dirty="0" err="1">
                <a:solidFill>
                  <a:srgbClr val="000000"/>
                </a:solidFill>
              </a:rPr>
              <a:t>illeciti</a:t>
            </a:r>
            <a:endParaRPr lang="en-US" sz="1600" b="1" dirty="0">
              <a:solidFill>
                <a:srgbClr val="000000"/>
              </a:solidFill>
            </a:endParaRPr>
          </a:p>
          <a:p>
            <a:r>
              <a:rPr lang="en-US" sz="1600" dirty="0">
                <a:solidFill>
                  <a:srgbClr val="000000"/>
                </a:solidFill>
              </a:rPr>
              <a:t>+ </a:t>
            </a:r>
            <a:r>
              <a:rPr lang="en-US" sz="1600" dirty="0" err="1">
                <a:solidFill>
                  <a:srgbClr val="000000"/>
                </a:solidFill>
              </a:rPr>
              <a:t>senza</a:t>
            </a:r>
            <a:r>
              <a:rPr lang="en-US" sz="1600" dirty="0">
                <a:solidFill>
                  <a:srgbClr val="000000"/>
                </a:solidFill>
              </a:rPr>
              <a:t> </a:t>
            </a:r>
            <a:r>
              <a:rPr lang="en-US" sz="1600" dirty="0" err="1">
                <a:solidFill>
                  <a:srgbClr val="000000"/>
                </a:solidFill>
              </a:rPr>
              <a:t>consenso</a:t>
            </a:r>
            <a:r>
              <a:rPr lang="en-US" sz="1600" dirty="0">
                <a:solidFill>
                  <a:srgbClr val="000000"/>
                </a:solidFill>
              </a:rPr>
              <a:t> </a:t>
            </a:r>
            <a:r>
              <a:rPr lang="en-US" sz="1600" dirty="0" err="1">
                <a:solidFill>
                  <a:srgbClr val="000000"/>
                </a:solidFill>
              </a:rPr>
              <a:t>titolare</a:t>
            </a:r>
            <a:r>
              <a:rPr lang="en-US" sz="1600" dirty="0">
                <a:solidFill>
                  <a:srgbClr val="000000"/>
                </a:solidFill>
              </a:rPr>
              <a:t> </a:t>
            </a:r>
          </a:p>
          <a:p>
            <a:r>
              <a:rPr lang="en-US" sz="1600" dirty="0">
                <a:solidFill>
                  <a:srgbClr val="000000"/>
                </a:solidFill>
              </a:rPr>
              <a:t>+ da </a:t>
            </a:r>
            <a:r>
              <a:rPr lang="en-US" sz="1600" dirty="0" err="1">
                <a:solidFill>
                  <a:srgbClr val="000000"/>
                </a:solidFill>
              </a:rPr>
              <a:t>uno</a:t>
            </a:r>
            <a:r>
              <a:rPr lang="en-US" sz="1600" dirty="0">
                <a:solidFill>
                  <a:srgbClr val="000000"/>
                </a:solidFill>
              </a:rPr>
              <a:t> </a:t>
            </a:r>
            <a:r>
              <a:rPr lang="en-US" sz="1600" dirty="0" err="1">
                <a:solidFill>
                  <a:srgbClr val="000000"/>
                </a:solidFill>
              </a:rPr>
              <a:t>dei</a:t>
            </a:r>
            <a:r>
              <a:rPr lang="en-US" sz="1600" dirty="0">
                <a:solidFill>
                  <a:srgbClr val="000000"/>
                </a:solidFill>
              </a:rPr>
              <a:t> </a:t>
            </a:r>
            <a:r>
              <a:rPr lang="en-US" sz="1600" dirty="0" err="1">
                <a:solidFill>
                  <a:srgbClr val="000000"/>
                </a:solidFill>
              </a:rPr>
              <a:t>soggetti</a:t>
            </a:r>
            <a:r>
              <a:rPr lang="en-US" sz="1600" dirty="0">
                <a:solidFill>
                  <a:srgbClr val="000000"/>
                </a:solidFill>
              </a:rPr>
              <a:t> </a:t>
            </a:r>
            <a:r>
              <a:rPr lang="en-US" sz="1600" dirty="0" err="1">
                <a:solidFill>
                  <a:srgbClr val="000000"/>
                </a:solidFill>
              </a:rPr>
              <a:t>tipizzati</a:t>
            </a:r>
            <a:r>
              <a:rPr lang="en-US" sz="1600" dirty="0">
                <a:solidFill>
                  <a:srgbClr val="000000"/>
                </a:solidFill>
              </a:rPr>
              <a:t>:</a:t>
            </a:r>
          </a:p>
          <a:p>
            <a:pPr>
              <a:buFont typeface="Arial"/>
              <a:buChar char="•"/>
            </a:pPr>
            <a:r>
              <a:rPr lang="it-IT" sz="1600" dirty="0">
                <a:solidFill>
                  <a:srgbClr val="000000"/>
                </a:solidFill>
              </a:rPr>
              <a:t>ha </a:t>
            </a:r>
            <a:r>
              <a:rPr lang="it-IT" sz="1600" i="1" u="sng" dirty="0">
                <a:solidFill>
                  <a:srgbClr val="000000"/>
                </a:solidFill>
              </a:rPr>
              <a:t>acquisito</a:t>
            </a:r>
            <a:r>
              <a:rPr lang="it-IT" sz="1600" dirty="0">
                <a:solidFill>
                  <a:srgbClr val="000000"/>
                </a:solidFill>
              </a:rPr>
              <a:t> il segreto commerciale </a:t>
            </a:r>
            <a:r>
              <a:rPr lang="it-IT" sz="1600" i="1" u="sng" dirty="0">
                <a:solidFill>
                  <a:srgbClr val="000000"/>
                </a:solidFill>
              </a:rPr>
              <a:t>illecitamente</a:t>
            </a:r>
            <a:r>
              <a:rPr lang="it-IT" sz="1600" dirty="0">
                <a:solidFill>
                  <a:srgbClr val="000000"/>
                </a:solidFill>
              </a:rPr>
              <a:t>;</a:t>
            </a:r>
          </a:p>
          <a:p>
            <a:pPr>
              <a:buFont typeface="Arial"/>
              <a:buChar char="•"/>
            </a:pPr>
            <a:r>
              <a:rPr lang="it-IT" sz="1600" i="1" u="sng" dirty="0">
                <a:solidFill>
                  <a:srgbClr val="000000"/>
                </a:solidFill>
              </a:rPr>
              <a:t>viola un accordo di riservat</a:t>
            </a:r>
            <a:r>
              <a:rPr lang="it-IT" sz="1600" u="sng" dirty="0">
                <a:solidFill>
                  <a:srgbClr val="000000"/>
                </a:solidFill>
              </a:rPr>
              <a:t>ezza </a:t>
            </a:r>
            <a:r>
              <a:rPr lang="it-IT" sz="1600" dirty="0">
                <a:solidFill>
                  <a:srgbClr val="000000"/>
                </a:solidFill>
              </a:rPr>
              <a:t>o qualsiasi altro obbligo di non divulgare il segreto commerciale;	</a:t>
            </a:r>
          </a:p>
          <a:p>
            <a:pPr>
              <a:buFont typeface="Arial"/>
              <a:buChar char="•"/>
            </a:pPr>
            <a:r>
              <a:rPr lang="it-IT" sz="1600" i="1" u="sng" dirty="0">
                <a:solidFill>
                  <a:srgbClr val="000000"/>
                </a:solidFill>
              </a:rPr>
              <a:t>viola un obbligo contrattuale </a:t>
            </a:r>
            <a:r>
              <a:rPr lang="it-IT" sz="1600" dirty="0">
                <a:solidFill>
                  <a:srgbClr val="000000"/>
                </a:solidFill>
              </a:rPr>
              <a:t>o di altra natura che impone limiti all'utilizzo del segreto commerciale</a:t>
            </a:r>
            <a:r>
              <a:rPr lang="it-IT" sz="1600" dirty="0"/>
              <a:t>	</a:t>
            </a:r>
          </a:p>
          <a:p>
            <a:endParaRPr lang="en-US" sz="1600" dirty="0">
              <a:solidFill>
                <a:schemeClr val="tx1"/>
              </a:solidFill>
            </a:endParaRPr>
          </a:p>
          <a:p>
            <a:endParaRPr lang="en-US" sz="1600" dirty="0">
              <a:solidFill>
                <a:schemeClr val="tx1"/>
              </a:solidFill>
            </a:endParaRPr>
          </a:p>
        </p:txBody>
      </p:sp>
      <p:sp>
        <p:nvSpPr>
          <p:cNvPr id="3" name="Parentesi graffa chiusa 2"/>
          <p:cNvSpPr/>
          <p:nvPr/>
        </p:nvSpPr>
        <p:spPr>
          <a:xfrm>
            <a:off x="4327604" y="1409269"/>
            <a:ext cx="789166" cy="4343400"/>
          </a:xfrm>
          <a:prstGeom prst="rightBrace">
            <a:avLst>
              <a:gd name="adj1" fmla="val 8333"/>
              <a:gd name="adj2" fmla="val 32466"/>
            </a:avLst>
          </a:prstGeom>
          <a:ln>
            <a:solidFill>
              <a:srgbClr val="38572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a:ln w="28575" cmpd="sng">
                <a:solidFill>
                  <a:schemeClr val="tx1"/>
                </a:solidFill>
              </a:ln>
            </a:endParaRPr>
          </a:p>
        </p:txBody>
      </p:sp>
      <p:sp>
        <p:nvSpPr>
          <p:cNvPr id="2" name="CasellaDiTesto 1"/>
          <p:cNvSpPr txBox="1"/>
          <p:nvPr/>
        </p:nvSpPr>
        <p:spPr>
          <a:xfrm>
            <a:off x="8557520" y="1450019"/>
            <a:ext cx="3267641" cy="4247317"/>
          </a:xfrm>
          <a:prstGeom prst="rect">
            <a:avLst/>
          </a:prstGeom>
          <a:noFill/>
        </p:spPr>
        <p:txBody>
          <a:bodyPr wrap="square" rtlCol="0">
            <a:spAutoFit/>
          </a:bodyPr>
          <a:lstStyle/>
          <a:p>
            <a:r>
              <a:rPr lang="it-IT" dirty="0"/>
              <a:t>L'acquisizione, l'utilizzo o la divulgazione di un segreto commerciale si considerano altresì illeciti qualora un soggetto, al momento dell'acquisizione, dell'utilizzo o della divulgazione, </a:t>
            </a:r>
            <a:r>
              <a:rPr lang="it-IT" u="sng" dirty="0"/>
              <a:t>fosse</a:t>
            </a:r>
            <a:r>
              <a:rPr lang="it-IT" dirty="0"/>
              <a:t> </a:t>
            </a:r>
            <a:r>
              <a:rPr lang="it-IT" u="sng" dirty="0"/>
              <a:t>a conoscenza </a:t>
            </a:r>
            <a:r>
              <a:rPr lang="it-IT" dirty="0"/>
              <a:t>o, secondo le circostanze, </a:t>
            </a:r>
            <a:r>
              <a:rPr lang="it-IT" u="sng" dirty="0"/>
              <a:t>avrebbe dovuto essere a conoscenza </a:t>
            </a:r>
            <a:r>
              <a:rPr lang="it-IT" dirty="0"/>
              <a:t>del fatto che </a:t>
            </a:r>
            <a:r>
              <a:rPr lang="it-IT" u="sng" dirty="0"/>
              <a:t>il segreto commerciale era stato ottenuto direttamente o indirettamente da un terzo che illecitamente lo utilizzava o lo divulgava </a:t>
            </a:r>
            <a:r>
              <a:rPr lang="it-IT" dirty="0"/>
              <a:t>ai sensi del paragrafo 3</a:t>
            </a:r>
          </a:p>
        </p:txBody>
      </p:sp>
      <p:sp>
        <p:nvSpPr>
          <p:cNvPr id="10" name="Parentesi graffa chiusa 9"/>
          <p:cNvSpPr/>
          <p:nvPr/>
        </p:nvSpPr>
        <p:spPr>
          <a:xfrm>
            <a:off x="7948434" y="1409268"/>
            <a:ext cx="789166" cy="4343400"/>
          </a:xfrm>
          <a:prstGeom prst="rightBrace">
            <a:avLst>
              <a:gd name="adj1" fmla="val 8333"/>
              <a:gd name="adj2" fmla="val 81005"/>
            </a:avLst>
          </a:prstGeom>
          <a:ln>
            <a:solidFill>
              <a:srgbClr val="38572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a:ln w="28575" cmpd="sng">
                <a:solidFill>
                  <a:schemeClr val="tx1"/>
                </a:solidFill>
              </a:ln>
            </a:endParaRPr>
          </a:p>
        </p:txBody>
      </p:sp>
    </p:spTree>
    <p:extLst>
      <p:ext uri="{BB962C8B-B14F-4D97-AF65-F5344CB8AC3E}">
        <p14:creationId xmlns:p14="http://schemas.microsoft.com/office/powerpoint/2010/main" val="25660970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41</a:t>
            </a:fld>
            <a:endParaRPr lang="en-US" sz="1000"/>
          </a:p>
        </p:txBody>
      </p:sp>
      <p:sp>
        <p:nvSpPr>
          <p:cNvPr id="7" name="Title 2"/>
          <p:cNvSpPr txBox="1">
            <a:spLocks/>
          </p:cNvSpPr>
          <p:nvPr/>
        </p:nvSpPr>
        <p:spPr>
          <a:xfrm>
            <a:off x="720000"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r>
              <a:rPr lang="en-US" sz="2000" dirty="0"/>
              <a:t>Trade Secrets:</a:t>
            </a:r>
            <a:r>
              <a:rPr lang="it-IT" sz="2000" dirty="0"/>
              <a:t> Usi illeciti derivati (Art. 4, Direttiva)</a:t>
            </a:r>
            <a:endParaRPr lang="en-US"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
        <p:nvSpPr>
          <p:cNvPr id="2" name="CasellaDiTesto 1"/>
          <p:cNvSpPr txBox="1"/>
          <p:nvPr/>
        </p:nvSpPr>
        <p:spPr>
          <a:xfrm>
            <a:off x="720000" y="1450019"/>
            <a:ext cx="4150635" cy="40934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2000" dirty="0"/>
              <a:t>L'acquisizione, l'utilizzo o la divulgazione di un segreto commerciale si considerano altresì illeciti qualora un soggetto, al momento dell'acquisizione, dell'utilizzo o della divulgazione, </a:t>
            </a:r>
            <a:r>
              <a:rPr lang="it-IT" sz="2000" u="sng" dirty="0"/>
              <a:t>fosse</a:t>
            </a:r>
            <a:r>
              <a:rPr lang="it-IT" sz="2000" dirty="0"/>
              <a:t> </a:t>
            </a:r>
            <a:r>
              <a:rPr lang="it-IT" sz="2000" u="sng" dirty="0"/>
              <a:t>a conoscenza </a:t>
            </a:r>
            <a:r>
              <a:rPr lang="it-IT" sz="2000" dirty="0"/>
              <a:t>o, secondo le circostanze, </a:t>
            </a:r>
            <a:r>
              <a:rPr lang="it-IT" sz="2000" u="sng" dirty="0"/>
              <a:t>avrebbe dovuto essere a conoscenza </a:t>
            </a:r>
            <a:r>
              <a:rPr lang="it-IT" sz="2000" dirty="0"/>
              <a:t>del fatto che </a:t>
            </a:r>
            <a:r>
              <a:rPr lang="it-IT" sz="2000" u="sng" dirty="0"/>
              <a:t>il segreto commerciale era stato ottenuto direttamente o indirettamente da un terzo che illecitamente lo utilizzava o lo divulgava </a:t>
            </a:r>
            <a:r>
              <a:rPr lang="it-IT" sz="2000" dirty="0"/>
              <a:t>ai sensi del paragrafo 3</a:t>
            </a:r>
          </a:p>
        </p:txBody>
      </p:sp>
      <p:sp>
        <p:nvSpPr>
          <p:cNvPr id="10" name="CasellaDiTesto 9"/>
          <p:cNvSpPr txBox="1"/>
          <p:nvPr/>
        </p:nvSpPr>
        <p:spPr>
          <a:xfrm>
            <a:off x="5397774" y="1450019"/>
            <a:ext cx="4577779" cy="40934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2000" dirty="0"/>
              <a:t>La produzione, l'offerta o la commercializzazione di </a:t>
            </a:r>
            <a:r>
              <a:rPr lang="it-IT" sz="2000" b="1" dirty="0"/>
              <a:t>merci costituenti violazione </a:t>
            </a:r>
            <a:r>
              <a:rPr lang="it-IT" sz="2000" dirty="0"/>
              <a:t>oppure l'importazione, l'esportazione o lo stoccaggio di merci costituenti violazione a tali fini si considerano un utilizzo illecito di un segreto commerciale anche quando il soggetto che svolgeva tali attività era a conoscenza o, secondo le circostanze, avrebbe dovuto essere a conoscenza del fatto che il segreto commerciale era stato utilizzato illecitamente ai sensi del paragrafo 3</a:t>
            </a:r>
          </a:p>
        </p:txBody>
      </p:sp>
    </p:spTree>
    <p:extLst>
      <p:ext uri="{BB962C8B-B14F-4D97-AF65-F5344CB8AC3E}">
        <p14:creationId xmlns:p14="http://schemas.microsoft.com/office/powerpoint/2010/main" val="20665479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42</a:t>
            </a:fld>
            <a:endParaRPr lang="en-US" sz="1000"/>
          </a:p>
        </p:txBody>
      </p:sp>
      <p:sp>
        <p:nvSpPr>
          <p:cNvPr id="7" name="Title 2"/>
          <p:cNvSpPr txBox="1">
            <a:spLocks/>
          </p:cNvSpPr>
          <p:nvPr/>
        </p:nvSpPr>
        <p:spPr>
          <a:xfrm>
            <a:off x="720000"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r>
              <a:rPr lang="en-US" sz="2000" dirty="0"/>
              <a:t>Trade Secrets:</a:t>
            </a:r>
            <a:r>
              <a:rPr lang="it-IT" sz="2000" dirty="0"/>
              <a:t> deroghe (o eccezioni)</a:t>
            </a:r>
            <a:endParaRPr lang="en-US"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
        <p:nvSpPr>
          <p:cNvPr id="2" name="CasellaDiTesto 1"/>
          <p:cNvSpPr txBox="1"/>
          <p:nvPr/>
        </p:nvSpPr>
        <p:spPr>
          <a:xfrm>
            <a:off x="720000" y="1652084"/>
            <a:ext cx="9778262" cy="38164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buFont typeface="+mj-lt"/>
              <a:buAutoNum type="alphaLcParenR"/>
            </a:pPr>
            <a:r>
              <a:rPr lang="it-IT" sz="2200" dirty="0"/>
              <a:t>nell'</a:t>
            </a:r>
            <a:r>
              <a:rPr lang="it-IT" sz="2200" b="1" dirty="0"/>
              <a:t>esercizio del diritto alla libertà di espressione e d'informazione </a:t>
            </a:r>
            <a:r>
              <a:rPr lang="it-IT" sz="2200" dirty="0"/>
              <a:t>come previsto dalla Carta, compreso il rispetto della libertà e del pluralismo dei media;</a:t>
            </a:r>
          </a:p>
          <a:p>
            <a:pPr marL="342900" indent="-342900">
              <a:buFont typeface="+mj-lt"/>
              <a:buAutoNum type="alphaLcParenR"/>
            </a:pPr>
            <a:r>
              <a:rPr lang="it-IT" sz="2200" dirty="0"/>
              <a:t>per rivelare una </a:t>
            </a:r>
            <a:r>
              <a:rPr lang="it-IT" sz="2200" b="1" dirty="0"/>
              <a:t>condotta scorretta</a:t>
            </a:r>
            <a:r>
              <a:rPr lang="it-IT" sz="2200" dirty="0"/>
              <a:t>, </a:t>
            </a:r>
            <a:r>
              <a:rPr lang="it-IT" sz="2200" b="1" dirty="0"/>
              <a:t>un'irregolarità o un'attività illecita</a:t>
            </a:r>
            <a:r>
              <a:rPr lang="it-IT" sz="2200" dirty="0"/>
              <a:t>, a condizione </a:t>
            </a:r>
            <a:r>
              <a:rPr lang="it-IT" sz="2200" i="1" dirty="0"/>
              <a:t>che il convenuto abbia agito per proteggere l'interesse pubblico generale</a:t>
            </a:r>
            <a:r>
              <a:rPr lang="it-IT" sz="2200" dirty="0"/>
              <a:t>;	</a:t>
            </a:r>
          </a:p>
          <a:p>
            <a:pPr marL="342900" indent="-342900">
              <a:buFont typeface="+mj-lt"/>
              <a:buAutoNum type="alphaLcParenR"/>
            </a:pPr>
            <a:r>
              <a:rPr lang="it-IT" sz="2200" dirty="0"/>
              <a:t>con la </a:t>
            </a:r>
            <a:r>
              <a:rPr lang="it-IT" sz="2200" b="1" dirty="0"/>
              <a:t>divulgazione dai lavoratori ai loro rappresentanti </a:t>
            </a:r>
            <a:r>
              <a:rPr lang="it-IT" sz="2200" dirty="0"/>
              <a:t>nell'ambito del legittimo esercizio delle funzioni di questi ultimi, conformemente al diritto dell'Unione o al diritto nazionale, a condizione che la divulgazione fosse necessaria per tale esercizio;</a:t>
            </a:r>
          </a:p>
          <a:p>
            <a:pPr marL="342900" indent="-342900">
              <a:buFont typeface="+mj-lt"/>
              <a:buAutoNum type="alphaLcParenR"/>
            </a:pPr>
            <a:r>
              <a:rPr lang="it-IT" sz="2200" dirty="0"/>
              <a:t>al fine di </a:t>
            </a:r>
            <a:r>
              <a:rPr lang="it-IT" sz="2200" b="1" dirty="0"/>
              <a:t>tutelare un legittimo interesse riconosciuto dal diritto dell'Unione o dal diritto nazionale</a:t>
            </a:r>
            <a:r>
              <a:rPr lang="it-IT" sz="2200" dirty="0"/>
              <a:t>.	</a:t>
            </a:r>
          </a:p>
        </p:txBody>
      </p:sp>
    </p:spTree>
    <p:extLst>
      <p:ext uri="{BB962C8B-B14F-4D97-AF65-F5344CB8AC3E}">
        <p14:creationId xmlns:p14="http://schemas.microsoft.com/office/powerpoint/2010/main" val="1601956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43</a:t>
            </a:fld>
            <a:endParaRPr lang="en-US" sz="1000"/>
          </a:p>
        </p:txBody>
      </p:sp>
      <p:sp>
        <p:nvSpPr>
          <p:cNvPr id="7173" name="Text Box 4"/>
          <p:cNvSpPr txBox="1">
            <a:spLocks noChangeArrowheads="1"/>
          </p:cNvSpPr>
          <p:nvPr/>
        </p:nvSpPr>
        <p:spPr bwMode="auto">
          <a:xfrm>
            <a:off x="571823" y="1578110"/>
            <a:ext cx="11139577" cy="40932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pPr marL="342900" indent="-342900">
              <a:buFont typeface="Arial"/>
              <a:buChar char="•"/>
            </a:pPr>
            <a:r>
              <a:rPr lang="it-IT" sz="2400" dirty="0">
                <a:solidFill>
                  <a:schemeClr val="tx1"/>
                </a:solidFill>
              </a:rPr>
              <a:t>Durata potenzialmente illimitata</a:t>
            </a:r>
          </a:p>
          <a:p>
            <a:pPr marL="342900" indent="-342900">
              <a:buFont typeface="Arial"/>
              <a:buChar char="•"/>
            </a:pPr>
            <a:r>
              <a:rPr lang="it-IT" sz="2400" dirty="0">
                <a:solidFill>
                  <a:schemeClr val="tx1"/>
                </a:solidFill>
              </a:rPr>
              <a:t>Nessun requisito sul contenuto del segreto (originalità, </a:t>
            </a:r>
            <a:r>
              <a:rPr lang="it-IT" sz="2400" dirty="0" err="1">
                <a:solidFill>
                  <a:schemeClr val="tx1"/>
                </a:solidFill>
              </a:rPr>
              <a:t>industrialità</a:t>
            </a:r>
            <a:r>
              <a:rPr lang="it-IT" sz="2400" baseline="30000" dirty="0">
                <a:solidFill>
                  <a:schemeClr val="tx1"/>
                </a:solidFill>
              </a:rPr>
              <a:t>[Anche se nel c.p.]</a:t>
            </a:r>
            <a:r>
              <a:rPr lang="it-IT" sz="2400" dirty="0">
                <a:solidFill>
                  <a:schemeClr val="tx1"/>
                </a:solidFill>
              </a:rPr>
              <a:t>) ma solo suo valore economico o commerciale.</a:t>
            </a:r>
          </a:p>
          <a:p>
            <a:pPr marL="342900" indent="-342900">
              <a:buFont typeface="Arial"/>
              <a:buChar char="•"/>
            </a:pPr>
            <a:r>
              <a:rPr lang="it-IT" sz="2400" dirty="0">
                <a:solidFill>
                  <a:schemeClr val="tx1"/>
                </a:solidFill>
              </a:rPr>
              <a:t>Nessun obbligo di pubblicizzazione, dunque pura tutela astratta eppure...</a:t>
            </a:r>
          </a:p>
          <a:p>
            <a:pPr marL="342900" indent="-342900">
              <a:buFont typeface="Arial"/>
              <a:buChar char="•"/>
            </a:pPr>
            <a:r>
              <a:rPr lang="it-IT" sz="2400" dirty="0">
                <a:solidFill>
                  <a:schemeClr val="tx1"/>
                </a:solidFill>
              </a:rPr>
              <a:t>... nessun diritto esclusivo su quella informazione: chi la scopre lecitamente può farne uso.</a:t>
            </a:r>
          </a:p>
        </p:txBody>
      </p:sp>
      <p:sp>
        <p:nvSpPr>
          <p:cNvPr id="7" name="Title 2"/>
          <p:cNvSpPr txBox="1">
            <a:spLocks/>
          </p:cNvSpPr>
          <p:nvPr/>
        </p:nvSpPr>
        <p:spPr>
          <a:xfrm>
            <a:off x="720000"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r>
              <a:rPr lang="en-US" sz="2000" dirty="0"/>
              <a:t>Trade Secrets: </a:t>
            </a:r>
            <a:r>
              <a:rPr lang="it-IT" sz="2000" dirty="0"/>
              <a:t>un interesse totalmente atipico</a:t>
            </a:r>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Tree>
    <p:extLst>
      <p:ext uri="{BB962C8B-B14F-4D97-AF65-F5344CB8AC3E}">
        <p14:creationId xmlns:p14="http://schemas.microsoft.com/office/powerpoint/2010/main" val="18065093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44</a:t>
            </a:fld>
            <a:endParaRPr lang="en-US" sz="1000"/>
          </a:p>
        </p:txBody>
      </p:sp>
      <p:sp>
        <p:nvSpPr>
          <p:cNvPr id="7173" name="Text Box 4"/>
          <p:cNvSpPr txBox="1">
            <a:spLocks noChangeArrowheads="1"/>
          </p:cNvSpPr>
          <p:nvPr/>
        </p:nvSpPr>
        <p:spPr bwMode="auto">
          <a:xfrm>
            <a:off x="571823" y="1469032"/>
            <a:ext cx="11139577" cy="4293420"/>
          </a:xfrm>
          <a:prstGeom prst="rect">
            <a:avLst/>
          </a:prstGeom>
          <a:solidFill>
            <a:schemeClr val="accent4">
              <a:lumMod val="40000"/>
              <a:lumOff val="60000"/>
            </a:schemeClr>
          </a:solidFill>
          <a:ln/>
          <a:effectLst>
            <a:glow rad="139700">
              <a:schemeClr val="accent4">
                <a:satMod val="175000"/>
                <a:alpha val="40000"/>
              </a:schemeClr>
            </a:glow>
          </a:effectLst>
        </p:spPr>
        <p:style>
          <a:lnRef idx="2">
            <a:schemeClr val="accent4">
              <a:shade val="50000"/>
            </a:schemeClr>
          </a:lnRef>
          <a:fillRef idx="1">
            <a:schemeClr val="accent4"/>
          </a:fillRef>
          <a:effectRef idx="0">
            <a:schemeClr val="accent4"/>
          </a:effectRef>
          <a:fontRef idx="minor">
            <a:schemeClr val="lt1"/>
          </a:fontRef>
        </p:style>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r>
              <a:rPr lang="en-US" sz="2000" b="1" dirty="0" err="1">
                <a:solidFill>
                  <a:schemeClr val="tx1"/>
                </a:solidFill>
              </a:rPr>
              <a:t>È</a:t>
            </a:r>
            <a:r>
              <a:rPr lang="en-US" sz="2000" b="1" dirty="0">
                <a:solidFill>
                  <a:schemeClr val="tx1"/>
                </a:solidFill>
              </a:rPr>
              <a:t> </a:t>
            </a:r>
            <a:r>
              <a:rPr lang="en-US" sz="2000" b="1" dirty="0" err="1">
                <a:solidFill>
                  <a:schemeClr val="tx1"/>
                </a:solidFill>
              </a:rPr>
              <a:t>proprietà</a:t>
            </a:r>
            <a:r>
              <a:rPr lang="en-US" sz="2000" b="1" dirty="0">
                <a:solidFill>
                  <a:schemeClr val="tx1"/>
                </a:solidFill>
              </a:rPr>
              <a:t> </a:t>
            </a:r>
            <a:r>
              <a:rPr lang="en-US" sz="2000" b="1" dirty="0" err="1">
                <a:solidFill>
                  <a:schemeClr val="tx1"/>
                </a:solidFill>
              </a:rPr>
              <a:t>intellettuale</a:t>
            </a:r>
            <a:r>
              <a:rPr lang="en-US" sz="2000" b="1" dirty="0">
                <a:solidFill>
                  <a:schemeClr val="tx1"/>
                </a:solidFill>
              </a:rPr>
              <a:t>?</a:t>
            </a:r>
          </a:p>
          <a:p>
            <a:endParaRPr lang="en-US" sz="1400" dirty="0">
              <a:solidFill>
                <a:schemeClr val="tx1"/>
              </a:solidFill>
            </a:endParaRPr>
          </a:p>
          <a:p>
            <a:endParaRPr lang="en-US" sz="1400" dirty="0">
              <a:solidFill>
                <a:schemeClr val="tx1"/>
              </a:solidFill>
            </a:endParaRPr>
          </a:p>
          <a:p>
            <a:r>
              <a:rPr lang="it-IT" sz="1800" dirty="0">
                <a:solidFill>
                  <a:schemeClr val="tx1"/>
                </a:solidFill>
              </a:rPr>
              <a:t>(2) ... Tutelando una gamma così ampia di know-how e di informazioni commerciali, </a:t>
            </a:r>
            <a:r>
              <a:rPr lang="it-IT" sz="1800" b="1" dirty="0">
                <a:solidFill>
                  <a:schemeClr val="tx1"/>
                </a:solidFill>
              </a:rPr>
              <a:t>in via complementare o alternativa ai diritti di proprietà intellettuale</a:t>
            </a:r>
            <a:r>
              <a:rPr lang="it-IT" sz="1800" dirty="0">
                <a:solidFill>
                  <a:schemeClr val="tx1"/>
                </a:solidFill>
              </a:rPr>
              <a:t>, i segreti commerciali consentono al creatore e all'innovatore di trarre profitto dalle proprie creazioni o innovazioni e quindi sono particolarmente importanti per la competitività delle imprese nonché per la ricerca, lo sviluppo e la capacità innovativa.</a:t>
            </a:r>
          </a:p>
          <a:p>
            <a:r>
              <a:rPr lang="it-IT" sz="1800" dirty="0">
                <a:solidFill>
                  <a:schemeClr val="tx1"/>
                </a:solidFill>
              </a:rPr>
              <a:t>(</a:t>
            </a:r>
            <a:r>
              <a:rPr lang="it-IT" sz="1800" dirty="0">
                <a:solidFill>
                  <a:srgbClr val="000000"/>
                </a:solidFill>
              </a:rPr>
              <a:t>63) GDPR: Tale diritto non dovrebbe ledere i diritti e le libertà altrui, compreso </a:t>
            </a:r>
            <a:r>
              <a:rPr lang="it-IT" sz="1800" b="1" dirty="0">
                <a:solidFill>
                  <a:srgbClr val="000000"/>
                </a:solidFill>
              </a:rPr>
              <a:t>il segreto industriale e aziendale </a:t>
            </a:r>
            <a:r>
              <a:rPr lang="it-IT" sz="1800" b="1" i="1" u="sng" dirty="0">
                <a:solidFill>
                  <a:srgbClr val="000000"/>
                </a:solidFill>
              </a:rPr>
              <a:t>e</a:t>
            </a:r>
            <a:r>
              <a:rPr lang="it-IT" sz="1800" dirty="0">
                <a:solidFill>
                  <a:srgbClr val="000000"/>
                </a:solidFill>
              </a:rPr>
              <a:t> </a:t>
            </a:r>
            <a:r>
              <a:rPr lang="it-IT" sz="1800" b="1" dirty="0">
                <a:solidFill>
                  <a:srgbClr val="000000"/>
                </a:solidFill>
              </a:rPr>
              <a:t>la proprietà intellettuale</a:t>
            </a:r>
            <a:r>
              <a:rPr lang="it-IT" sz="1800" dirty="0">
                <a:solidFill>
                  <a:srgbClr val="000000"/>
                </a:solidFill>
              </a:rPr>
              <a:t>, segnatamente i diritti d'autore che tutelano il software.</a:t>
            </a:r>
            <a:endParaRPr lang="it-IT" sz="1800" dirty="0">
              <a:solidFill>
                <a:schemeClr val="tx1"/>
              </a:solidFill>
            </a:endParaRPr>
          </a:p>
          <a:p>
            <a:endParaRPr lang="it-IT" sz="1600" dirty="0">
              <a:solidFill>
                <a:schemeClr val="tx1"/>
              </a:solidFill>
            </a:endParaRPr>
          </a:p>
          <a:p>
            <a:pPr>
              <a:buFont typeface="Arial"/>
              <a:buChar char="•"/>
            </a:pPr>
            <a:r>
              <a:rPr lang="it-IT" sz="1800" dirty="0">
                <a:solidFill>
                  <a:schemeClr val="tx1"/>
                </a:solidFill>
              </a:rPr>
              <a:t>È nel nostro codice della “proprietà ... </a:t>
            </a:r>
            <a:r>
              <a:rPr lang="it-IT" sz="1800" i="1" dirty="0">
                <a:solidFill>
                  <a:schemeClr val="tx1"/>
                </a:solidFill>
              </a:rPr>
              <a:t>industriale</a:t>
            </a:r>
            <a:r>
              <a:rPr lang="it-IT" sz="1800" dirty="0">
                <a:solidFill>
                  <a:schemeClr val="tx1"/>
                </a:solidFill>
              </a:rPr>
              <a:t>”</a:t>
            </a:r>
          </a:p>
          <a:p>
            <a:pPr>
              <a:buFont typeface="Arial"/>
              <a:buChar char="•"/>
            </a:pPr>
            <a:endParaRPr lang="it-IT" sz="1600" dirty="0">
              <a:solidFill>
                <a:schemeClr val="tx1"/>
              </a:solidFill>
            </a:endParaRPr>
          </a:p>
          <a:p>
            <a:pPr>
              <a:buFont typeface="Arial"/>
              <a:buChar char="•"/>
            </a:pPr>
            <a:r>
              <a:rPr lang="it-IT" sz="1800" dirty="0">
                <a:solidFill>
                  <a:schemeClr val="tx1"/>
                </a:solidFill>
              </a:rPr>
              <a:t>Ha una tutela non esclusiva sull’informazione, ma solo sulle appropriazioni illecite del segreto commerciale.</a:t>
            </a:r>
          </a:p>
          <a:p>
            <a:pPr marL="0" indent="0"/>
            <a:endParaRPr lang="it-IT" sz="1800" dirty="0">
              <a:solidFill>
                <a:schemeClr val="tx1"/>
              </a:solidFill>
            </a:endParaRPr>
          </a:p>
        </p:txBody>
      </p:sp>
      <p:sp>
        <p:nvSpPr>
          <p:cNvPr id="7" name="Title 2"/>
          <p:cNvSpPr txBox="1">
            <a:spLocks/>
          </p:cNvSpPr>
          <p:nvPr/>
        </p:nvSpPr>
        <p:spPr>
          <a:xfrm>
            <a:off x="720000"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r>
              <a:rPr lang="en-US" sz="2000" dirty="0"/>
              <a:t>Trade Secrets: </a:t>
            </a:r>
            <a:r>
              <a:rPr lang="it-IT" sz="2000" dirty="0"/>
              <a:t>la definizione, confronto con altri </a:t>
            </a:r>
            <a:r>
              <a:rPr lang="it-IT" sz="2000" dirty="0" err="1"/>
              <a:t>IPRs</a:t>
            </a:r>
            <a:endParaRPr lang="it-IT"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Tree>
    <p:extLst>
      <p:ext uri="{BB962C8B-B14F-4D97-AF65-F5344CB8AC3E}">
        <p14:creationId xmlns:p14="http://schemas.microsoft.com/office/powerpoint/2010/main" val="13895385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45</a:t>
            </a:fld>
            <a:endParaRPr lang="en-US" sz="1000"/>
          </a:p>
        </p:txBody>
      </p:sp>
      <p:sp>
        <p:nvSpPr>
          <p:cNvPr id="7173" name="Text Box 4"/>
          <p:cNvSpPr txBox="1">
            <a:spLocks noChangeArrowheads="1"/>
          </p:cNvSpPr>
          <p:nvPr/>
        </p:nvSpPr>
        <p:spPr bwMode="auto">
          <a:xfrm>
            <a:off x="571823" y="1370399"/>
            <a:ext cx="11139577" cy="43132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3465A4"/>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pPr algn="ctr"/>
            <a:r>
              <a:rPr lang="en-US" sz="2000" b="1" dirty="0" err="1">
                <a:solidFill>
                  <a:schemeClr val="tx1"/>
                </a:solidFill>
              </a:rPr>
              <a:t>È</a:t>
            </a:r>
            <a:r>
              <a:rPr lang="en-US" sz="2000" b="1" dirty="0">
                <a:solidFill>
                  <a:schemeClr val="tx1"/>
                </a:solidFill>
              </a:rPr>
              <a:t> </a:t>
            </a:r>
            <a:r>
              <a:rPr lang="en-US" sz="2000" b="1" dirty="0" err="1">
                <a:solidFill>
                  <a:schemeClr val="tx1"/>
                </a:solidFill>
              </a:rPr>
              <a:t>proprietà</a:t>
            </a:r>
            <a:r>
              <a:rPr lang="en-US" sz="2000" b="1" dirty="0">
                <a:solidFill>
                  <a:schemeClr val="tx1"/>
                </a:solidFill>
              </a:rPr>
              <a:t> </a:t>
            </a:r>
            <a:r>
              <a:rPr lang="en-US" sz="2000" b="1" dirty="0" err="1">
                <a:solidFill>
                  <a:schemeClr val="tx1"/>
                </a:solidFill>
              </a:rPr>
              <a:t>intellettuale</a:t>
            </a:r>
            <a:r>
              <a:rPr lang="en-US" sz="2000" b="1" dirty="0">
                <a:solidFill>
                  <a:schemeClr val="tx1"/>
                </a:solidFill>
              </a:rPr>
              <a:t>?</a:t>
            </a:r>
          </a:p>
          <a:p>
            <a:pPr marL="0" indent="0"/>
            <a:endParaRPr lang="it-IT" sz="1800" dirty="0">
              <a:solidFill>
                <a:schemeClr val="tx1"/>
              </a:solidFill>
            </a:endParaRPr>
          </a:p>
          <a:p>
            <a:pPr marL="0" indent="0" algn="just"/>
            <a:r>
              <a:rPr lang="it-IT" sz="1800" dirty="0">
                <a:solidFill>
                  <a:schemeClr val="tx1"/>
                </a:solidFill>
              </a:rPr>
              <a:t>L’immateriale per essere appropriato ha bisogno di confini, recinzioni. Nel diritto d’autore questo è la pubblicazione, nel brevetto e nel marchio c’è un passaggio amministrativo. E per il segreto commerciale?</a:t>
            </a:r>
          </a:p>
          <a:p>
            <a:pPr marL="0" indent="0" algn="just"/>
            <a:r>
              <a:rPr lang="it-IT" sz="1800" b="1" dirty="0">
                <a:solidFill>
                  <a:srgbClr val="800000"/>
                </a:solidFill>
              </a:rPr>
              <a:t>La voluta e protetta segretezza!  </a:t>
            </a:r>
            <a:r>
              <a:rPr lang="it-IT" sz="1800" dirty="0">
                <a:solidFill>
                  <a:schemeClr val="tx1"/>
                </a:solidFill>
              </a:rPr>
              <a:t>Dunque la difficoltà materiale di reperire quella informazione. E ciò che va tutelato, con un rafforzamento giuridico oltre che di fatto è quella difficoltà materiale. </a:t>
            </a:r>
          </a:p>
          <a:p>
            <a:pPr marL="0" indent="0" algn="just"/>
            <a:r>
              <a:rPr lang="it-IT" sz="1800" dirty="0">
                <a:solidFill>
                  <a:schemeClr val="tx1"/>
                </a:solidFill>
              </a:rPr>
              <a:t>Come? Vietando forzature: atti violenti o dolosi.</a:t>
            </a:r>
          </a:p>
          <a:p>
            <a:pPr marL="0" indent="0" algn="just"/>
            <a:r>
              <a:rPr lang="it-IT" sz="1800" dirty="0">
                <a:solidFill>
                  <a:schemeClr val="tx1"/>
                </a:solidFill>
              </a:rPr>
              <a:t>Ecco perché è una “</a:t>
            </a:r>
            <a:r>
              <a:rPr lang="it-IT" sz="1800" dirty="0" err="1">
                <a:solidFill>
                  <a:schemeClr val="tx1"/>
                </a:solidFill>
              </a:rPr>
              <a:t>liability</a:t>
            </a:r>
            <a:r>
              <a:rPr lang="it-IT" sz="1800" dirty="0">
                <a:solidFill>
                  <a:schemeClr val="tx1"/>
                </a:solidFill>
              </a:rPr>
              <a:t>” </a:t>
            </a:r>
            <a:r>
              <a:rPr lang="it-IT" sz="1800" dirty="0" err="1">
                <a:solidFill>
                  <a:schemeClr val="tx1"/>
                </a:solidFill>
              </a:rPr>
              <a:t>rule</a:t>
            </a:r>
            <a:r>
              <a:rPr lang="it-IT" sz="1800" dirty="0">
                <a:solidFill>
                  <a:schemeClr val="tx1"/>
                </a:solidFill>
              </a:rPr>
              <a:t> e non una “</a:t>
            </a:r>
            <a:r>
              <a:rPr lang="it-IT" sz="1800" dirty="0" err="1">
                <a:solidFill>
                  <a:schemeClr val="tx1"/>
                </a:solidFill>
              </a:rPr>
              <a:t>property</a:t>
            </a:r>
            <a:r>
              <a:rPr lang="it-IT" sz="1800" dirty="0">
                <a:solidFill>
                  <a:schemeClr val="tx1"/>
                </a:solidFill>
              </a:rPr>
              <a:t> </a:t>
            </a:r>
            <a:r>
              <a:rPr lang="it-IT" sz="1800" dirty="0" err="1">
                <a:solidFill>
                  <a:schemeClr val="tx1"/>
                </a:solidFill>
              </a:rPr>
              <a:t>rule</a:t>
            </a:r>
            <a:r>
              <a:rPr lang="it-IT" sz="1800" dirty="0">
                <a:solidFill>
                  <a:schemeClr val="tx1"/>
                </a:solidFill>
              </a:rPr>
              <a:t>” (per riprendere la divisione di Calabresi e </a:t>
            </a:r>
            <a:r>
              <a:rPr lang="it-IT" sz="1800" dirty="0" err="1">
                <a:solidFill>
                  <a:schemeClr val="tx1"/>
                </a:solidFill>
              </a:rPr>
              <a:t>Melamed</a:t>
            </a:r>
            <a:r>
              <a:rPr lang="it-IT" sz="1800" dirty="0">
                <a:solidFill>
                  <a:schemeClr val="tx1"/>
                </a:solidFill>
              </a:rPr>
              <a:t>, 1986, “</a:t>
            </a:r>
            <a:r>
              <a:rPr lang="it-IT" sz="1800" dirty="0" err="1">
                <a:solidFill>
                  <a:schemeClr val="tx1"/>
                </a:solidFill>
              </a:rPr>
              <a:t>Another</a:t>
            </a:r>
            <a:r>
              <a:rPr lang="it-IT" sz="1800" dirty="0">
                <a:solidFill>
                  <a:schemeClr val="tx1"/>
                </a:solidFill>
              </a:rPr>
              <a:t> </a:t>
            </a:r>
            <a:r>
              <a:rPr lang="it-IT" sz="1800" dirty="0" err="1">
                <a:solidFill>
                  <a:schemeClr val="tx1"/>
                </a:solidFill>
              </a:rPr>
              <a:t>view</a:t>
            </a:r>
            <a:r>
              <a:rPr lang="it-IT" sz="1800" dirty="0">
                <a:solidFill>
                  <a:schemeClr val="tx1"/>
                </a:solidFill>
              </a:rPr>
              <a:t> of the </a:t>
            </a:r>
            <a:r>
              <a:rPr lang="it-IT" sz="1800" dirty="0" err="1">
                <a:solidFill>
                  <a:schemeClr val="tx1"/>
                </a:solidFill>
              </a:rPr>
              <a:t>Cathedral</a:t>
            </a:r>
            <a:r>
              <a:rPr lang="it-IT" sz="1800" dirty="0">
                <a:solidFill>
                  <a:schemeClr val="tx1"/>
                </a:solidFill>
              </a:rPr>
              <a:t>”): si tutela il detentore dagli atti illeciti, non da qualsiasi uso o godimento dell’immateriale.</a:t>
            </a:r>
          </a:p>
          <a:p>
            <a:pPr marL="0" indent="0" algn="just"/>
            <a:r>
              <a:rPr lang="it-IT" sz="1800" dirty="0">
                <a:solidFill>
                  <a:schemeClr val="tx1"/>
                </a:solidFill>
              </a:rPr>
              <a:t>Il tipico del Brevetto e del Diritto D’Autore è rendere pubblico, vietandone il riuso. Qui è l’opposto: non è reso pubblico, ma il riuso legittimo è ammesso.</a:t>
            </a:r>
          </a:p>
          <a:p>
            <a:pPr marL="0" indent="0" algn="just"/>
            <a:r>
              <a:rPr lang="it-IT" sz="1800" dirty="0">
                <a:solidFill>
                  <a:schemeClr val="tx1"/>
                </a:solidFill>
              </a:rPr>
              <a:t>Bastava il 2043? Occorreva delineare l’interesse legittimo da tutelare.</a:t>
            </a:r>
          </a:p>
        </p:txBody>
      </p:sp>
      <p:sp>
        <p:nvSpPr>
          <p:cNvPr id="7" name="Title 2"/>
          <p:cNvSpPr txBox="1">
            <a:spLocks/>
          </p:cNvSpPr>
          <p:nvPr/>
        </p:nvSpPr>
        <p:spPr>
          <a:xfrm>
            <a:off x="720000" y="720000"/>
            <a:ext cx="85478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r>
              <a:rPr lang="en-US" sz="2000" dirty="0"/>
              <a:t>Trade Secrets: </a:t>
            </a:r>
            <a:r>
              <a:rPr lang="it-IT" sz="2000" dirty="0"/>
              <a:t>la definizione, confronto con altri </a:t>
            </a:r>
            <a:r>
              <a:rPr lang="it-IT" sz="2000" dirty="0" err="1"/>
              <a:t>IPRs</a:t>
            </a:r>
            <a:endParaRPr lang="it-IT"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Tree>
    <p:extLst>
      <p:ext uri="{BB962C8B-B14F-4D97-AF65-F5344CB8AC3E}">
        <p14:creationId xmlns:p14="http://schemas.microsoft.com/office/powerpoint/2010/main" val="18997190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2"/>
          </p:nvPr>
        </p:nvSpPr>
        <p:spPr/>
        <p:txBody>
          <a:bodyPr/>
          <a:lstStyle/>
          <a:p>
            <a:r>
              <a:rPr lang="nl-NL"/>
              <a:t> </a:t>
            </a:r>
            <a:fld id="{141DC315-004D-734B-91F7-61E542849DC9}" type="datetimeFigureOut">
              <a:rPr lang="nl-NL" smtClean="0"/>
              <a:pPr/>
              <a:t>9-11-2021</a:t>
            </a:fld>
            <a:r>
              <a:rPr lang="nl-NL"/>
              <a:t> | </a:t>
            </a:r>
            <a:fld id="{2DAB09C5-3251-4B47-B002-D03712DC64C3}" type="slidenum">
              <a:rPr lang="nl-NL" smtClean="0"/>
              <a:pPr/>
              <a:t>46</a:t>
            </a:fld>
            <a:endParaRPr lang="nl-NL" dirty="0"/>
          </a:p>
        </p:txBody>
      </p:sp>
      <p:sp>
        <p:nvSpPr>
          <p:cNvPr id="4" name="TextBox 3"/>
          <p:cNvSpPr txBox="1"/>
          <p:nvPr/>
        </p:nvSpPr>
        <p:spPr>
          <a:xfrm>
            <a:off x="2524858" y="2098917"/>
            <a:ext cx="6534024" cy="2062103"/>
          </a:xfrm>
          <a:prstGeom prst="rect">
            <a:avLst/>
          </a:prstGeom>
          <a:noFill/>
        </p:spPr>
        <p:txBody>
          <a:bodyPr wrap="square" rtlCol="0">
            <a:spAutoFit/>
          </a:bodyPr>
          <a:lstStyle/>
          <a:p>
            <a:pPr algn="ctr"/>
            <a:r>
              <a:rPr lang="en-GB" sz="3200" dirty="0">
                <a:latin typeface="Book Antiqua"/>
                <a:cs typeface="Book Antiqua"/>
              </a:rPr>
              <a:t>Per </a:t>
            </a:r>
            <a:r>
              <a:rPr lang="en-GB" sz="3200" dirty="0" err="1">
                <a:latin typeface="Book Antiqua"/>
                <a:cs typeface="Book Antiqua"/>
              </a:rPr>
              <a:t>contatti</a:t>
            </a:r>
            <a:r>
              <a:rPr lang="en-GB" sz="3200" dirty="0">
                <a:latin typeface="Book Antiqua"/>
                <a:cs typeface="Book Antiqua"/>
              </a:rPr>
              <a:t> e </a:t>
            </a:r>
            <a:r>
              <a:rPr lang="en-GB" sz="3200" dirty="0" err="1">
                <a:latin typeface="Book Antiqua"/>
                <a:cs typeface="Book Antiqua"/>
              </a:rPr>
              <a:t>richieste</a:t>
            </a:r>
            <a:r>
              <a:rPr lang="en-GB" sz="3200" dirty="0">
                <a:latin typeface="Book Antiqua"/>
                <a:cs typeface="Book Antiqua"/>
              </a:rPr>
              <a:t>:</a:t>
            </a:r>
          </a:p>
          <a:p>
            <a:pPr algn="ctr"/>
            <a:endParaRPr lang="en-GB" sz="3200" dirty="0">
              <a:latin typeface="Book Antiqua"/>
              <a:cs typeface="Book Antiqua"/>
            </a:endParaRPr>
          </a:p>
          <a:p>
            <a:pPr algn="ctr"/>
            <a:r>
              <a:rPr lang="en-GB" sz="3200" dirty="0">
                <a:latin typeface="Book Antiqua"/>
                <a:cs typeface="Book Antiqua"/>
                <a:hlinkClick r:id="rId2"/>
              </a:rPr>
              <a:t>gianclaudio.malgieri@vub.be</a:t>
            </a:r>
            <a:r>
              <a:rPr lang="en-GB" sz="3200" dirty="0">
                <a:latin typeface="Book Antiqua"/>
                <a:cs typeface="Book Antiqua"/>
              </a:rPr>
              <a:t> </a:t>
            </a:r>
          </a:p>
          <a:p>
            <a:pPr algn="ctr"/>
            <a:endParaRPr lang="en-GB" sz="3200" dirty="0">
              <a:latin typeface="Book Antiqua"/>
              <a:cs typeface="Book Antiqua"/>
            </a:endParaRPr>
          </a:p>
        </p:txBody>
      </p:sp>
    </p:spTree>
    <p:extLst>
      <p:ext uri="{BB962C8B-B14F-4D97-AF65-F5344CB8AC3E}">
        <p14:creationId xmlns:p14="http://schemas.microsoft.com/office/powerpoint/2010/main" val="417212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5</a:t>
            </a:fld>
            <a:endParaRPr lang="en-US" sz="1000"/>
          </a:p>
        </p:txBody>
      </p:sp>
      <p:sp>
        <p:nvSpPr>
          <p:cNvPr id="7172" name="Text Box 3"/>
          <p:cNvSpPr txBox="1">
            <a:spLocks noChangeArrowheads="1"/>
          </p:cNvSpPr>
          <p:nvPr/>
        </p:nvSpPr>
        <p:spPr bwMode="auto">
          <a:xfrm>
            <a:off x="2641600" y="609600"/>
            <a:ext cx="86360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ctr" eaLnBrk="1" hangingPunct="1">
              <a:buSzPct val="100000"/>
            </a:pPr>
            <a:endParaRPr lang="en-US" dirty="0"/>
          </a:p>
        </p:txBody>
      </p:sp>
      <p:sp>
        <p:nvSpPr>
          <p:cNvPr id="7173" name="Text Box 4"/>
          <p:cNvSpPr txBox="1">
            <a:spLocks noChangeArrowheads="1"/>
          </p:cNvSpPr>
          <p:nvPr/>
        </p:nvSpPr>
        <p:spPr bwMode="auto">
          <a:xfrm>
            <a:off x="719999" y="1502107"/>
            <a:ext cx="11229194" cy="42834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pPr marL="0" indent="0"/>
            <a:r>
              <a:rPr lang="it-IT" sz="2000" dirty="0">
                <a:solidFill>
                  <a:schemeClr val="tx1"/>
                </a:solidFill>
              </a:rPr>
              <a:t>Art. 4 - </a:t>
            </a:r>
            <a:r>
              <a:rPr lang="it-IT" sz="2000" dirty="0"/>
              <a:t> </a:t>
            </a:r>
            <a:r>
              <a:rPr lang="it-IT" sz="2000" b="1" dirty="0"/>
              <a:t>«estrazione di testo e di dati» (text and data </a:t>
            </a:r>
            <a:r>
              <a:rPr lang="it-IT" sz="2000" b="1" dirty="0" err="1"/>
              <a:t>mining</a:t>
            </a:r>
            <a:r>
              <a:rPr lang="it-IT" sz="2000" b="1" dirty="0"/>
              <a:t>)</a:t>
            </a:r>
            <a:r>
              <a:rPr lang="it-IT" sz="2000" dirty="0"/>
              <a:t>: qualsiasi tecnica di analisi automatizzata volta ad analizzare testi e dati in formato digitale avente lo scopo di generare informazioni inclusi, a titolo non esaustivo, modelli, tendenze e correlazioni.</a:t>
            </a:r>
            <a:endParaRPr lang="it-IT" sz="2000" dirty="0">
              <a:solidFill>
                <a:schemeClr val="tx1"/>
              </a:solidFill>
            </a:endParaRPr>
          </a:p>
          <a:p>
            <a:pPr marL="0" indent="0"/>
            <a:r>
              <a:rPr lang="it-IT" sz="2000" dirty="0">
                <a:solidFill>
                  <a:schemeClr val="tx1"/>
                </a:solidFill>
              </a:rPr>
              <a:t>In questo caso </a:t>
            </a:r>
            <a:r>
              <a:rPr lang="it-IT" sz="2000" u="sng" dirty="0">
                <a:solidFill>
                  <a:schemeClr val="tx1"/>
                </a:solidFill>
              </a:rPr>
              <a:t>vige un’eccezione ai diritti d’autore (diritto di riproduzione) e sulle banche dati (riproduzione permanente e temporanea / divieto di estrazione o reimpiego sostanziale)</a:t>
            </a:r>
            <a:r>
              <a:rPr lang="it-IT" sz="2000" dirty="0">
                <a:solidFill>
                  <a:schemeClr val="tx1"/>
                </a:solidFill>
              </a:rPr>
              <a:t>, se fatto per fini di ricerca scientifica.</a:t>
            </a:r>
          </a:p>
          <a:p>
            <a:r>
              <a:rPr lang="it-IT" sz="2000" dirty="0">
                <a:solidFill>
                  <a:schemeClr val="tx1"/>
                </a:solidFill>
              </a:rPr>
              <a:t>Le copie di opere sono memorizzate con un adeguato livello di sicurezza e possono essere conservate per scopi di ricerca scientifica, inclusa la verifica dei risultati della ricerca.</a:t>
            </a:r>
          </a:p>
          <a:p>
            <a:r>
              <a:rPr lang="it-IT" sz="2000" dirty="0">
                <a:solidFill>
                  <a:schemeClr val="tx1"/>
                </a:solidFill>
              </a:rPr>
              <a:t>I titolari dei diritti sono autorizzati ad applicare misure atte a garantire la sicurezza e l'integrità delle reti e delle banche dati in cui sono ospitate le opere o altri materiali. Tali misure non vanno al di là di quanto necessario per il raggiungimento di detto obiettivo.</a:t>
            </a:r>
          </a:p>
          <a:p>
            <a:endParaRPr lang="en-US" sz="2000" dirty="0">
              <a:latin typeface="Times New Roman" charset="0"/>
            </a:endParaRPr>
          </a:p>
          <a:p>
            <a:pPr marL="0" indent="0"/>
            <a:endParaRPr lang="it-IT" sz="2000" dirty="0">
              <a:solidFill>
                <a:schemeClr val="tx1"/>
              </a:solidFill>
            </a:endParaRPr>
          </a:p>
        </p:txBody>
      </p:sp>
      <p:sp>
        <p:nvSpPr>
          <p:cNvPr id="7" name="Title 2"/>
          <p:cNvSpPr txBox="1">
            <a:spLocks/>
          </p:cNvSpPr>
          <p:nvPr/>
        </p:nvSpPr>
        <p:spPr>
          <a:xfrm>
            <a:off x="719999" y="720000"/>
            <a:ext cx="9973831"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pPr marL="0" indent="0"/>
            <a:r>
              <a:rPr lang="it-IT" sz="2000" b="1" dirty="0"/>
              <a:t>Nuova Direttiva per il Copyright nel Single Digital Market: Eccezioni</a:t>
            </a:r>
            <a:endParaRPr lang="it-IT"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Tree>
    <p:extLst>
      <p:ext uri="{BB962C8B-B14F-4D97-AF65-F5344CB8AC3E}">
        <p14:creationId xmlns:p14="http://schemas.microsoft.com/office/powerpoint/2010/main" val="41702171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6</a:t>
            </a:fld>
            <a:endParaRPr lang="en-US" sz="1000"/>
          </a:p>
        </p:txBody>
      </p:sp>
      <p:sp>
        <p:nvSpPr>
          <p:cNvPr id="7172" name="Text Box 3"/>
          <p:cNvSpPr txBox="1">
            <a:spLocks noChangeArrowheads="1"/>
          </p:cNvSpPr>
          <p:nvPr/>
        </p:nvSpPr>
        <p:spPr bwMode="auto">
          <a:xfrm>
            <a:off x="2641600" y="609600"/>
            <a:ext cx="86360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ctr" eaLnBrk="1" hangingPunct="1">
              <a:buSzPct val="100000"/>
            </a:pPr>
            <a:endParaRPr lang="en-US" dirty="0"/>
          </a:p>
        </p:txBody>
      </p:sp>
      <p:sp>
        <p:nvSpPr>
          <p:cNvPr id="7173" name="Text Box 4"/>
          <p:cNvSpPr txBox="1">
            <a:spLocks noChangeArrowheads="1"/>
          </p:cNvSpPr>
          <p:nvPr/>
        </p:nvSpPr>
        <p:spPr bwMode="auto">
          <a:xfrm>
            <a:off x="719999" y="1502107"/>
            <a:ext cx="11229194" cy="42834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pPr marL="0" indent="0"/>
            <a:r>
              <a:rPr lang="it-IT" sz="2000" dirty="0">
                <a:solidFill>
                  <a:schemeClr val="tx1"/>
                </a:solidFill>
              </a:rPr>
              <a:t>Al di fuori della ricerca scientifica, sempre possibile ma a più strette condizioni:</a:t>
            </a:r>
            <a:endParaRPr lang="it-IT" sz="2200" dirty="0"/>
          </a:p>
          <a:p>
            <a:pPr marL="0" indent="0"/>
            <a:endParaRPr lang="it-IT" sz="2200" dirty="0">
              <a:solidFill>
                <a:schemeClr val="tx1"/>
              </a:solidFill>
            </a:endParaRPr>
          </a:p>
          <a:p>
            <a:pPr marL="0" indent="0"/>
            <a:r>
              <a:rPr lang="it-IT" sz="2200" dirty="0">
                <a:solidFill>
                  <a:schemeClr val="tx1"/>
                </a:solidFill>
              </a:rPr>
              <a:t>- Sia utente legittimo di tale opera o banca dati;</a:t>
            </a:r>
          </a:p>
          <a:p>
            <a:pPr marL="0" indent="0"/>
            <a:r>
              <a:rPr lang="it-IT" sz="2200" dirty="0">
                <a:solidFill>
                  <a:schemeClr val="tx1"/>
                </a:solidFill>
              </a:rPr>
              <a:t>- «A condizione che l'utilizzo delle opere e di altri materiali di cui a tale paragrafo non sia stato espressamente riservato dai titolari dei diritti in modo appropriato, ad esempio attraverso strumenti che consentano lettura automatizzata in caso di contenuti resi pubblicamente disponibili online».</a:t>
            </a:r>
          </a:p>
          <a:p>
            <a:pPr marL="0" indent="0"/>
            <a:r>
              <a:rPr lang="it-IT" sz="2200" dirty="0">
                <a:solidFill>
                  <a:schemeClr val="tx1"/>
                </a:solidFill>
              </a:rPr>
              <a:t>possono essere conservate per il tempo necessario ai fini dell'estrazione di testo e di dati;</a:t>
            </a:r>
          </a:p>
          <a:p>
            <a:pPr marL="0" indent="0"/>
            <a:r>
              <a:rPr lang="it-IT" sz="2200" dirty="0">
                <a:solidFill>
                  <a:schemeClr val="tx1"/>
                </a:solidFill>
              </a:rPr>
              <a:t>- Conservazione per il solo tempo necessario all’estrazione.</a:t>
            </a:r>
          </a:p>
        </p:txBody>
      </p:sp>
      <p:sp>
        <p:nvSpPr>
          <p:cNvPr id="7" name="Title 2"/>
          <p:cNvSpPr txBox="1">
            <a:spLocks/>
          </p:cNvSpPr>
          <p:nvPr/>
        </p:nvSpPr>
        <p:spPr>
          <a:xfrm>
            <a:off x="719999" y="720000"/>
            <a:ext cx="9973831"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pPr marL="0" indent="0"/>
            <a:r>
              <a:rPr lang="it-IT" sz="2000" b="1" dirty="0"/>
              <a:t>Nuova Direttiva per il Copyright nel Single Digital Market: Eccezioni</a:t>
            </a:r>
            <a:endParaRPr lang="it-IT"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Tree>
    <p:extLst>
      <p:ext uri="{BB962C8B-B14F-4D97-AF65-F5344CB8AC3E}">
        <p14:creationId xmlns:p14="http://schemas.microsoft.com/office/powerpoint/2010/main" val="651167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7</a:t>
            </a:fld>
            <a:endParaRPr lang="en-US" sz="1000"/>
          </a:p>
        </p:txBody>
      </p:sp>
      <p:sp>
        <p:nvSpPr>
          <p:cNvPr id="7172" name="Text Box 3"/>
          <p:cNvSpPr txBox="1">
            <a:spLocks noChangeArrowheads="1"/>
          </p:cNvSpPr>
          <p:nvPr/>
        </p:nvSpPr>
        <p:spPr bwMode="auto">
          <a:xfrm>
            <a:off x="2641600" y="609600"/>
            <a:ext cx="86360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ctr" eaLnBrk="1" hangingPunct="1">
              <a:buSzPct val="100000"/>
            </a:pPr>
            <a:endParaRPr lang="en-US" dirty="0"/>
          </a:p>
        </p:txBody>
      </p:sp>
      <p:sp>
        <p:nvSpPr>
          <p:cNvPr id="7173" name="Text Box 4"/>
          <p:cNvSpPr txBox="1">
            <a:spLocks noChangeArrowheads="1"/>
          </p:cNvSpPr>
          <p:nvPr/>
        </p:nvSpPr>
        <p:spPr bwMode="auto">
          <a:xfrm>
            <a:off x="719999" y="1502107"/>
            <a:ext cx="11229194" cy="42834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pPr marL="0" indent="0"/>
            <a:r>
              <a:rPr lang="it-IT" sz="2300" b="1" dirty="0">
                <a:solidFill>
                  <a:schemeClr val="tx1"/>
                </a:solidFill>
              </a:rPr>
              <a:t>Utilizzo di opere e altri materiali in attività didattiche digitali e transfrontaliere (Art. 5)</a:t>
            </a:r>
          </a:p>
          <a:p>
            <a:r>
              <a:rPr lang="it-IT" sz="2300" dirty="0">
                <a:solidFill>
                  <a:schemeClr val="tx1"/>
                </a:solidFill>
              </a:rPr>
              <a:t>Per consentire l'utilizzo digitale di opere e altri materiali esclusivamente per finalità illustrativa ad uso didattico, nei limiti di quanto giustificato dallo scopo non commerciale perseguito, purché tale utilizzo:</a:t>
            </a:r>
          </a:p>
          <a:p>
            <a:r>
              <a:rPr lang="it-IT" sz="2300" dirty="0">
                <a:solidFill>
                  <a:schemeClr val="tx1"/>
                </a:solidFill>
              </a:rPr>
              <a:t>a) avvenga sotto la responsabilità di un istituto di istruzione, nei suoi locali o in altro luogo o tramite un ambiente elettronico sicuro accessibile solo agli alunni o studenti e al personale docente di tale istituto; e</a:t>
            </a:r>
          </a:p>
          <a:p>
            <a:r>
              <a:rPr lang="it-IT" sz="2300" dirty="0">
                <a:solidFill>
                  <a:schemeClr val="tx1"/>
                </a:solidFill>
              </a:rPr>
              <a:t>b) sia accompagnato dall'indicazione della fonte, compreso il nome dell'autore, tranne quando ciò risulti impossibile.</a:t>
            </a:r>
          </a:p>
          <a:p>
            <a:endParaRPr lang="en-US" sz="2300" dirty="0">
              <a:latin typeface="Times New Roman" charset="0"/>
            </a:endParaRPr>
          </a:p>
          <a:p>
            <a:pPr marL="0" indent="0"/>
            <a:endParaRPr lang="it-IT" sz="2300" dirty="0">
              <a:solidFill>
                <a:schemeClr val="tx1"/>
              </a:solidFill>
            </a:endParaRPr>
          </a:p>
        </p:txBody>
      </p:sp>
      <p:sp>
        <p:nvSpPr>
          <p:cNvPr id="7" name="Title 2"/>
          <p:cNvSpPr txBox="1">
            <a:spLocks/>
          </p:cNvSpPr>
          <p:nvPr/>
        </p:nvSpPr>
        <p:spPr>
          <a:xfrm>
            <a:off x="719999" y="720000"/>
            <a:ext cx="10314794"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pPr marL="0" indent="0"/>
            <a:r>
              <a:rPr lang="it-IT" sz="2000" b="1" dirty="0"/>
              <a:t>Nuova Direttiva per il Copyright nel Single Digital Market: Eccezioni</a:t>
            </a:r>
            <a:endParaRPr lang="it-IT"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Tree>
    <p:extLst>
      <p:ext uri="{BB962C8B-B14F-4D97-AF65-F5344CB8AC3E}">
        <p14:creationId xmlns:p14="http://schemas.microsoft.com/office/powerpoint/2010/main" val="17903047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8</a:t>
            </a:fld>
            <a:endParaRPr lang="en-US" sz="1000"/>
          </a:p>
        </p:txBody>
      </p:sp>
      <p:sp>
        <p:nvSpPr>
          <p:cNvPr id="7172" name="Text Box 3"/>
          <p:cNvSpPr txBox="1">
            <a:spLocks noChangeArrowheads="1"/>
          </p:cNvSpPr>
          <p:nvPr/>
        </p:nvSpPr>
        <p:spPr bwMode="auto">
          <a:xfrm>
            <a:off x="2641600" y="609600"/>
            <a:ext cx="86360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ctr" eaLnBrk="1" hangingPunct="1">
              <a:buSzPct val="100000"/>
            </a:pPr>
            <a:endParaRPr lang="en-US" dirty="0"/>
          </a:p>
        </p:txBody>
      </p:sp>
      <p:sp>
        <p:nvSpPr>
          <p:cNvPr id="7173" name="Text Box 4"/>
          <p:cNvSpPr txBox="1">
            <a:spLocks noChangeArrowheads="1"/>
          </p:cNvSpPr>
          <p:nvPr/>
        </p:nvSpPr>
        <p:spPr bwMode="auto">
          <a:xfrm>
            <a:off x="719999" y="1502107"/>
            <a:ext cx="11229194" cy="42834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pPr marL="0" indent="0"/>
            <a:r>
              <a:rPr lang="it-IT" sz="2400" dirty="0">
                <a:solidFill>
                  <a:schemeClr val="tx1"/>
                </a:solidFill>
              </a:rPr>
              <a:t>Eccezione di conservazione patrimonio culturale (Art. 6)</a:t>
            </a:r>
          </a:p>
          <a:p>
            <a:pPr marL="0" indent="0"/>
            <a:endParaRPr lang="it-IT" sz="2400" dirty="0">
              <a:solidFill>
                <a:schemeClr val="tx1"/>
              </a:solidFill>
            </a:endParaRPr>
          </a:p>
          <a:p>
            <a:pPr marL="0" indent="0"/>
            <a:r>
              <a:rPr lang="it-IT" sz="2400" dirty="0">
                <a:solidFill>
                  <a:schemeClr val="tx1"/>
                </a:solidFill>
              </a:rPr>
              <a:t>Per consentire agli istituti di tutela del patrimonio culturale di realizzare copie di qualunque opera o altri materiali presente permanentemente nelle loro raccolte, in qualsiasi formato o su qualsiasi supporto, ai fini di conservazione di detta opera o altri materiali e nella misura necessaria a tale conservazione.</a:t>
            </a:r>
            <a:endParaRPr lang="en-US" sz="2400" dirty="0">
              <a:latin typeface="Times New Roman" charset="0"/>
            </a:endParaRPr>
          </a:p>
          <a:p>
            <a:pPr marL="0" indent="0"/>
            <a:endParaRPr lang="it-IT" sz="2200" dirty="0">
              <a:solidFill>
                <a:schemeClr val="tx1"/>
              </a:solidFill>
            </a:endParaRPr>
          </a:p>
        </p:txBody>
      </p:sp>
      <p:sp>
        <p:nvSpPr>
          <p:cNvPr id="7" name="Title 2"/>
          <p:cNvSpPr txBox="1">
            <a:spLocks/>
          </p:cNvSpPr>
          <p:nvPr/>
        </p:nvSpPr>
        <p:spPr>
          <a:xfrm>
            <a:off x="720000" y="720000"/>
            <a:ext cx="10557600"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pPr marL="0" indent="0"/>
            <a:r>
              <a:rPr lang="it-IT" sz="2000" b="1" dirty="0"/>
              <a:t>Nuova Direttiva per il Copyright nel Single Digital Market: Eccezioni</a:t>
            </a:r>
            <a:endParaRPr lang="it-IT"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Tree>
    <p:extLst>
      <p:ext uri="{BB962C8B-B14F-4D97-AF65-F5344CB8AC3E}">
        <p14:creationId xmlns:p14="http://schemas.microsoft.com/office/powerpoint/2010/main" val="6146527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2641600" y="6400800"/>
            <a:ext cx="345440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buSzPct val="100000"/>
            </a:pPr>
            <a:fld id="{55F40467-43AC-3B4D-9136-4965E459308A}" type="datetime1">
              <a:rPr lang="en-US" sz="1000"/>
              <a:pPr>
                <a:buSzPct val="100000"/>
              </a:pPr>
              <a:t>11/9/2021</a:t>
            </a:fld>
            <a:endParaRPr lang="en-US" sz="1000"/>
          </a:p>
        </p:txBody>
      </p:sp>
      <p:sp>
        <p:nvSpPr>
          <p:cNvPr id="7171" name="Text Box 2"/>
          <p:cNvSpPr txBox="1">
            <a:spLocks noChangeArrowheads="1"/>
          </p:cNvSpPr>
          <p:nvPr/>
        </p:nvSpPr>
        <p:spPr bwMode="auto">
          <a:xfrm>
            <a:off x="8737600" y="6400800"/>
            <a:ext cx="2540000"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r">
              <a:buSzPct val="100000"/>
            </a:pPr>
            <a:fld id="{61B4B2C3-3EE5-D245-9E0B-912DD8AA520B}" type="slidenum">
              <a:rPr lang="en-US" sz="1000"/>
              <a:pPr algn="r">
                <a:buSzPct val="100000"/>
              </a:pPr>
              <a:t>9</a:t>
            </a:fld>
            <a:endParaRPr lang="en-US" sz="1000"/>
          </a:p>
        </p:txBody>
      </p:sp>
      <p:sp>
        <p:nvSpPr>
          <p:cNvPr id="7172" name="Text Box 3"/>
          <p:cNvSpPr txBox="1">
            <a:spLocks noChangeArrowheads="1"/>
          </p:cNvSpPr>
          <p:nvPr/>
        </p:nvSpPr>
        <p:spPr bwMode="auto">
          <a:xfrm>
            <a:off x="2641600" y="609600"/>
            <a:ext cx="8636000" cy="1143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333333"/>
                </a:solidFill>
                <a:latin typeface="Verdana" charset="0"/>
                <a:ea typeface="ヒラギノ角ゴ Pro W3" charset="0"/>
                <a:cs typeface="ヒラギノ角ゴ Pro W3"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333333"/>
                </a:solidFill>
                <a:latin typeface="Verdana" charset="0"/>
                <a:ea typeface="ヒラギノ角ゴ Pro W3" charset="0"/>
                <a:cs typeface="ヒラギノ角ゴ Pro W3"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333333"/>
                </a:solidFill>
                <a:latin typeface="Verdana" charset="0"/>
                <a:ea typeface="ヒラギノ角ゴ Pro W3" charset="0"/>
                <a:cs typeface="ヒラギノ角ゴ Pro W3"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333333"/>
                </a:solidFill>
                <a:latin typeface="Verdana" charset="0"/>
                <a:ea typeface="ヒラギノ角ゴ Pro W3" charset="0"/>
                <a:cs typeface="ヒラギノ角ゴ Pro W3" charset="0"/>
              </a:defRPr>
            </a:lvl9pPr>
          </a:lstStyle>
          <a:p>
            <a:pPr algn="ctr" eaLnBrk="1" hangingPunct="1">
              <a:buSzPct val="100000"/>
            </a:pPr>
            <a:endParaRPr lang="en-US" dirty="0"/>
          </a:p>
        </p:txBody>
      </p:sp>
      <p:sp>
        <p:nvSpPr>
          <p:cNvPr id="7173" name="Text Box 4"/>
          <p:cNvSpPr txBox="1">
            <a:spLocks noChangeArrowheads="1"/>
          </p:cNvSpPr>
          <p:nvPr/>
        </p:nvSpPr>
        <p:spPr bwMode="auto">
          <a:xfrm>
            <a:off x="838200" y="1370400"/>
            <a:ext cx="10633801" cy="428344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333333"/>
                </a:solidFill>
                <a:latin typeface="Verdana" charset="0"/>
                <a:ea typeface="ヒラギノ角ゴ Pro W3" charset="0"/>
                <a:cs typeface="ヒラギノ角ゴ Pro W3"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333333"/>
                </a:solidFill>
                <a:latin typeface="Verdana" charset="0"/>
                <a:ea typeface="ヒラギノ角ゴ Pro W3" charset="0"/>
                <a:cs typeface="ヒラギノ角ゴ Pro W3"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333333"/>
                </a:solidFill>
                <a:latin typeface="Verdana" charset="0"/>
                <a:ea typeface="ヒラギノ角ゴ Pro W3" charset="0"/>
                <a:cs typeface="ヒラギノ角ゴ Pro W3"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5pPr>
            <a:lvl6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6pPr>
            <a:lvl7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7pPr>
            <a:lvl8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8pPr>
            <a:lvl9pPr defTabSz="449263" eaLnBrk="0" fontAlgn="base" hangingPunct="0">
              <a:spcAft>
                <a:spcPct val="0"/>
              </a:spcAft>
              <a:buClr>
                <a:srgbClr val="000000"/>
              </a:buClr>
              <a:buSzPct val="100000"/>
              <a:buFont typeface="Times New Roman"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333333"/>
                </a:solidFill>
                <a:latin typeface="Verdana" charset="0"/>
                <a:ea typeface="ヒラギノ角ゴ Pro W3" charset="0"/>
                <a:cs typeface="ヒラギノ角ゴ Pro W3" charset="0"/>
              </a:defRPr>
            </a:lvl9pPr>
          </a:lstStyle>
          <a:p>
            <a:r>
              <a:rPr lang="it-IT" sz="1500" dirty="0">
                <a:solidFill>
                  <a:schemeClr val="tx1"/>
                </a:solidFill>
              </a:rPr>
              <a:t>Gli Stati membri riconoscono agli </a:t>
            </a:r>
            <a:r>
              <a:rPr lang="it-IT" sz="1500" b="1" dirty="0">
                <a:solidFill>
                  <a:schemeClr val="tx1"/>
                </a:solidFill>
                <a:highlight>
                  <a:srgbClr val="FFFF00"/>
                </a:highlight>
              </a:rPr>
              <a:t>editori di giornali</a:t>
            </a:r>
            <a:r>
              <a:rPr lang="it-IT" sz="1500" b="1" dirty="0">
                <a:solidFill>
                  <a:schemeClr val="tx1"/>
                </a:solidFill>
              </a:rPr>
              <a:t> </a:t>
            </a:r>
            <a:r>
              <a:rPr lang="it-IT" sz="1500" dirty="0">
                <a:solidFill>
                  <a:schemeClr val="tx1"/>
                </a:solidFill>
              </a:rPr>
              <a:t>stabilito in uno Stato membro i diritti di riproduzione e comunicazione opere al pubblico per l'utilizzo online delle loro pubblicazioni di carattere giornalistico da parte di prestatori di servizi della società dell'informazione.</a:t>
            </a:r>
          </a:p>
          <a:p>
            <a:endParaRPr lang="it-IT" sz="1500" dirty="0">
              <a:solidFill>
                <a:schemeClr val="tx1"/>
              </a:solidFill>
            </a:endParaRPr>
          </a:p>
          <a:p>
            <a:r>
              <a:rPr lang="it-IT" sz="1500" dirty="0">
                <a:solidFill>
                  <a:schemeClr val="tx1"/>
                </a:solidFill>
              </a:rPr>
              <a:t>Ma non si applicano a:</a:t>
            </a:r>
          </a:p>
          <a:p>
            <a:pPr>
              <a:buFont typeface="Arial" panose="020B0604020202020204" pitchFamily="34" charset="0"/>
              <a:buChar char="•"/>
            </a:pPr>
            <a:r>
              <a:rPr lang="it-IT" sz="1500" dirty="0">
                <a:solidFill>
                  <a:schemeClr val="tx1"/>
                </a:solidFill>
              </a:rPr>
              <a:t>agli utilizzi privati o non commerciali delle pubblicazioni di carattere giornalistico da parte di singoli utilizzatori </a:t>
            </a:r>
          </a:p>
          <a:p>
            <a:pPr>
              <a:buFont typeface="Arial" panose="020B0604020202020204" pitchFamily="34" charset="0"/>
              <a:buChar char="•"/>
            </a:pPr>
            <a:r>
              <a:rPr lang="it-IT" sz="1500" dirty="0">
                <a:solidFill>
                  <a:schemeClr val="tx1"/>
                </a:solidFill>
              </a:rPr>
              <a:t>ai collegamenti ipertestuali</a:t>
            </a:r>
          </a:p>
          <a:p>
            <a:pPr>
              <a:buFont typeface="Arial" panose="020B0604020202020204" pitchFamily="34" charset="0"/>
              <a:buChar char="•"/>
            </a:pPr>
            <a:r>
              <a:rPr lang="it-IT" sz="1500" dirty="0">
                <a:solidFill>
                  <a:schemeClr val="tx1"/>
                </a:solidFill>
              </a:rPr>
              <a:t>all'utilizzo di singole parole o di estratti molto brevi di pubblicazioni di carattere giornalistico.</a:t>
            </a:r>
          </a:p>
          <a:p>
            <a:pPr marL="0" indent="0"/>
            <a:endParaRPr lang="it-IT" sz="1500" dirty="0">
              <a:solidFill>
                <a:schemeClr val="tx1"/>
              </a:solidFill>
            </a:endParaRPr>
          </a:p>
          <a:p>
            <a:r>
              <a:rPr lang="it-IT" sz="1500" dirty="0">
                <a:solidFill>
                  <a:schemeClr val="tx1"/>
                </a:solidFill>
              </a:rPr>
              <a:t>Ciò non tange i diritti degli autori relativamente ad opere incluse in una pubblicazione di carattere giornalistico. I diritti degli editori non possono essere invocati contro tali autori e, in particolare, non possono privarli del diritto di sfruttare le loro opere e altri materiali in modo indipendente dalla pubblicazione di carattere giornalistico in cui sono inclusi.</a:t>
            </a:r>
          </a:p>
          <a:p>
            <a:endParaRPr lang="it-IT" sz="1500" dirty="0">
              <a:solidFill>
                <a:schemeClr val="tx1"/>
              </a:solidFill>
            </a:endParaRPr>
          </a:p>
          <a:p>
            <a:r>
              <a:rPr lang="it-IT" sz="1500" dirty="0">
                <a:solidFill>
                  <a:schemeClr val="tx1"/>
                </a:solidFill>
              </a:rPr>
              <a:t>Durano </a:t>
            </a:r>
            <a:r>
              <a:rPr lang="it-IT" sz="1500" b="1" dirty="0">
                <a:solidFill>
                  <a:schemeClr val="tx1"/>
                </a:solidFill>
              </a:rPr>
              <a:t>due anni </a:t>
            </a:r>
            <a:r>
              <a:rPr lang="it-IT" sz="1500" dirty="0">
                <a:solidFill>
                  <a:schemeClr val="tx1"/>
                </a:solidFill>
              </a:rPr>
              <a:t>dalla pubblicazione di carattere giornalistico. Si calcolano a decorrere dal 1</a:t>
            </a:r>
            <a:r>
              <a:rPr lang="it-IT" sz="1500" baseline="30000" dirty="0">
                <a:solidFill>
                  <a:schemeClr val="tx1"/>
                </a:solidFill>
              </a:rPr>
              <a:t>o</a:t>
            </a:r>
            <a:r>
              <a:rPr lang="it-IT" sz="1500" dirty="0">
                <a:solidFill>
                  <a:schemeClr val="tx1"/>
                </a:solidFill>
              </a:rPr>
              <a:t> gennaio dell'anno successivo alla data di pubblicazione di tale pubblicazione di carattere giornalistico. Parte dal 6 giugno 2019.</a:t>
            </a:r>
          </a:p>
        </p:txBody>
      </p:sp>
      <p:sp>
        <p:nvSpPr>
          <p:cNvPr id="7" name="Title 2"/>
          <p:cNvSpPr txBox="1">
            <a:spLocks/>
          </p:cNvSpPr>
          <p:nvPr/>
        </p:nvSpPr>
        <p:spPr>
          <a:xfrm>
            <a:off x="719999" y="720000"/>
            <a:ext cx="9679363" cy="540000"/>
          </a:xfrm>
          <a:prstGeom prst="rect">
            <a:avLst/>
          </a:prstGeom>
          <a:solidFill>
            <a:srgbClr val="000090"/>
          </a:solidFill>
        </p:spPr>
        <p:txBody>
          <a:bodyPr/>
          <a:lstStyle>
            <a:lvl1pPr marL="179996" algn="l" defTabSz="914377" rtl="0" eaLnBrk="1" latinLnBrk="0" hangingPunct="1">
              <a:lnSpc>
                <a:spcPct val="90000"/>
              </a:lnSpc>
              <a:spcBef>
                <a:spcPct val="0"/>
              </a:spcBef>
              <a:buNone/>
              <a:defRPr sz="2400" kern="1200">
                <a:solidFill>
                  <a:schemeClr val="bg1"/>
                </a:solidFill>
                <a:latin typeface="Verdana" charset="0"/>
                <a:ea typeface="Verdana" charset="0"/>
                <a:cs typeface="Verdana" charset="0"/>
              </a:defRPr>
            </a:lvl1pPr>
          </a:lstStyle>
          <a:p>
            <a:pPr marL="0" indent="0"/>
            <a:r>
              <a:rPr lang="it-IT" sz="2000" b="1" dirty="0"/>
              <a:t>Nuova Direttiva Copyright: Nuovi diritti degli editori di giornali</a:t>
            </a:r>
            <a:endParaRPr lang="it-IT" sz="2000" dirty="0"/>
          </a:p>
        </p:txBody>
      </p:sp>
      <p:sp>
        <p:nvSpPr>
          <p:cNvPr id="8" name="Segnaposto piè di pagina 3"/>
          <p:cNvSpPr>
            <a:spLocks noGrp="1"/>
          </p:cNvSpPr>
          <p:nvPr>
            <p:ph type="ftr" sz="quarter" idx="11"/>
          </p:nvPr>
        </p:nvSpPr>
        <p:spPr>
          <a:xfrm>
            <a:off x="7222623" y="6012703"/>
            <a:ext cx="4131178" cy="347590"/>
          </a:xfrm>
        </p:spPr>
        <p:txBody>
          <a:bodyPr/>
          <a:lstStyle/>
          <a:p>
            <a:r>
              <a:rPr lang="it-IT" b="1" dirty="0">
                <a:solidFill>
                  <a:srgbClr val="0000FF"/>
                </a:solidFill>
              </a:rPr>
              <a:t>Information </a:t>
            </a:r>
            <a:r>
              <a:rPr lang="it-IT" b="1" dirty="0" err="1">
                <a:solidFill>
                  <a:srgbClr val="0000FF"/>
                </a:solidFill>
              </a:rPr>
              <a:t>Property</a:t>
            </a:r>
            <a:r>
              <a:rPr lang="it-IT" b="1" dirty="0">
                <a:solidFill>
                  <a:srgbClr val="0000FF"/>
                </a:solidFill>
              </a:rPr>
              <a:t> Right in the Big Data Age</a:t>
            </a:r>
            <a:endParaRPr lang="nl-NL" dirty="0"/>
          </a:p>
        </p:txBody>
      </p:sp>
    </p:spTree>
    <p:extLst>
      <p:ext uri="{BB962C8B-B14F-4D97-AF65-F5344CB8AC3E}">
        <p14:creationId xmlns:p14="http://schemas.microsoft.com/office/powerpoint/2010/main" val="29334795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ub lst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3" id="{EC1F8857-530F-8C4E-84BD-92ABFA3BC112}" vid="{3FBBE760-C14E-924E-90D0-1AA777350BDB}"/>
    </a:ext>
  </a:extLst>
</a:theme>
</file>

<file path=ppt/theme/theme2.xml><?xml version="1.0" encoding="utf-8"?>
<a:theme xmlns:a="http://schemas.openxmlformats.org/drawingml/2006/main" name="3_VUB THEME GRIJ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3" id="{EC1F8857-530F-8C4E-84BD-92ABFA3BC112}" vid="{D0F5CD9D-9A24-8A46-B8B7-DEC15B727428}"/>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vub lsts.potx</Template>
  <TotalTime>30856</TotalTime>
  <Words>6533</Words>
  <Application>Microsoft Office PowerPoint</Application>
  <PresentationFormat>Widescreen</PresentationFormat>
  <Paragraphs>613</Paragraphs>
  <Slides>46</Slides>
  <Notes>43</Notes>
  <HiddenSlides>0</HiddenSlides>
  <MMClips>0</MMClips>
  <ScaleCrop>false</ScaleCrop>
  <HeadingPairs>
    <vt:vector size="6" baseType="variant">
      <vt:variant>
        <vt:lpstr>Caratteri utilizzati</vt:lpstr>
      </vt:variant>
      <vt:variant>
        <vt:i4>10</vt:i4>
      </vt:variant>
      <vt:variant>
        <vt:lpstr>Tema</vt:lpstr>
      </vt:variant>
      <vt:variant>
        <vt:i4>2</vt:i4>
      </vt:variant>
      <vt:variant>
        <vt:lpstr>Titoli diapositive</vt:lpstr>
      </vt:variant>
      <vt:variant>
        <vt:i4>46</vt:i4>
      </vt:variant>
    </vt:vector>
  </HeadingPairs>
  <TitlesOfParts>
    <vt:vector size="58" baseType="lpstr">
      <vt:lpstr>Arial</vt:lpstr>
      <vt:lpstr>Book Antiqua</vt:lpstr>
      <vt:lpstr>Calibri</vt:lpstr>
      <vt:lpstr>Eurostile</vt:lpstr>
      <vt:lpstr>Garamond</vt:lpstr>
      <vt:lpstr>Myriad Pro</vt:lpstr>
      <vt:lpstr>Myriad Pro Black</vt:lpstr>
      <vt:lpstr>Times New Roman</vt:lpstr>
      <vt:lpstr>Verdana</vt:lpstr>
      <vt:lpstr>Wingdings</vt:lpstr>
      <vt:lpstr>vub lsts</vt:lpstr>
      <vt:lpstr>3_VUB THEME GRIJS</vt:lpstr>
      <vt:lpstr>La Proprietà Intellettuale e la sfida digitale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Il “value gap”</vt:lpstr>
      <vt:lpstr>Presentazione standard di PowerPoint</vt:lpstr>
      <vt:lpstr>Presentazione standard di PowerPoint</vt:lpstr>
      <vt:lpstr>Presentazione standard di PowerPoint</vt:lpstr>
      <vt:lpstr>Presentazione standard di PowerPoint</vt:lpstr>
      <vt:lpstr>Il brevetto: caratteristiche della tutela</vt:lpstr>
      <vt:lpstr>Il brevetto: caratteristiche della tutela</vt:lpstr>
      <vt:lpstr>Il brevetto: le fonti</vt:lpstr>
      <vt:lpstr>Il brevetto: oggetto di tutela</vt:lpstr>
      <vt:lpstr>Il brevetto: oggetto di tutela</vt:lpstr>
      <vt:lpstr>Il brevetto: oggetto di tutela</vt:lpstr>
      <vt:lpstr>Il brevetto: oggetto di tutela</vt:lpstr>
      <vt:lpstr>Il brevetto: oggetto di tutela</vt:lpstr>
      <vt:lpstr>Il brevetto: oggetto di tutela</vt:lpstr>
      <vt:lpstr>Il brevetto: il titolare</vt:lpstr>
      <vt:lpstr>Il brevetto: I diritti</vt:lpstr>
      <vt:lpstr>Il brevetto: I diritti</vt:lpstr>
      <vt:lpstr>Il brevetto: I diritti</vt:lpstr>
      <vt:lpstr>Il brevetto: durata</vt:lpstr>
      <vt:lpstr>Il brevetto biotecnologico</vt:lpstr>
      <vt:lpstr>Diritto d’autore e brevetto a confronto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henri</dc:creator>
  <cp:lastModifiedBy>Fernanda Faini</cp:lastModifiedBy>
  <cp:revision>395</cp:revision>
  <dcterms:created xsi:type="dcterms:W3CDTF">2016-06-30T10:01:58Z</dcterms:created>
  <dcterms:modified xsi:type="dcterms:W3CDTF">2021-11-09T18:56:06Z</dcterms:modified>
</cp:coreProperties>
</file>