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7"/>
  </p:notesMasterIdLst>
  <p:sldIdLst>
    <p:sldId id="256" r:id="rId2"/>
    <p:sldId id="273" r:id="rId3"/>
    <p:sldId id="277" r:id="rId4"/>
    <p:sldId id="274" r:id="rId5"/>
    <p:sldId id="275" r:id="rId6"/>
    <p:sldId id="276" r:id="rId7"/>
    <p:sldId id="257" r:id="rId8"/>
    <p:sldId id="302" r:id="rId9"/>
    <p:sldId id="259" r:id="rId10"/>
    <p:sldId id="260" r:id="rId11"/>
    <p:sldId id="261" r:id="rId12"/>
    <p:sldId id="272" r:id="rId13"/>
    <p:sldId id="264" r:id="rId14"/>
    <p:sldId id="312" r:id="rId15"/>
    <p:sldId id="311" r:id="rId16"/>
    <p:sldId id="262" r:id="rId17"/>
    <p:sldId id="321" r:id="rId18"/>
    <p:sldId id="305" r:id="rId19"/>
    <p:sldId id="310" r:id="rId20"/>
    <p:sldId id="306" r:id="rId21"/>
    <p:sldId id="308" r:id="rId22"/>
    <p:sldId id="309" r:id="rId23"/>
    <p:sldId id="323" r:id="rId24"/>
    <p:sldId id="319" r:id="rId25"/>
    <p:sldId id="265" r:id="rId26"/>
    <p:sldId id="322" r:id="rId27"/>
    <p:sldId id="320" r:id="rId28"/>
    <p:sldId id="303" r:id="rId29"/>
    <p:sldId id="295" r:id="rId30"/>
    <p:sldId id="315" r:id="rId31"/>
    <p:sldId id="304" r:id="rId32"/>
    <p:sldId id="318" r:id="rId33"/>
    <p:sldId id="313" r:id="rId34"/>
    <p:sldId id="307" r:id="rId35"/>
    <p:sldId id="314" r:id="rId36"/>
  </p:sldIdLst>
  <p:sldSz cx="9144000" cy="6858000" type="screen4x3"/>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3" d="100"/>
          <a:sy n="63" d="100"/>
        </p:scale>
        <p:origin x="1370" y="3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7DA841B-8FA3-48A9-B4AE-8FC22528D1F6}" type="datetimeFigureOut">
              <a:rPr lang="it-IT" smtClean="0"/>
              <a:t>05/10/2021</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0F2F2B-3866-448E-B957-DFB9766F631C}" type="slidenum">
              <a:rPr lang="it-IT" smtClean="0"/>
              <a:t>‹N›</a:t>
            </a:fld>
            <a:endParaRPr lang="it-IT"/>
          </a:p>
        </p:txBody>
      </p:sp>
    </p:spTree>
    <p:extLst>
      <p:ext uri="{BB962C8B-B14F-4D97-AF65-F5344CB8AC3E}">
        <p14:creationId xmlns:p14="http://schemas.microsoft.com/office/powerpoint/2010/main" val="2993581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80F2F2B-3866-448E-B957-DFB9766F631C}" type="slidenum">
              <a:rPr lang="it-IT" smtClean="0"/>
              <a:t>12</a:t>
            </a:fld>
            <a:endParaRPr lang="it-IT"/>
          </a:p>
        </p:txBody>
      </p:sp>
    </p:spTree>
    <p:extLst>
      <p:ext uri="{BB962C8B-B14F-4D97-AF65-F5344CB8AC3E}">
        <p14:creationId xmlns:p14="http://schemas.microsoft.com/office/powerpoint/2010/main" val="3333962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fld id="{D80F2F2B-3866-448E-B957-DFB9766F631C}" type="slidenum">
              <a:rPr lang="it-IT" smtClean="0"/>
              <a:t>29</a:t>
            </a:fld>
            <a:endParaRPr lang="it-IT"/>
          </a:p>
        </p:txBody>
      </p:sp>
    </p:spTree>
    <p:extLst>
      <p:ext uri="{BB962C8B-B14F-4D97-AF65-F5344CB8AC3E}">
        <p14:creationId xmlns:p14="http://schemas.microsoft.com/office/powerpoint/2010/main" val="3816889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a:t>Fare clic per modificare lo stile del titolo</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it-IT"/>
              <a:t>Fare clic per modificare lo stile del sottotitolo dello schema</a:t>
            </a:r>
            <a:endParaRPr kumimoji="0" lang="en-US"/>
          </a:p>
        </p:txBody>
      </p:sp>
      <p:sp>
        <p:nvSpPr>
          <p:cNvPr id="30" name="Date Placeholder 29"/>
          <p:cNvSpPr>
            <a:spLocks noGrp="1"/>
          </p:cNvSpPr>
          <p:nvPr>
            <p:ph type="dt" sz="half" idx="10"/>
          </p:nvPr>
        </p:nvSpPr>
        <p:spPr/>
        <p:txBody>
          <a:bodyPr/>
          <a:lstStyle/>
          <a:p>
            <a:fld id="{83454C86-506B-4DD5-9F5F-70CE0693DAEA}" type="datetimeFigureOut">
              <a:rPr lang="it-IT" smtClean="0"/>
              <a:t>05/10/2021</a:t>
            </a:fld>
            <a:endParaRPr lang="it-IT"/>
          </a:p>
        </p:txBody>
      </p:sp>
      <p:sp>
        <p:nvSpPr>
          <p:cNvPr id="19" name="Footer Placeholder 18"/>
          <p:cNvSpPr>
            <a:spLocks noGrp="1"/>
          </p:cNvSpPr>
          <p:nvPr>
            <p:ph type="ftr" sz="quarter" idx="11"/>
          </p:nvPr>
        </p:nvSpPr>
        <p:spPr/>
        <p:txBody>
          <a:bodyPr/>
          <a:lstStyle/>
          <a:p>
            <a:endParaRPr lang="it-IT"/>
          </a:p>
        </p:txBody>
      </p:sp>
      <p:sp>
        <p:nvSpPr>
          <p:cNvPr id="27" name="Slide Number Placeholder 26"/>
          <p:cNvSpPr>
            <a:spLocks noGrp="1"/>
          </p:cNvSpPr>
          <p:nvPr>
            <p:ph type="sldNum" sz="quarter" idx="12"/>
          </p:nvPr>
        </p:nvSpPr>
        <p:spPr/>
        <p:txBody>
          <a:bodyPr/>
          <a:lstStyle/>
          <a:p>
            <a:fld id="{CAB8D538-355C-4F00-847B-814DA646B84C}"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a:t>Fare clic per modificare lo stile del titolo</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Date Placeholder 3"/>
          <p:cNvSpPr>
            <a:spLocks noGrp="1"/>
          </p:cNvSpPr>
          <p:nvPr>
            <p:ph type="dt" sz="half" idx="10"/>
          </p:nvPr>
        </p:nvSpPr>
        <p:spPr/>
        <p:txBody>
          <a:bodyPr/>
          <a:lstStyle/>
          <a:p>
            <a:fld id="{83454C86-506B-4DD5-9F5F-70CE0693DAEA}" type="datetimeFigureOut">
              <a:rPr lang="it-IT" smtClean="0"/>
              <a:t>05/10/2021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it-IT"/>
              <a:t>Fare clic per modificare lo stile del titolo</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Date Placeholder 3"/>
          <p:cNvSpPr>
            <a:spLocks noGrp="1"/>
          </p:cNvSpPr>
          <p:nvPr>
            <p:ph type="dt" sz="half" idx="10"/>
          </p:nvPr>
        </p:nvSpPr>
        <p:spPr/>
        <p:txBody>
          <a:bodyPr/>
          <a:lstStyle/>
          <a:p>
            <a:fld id="{83454C86-506B-4DD5-9F5F-70CE0693DAEA}" type="datetimeFigureOut">
              <a:rPr lang="it-IT" smtClean="0"/>
              <a:t>05/10/2021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it-IT"/>
              <a:t>Fare clic per modificare lo stile del titolo</a:t>
            </a:r>
            <a:endParaRPr kumimoji="0" lang="en-US"/>
          </a:p>
        </p:txBody>
      </p:sp>
      <p:sp>
        <p:nvSpPr>
          <p:cNvPr id="3" name="Content Placeholder 2"/>
          <p:cNvSpPr>
            <a:spLocks noGrp="1"/>
          </p:cNvSpPr>
          <p:nvPr>
            <p:ph idx="1"/>
          </p:nvPr>
        </p:nvSpPr>
        <p:spPr/>
        <p:txBody>
          <a:body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Date Placeholder 3"/>
          <p:cNvSpPr>
            <a:spLocks noGrp="1"/>
          </p:cNvSpPr>
          <p:nvPr>
            <p:ph type="dt" sz="half" idx="10"/>
          </p:nvPr>
        </p:nvSpPr>
        <p:spPr/>
        <p:txBody>
          <a:bodyPr/>
          <a:lstStyle/>
          <a:p>
            <a:fld id="{83454C86-506B-4DD5-9F5F-70CE0693DAEA}" type="datetimeFigureOut">
              <a:rPr lang="it-IT" smtClean="0"/>
              <a:t>05/10/2021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it-IT"/>
              <a:t>Fare clic per modificare lo stile del titolo</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it-IT"/>
              <a:t>Fare clic per modificare stili del testo dello schema</a:t>
            </a:r>
          </a:p>
        </p:txBody>
      </p:sp>
      <p:sp>
        <p:nvSpPr>
          <p:cNvPr id="4" name="Date Placeholder 3"/>
          <p:cNvSpPr>
            <a:spLocks noGrp="1"/>
          </p:cNvSpPr>
          <p:nvPr>
            <p:ph type="dt" sz="half" idx="10"/>
          </p:nvPr>
        </p:nvSpPr>
        <p:spPr/>
        <p:txBody>
          <a:bodyPr/>
          <a:lstStyle/>
          <a:p>
            <a:fld id="{83454C86-506B-4DD5-9F5F-70CE0693DAEA}" type="datetimeFigureOut">
              <a:rPr lang="it-IT" smtClean="0"/>
              <a:t>05/10/2021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AB8D538-355C-4F00-847B-814DA646B84C}" type="slidenum">
              <a:rPr lang="it-IT" smtClean="0"/>
              <a:t>‹N›</a:t>
            </a:fld>
            <a:endParaRPr lang="it-IT"/>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it-IT"/>
              <a:t>Fare clic per modificare lo stile del titolo</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Date Placeholder 4"/>
          <p:cNvSpPr>
            <a:spLocks noGrp="1"/>
          </p:cNvSpPr>
          <p:nvPr>
            <p:ph type="dt" sz="half" idx="10"/>
          </p:nvPr>
        </p:nvSpPr>
        <p:spPr/>
        <p:txBody>
          <a:bodyPr/>
          <a:lstStyle/>
          <a:p>
            <a:fld id="{83454C86-506B-4DD5-9F5F-70CE0693DAEA}" type="datetimeFigureOut">
              <a:rPr lang="it-IT" smtClean="0"/>
              <a:t>05/10/2021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it-IT"/>
              <a:t>Fare clic per modificare lo stile del titolo</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it-IT"/>
              <a:t>Fare clic per modificare stili del testo dello schema</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7" name="Date Placeholder 6"/>
          <p:cNvSpPr>
            <a:spLocks noGrp="1"/>
          </p:cNvSpPr>
          <p:nvPr>
            <p:ph type="dt" sz="half" idx="10"/>
          </p:nvPr>
        </p:nvSpPr>
        <p:spPr/>
        <p:txBody>
          <a:bodyPr/>
          <a:lstStyle/>
          <a:p>
            <a:fld id="{83454C86-506B-4DD5-9F5F-70CE0693DAEA}" type="datetimeFigureOut">
              <a:rPr lang="it-IT" smtClean="0"/>
              <a:t>05/10/2021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it-IT"/>
              <a:t>Fare clic per modificare lo stile del titolo</a:t>
            </a:r>
            <a:endParaRPr kumimoji="0" lang="en-US"/>
          </a:p>
        </p:txBody>
      </p:sp>
      <p:sp>
        <p:nvSpPr>
          <p:cNvPr id="3" name="Date Placeholder 2"/>
          <p:cNvSpPr>
            <a:spLocks noGrp="1"/>
          </p:cNvSpPr>
          <p:nvPr>
            <p:ph type="dt" sz="half" idx="10"/>
          </p:nvPr>
        </p:nvSpPr>
        <p:spPr/>
        <p:txBody>
          <a:bodyPr/>
          <a:lstStyle/>
          <a:p>
            <a:fld id="{83454C86-506B-4DD5-9F5F-70CE0693DAEA}" type="datetimeFigureOut">
              <a:rPr lang="it-IT" smtClean="0"/>
              <a:t>05/10/2021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454C86-506B-4DD5-9F5F-70CE0693DAEA}" type="datetimeFigureOut">
              <a:rPr lang="it-IT" smtClean="0"/>
              <a:t>05/10/2021</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it-IT"/>
              <a:t>Fare clic per modificare lo stile del titolo</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it-IT"/>
              <a:t>Fare clic per modificare stili del testo dello schema</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it-IT"/>
              <a:t>Fare clic per modificare stili del testo dello schema</a:t>
            </a:r>
          </a:p>
          <a:p>
            <a:pPr lvl="1" eaLnBrk="1" latinLnBrk="0" hangingPunct="1"/>
            <a:r>
              <a:rPr lang="it-IT"/>
              <a:t>Secondo livello</a:t>
            </a:r>
          </a:p>
          <a:p>
            <a:pPr lvl="2" eaLnBrk="1" latinLnBrk="0" hangingPunct="1"/>
            <a:r>
              <a:rPr lang="it-IT"/>
              <a:t>Terzo livello</a:t>
            </a:r>
          </a:p>
          <a:p>
            <a:pPr lvl="3" eaLnBrk="1" latinLnBrk="0" hangingPunct="1"/>
            <a:r>
              <a:rPr lang="it-IT"/>
              <a:t>Quarto livello</a:t>
            </a:r>
          </a:p>
          <a:p>
            <a:pPr lvl="4" eaLnBrk="1" latinLnBrk="0" hangingPunct="1"/>
            <a:r>
              <a:rPr lang="it-IT"/>
              <a:t>Quinto livello</a:t>
            </a:r>
            <a:endParaRPr kumimoji="0" lang="en-US"/>
          </a:p>
        </p:txBody>
      </p:sp>
      <p:sp>
        <p:nvSpPr>
          <p:cNvPr id="5" name="Date Placeholder 4"/>
          <p:cNvSpPr>
            <a:spLocks noGrp="1"/>
          </p:cNvSpPr>
          <p:nvPr>
            <p:ph type="dt" sz="half" idx="10"/>
          </p:nvPr>
        </p:nvSpPr>
        <p:spPr/>
        <p:txBody>
          <a:bodyPr/>
          <a:lstStyle/>
          <a:p>
            <a:fld id="{83454C86-506B-4DD5-9F5F-70CE0693DAEA}" type="datetimeFigureOut">
              <a:rPr lang="it-IT" smtClean="0"/>
              <a:t>05/10/2021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AB8D538-355C-4F00-847B-814DA646B84C}" type="slidenum">
              <a:rPr lang="it-IT" smtClean="0"/>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it-IT"/>
              <a:t>Fare clic per modificare lo stile del titolo</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it-IT"/>
              <a:t>Fare clic per modificare stili del testo dello schema</a:t>
            </a:r>
          </a:p>
        </p:txBody>
      </p:sp>
      <p:sp>
        <p:nvSpPr>
          <p:cNvPr id="5" name="Date Placeholder 4"/>
          <p:cNvSpPr>
            <a:spLocks noGrp="1"/>
          </p:cNvSpPr>
          <p:nvPr>
            <p:ph type="dt" sz="half" idx="10"/>
          </p:nvPr>
        </p:nvSpPr>
        <p:spPr/>
        <p:txBody>
          <a:bodyPr/>
          <a:lstStyle/>
          <a:p>
            <a:fld id="{83454C86-506B-4DD5-9F5F-70CE0693DAEA}" type="datetimeFigureOut">
              <a:rPr lang="it-IT" smtClean="0"/>
              <a:t>05/10/2021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a:xfrm>
            <a:off x="8077200" y="6356350"/>
            <a:ext cx="609600" cy="365125"/>
          </a:xfrm>
        </p:spPr>
        <p:txBody>
          <a:bodyPr/>
          <a:lstStyle/>
          <a:p>
            <a:fld id="{CAB8D538-355C-4F00-847B-814DA646B84C}" type="slidenum">
              <a:rPr lang="it-IT" smtClean="0"/>
              <a:t>‹N›</a:t>
            </a:fld>
            <a:endParaRPr lang="it-IT"/>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it-IT"/>
              <a:t>Fare clic sull'icona per inserire un'immagine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it-IT"/>
              <a:t>Fare clic per modificare lo stile del titolo</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it-IT"/>
              <a:t>Fare clic per modificare stili del testo dello schema</a:t>
            </a:r>
          </a:p>
          <a:p>
            <a:pPr lvl="1" eaLnBrk="1" latinLnBrk="0" hangingPunct="1"/>
            <a:r>
              <a:rPr kumimoji="0" lang="it-IT"/>
              <a:t>Secondo livello</a:t>
            </a:r>
          </a:p>
          <a:p>
            <a:pPr lvl="2" eaLnBrk="1" latinLnBrk="0" hangingPunct="1"/>
            <a:r>
              <a:rPr kumimoji="0" lang="it-IT"/>
              <a:t>Terzo livello</a:t>
            </a:r>
          </a:p>
          <a:p>
            <a:pPr lvl="3" eaLnBrk="1" latinLnBrk="0" hangingPunct="1"/>
            <a:r>
              <a:rPr kumimoji="0" lang="it-IT"/>
              <a:t>Quarto livello</a:t>
            </a:r>
          </a:p>
          <a:p>
            <a:pPr lvl="4" eaLnBrk="1" latinLnBrk="0" hangingPunct="1"/>
            <a:r>
              <a:rPr kumimoji="0" lang="it-IT"/>
              <a:t>Quinto livello</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83454C86-506B-4DD5-9F5F-70CE0693DAEA}" type="datetimeFigureOut">
              <a:rPr lang="it-IT" smtClean="0"/>
              <a:t>05/10/2021</a:t>
            </a:fld>
            <a:endParaRPr lang="it-IT"/>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it-IT"/>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B8D538-355C-4F00-847B-814DA646B84C}" type="slidenum">
              <a:rPr lang="it-IT" smtClean="0"/>
              <a:t>‹N›</a:t>
            </a:fld>
            <a:endParaRPr lang="it-IT"/>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p:nvPr>
        </p:nvSpPr>
        <p:spPr>
          <a:xfrm>
            <a:off x="611560" y="692696"/>
            <a:ext cx="8075240" cy="1728192"/>
          </a:xfrm>
        </p:spPr>
        <p:txBody>
          <a:bodyPr>
            <a:noAutofit/>
          </a:bodyPr>
          <a:lstStyle/>
          <a:p>
            <a:pPr algn="ctr"/>
            <a:br>
              <a:rPr lang="it-IT" sz="5500" dirty="0">
                <a:latin typeface="Garamond" panose="02020404030301010803" pitchFamily="18" charset="0"/>
              </a:rPr>
            </a:br>
            <a:br>
              <a:rPr lang="it-IT" sz="5500" dirty="0">
                <a:latin typeface="Garamond" panose="02020404030301010803" pitchFamily="18" charset="0"/>
              </a:rPr>
            </a:br>
            <a:br>
              <a:rPr lang="it-IT" sz="5500" dirty="0">
                <a:latin typeface="Garamond" panose="02020404030301010803" pitchFamily="18" charset="0"/>
              </a:rPr>
            </a:br>
            <a:br>
              <a:rPr lang="it-IT" sz="5500" dirty="0">
                <a:latin typeface="Garamond" panose="02020404030301010803" pitchFamily="18" charset="0"/>
              </a:rPr>
            </a:br>
            <a:r>
              <a:rPr lang="it-IT" sz="6000" b="1" dirty="0">
                <a:solidFill>
                  <a:srgbClr val="0070C0"/>
                </a:solidFill>
                <a:latin typeface="Garamond" panose="02020404030301010803" pitchFamily="18" charset="0"/>
              </a:rPr>
              <a:t>Prof.ssa Dianora Poletti </a:t>
            </a:r>
            <a:br>
              <a:rPr lang="it-IT" sz="5800" b="1" dirty="0">
                <a:solidFill>
                  <a:srgbClr val="0070C0"/>
                </a:solidFill>
                <a:latin typeface="Garamond" panose="02020404030301010803" pitchFamily="18" charset="0"/>
              </a:rPr>
            </a:br>
            <a:endParaRPr lang="it-IT" sz="5800" b="1" dirty="0">
              <a:solidFill>
                <a:srgbClr val="0070C0"/>
              </a:solidFill>
            </a:endParaRPr>
          </a:p>
        </p:txBody>
      </p:sp>
      <p:sp>
        <p:nvSpPr>
          <p:cNvPr id="6" name="Segnaposto contenuto 5"/>
          <p:cNvSpPr>
            <a:spLocks noGrp="1"/>
          </p:cNvSpPr>
          <p:nvPr>
            <p:ph idx="1"/>
          </p:nvPr>
        </p:nvSpPr>
        <p:spPr>
          <a:xfrm>
            <a:off x="0" y="0"/>
            <a:ext cx="8964488" cy="6858000"/>
          </a:xfrm>
        </p:spPr>
        <p:txBody>
          <a:bodyPr>
            <a:normAutofit/>
          </a:bodyPr>
          <a:lstStyle/>
          <a:p>
            <a:pPr marL="0" indent="0" algn="ctr">
              <a:buNone/>
            </a:pPr>
            <a:r>
              <a:rPr lang="it-IT" sz="5500" dirty="0">
                <a:latin typeface="Garamond" panose="02020404030301010803" pitchFamily="18" charset="0"/>
              </a:rPr>
              <a:t>    </a:t>
            </a:r>
          </a:p>
          <a:p>
            <a:pPr marL="0" indent="0" algn="ctr">
              <a:buNone/>
            </a:pPr>
            <a:endParaRPr lang="it-IT" sz="4600" dirty="0">
              <a:latin typeface="Garamond" panose="02020404030301010803" pitchFamily="18" charset="0"/>
            </a:endParaRPr>
          </a:p>
          <a:p>
            <a:pPr marL="0" indent="0" algn="ctr">
              <a:buNone/>
            </a:pPr>
            <a:endParaRPr lang="it-IT" sz="4600" dirty="0">
              <a:latin typeface="Garamond" panose="02020404030301010803" pitchFamily="18" charset="0"/>
            </a:endParaRPr>
          </a:p>
          <a:p>
            <a:pPr marL="0" indent="0" algn="ctr">
              <a:buNone/>
            </a:pPr>
            <a:r>
              <a:rPr lang="it-IT" sz="4600" dirty="0">
                <a:latin typeface="Garamond" panose="02020404030301010803" pitchFamily="18" charset="0"/>
              </a:rPr>
              <a:t>Lezioni «Gli illeciti in Rete e </a:t>
            </a:r>
          </a:p>
          <a:p>
            <a:pPr marL="0" indent="0" algn="ctr">
              <a:buNone/>
            </a:pPr>
            <a:r>
              <a:rPr lang="it-IT" sz="4600" dirty="0">
                <a:latin typeface="Garamond" panose="02020404030301010803" pitchFamily="18" charset="0"/>
              </a:rPr>
              <a:t>la responsabilità dei providers»</a:t>
            </a:r>
          </a:p>
          <a:p>
            <a:pPr marL="0" indent="0" algn="ctr">
              <a:buNone/>
            </a:pPr>
            <a:endParaRPr lang="it-IT" sz="4600" dirty="0">
              <a:latin typeface="Garamond" panose="02020404030301010803" pitchFamily="18" charset="0"/>
            </a:endParaRPr>
          </a:p>
        </p:txBody>
      </p:sp>
    </p:spTree>
    <p:extLst>
      <p:ext uri="{BB962C8B-B14F-4D97-AF65-F5344CB8AC3E}">
        <p14:creationId xmlns:p14="http://schemas.microsoft.com/office/powerpoint/2010/main" val="395737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179512" y="0"/>
            <a:ext cx="9073008" cy="6647974"/>
          </a:xfrm>
          <a:prstGeom prst="rect">
            <a:avLst/>
          </a:prstGeom>
        </p:spPr>
        <p:txBody>
          <a:bodyPr wrap="square">
            <a:spAutoFit/>
          </a:bodyPr>
          <a:lstStyle/>
          <a:p>
            <a:endParaRPr lang="it-IT" dirty="0">
              <a:latin typeface="Garamond" panose="02020404030301010803" pitchFamily="18" charset="0"/>
            </a:endParaRPr>
          </a:p>
          <a:p>
            <a:r>
              <a:rPr lang="it-IT" sz="2400" b="1" dirty="0">
                <a:solidFill>
                  <a:srgbClr val="FF0000"/>
                </a:solidFill>
              </a:rPr>
              <a:t>Art. 15 (Responsabilità nell'attività di memorizzazione temporanea - </a:t>
            </a:r>
            <a:r>
              <a:rPr lang="it-IT" sz="2400" b="1" dirty="0" err="1">
                <a:solidFill>
                  <a:srgbClr val="FF0000"/>
                </a:solidFill>
              </a:rPr>
              <a:t>Caching</a:t>
            </a:r>
            <a:r>
              <a:rPr lang="it-IT" sz="2400" b="1" dirty="0">
                <a:solidFill>
                  <a:srgbClr val="FF0000"/>
                </a:solidFill>
              </a:rPr>
              <a:t>)</a:t>
            </a:r>
          </a:p>
          <a:p>
            <a:r>
              <a:rPr lang="it-IT" dirty="0"/>
              <a:t>1. Nella prestazione di un servizio della società dell'informazione consistente nel trasmettere, su una rete di comunicazione, informazioni fornite da un destinatario del servizio, il prestatore </a:t>
            </a:r>
            <a:r>
              <a:rPr lang="it-IT" b="1" dirty="0"/>
              <a:t>non è responsabile della memorizzazione automatica, intermedia e temporanea</a:t>
            </a:r>
            <a:r>
              <a:rPr lang="it-IT" dirty="0"/>
              <a:t> di tali informazioni effettuata al solo scopo di rendere più efficace il successivo inoltro ad altri destinatari a loro richiesta, </a:t>
            </a:r>
            <a:r>
              <a:rPr lang="it-IT" b="1" dirty="0"/>
              <a:t>a condizione che</a:t>
            </a:r>
            <a:r>
              <a:rPr lang="it-IT" dirty="0"/>
              <a:t>:</a:t>
            </a:r>
          </a:p>
          <a:p>
            <a:r>
              <a:rPr lang="it-IT" b="1" dirty="0"/>
              <a:t>non modifichi le informazioni;</a:t>
            </a:r>
          </a:p>
          <a:p>
            <a:r>
              <a:rPr lang="it-IT" b="1" dirty="0"/>
              <a:t>si conformi alle condizioni di accesso alle informazioni;</a:t>
            </a:r>
          </a:p>
          <a:p>
            <a:r>
              <a:rPr lang="it-IT" b="1" dirty="0"/>
              <a:t>si conformi alle norme di aggiornamento delle informazioni, indicate in un modo ampiamente riconosciuto e utilizzato dalle imprese del settore;</a:t>
            </a:r>
          </a:p>
          <a:p>
            <a:r>
              <a:rPr lang="it-IT" b="1" dirty="0"/>
              <a:t>non interferisca con l'uso lecito di tecnologia ampiamente riconosciuta e utilizzata nel settore per ottenere dati sull'impiego delle informazioni;</a:t>
            </a:r>
          </a:p>
          <a:p>
            <a:r>
              <a:rPr lang="it-IT" b="1" dirty="0"/>
              <a:t>agisca prontamente per rimuovere le informazioni che ha memorizzato, o per disabilitare l'accesso, non appena venga effettivamente a conoscenza del fatto che le informazioni sono state rimosse dal luogo dove si trovavano inizialmente sulla rete o che l'accesso alle informazioni è stato disabilitato oppure che un organo giurisdizionale o un'autorità amministrativa ne ha disposto la rimozione o la </a:t>
            </a:r>
            <a:r>
              <a:rPr lang="it-IT" b="1" dirty="0" err="1"/>
              <a:t>disabilitazione</a:t>
            </a:r>
            <a:r>
              <a:rPr lang="it-IT" dirty="0"/>
              <a:t>.</a:t>
            </a:r>
          </a:p>
          <a:p>
            <a:r>
              <a:rPr lang="it-IT" dirty="0"/>
              <a:t>2. L'autorità giudiziaria o quella amministrativa aventi funzioni di vigilanza può esigere, anche in via d'urgenza, che il prestatore, nell'esercizio delle attività di cui al comma 1, impedisca o ponga fine alle violazioni commesse.</a:t>
            </a:r>
          </a:p>
        </p:txBody>
      </p:sp>
    </p:spTree>
    <p:extLst>
      <p:ext uri="{BB962C8B-B14F-4D97-AF65-F5344CB8AC3E}">
        <p14:creationId xmlns:p14="http://schemas.microsoft.com/office/powerpoint/2010/main" val="53031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0" y="0"/>
            <a:ext cx="9144000" cy="6247864"/>
          </a:xfrm>
          <a:prstGeom prst="rect">
            <a:avLst/>
          </a:prstGeom>
        </p:spPr>
        <p:txBody>
          <a:bodyPr wrap="square">
            <a:spAutoFit/>
          </a:bodyPr>
          <a:lstStyle/>
          <a:p>
            <a:endParaRPr lang="it-IT" sz="4400" dirty="0">
              <a:latin typeface="Garamond" panose="02020404030301010803" pitchFamily="18" charset="0"/>
            </a:endParaRPr>
          </a:p>
          <a:p>
            <a:r>
              <a:rPr lang="it-IT" sz="2800" b="1" dirty="0">
                <a:solidFill>
                  <a:srgbClr val="FF0000"/>
                </a:solidFill>
              </a:rPr>
              <a:t>Art. 16 (Responsabilità nell'attività di memorizzazione di informazioni - Hosting)</a:t>
            </a:r>
          </a:p>
          <a:p>
            <a:r>
              <a:rPr lang="it-IT" sz="2000" dirty="0"/>
              <a:t>1. Nella prestazione di un servizio della società dell'informazione consistente nella memorizzazione di informazioni fornite da un destinatario del servizio, il prestatore </a:t>
            </a:r>
            <a:r>
              <a:rPr lang="it-IT" sz="2000" b="1" dirty="0"/>
              <a:t>non è responsabile</a:t>
            </a:r>
            <a:r>
              <a:rPr lang="it-IT" sz="2000" dirty="0"/>
              <a:t> delle informazioni memorizzate a richiesta di un destinatario del servizio, </a:t>
            </a:r>
            <a:r>
              <a:rPr lang="it-IT" sz="2000" b="1" dirty="0"/>
              <a:t>a condizione che</a:t>
            </a:r>
            <a:r>
              <a:rPr lang="it-IT" sz="2000" dirty="0"/>
              <a:t> detto prestatore:</a:t>
            </a:r>
          </a:p>
          <a:p>
            <a:r>
              <a:rPr lang="it-IT" sz="2000" u="sng" dirty="0"/>
              <a:t>non sia effettivamente a conoscenza del fatto che l'attività o l'informazione è illecita e, per quanto attiene ad azioni risarcitorie, non sia al corrente di fatti o di circostanze che rendono manifesta l'illiceità dell'attività o dell'informazione</a:t>
            </a:r>
            <a:r>
              <a:rPr lang="it-IT" sz="2000" dirty="0"/>
              <a:t>;</a:t>
            </a:r>
          </a:p>
          <a:p>
            <a:r>
              <a:rPr lang="it-IT" sz="2000" u="sng" dirty="0"/>
              <a:t>non appena a conoscenza di tali fatti, su comunicazione delle autorità competenti, agisca immediatamente per rimuovere le informazioni o per disabilitarne l'accesso</a:t>
            </a:r>
            <a:r>
              <a:rPr lang="it-IT" sz="2000" dirty="0"/>
              <a:t>.</a:t>
            </a:r>
          </a:p>
          <a:p>
            <a:r>
              <a:rPr lang="it-IT" sz="2000" dirty="0"/>
              <a:t>2. Le disposizioni di cui al comma 1 non si applicano se il destinatario del servizio agisce sotto l'autorità o il controllo del prestatore.</a:t>
            </a:r>
          </a:p>
          <a:p>
            <a:r>
              <a:rPr lang="it-IT" sz="2000" dirty="0"/>
              <a:t>3. L'autorità giudiziaria o quella amministrativa competente può esigere, anche in via d'urgenza, che il prestatore, nell'esercizio delle attività di cui al comma 1, impedisca o ponga fine alle violazioni commesse.</a:t>
            </a:r>
          </a:p>
        </p:txBody>
      </p:sp>
    </p:spTree>
    <p:extLst>
      <p:ext uri="{BB962C8B-B14F-4D97-AF65-F5344CB8AC3E}">
        <p14:creationId xmlns:p14="http://schemas.microsoft.com/office/powerpoint/2010/main" val="50551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tangolo 6"/>
          <p:cNvSpPr/>
          <p:nvPr/>
        </p:nvSpPr>
        <p:spPr>
          <a:xfrm>
            <a:off x="0" y="908720"/>
            <a:ext cx="9036496" cy="5539978"/>
          </a:xfrm>
          <a:prstGeom prst="rect">
            <a:avLst/>
          </a:prstGeom>
        </p:spPr>
        <p:txBody>
          <a:bodyPr wrap="square">
            <a:spAutoFit/>
          </a:bodyPr>
          <a:lstStyle/>
          <a:p>
            <a:r>
              <a:rPr lang="it-IT" sz="2400" b="1" dirty="0">
                <a:solidFill>
                  <a:srgbClr val="FF0000"/>
                </a:solidFill>
              </a:rPr>
              <a:t>Art. 17  (Assenza dell'obbligo generale di sorveglianza)</a:t>
            </a:r>
            <a:endParaRPr lang="it-IT" sz="2400" dirty="0">
              <a:solidFill>
                <a:srgbClr val="FF0000"/>
              </a:solidFill>
            </a:endParaRPr>
          </a:p>
          <a:p>
            <a:r>
              <a:rPr lang="it-IT" sz="2200" dirty="0"/>
              <a:t>1. Nella prestazione dei servizi di cui agli articoli 14, 15 e 16, il prestatore non è assoggettato ad un obbligo generale di sorveglianza sulle informazioni che trasmette o memorizza, né ad un obbligo generale di ricercare attivamente fatti o circostanze che indichino la presenza di attività illecite.</a:t>
            </a:r>
          </a:p>
          <a:p>
            <a:r>
              <a:rPr lang="it-IT" sz="2200" dirty="0"/>
              <a:t>2. Fatte salve le disposizioni di cui agli articoli 14, 15 e 16, il prestatore è comunque tenuto:</a:t>
            </a:r>
          </a:p>
          <a:p>
            <a:r>
              <a:rPr lang="it-IT" sz="2200" dirty="0"/>
              <a:t>ad informare senza indugio l'autorità giudiziaria o quella amministrativa avente funzioni di vigilanza, qualora sia a conoscenza di presunte attività o informazioni illecite riguardanti un suo destinatario del servizio della società dell'informazione;</a:t>
            </a:r>
          </a:p>
          <a:p>
            <a:r>
              <a:rPr lang="it-IT" sz="2200" dirty="0"/>
              <a:t>a fornire senza indugio, a richiesta delle autorità competenti, le informazioni in suo possesso che consentano l'identificazione del destinatario dei suoi servizi con cui ha accordi di memorizzazione dei dati, al fine di individuare e prevenire attività illecite.</a:t>
            </a:r>
          </a:p>
        </p:txBody>
      </p:sp>
    </p:spTree>
    <p:extLst>
      <p:ext uri="{BB962C8B-B14F-4D97-AF65-F5344CB8AC3E}">
        <p14:creationId xmlns:p14="http://schemas.microsoft.com/office/powerpoint/2010/main" val="230015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ChangeArrowheads="1"/>
          </p:cNvSpPr>
          <p:nvPr/>
        </p:nvSpPr>
        <p:spPr bwMode="auto">
          <a:xfrm>
            <a:off x="0" y="3754922"/>
            <a:ext cx="9144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lang="it-IT" altLang="it-IT" sz="1100" dirty="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it-IT" altLang="it-IT" sz="1100" dirty="0">
              <a:latin typeface="Calibri" pitchFamily="34" charset="0"/>
              <a:ea typeface="Calibri" pitchFamily="34" charset="0"/>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it-IT" altLang="it-IT" sz="1100" b="0" i="0" u="none" strike="noStrike" cap="none" normalizeH="0" baseline="0" dirty="0">
              <a:ln>
                <a:noFill/>
              </a:ln>
              <a:solidFill>
                <a:schemeClr val="tx1"/>
              </a:solidFill>
              <a:effectLst/>
              <a:latin typeface="Calibri" pitchFamily="34" charset="0"/>
              <a:ea typeface="Calibri" pitchFamily="34" charset="0"/>
              <a:cs typeface="Times New Roman" pitchFamily="18" charset="0"/>
            </a:endParaRPr>
          </a:p>
        </p:txBody>
      </p:sp>
      <p:sp>
        <p:nvSpPr>
          <p:cNvPr id="4" name="CasellaDiTesto 3"/>
          <p:cNvSpPr txBox="1"/>
          <p:nvPr/>
        </p:nvSpPr>
        <p:spPr>
          <a:xfrm>
            <a:off x="217146" y="935449"/>
            <a:ext cx="8856984" cy="4524315"/>
          </a:xfrm>
          <a:prstGeom prst="rect">
            <a:avLst/>
          </a:prstGeom>
          <a:noFill/>
        </p:spPr>
        <p:txBody>
          <a:bodyPr wrap="square" rtlCol="0">
            <a:spAutoFit/>
          </a:bodyPr>
          <a:lstStyle/>
          <a:p>
            <a:r>
              <a:rPr lang="it-IT" sz="3200" b="1" dirty="0">
                <a:solidFill>
                  <a:srgbClr val="FF0000"/>
                </a:solidFill>
              </a:rPr>
              <a:t>Segue art. 17 </a:t>
            </a:r>
          </a:p>
          <a:p>
            <a:endParaRPr lang="it-IT" sz="3200" b="1" dirty="0">
              <a:solidFill>
                <a:srgbClr val="FF0000"/>
              </a:solidFill>
            </a:endParaRPr>
          </a:p>
          <a:p>
            <a:r>
              <a:rPr lang="it-IT" sz="2800" dirty="0"/>
              <a:t>3. Il prestatore è civilmente responsabile del contenuto di tali servizi nel caso in cui, richiesto dall'autorità giudiziaria o amministrativa avente funzioni di vigilanza, non ha agito prontamente per impedire l'accesso a detto contenuto, ovvero se, avendo avuto conoscenza del carattere illecito o pregiudizievole per un terzo del contenuto di un servizio al quale assicura l'accesso, non ha provveduto ad informarne l'autorità competente.</a:t>
            </a:r>
          </a:p>
        </p:txBody>
      </p:sp>
    </p:spTree>
    <p:extLst>
      <p:ext uri="{BB962C8B-B14F-4D97-AF65-F5344CB8AC3E}">
        <p14:creationId xmlns:p14="http://schemas.microsoft.com/office/powerpoint/2010/main" val="148451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547664" y="1772816"/>
            <a:ext cx="5904656" cy="2677656"/>
          </a:xfrm>
          <a:prstGeom prst="rect">
            <a:avLst/>
          </a:prstGeom>
          <a:noFill/>
        </p:spPr>
        <p:txBody>
          <a:bodyPr wrap="square" rtlCol="0">
            <a:spAutoFit/>
          </a:bodyPr>
          <a:lstStyle/>
          <a:p>
            <a:r>
              <a:rPr lang="it-IT" sz="2400" dirty="0"/>
              <a:t>Nessun obbligo preventivo di sorveglianza dell’Internet Service Provider, ma …</a:t>
            </a:r>
          </a:p>
          <a:p>
            <a:endParaRPr lang="it-IT" sz="2400" dirty="0"/>
          </a:p>
          <a:p>
            <a:r>
              <a:rPr lang="it-IT" sz="2400" b="1" u="sng" dirty="0">
                <a:solidFill>
                  <a:srgbClr val="FF0000"/>
                </a:solidFill>
              </a:rPr>
              <a:t>OBBLIGO SUCCESSIVO DI INTERVENTO</a:t>
            </a:r>
            <a:r>
              <a:rPr lang="it-IT" sz="2400" dirty="0"/>
              <a:t> UNA VOLTA ACQUISITA LA CONOSCENZA DELL’ILLICEITA’ DEL CONTENUTO IMMESSO</a:t>
            </a:r>
          </a:p>
        </p:txBody>
      </p:sp>
    </p:spTree>
    <p:extLst>
      <p:ext uri="{BB962C8B-B14F-4D97-AF65-F5344CB8AC3E}">
        <p14:creationId xmlns:p14="http://schemas.microsoft.com/office/powerpoint/2010/main" val="735679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g: il registro eventi dei processi informatic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514401"/>
            <a:ext cx="6624737" cy="3477986"/>
          </a:xfrm>
          <a:prstGeom prst="rect">
            <a:avLst/>
          </a:prstGeom>
          <a:noFill/>
          <a:extLst>
            <a:ext uri="{909E8E84-426E-40DD-AFC4-6F175D3DCCD1}">
              <a14:hiddenFill xmlns:a14="http://schemas.microsoft.com/office/drawing/2010/main">
                <a:solidFill>
                  <a:srgbClr val="FFFFFF"/>
                </a:solidFill>
              </a14:hiddenFill>
            </a:ext>
          </a:extLst>
        </p:spPr>
      </p:pic>
      <p:sp>
        <p:nvSpPr>
          <p:cNvPr id="3" name="CasellaDiTesto 2"/>
          <p:cNvSpPr txBox="1"/>
          <p:nvPr/>
        </p:nvSpPr>
        <p:spPr>
          <a:xfrm>
            <a:off x="3491880" y="1052736"/>
            <a:ext cx="2203873" cy="461665"/>
          </a:xfrm>
          <a:prstGeom prst="rect">
            <a:avLst/>
          </a:prstGeom>
          <a:noFill/>
        </p:spPr>
        <p:txBody>
          <a:bodyPr wrap="none" rtlCol="0">
            <a:spAutoFit/>
          </a:bodyPr>
          <a:lstStyle/>
          <a:p>
            <a:r>
              <a:rPr lang="it-IT" sz="2400" b="1" dirty="0"/>
              <a:t>I FILE DI LOG</a:t>
            </a:r>
          </a:p>
        </p:txBody>
      </p:sp>
      <p:sp>
        <p:nvSpPr>
          <p:cNvPr id="4" name="CasellaDiTesto 3"/>
          <p:cNvSpPr txBox="1"/>
          <p:nvPr/>
        </p:nvSpPr>
        <p:spPr>
          <a:xfrm>
            <a:off x="251521" y="5454052"/>
            <a:ext cx="8712967" cy="923330"/>
          </a:xfrm>
          <a:prstGeom prst="rect">
            <a:avLst/>
          </a:prstGeom>
          <a:noFill/>
        </p:spPr>
        <p:txBody>
          <a:bodyPr wrap="square" rtlCol="0">
            <a:spAutoFit/>
          </a:bodyPr>
          <a:lstStyle/>
          <a:p>
            <a:r>
              <a:rPr lang="it-IT" dirty="0"/>
              <a:t>La </a:t>
            </a:r>
            <a:r>
              <a:rPr lang="it-IT" b="1" dirty="0"/>
              <a:t>sintassi di un file di log</a:t>
            </a:r>
            <a:r>
              <a:rPr lang="it-IT" dirty="0"/>
              <a:t> appare generalmente così:</a:t>
            </a:r>
          </a:p>
          <a:p>
            <a:r>
              <a:rPr lang="it-IT" i="1" dirty="0"/>
              <a:t>183.121.143.32 - - [18/Mar/2003:08:04:22 +0200] "GET /images/logo.jpg HTTP/1.1" </a:t>
            </a:r>
          </a:p>
          <a:p>
            <a:r>
              <a:rPr lang="it-IT" i="1" dirty="0"/>
              <a:t>200 512 "http://www.wikipedia.org/" "</a:t>
            </a:r>
            <a:r>
              <a:rPr lang="it-IT" i="1" dirty="0" err="1"/>
              <a:t>Mozilla</a:t>
            </a:r>
            <a:r>
              <a:rPr lang="it-IT" i="1" dirty="0"/>
              <a:t>/5.0 (X11; U; Linux i686; de-DE;rv:1.7.5)"</a:t>
            </a:r>
            <a:endParaRPr lang="it-IT" dirty="0"/>
          </a:p>
        </p:txBody>
      </p:sp>
    </p:spTree>
    <p:extLst>
      <p:ext uri="{BB962C8B-B14F-4D97-AF65-F5344CB8AC3E}">
        <p14:creationId xmlns:p14="http://schemas.microsoft.com/office/powerpoint/2010/main" val="843449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683568" y="836712"/>
            <a:ext cx="7992888" cy="4955203"/>
          </a:xfrm>
          <a:prstGeom prst="rect">
            <a:avLst/>
          </a:prstGeom>
          <a:noFill/>
        </p:spPr>
        <p:txBody>
          <a:bodyPr wrap="square" rtlCol="0">
            <a:spAutoFit/>
          </a:bodyPr>
          <a:lstStyle/>
          <a:p>
            <a:endParaRPr lang="it-IT" dirty="0"/>
          </a:p>
          <a:p>
            <a:r>
              <a:rPr lang="it-IT" sz="2800" b="1" dirty="0">
                <a:solidFill>
                  <a:schemeClr val="accent1"/>
                </a:solidFill>
              </a:rPr>
              <a:t>COME SI DEVE COMPORTARE IL PROVIDER? </a:t>
            </a:r>
          </a:p>
          <a:p>
            <a:endParaRPr lang="it-IT" dirty="0"/>
          </a:p>
          <a:p>
            <a:r>
              <a:rPr lang="it-IT" sz="2400" dirty="0"/>
              <a:t>Difficoltà di identificare l’autore  (file di log del provider e IP «mobile») </a:t>
            </a:r>
          </a:p>
          <a:p>
            <a:endParaRPr lang="it-IT" sz="2400" dirty="0"/>
          </a:p>
          <a:p>
            <a:r>
              <a:rPr lang="it-IT" sz="2400" dirty="0"/>
              <a:t>Il provider ha il potere di eliminare qualcosa dalla rete di sua iniziativa? </a:t>
            </a:r>
          </a:p>
          <a:p>
            <a:endParaRPr lang="it-IT" sz="2400" dirty="0"/>
          </a:p>
          <a:p>
            <a:r>
              <a:rPr lang="it-IT" sz="2400" dirty="0"/>
              <a:t>Quando il provider ha l’obbligo di eliminare qualcosa dalla rete? </a:t>
            </a:r>
          </a:p>
          <a:p>
            <a:endParaRPr lang="it-IT" sz="2400" dirty="0"/>
          </a:p>
          <a:p>
            <a:r>
              <a:rPr lang="it-IT" dirty="0"/>
              <a:t> </a:t>
            </a:r>
          </a:p>
          <a:p>
            <a:endParaRPr lang="it-IT" dirty="0"/>
          </a:p>
        </p:txBody>
      </p:sp>
    </p:spTree>
    <p:extLst>
      <p:ext uri="{BB962C8B-B14F-4D97-AF65-F5344CB8AC3E}">
        <p14:creationId xmlns:p14="http://schemas.microsoft.com/office/powerpoint/2010/main" val="2610784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395536" y="836712"/>
            <a:ext cx="7992888" cy="5447645"/>
          </a:xfrm>
          <a:prstGeom prst="rect">
            <a:avLst/>
          </a:prstGeom>
          <a:noFill/>
        </p:spPr>
        <p:txBody>
          <a:bodyPr wrap="square" rtlCol="0">
            <a:spAutoFit/>
          </a:bodyPr>
          <a:lstStyle/>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800" b="0" i="0" u="none" strike="noStrike" kern="1200" cap="none" spc="0" normalizeH="0" baseline="0" noProof="0" dirty="0">
                <a:ln>
                  <a:noFill/>
                </a:ln>
                <a:solidFill>
                  <a:prstClr val="black"/>
                </a:solidFill>
                <a:effectLst/>
                <a:uLnTx/>
                <a:uFillTx/>
                <a:latin typeface="Constantia"/>
                <a:ea typeface="+mn-ea"/>
                <a:cs typeface="+mn-cs"/>
              </a:rPr>
              <a:t>I meccanismi di </a:t>
            </a:r>
            <a:r>
              <a:rPr kumimoji="0" lang="it-IT" sz="2800" b="1" i="0" u="none" strike="noStrike" kern="1200" cap="none" spc="0" normalizeH="0" baseline="0" noProof="0" dirty="0" err="1">
                <a:ln>
                  <a:noFill/>
                </a:ln>
                <a:solidFill>
                  <a:srgbClr val="FF0000"/>
                </a:solidFill>
                <a:effectLst/>
                <a:uLnTx/>
                <a:uFillTx/>
                <a:latin typeface="Constantia"/>
                <a:ea typeface="+mn-ea"/>
                <a:cs typeface="+mn-cs"/>
              </a:rPr>
              <a:t>notice</a:t>
            </a:r>
            <a:r>
              <a:rPr kumimoji="0" lang="it-IT" sz="2800" b="1" i="0" u="none" strike="noStrike" kern="1200" cap="none" spc="0" normalizeH="0" baseline="0" noProof="0" dirty="0">
                <a:ln>
                  <a:noFill/>
                </a:ln>
                <a:solidFill>
                  <a:srgbClr val="FF0000"/>
                </a:solidFill>
                <a:effectLst/>
                <a:uLnTx/>
                <a:uFillTx/>
                <a:latin typeface="Constantia"/>
                <a:ea typeface="+mn-ea"/>
                <a:cs typeface="+mn-cs"/>
              </a:rPr>
              <a:t> and take down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2800" b="1" dirty="0">
              <a:solidFill>
                <a:srgbClr val="FF0000"/>
              </a:solidFill>
              <a:latin typeface="Constantia"/>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2800" dirty="0">
              <a:latin typeface="Constanti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a:latin typeface="Constantia"/>
              </a:rPr>
              <a:t>Il silenzio della direttiva 31/2000: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2800" dirty="0">
              <a:latin typeface="Constantia"/>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a:latin typeface="Constantia"/>
              </a:rPr>
              <a:t>occorre un provvedimento giudiziale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2800" dirty="0">
                <a:latin typeface="Constantia"/>
              </a:rPr>
              <a:t>o è sufficiente una diffida stragiudiziale?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800" b="1" i="0" u="none" strike="noStrike" kern="1200" cap="none" spc="0" normalizeH="0" baseline="0" noProof="0" dirty="0">
              <a:ln>
                <a:noFill/>
              </a:ln>
              <a:solidFill>
                <a:srgbClr val="FF0000"/>
              </a:solidFill>
              <a:effectLst/>
              <a:uLnTx/>
              <a:uFillTx/>
              <a:latin typeface="Constant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800" b="1" i="0" u="none" strike="noStrike" kern="1200" cap="none" spc="0" normalizeH="0" baseline="0" noProof="0" dirty="0">
              <a:ln>
                <a:noFill/>
              </a:ln>
              <a:solidFill>
                <a:srgbClr val="FF0000"/>
              </a:solidFill>
              <a:effectLst/>
              <a:uLnTx/>
              <a:uFillTx/>
              <a:latin typeface="Constantia"/>
              <a:ea typeface="+mn-ea"/>
              <a:cs typeface="+mn-cs"/>
            </a:endParaRPr>
          </a:p>
          <a:p>
            <a:endParaRPr lang="it-IT" sz="2400" dirty="0"/>
          </a:p>
          <a:p>
            <a:endParaRPr lang="it-IT" dirty="0"/>
          </a:p>
          <a:p>
            <a:r>
              <a:rPr lang="it-IT" dirty="0"/>
              <a:t> </a:t>
            </a:r>
          </a:p>
          <a:p>
            <a:endParaRPr lang="it-IT" dirty="0"/>
          </a:p>
        </p:txBody>
      </p:sp>
    </p:spTree>
    <p:extLst>
      <p:ext uri="{BB962C8B-B14F-4D97-AF65-F5344CB8AC3E}">
        <p14:creationId xmlns:p14="http://schemas.microsoft.com/office/powerpoint/2010/main" val="288894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3563888" y="1654427"/>
            <a:ext cx="184731" cy="923330"/>
          </a:xfrm>
          <a:prstGeom prst="rect">
            <a:avLst/>
          </a:prstGeom>
          <a:noFill/>
        </p:spPr>
        <p:txBody>
          <a:bodyPr wrap="none" rtlCol="0">
            <a:spAutoFit/>
          </a:bodyPr>
          <a:lstStyle/>
          <a:p>
            <a:endParaRPr lang="it-IT" dirty="0"/>
          </a:p>
          <a:p>
            <a:endParaRPr lang="it-IT" dirty="0"/>
          </a:p>
          <a:p>
            <a:endParaRPr lang="it-IT" dirty="0"/>
          </a:p>
        </p:txBody>
      </p:sp>
      <p:sp>
        <p:nvSpPr>
          <p:cNvPr id="4" name="Titolo 3"/>
          <p:cNvSpPr>
            <a:spLocks noGrp="1"/>
          </p:cNvSpPr>
          <p:nvPr>
            <p:ph type="title"/>
          </p:nvPr>
        </p:nvSpPr>
        <p:spPr>
          <a:xfrm>
            <a:off x="539552" y="764704"/>
            <a:ext cx="8136904" cy="5031432"/>
          </a:xfrm>
        </p:spPr>
        <p:txBody>
          <a:bodyPr>
            <a:noAutofit/>
          </a:bodyPr>
          <a:lstStyle/>
          <a:p>
            <a:pPr lvl="0">
              <a:spcBef>
                <a:spcPts val="0"/>
              </a:spcBef>
            </a:pP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br>
              <a:rPr lang="it-IT" sz="2000" dirty="0">
                <a:solidFill>
                  <a:prstClr val="black"/>
                </a:solidFill>
                <a:latin typeface="Constantia"/>
                <a:ea typeface="+mn-ea"/>
                <a:cs typeface="+mn-cs"/>
              </a:rPr>
            </a:br>
            <a:r>
              <a:rPr lang="it-IT" sz="2800" dirty="0">
                <a:solidFill>
                  <a:prstClr val="black"/>
                </a:solidFill>
                <a:latin typeface="Constantia"/>
                <a:ea typeface="+mn-ea"/>
                <a:cs typeface="+mn-cs"/>
              </a:rPr>
              <a:t>Assenza obbligo di sorveglianza e </a:t>
            </a:r>
            <a:r>
              <a:rPr lang="it-IT" sz="2800" b="1" dirty="0">
                <a:solidFill>
                  <a:prstClr val="black"/>
                </a:solidFill>
                <a:latin typeface="Constantia"/>
                <a:ea typeface="+mn-ea"/>
                <a:cs typeface="+mn-cs"/>
              </a:rPr>
              <a:t>net </a:t>
            </a:r>
            <a:r>
              <a:rPr lang="it-IT" sz="2800" b="1" dirty="0" err="1">
                <a:solidFill>
                  <a:prstClr val="black"/>
                </a:solidFill>
                <a:latin typeface="Constantia"/>
                <a:ea typeface="+mn-ea"/>
                <a:cs typeface="+mn-cs"/>
              </a:rPr>
              <a:t>neutrality</a:t>
            </a:r>
            <a:r>
              <a:rPr lang="it-IT" sz="2800" b="1" dirty="0">
                <a:solidFill>
                  <a:prstClr val="black"/>
                </a:solidFill>
                <a:latin typeface="Constantia"/>
                <a:ea typeface="+mn-ea"/>
                <a:cs typeface="+mn-cs"/>
              </a:rPr>
              <a:t> </a:t>
            </a:r>
            <a:br>
              <a:rPr lang="it-IT" sz="2800" b="1" dirty="0">
                <a:solidFill>
                  <a:prstClr val="black"/>
                </a:solidFill>
                <a:latin typeface="Constantia"/>
                <a:ea typeface="+mn-ea"/>
                <a:cs typeface="+mn-cs"/>
              </a:rPr>
            </a:br>
            <a:br>
              <a:rPr lang="it-IT" sz="2000" b="1" dirty="0">
                <a:solidFill>
                  <a:prstClr val="black"/>
                </a:solidFill>
                <a:latin typeface="Constantia"/>
                <a:ea typeface="+mn-ea"/>
                <a:cs typeface="+mn-cs"/>
              </a:rPr>
            </a:br>
            <a:r>
              <a:rPr lang="it-IT" sz="2400" b="1" dirty="0">
                <a:solidFill>
                  <a:srgbClr val="0070C0"/>
                </a:solidFill>
                <a:latin typeface="Constantia"/>
                <a:ea typeface="+mn-ea"/>
                <a:cs typeface="+mn-cs"/>
              </a:rPr>
              <a:t>La Costituzione dei diritti di Internet e il principio di net </a:t>
            </a:r>
            <a:r>
              <a:rPr lang="it-IT" sz="2400" b="1" dirty="0" err="1">
                <a:solidFill>
                  <a:srgbClr val="0070C0"/>
                </a:solidFill>
                <a:latin typeface="Constantia"/>
                <a:ea typeface="+mn-ea"/>
                <a:cs typeface="+mn-cs"/>
              </a:rPr>
              <a:t>neutrality</a:t>
            </a:r>
            <a:br>
              <a:rPr lang="it-IT" sz="2400" dirty="0">
                <a:solidFill>
                  <a:srgbClr val="0070C0"/>
                </a:solidFill>
                <a:latin typeface="Constantia"/>
                <a:ea typeface="+mn-ea"/>
                <a:cs typeface="+mn-cs"/>
              </a:rPr>
            </a:br>
            <a:br>
              <a:rPr lang="it-IT" sz="2000" dirty="0">
                <a:solidFill>
                  <a:prstClr val="black"/>
                </a:solidFill>
                <a:latin typeface="Constantia"/>
                <a:ea typeface="+mn-ea"/>
                <a:cs typeface="+mn-cs"/>
              </a:rPr>
            </a:br>
            <a:r>
              <a:rPr lang="it-IT" sz="2000" b="1" dirty="0">
                <a:solidFill>
                  <a:prstClr val="black"/>
                </a:solidFill>
                <a:latin typeface="Constantia"/>
                <a:ea typeface="+mn-ea"/>
                <a:cs typeface="+mn-cs"/>
              </a:rPr>
              <a:t>Art. 4. </a:t>
            </a:r>
            <a:br>
              <a:rPr lang="it-IT" sz="2000" dirty="0">
                <a:solidFill>
                  <a:prstClr val="black"/>
                </a:solidFill>
                <a:latin typeface="Constantia"/>
                <a:ea typeface="+mn-ea"/>
                <a:cs typeface="+mn-cs"/>
              </a:rPr>
            </a:br>
            <a:r>
              <a:rPr lang="it-IT" sz="2000" i="1" dirty="0">
                <a:solidFill>
                  <a:prstClr val="black"/>
                </a:solidFill>
                <a:latin typeface="Constantia"/>
                <a:ea typeface="+mn-ea"/>
                <a:cs typeface="+mn-cs"/>
              </a:rPr>
              <a:t>(Neutralità della rete). </a:t>
            </a:r>
            <a:br>
              <a:rPr lang="it-IT" sz="2000" i="1" dirty="0">
                <a:solidFill>
                  <a:prstClr val="black"/>
                </a:solidFill>
                <a:latin typeface="Constantia"/>
                <a:ea typeface="+mn-ea"/>
                <a:cs typeface="+mn-cs"/>
              </a:rPr>
            </a:br>
            <a:r>
              <a:rPr lang="it-IT" sz="2000" dirty="0">
                <a:solidFill>
                  <a:prstClr val="black"/>
                </a:solidFill>
                <a:latin typeface="Constantia"/>
                <a:ea typeface="+mn-ea"/>
                <a:cs typeface="+mn-cs"/>
              </a:rPr>
              <a:t>Ogni persona ha il diritto che i dati trasmessi e ricevuti in Internet </a:t>
            </a:r>
            <a:br>
              <a:rPr lang="it-IT" sz="2000" dirty="0">
                <a:solidFill>
                  <a:prstClr val="black"/>
                </a:solidFill>
                <a:latin typeface="Constantia"/>
                <a:ea typeface="+mn-ea"/>
                <a:cs typeface="+mn-cs"/>
              </a:rPr>
            </a:br>
            <a:r>
              <a:rPr lang="it-IT" sz="2000" dirty="0">
                <a:solidFill>
                  <a:prstClr val="black"/>
                </a:solidFill>
                <a:latin typeface="Constantia"/>
                <a:ea typeface="+mn-ea"/>
                <a:cs typeface="+mn-cs"/>
              </a:rPr>
              <a:t>non subiscano discriminazioni, restrizioni o interferenze in relazione </a:t>
            </a:r>
            <a:br>
              <a:rPr lang="it-IT" sz="2000" dirty="0">
                <a:solidFill>
                  <a:prstClr val="black"/>
                </a:solidFill>
                <a:latin typeface="Constantia"/>
                <a:ea typeface="+mn-ea"/>
                <a:cs typeface="+mn-cs"/>
              </a:rPr>
            </a:br>
            <a:r>
              <a:rPr lang="it-IT" sz="2000" dirty="0">
                <a:solidFill>
                  <a:prstClr val="black"/>
                </a:solidFill>
                <a:latin typeface="Constantia"/>
                <a:ea typeface="+mn-ea"/>
                <a:cs typeface="+mn-cs"/>
              </a:rPr>
              <a:t>al mittente, ricevente, tipo o contenuto dei dati, dispositivo utilizzato, </a:t>
            </a:r>
            <a:br>
              <a:rPr lang="it-IT" sz="2000" dirty="0">
                <a:solidFill>
                  <a:prstClr val="black"/>
                </a:solidFill>
                <a:latin typeface="Constantia"/>
                <a:ea typeface="+mn-ea"/>
                <a:cs typeface="+mn-cs"/>
              </a:rPr>
            </a:br>
            <a:r>
              <a:rPr lang="it-IT" sz="2000" dirty="0">
                <a:solidFill>
                  <a:prstClr val="black"/>
                </a:solidFill>
                <a:latin typeface="Constantia"/>
                <a:ea typeface="+mn-ea"/>
                <a:cs typeface="+mn-cs"/>
              </a:rPr>
              <a:t>applicazioni o, in generale, legittime scelte delle persone. </a:t>
            </a:r>
            <a:br>
              <a:rPr lang="it-IT" sz="2000" dirty="0">
                <a:solidFill>
                  <a:prstClr val="black"/>
                </a:solidFill>
                <a:latin typeface="Constantia"/>
                <a:ea typeface="+mn-ea"/>
                <a:cs typeface="+mn-cs"/>
              </a:rPr>
            </a:br>
            <a:r>
              <a:rPr lang="it-IT" sz="2000" dirty="0">
                <a:solidFill>
                  <a:prstClr val="black"/>
                </a:solidFill>
                <a:latin typeface="Constantia"/>
                <a:ea typeface="+mn-ea"/>
                <a:cs typeface="+mn-cs"/>
              </a:rPr>
              <a:t> </a:t>
            </a:r>
            <a:br>
              <a:rPr lang="it-IT" sz="2000" dirty="0">
                <a:solidFill>
                  <a:prstClr val="black"/>
                </a:solidFill>
                <a:latin typeface="Constantia"/>
                <a:ea typeface="+mn-ea"/>
                <a:cs typeface="+mn-cs"/>
              </a:rPr>
            </a:br>
            <a:r>
              <a:rPr lang="it-IT" sz="2000" dirty="0">
                <a:solidFill>
                  <a:prstClr val="black"/>
                </a:solidFill>
                <a:latin typeface="Constantia"/>
                <a:ea typeface="+mn-ea"/>
                <a:cs typeface="+mn-cs"/>
              </a:rPr>
              <a:t>Il diritto ad un accesso neutrale ad Internet nella sua interezza </a:t>
            </a:r>
            <a:br>
              <a:rPr lang="it-IT" sz="2000" dirty="0">
                <a:solidFill>
                  <a:prstClr val="black"/>
                </a:solidFill>
                <a:latin typeface="Constantia"/>
                <a:ea typeface="+mn-ea"/>
                <a:cs typeface="+mn-cs"/>
              </a:rPr>
            </a:br>
            <a:r>
              <a:rPr lang="it-IT" sz="2000" dirty="0">
                <a:solidFill>
                  <a:prstClr val="black"/>
                </a:solidFill>
                <a:latin typeface="Constantia"/>
                <a:ea typeface="+mn-ea"/>
                <a:cs typeface="+mn-cs"/>
              </a:rPr>
              <a:t>è condizione necessaria per l’effettività dei diritti fondamentali della persona. </a:t>
            </a:r>
            <a:br>
              <a:rPr lang="it-IT" sz="2000" dirty="0">
                <a:solidFill>
                  <a:prstClr val="black"/>
                </a:solidFill>
                <a:latin typeface="Constantia"/>
                <a:ea typeface="+mn-ea"/>
                <a:cs typeface="+mn-cs"/>
              </a:rPr>
            </a:br>
            <a:r>
              <a:rPr lang="it-IT" sz="2000" dirty="0">
                <a:solidFill>
                  <a:prstClr val="black"/>
                </a:solidFill>
                <a:latin typeface="Constantia"/>
                <a:ea typeface="+mn-ea"/>
                <a:cs typeface="+mn-cs"/>
              </a:rPr>
              <a:t> </a:t>
            </a:r>
            <a:br>
              <a:rPr lang="it-IT" sz="2000" dirty="0">
                <a:solidFill>
                  <a:prstClr val="black"/>
                </a:solidFill>
                <a:latin typeface="Constantia"/>
                <a:ea typeface="+mn-ea"/>
                <a:cs typeface="+mn-cs"/>
              </a:rPr>
            </a:br>
            <a:br>
              <a:rPr lang="it-IT" sz="2000" b="1" dirty="0">
                <a:solidFill>
                  <a:prstClr val="black"/>
                </a:solidFill>
                <a:latin typeface="Constantia"/>
                <a:ea typeface="+mn-ea"/>
                <a:cs typeface="+mn-cs"/>
              </a:rPr>
            </a:br>
            <a:endParaRPr lang="it-IT" sz="2000" dirty="0"/>
          </a:p>
        </p:txBody>
      </p:sp>
    </p:spTree>
    <p:extLst>
      <p:ext uri="{BB962C8B-B14F-4D97-AF65-F5344CB8AC3E}">
        <p14:creationId xmlns:p14="http://schemas.microsoft.com/office/powerpoint/2010/main" val="1659063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4860032" y="2708920"/>
            <a:ext cx="184731" cy="369332"/>
          </a:xfrm>
          <a:prstGeom prst="rect">
            <a:avLst/>
          </a:prstGeom>
          <a:noFill/>
        </p:spPr>
        <p:txBody>
          <a:bodyPr wrap="none" rtlCol="0">
            <a:spAutoFit/>
          </a:bodyPr>
          <a:lstStyle/>
          <a:p>
            <a:endParaRPr lang="it-IT" dirty="0"/>
          </a:p>
        </p:txBody>
      </p:sp>
      <p:sp>
        <p:nvSpPr>
          <p:cNvPr id="4" name="AutoShape 2" descr="Risultati immagini per censur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5" name="AutoShape 4" descr="Risultati immagini per censura"/>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8" name="AutoShape 10" descr="Risultati immagini per censura"/>
          <p:cNvSpPr>
            <a:spLocks noGrp="1" noChangeAspect="1" noChangeArrowheads="1"/>
          </p:cNvSpPr>
          <p:nvPr>
            <p:ph type="title"/>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it-IT" dirty="0"/>
              <a:t>    I rischi della non neutralità</a:t>
            </a:r>
          </a:p>
        </p:txBody>
      </p:sp>
      <p:pic>
        <p:nvPicPr>
          <p:cNvPr id="9" name="Immagin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19872" y="2243047"/>
            <a:ext cx="2232248" cy="2262278"/>
          </a:xfrm>
          <a:prstGeom prst="rect">
            <a:avLst/>
          </a:prstGeom>
        </p:spPr>
      </p:pic>
    </p:spTree>
    <p:extLst>
      <p:ext uri="{BB962C8B-B14F-4D97-AF65-F5344CB8AC3E}">
        <p14:creationId xmlns:p14="http://schemas.microsoft.com/office/powerpoint/2010/main" val="3925527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188640"/>
            <a:ext cx="8424936" cy="1442424"/>
          </a:xfrm>
        </p:spPr>
        <p:txBody>
          <a:bodyPr>
            <a:normAutofit/>
          </a:bodyPr>
          <a:lstStyle/>
          <a:p>
            <a:r>
              <a:rPr lang="it-IT" sz="4300" b="1" dirty="0">
                <a:latin typeface="Garamond" panose="02020404030301010803" pitchFamily="18" charset="0"/>
              </a:rPr>
              <a:t>  La responsabilità dei Provider</a:t>
            </a:r>
          </a:p>
        </p:txBody>
      </p:sp>
      <p:sp>
        <p:nvSpPr>
          <p:cNvPr id="3" name="Segnaposto contenuto 2"/>
          <p:cNvSpPr>
            <a:spLocks noGrp="1"/>
          </p:cNvSpPr>
          <p:nvPr>
            <p:ph idx="1"/>
          </p:nvPr>
        </p:nvSpPr>
        <p:spPr/>
        <p:txBody>
          <a:bodyPr>
            <a:normAutofit/>
          </a:bodyPr>
          <a:lstStyle/>
          <a:p>
            <a:pPr lvl="0"/>
            <a:r>
              <a:rPr lang="it-IT" b="1" i="1" dirty="0">
                <a:latin typeface="Garamond" panose="02020404030301010803" pitchFamily="18" charset="0"/>
              </a:rPr>
              <a:t>Quale responsabilità?  Contrattuale e extracontrattuale</a:t>
            </a:r>
          </a:p>
          <a:p>
            <a:pPr lvl="0"/>
            <a:endParaRPr lang="it-IT" b="1" i="1" dirty="0">
              <a:latin typeface="Garamond" panose="02020404030301010803" pitchFamily="18" charset="0"/>
            </a:endParaRPr>
          </a:p>
          <a:p>
            <a:pPr lvl="0"/>
            <a:r>
              <a:rPr lang="it-IT" b="1" i="1" dirty="0">
                <a:latin typeface="Garamond" panose="02020404030301010803" pitchFamily="18" charset="0"/>
              </a:rPr>
              <a:t>Gli illeciti della rete – </a:t>
            </a:r>
          </a:p>
          <a:p>
            <a:pPr lvl="5"/>
            <a:r>
              <a:rPr lang="it-IT" b="1" i="1" dirty="0">
                <a:latin typeface="Garamond" panose="02020404030301010803" pitchFamily="18" charset="0"/>
              </a:rPr>
              <a:t>Illeciti di Internet</a:t>
            </a:r>
          </a:p>
          <a:p>
            <a:pPr lvl="5"/>
            <a:r>
              <a:rPr lang="it-IT" b="1" i="1" dirty="0">
                <a:latin typeface="Garamond" panose="02020404030301010803" pitchFamily="18" charset="0"/>
              </a:rPr>
              <a:t>Illeciti per  mezzo di Internet </a:t>
            </a:r>
          </a:p>
          <a:p>
            <a:pPr lvl="5"/>
            <a:r>
              <a:rPr lang="it-IT" b="1" i="1" dirty="0">
                <a:latin typeface="Garamond" panose="02020404030301010803" pitchFamily="18" charset="0"/>
              </a:rPr>
              <a:t>Illeciti contro Internet</a:t>
            </a:r>
          </a:p>
          <a:p>
            <a:pPr marL="2286000" lvl="8" indent="0">
              <a:buNone/>
            </a:pPr>
            <a:endParaRPr lang="it-IT" b="1" i="1" dirty="0">
              <a:latin typeface="Garamond" panose="02020404030301010803" pitchFamily="18" charset="0"/>
            </a:endParaRPr>
          </a:p>
          <a:p>
            <a:pPr marL="2286000" lvl="8" indent="0">
              <a:buNone/>
            </a:pPr>
            <a:r>
              <a:rPr lang="it-IT" sz="2800" b="1" i="1" dirty="0">
                <a:latin typeface="Calibri"/>
              </a:rPr>
              <a:t>↘</a:t>
            </a:r>
            <a:r>
              <a:rPr lang="it-IT" sz="2800" b="1" i="1" dirty="0">
                <a:latin typeface="Garamond" panose="02020404030301010803" pitchFamily="18" charset="0"/>
              </a:rPr>
              <a:t>Quali problemi?</a:t>
            </a:r>
            <a:r>
              <a:rPr lang="it-IT" b="1" i="1" dirty="0">
                <a:latin typeface="Garamond" panose="02020404030301010803" pitchFamily="18" charset="0"/>
              </a:rPr>
              <a:t>  </a:t>
            </a:r>
          </a:p>
          <a:p>
            <a:pPr marL="2286000" lvl="8" indent="0">
              <a:buNone/>
            </a:pPr>
            <a:r>
              <a:rPr lang="it-IT" sz="2800" b="1" i="1" dirty="0">
                <a:latin typeface="Garamond" panose="02020404030301010803" pitchFamily="18" charset="0"/>
              </a:rPr>
              <a:t>L’identificazione dell’autore del fatto lesivo</a:t>
            </a:r>
          </a:p>
        </p:txBody>
      </p:sp>
    </p:spTree>
    <p:extLst>
      <p:ext uri="{BB962C8B-B14F-4D97-AF65-F5344CB8AC3E}">
        <p14:creationId xmlns:p14="http://schemas.microsoft.com/office/powerpoint/2010/main" val="2164732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899592" y="1484784"/>
            <a:ext cx="7488831" cy="3970318"/>
          </a:xfrm>
          <a:prstGeom prst="rect">
            <a:avLst/>
          </a:prstGeom>
          <a:noFill/>
        </p:spPr>
        <p:txBody>
          <a:bodyPr wrap="square" rtlCol="0">
            <a:spAutoFit/>
          </a:bodyPr>
          <a:lstStyle/>
          <a:p>
            <a:r>
              <a:rPr lang="it-IT" sz="2800" dirty="0">
                <a:solidFill>
                  <a:schemeClr val="accent1"/>
                </a:solidFill>
              </a:rPr>
              <a:t>POSSONO ESISTERE ALTRI TIPI DI ISP? </a:t>
            </a:r>
          </a:p>
          <a:p>
            <a:endParaRPr lang="it-IT" sz="2800" dirty="0">
              <a:solidFill>
                <a:schemeClr val="accent1"/>
              </a:solidFill>
            </a:endParaRPr>
          </a:p>
          <a:p>
            <a:endParaRPr lang="it-IT" sz="2800" dirty="0">
              <a:solidFill>
                <a:schemeClr val="accent1"/>
              </a:solidFill>
            </a:endParaRPr>
          </a:p>
          <a:p>
            <a:r>
              <a:rPr lang="it-IT" sz="2800" dirty="0">
                <a:solidFill>
                  <a:schemeClr val="accent1"/>
                </a:solidFill>
              </a:rPr>
              <a:t>Identity Provider : chi è? </a:t>
            </a:r>
          </a:p>
          <a:p>
            <a:endParaRPr lang="it-IT" sz="2800" dirty="0">
              <a:solidFill>
                <a:schemeClr val="accent1"/>
              </a:solidFill>
            </a:endParaRPr>
          </a:p>
          <a:p>
            <a:r>
              <a:rPr lang="it-IT" sz="2800" dirty="0">
                <a:solidFill>
                  <a:schemeClr val="accent1"/>
                </a:solidFill>
              </a:rPr>
              <a:t>Content Provider: chi è? </a:t>
            </a:r>
          </a:p>
          <a:p>
            <a:endParaRPr lang="it-IT" sz="2800" dirty="0">
              <a:solidFill>
                <a:schemeClr val="accent1"/>
              </a:solidFill>
            </a:endParaRPr>
          </a:p>
          <a:p>
            <a:r>
              <a:rPr lang="it-IT" sz="2800" dirty="0">
                <a:solidFill>
                  <a:schemeClr val="accent1"/>
                </a:solidFill>
              </a:rPr>
              <a:t>La creazione giurisprudenziale della figura del c.d. </a:t>
            </a:r>
            <a:r>
              <a:rPr lang="it-IT" sz="2800" b="1" dirty="0">
                <a:solidFill>
                  <a:schemeClr val="accent1"/>
                </a:solidFill>
              </a:rPr>
              <a:t>provider attivo</a:t>
            </a:r>
            <a:endParaRPr lang="it-IT" sz="2800" b="1" dirty="0"/>
          </a:p>
        </p:txBody>
      </p:sp>
    </p:spTree>
    <p:extLst>
      <p:ext uri="{BB962C8B-B14F-4D97-AF65-F5344CB8AC3E}">
        <p14:creationId xmlns:p14="http://schemas.microsoft.com/office/powerpoint/2010/main" val="798762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971600" y="908720"/>
            <a:ext cx="7560840" cy="5016758"/>
          </a:xfrm>
          <a:prstGeom prst="rect">
            <a:avLst/>
          </a:prstGeom>
          <a:noFill/>
        </p:spPr>
        <p:txBody>
          <a:bodyPr wrap="square" rtlCol="0">
            <a:spAutoFit/>
          </a:bodyPr>
          <a:lstStyle/>
          <a:p>
            <a:r>
              <a:rPr lang="it-IT" sz="2000" b="1" dirty="0">
                <a:solidFill>
                  <a:srgbClr val="FF0000"/>
                </a:solidFill>
              </a:rPr>
              <a:t>IL PROVIDER «ATTIVO»</a:t>
            </a:r>
            <a:endParaRPr lang="it-IT" sz="2000" dirty="0"/>
          </a:p>
          <a:p>
            <a:endParaRPr lang="it-IT" sz="2000" dirty="0"/>
          </a:p>
          <a:p>
            <a:endParaRPr lang="it-IT" sz="2000" dirty="0"/>
          </a:p>
          <a:p>
            <a:r>
              <a:rPr lang="it-IT" sz="2000" dirty="0"/>
              <a:t>Il fondamento della figura: il considerando 42 della direttiva </a:t>
            </a:r>
          </a:p>
          <a:p>
            <a:r>
              <a:rPr lang="it-IT" sz="2000" dirty="0"/>
              <a:t>2000/31/CE </a:t>
            </a:r>
          </a:p>
          <a:p>
            <a:endParaRPr lang="it-IT" sz="2000" dirty="0"/>
          </a:p>
          <a:p>
            <a:r>
              <a:rPr lang="it-IT" sz="2000" dirty="0"/>
              <a:t>«Le deroghe alla responsabilità stabilita nella presente direttiva riguardano esclusivamente il caso in cui l'attività di prestatore di servizi della società dell'informazione si limiti al processo tecnico di attivare e fornire accesso ad una rete di comunicazione sulla quale sono trasmesse o temporaneamente memorizzate le informazioni messe a disposizione da terzi al solo scopo di rendere più efficiente la trasmissione. </a:t>
            </a:r>
            <a:r>
              <a:rPr lang="it-IT" sz="2000" b="1" dirty="0"/>
              <a:t>Siffatta attività è di ordine meramente tecnico, automatico e passivo, il che implica che il prestatore di servizi della società dell'informazione non conosce né controlla le informazioni trasmesse o memorizzate»</a:t>
            </a:r>
            <a:r>
              <a:rPr lang="it-IT" sz="2000" dirty="0"/>
              <a:t>.</a:t>
            </a:r>
          </a:p>
        </p:txBody>
      </p:sp>
    </p:spTree>
    <p:extLst>
      <p:ext uri="{BB962C8B-B14F-4D97-AF65-F5344CB8AC3E}">
        <p14:creationId xmlns:p14="http://schemas.microsoft.com/office/powerpoint/2010/main" val="354670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43608" y="1052736"/>
            <a:ext cx="7200800" cy="34163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prstClr val="black"/>
              </a:solidFill>
              <a:effectLst/>
              <a:uLnTx/>
              <a:uFillTx/>
              <a:latin typeface="Constant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onstantia"/>
                <a:ea typeface="+mn-ea"/>
                <a:cs typeface="+mn-cs"/>
              </a:rPr>
              <a:t>Perché la creazione del Provider Attivo? Può oggi il provider essere considerato ancora un mero trasportatore di dati?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2400" dirty="0">
              <a:solidFill>
                <a:prstClr val="black"/>
              </a:solidFill>
              <a:latin typeface="Constantia"/>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onstantia"/>
                <a:ea typeface="+mn-ea"/>
                <a:cs typeface="+mn-cs"/>
              </a:rPr>
              <a:t>Quando il provider diventa «attivo» e perde il «</a:t>
            </a:r>
            <a:r>
              <a:rPr kumimoji="0" lang="it-IT" sz="2400" b="0" i="0" u="none" strike="noStrike" kern="1200" cap="none" spc="0" normalizeH="0" baseline="0" noProof="0" dirty="0" err="1">
                <a:ln>
                  <a:noFill/>
                </a:ln>
                <a:solidFill>
                  <a:prstClr val="black"/>
                </a:solidFill>
                <a:effectLst/>
                <a:uLnTx/>
                <a:uFillTx/>
                <a:latin typeface="Constantia"/>
                <a:ea typeface="+mn-ea"/>
                <a:cs typeface="+mn-cs"/>
              </a:rPr>
              <a:t>safe</a:t>
            </a:r>
            <a:r>
              <a:rPr kumimoji="0" lang="it-IT" sz="2400" b="0" i="0" u="none" strike="noStrike" kern="1200" cap="none" spc="0" normalizeH="0" baseline="0" noProof="0" dirty="0">
                <a:ln>
                  <a:noFill/>
                </a:ln>
                <a:solidFill>
                  <a:prstClr val="black"/>
                </a:solidFill>
                <a:effectLst/>
                <a:uLnTx/>
                <a:uFillTx/>
                <a:latin typeface="Constantia"/>
                <a:ea typeface="+mn-ea"/>
                <a:cs typeface="+mn-cs"/>
              </a:rPr>
              <a:t> </a:t>
            </a:r>
            <a:r>
              <a:rPr kumimoji="0" lang="it-IT" sz="2400" b="0" i="0" u="none" strike="noStrike" kern="1200" cap="none" spc="0" normalizeH="0" baseline="0" noProof="0" dirty="0" err="1">
                <a:ln>
                  <a:noFill/>
                </a:ln>
                <a:solidFill>
                  <a:prstClr val="black"/>
                </a:solidFill>
                <a:effectLst/>
                <a:uLnTx/>
                <a:uFillTx/>
                <a:latin typeface="Constantia"/>
                <a:ea typeface="+mn-ea"/>
                <a:cs typeface="+mn-cs"/>
              </a:rPr>
              <a:t>harbour</a:t>
            </a:r>
            <a:r>
              <a:rPr kumimoji="0" lang="it-IT" sz="2400" b="0" i="0" u="none" strike="noStrike" kern="1200" cap="none" spc="0" normalizeH="0" baseline="0" noProof="0" dirty="0">
                <a:ln>
                  <a:noFill/>
                </a:ln>
                <a:solidFill>
                  <a:prstClr val="black"/>
                </a:solidFill>
                <a:effectLst/>
                <a:uLnTx/>
                <a:uFillTx/>
                <a:latin typeface="Constantia"/>
                <a:ea typeface="+mn-ea"/>
                <a:cs typeface="+mn-cs"/>
              </a:rPr>
              <a:t>» dell’esonero?</a:t>
            </a:r>
          </a:p>
          <a:p>
            <a:endParaRPr lang="it-IT" sz="2400" dirty="0"/>
          </a:p>
          <a:p>
            <a:endParaRPr lang="it-IT" sz="2400" dirty="0">
              <a:solidFill>
                <a:srgbClr val="FF0000"/>
              </a:solidFill>
            </a:endParaRPr>
          </a:p>
        </p:txBody>
      </p:sp>
    </p:spTree>
    <p:extLst>
      <p:ext uri="{BB962C8B-B14F-4D97-AF65-F5344CB8AC3E}">
        <p14:creationId xmlns:p14="http://schemas.microsoft.com/office/powerpoint/2010/main" val="1773522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BBDDB4E0-08FE-4ED7-A7DA-B8B6017A9EC9}"/>
              </a:ext>
            </a:extLst>
          </p:cNvPr>
          <p:cNvSpPr txBox="1"/>
          <p:nvPr/>
        </p:nvSpPr>
        <p:spPr>
          <a:xfrm>
            <a:off x="1043608" y="1556792"/>
            <a:ext cx="7056783"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1" i="0" u="none" strike="noStrike" kern="1200" cap="none" spc="0" normalizeH="0" baseline="0" noProof="0" dirty="0">
                <a:ln>
                  <a:noFill/>
                </a:ln>
                <a:solidFill>
                  <a:srgbClr val="FF0000"/>
                </a:solidFill>
                <a:effectLst/>
                <a:uLnTx/>
                <a:uFillTx/>
                <a:latin typeface="Constantia"/>
                <a:ea typeface="+mn-ea"/>
                <a:cs typeface="+mn-cs"/>
              </a:rPr>
              <a:t>La </a:t>
            </a:r>
            <a:r>
              <a:rPr lang="it-IT" sz="2400" b="1" dirty="0">
                <a:solidFill>
                  <a:srgbClr val="FF0000"/>
                </a:solidFill>
                <a:latin typeface="Constantia"/>
              </a:rPr>
              <a:t>«storia giurisprudenziale»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prstClr val="black"/>
              </a:solidFill>
              <a:effectLst/>
              <a:uLnTx/>
              <a:uFillTx/>
              <a:latin typeface="Constantia"/>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Constantia"/>
                <a:ea typeface="+mn-ea"/>
                <a:cs typeface="+mn-cs"/>
              </a:rPr>
              <a:t>La giurisprudenza meno recente sul provider attivo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FF0000"/>
                </a:solidFill>
                <a:effectLst/>
                <a:uLnTx/>
                <a:uFillTx/>
                <a:latin typeface="Constantia"/>
                <a:ea typeface="+mn-ea"/>
                <a:cs typeface="+mn-cs"/>
              </a:rPr>
              <a:t>I vestiti nuovi di E-</a:t>
            </a:r>
            <a:r>
              <a:rPr kumimoji="0" lang="it-IT" sz="2400" b="0" i="0" u="none" strike="noStrike" kern="1200" cap="none" spc="0" normalizeH="0" baseline="0" noProof="0" dirty="0" err="1">
                <a:ln>
                  <a:noFill/>
                </a:ln>
                <a:solidFill>
                  <a:srgbClr val="FF0000"/>
                </a:solidFill>
                <a:effectLst/>
                <a:uLnTx/>
                <a:uFillTx/>
                <a:latin typeface="Constantia"/>
                <a:ea typeface="+mn-ea"/>
                <a:cs typeface="+mn-cs"/>
              </a:rPr>
              <a:t>Bay</a:t>
            </a:r>
            <a:r>
              <a:rPr kumimoji="0" lang="it-IT" sz="2400" b="0" i="0" u="none" strike="noStrike" kern="1200" cap="none" spc="0" normalizeH="0" baseline="0" noProof="0" dirty="0">
                <a:ln>
                  <a:noFill/>
                </a:ln>
                <a:solidFill>
                  <a:srgbClr val="FF0000"/>
                </a:solidFill>
                <a:effectLst/>
                <a:uLnTx/>
                <a:uFillTx/>
                <a:latin typeface="Constantia"/>
                <a:ea typeface="+mn-ea"/>
                <a:cs typeface="+mn-cs"/>
              </a:rPr>
              <a:t> – caso Dior </a:t>
            </a:r>
            <a:r>
              <a:rPr kumimoji="0" lang="it-IT" sz="2400" b="0" i="0" u="none" strike="noStrike" kern="1200" cap="none" spc="0" normalizeH="0" baseline="0" noProof="0" dirty="0">
                <a:ln>
                  <a:noFill/>
                </a:ln>
                <a:solidFill>
                  <a:prstClr val="black"/>
                </a:solidFill>
                <a:effectLst/>
                <a:uLnTx/>
                <a:uFillTx/>
                <a:latin typeface="Constantia"/>
                <a:ea typeface="+mn-ea"/>
                <a:cs typeface="+mn-cs"/>
              </a:rPr>
              <a:t>(Tribunale di Commercio di Parigi, 30.06.2008)</a:t>
            </a:r>
          </a:p>
        </p:txBody>
      </p:sp>
    </p:spTree>
    <p:extLst>
      <p:ext uri="{BB962C8B-B14F-4D97-AF65-F5344CB8AC3E}">
        <p14:creationId xmlns:p14="http://schemas.microsoft.com/office/powerpoint/2010/main" val="15459796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043608" y="1052736"/>
            <a:ext cx="7200800" cy="51398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2800" b="0" i="0" u="none" strike="noStrike" baseline="0" dirty="0">
                <a:solidFill>
                  <a:srgbClr val="FF0000"/>
                </a:solidFill>
                <a:latin typeface="AGaramondPro-Regular"/>
              </a:rPr>
              <a:t>La giurisprudenza europea (sentenza del 23 marzo 2010, caso </a:t>
            </a:r>
            <a:r>
              <a:rPr lang="it-IT" sz="2800" b="0" i="1" u="none" strike="noStrike" baseline="0" dirty="0">
                <a:solidFill>
                  <a:srgbClr val="FF0000"/>
                </a:solidFill>
                <a:latin typeface="AGaramondPro-Italic"/>
              </a:rPr>
              <a:t>Google France et Google vs. Louis Vuitton </a:t>
            </a:r>
            <a:r>
              <a:rPr lang="it-IT" sz="2800" b="0" u="none" strike="noStrike" baseline="0" dirty="0">
                <a:solidFill>
                  <a:srgbClr val="FF0000"/>
                </a:solidFill>
                <a:latin typeface="AGaramondPro-Italic"/>
              </a:rPr>
              <a:t>e sentenza 12 luglio 2011, caso </a:t>
            </a:r>
            <a:r>
              <a:rPr kumimoji="0" lang="it-IT" sz="2800" b="0" i="1" u="none" strike="noStrike" kern="1200" cap="none" spc="0" normalizeH="0" baseline="0" noProof="0" dirty="0">
                <a:ln>
                  <a:noFill/>
                </a:ln>
                <a:solidFill>
                  <a:srgbClr val="FF0000"/>
                </a:solidFill>
                <a:effectLst/>
                <a:uLnTx/>
                <a:uFillTx/>
                <a:latin typeface="AGaramondPro-Italic"/>
                <a:ea typeface="+mn-ea"/>
                <a:cs typeface="+mn-cs"/>
              </a:rPr>
              <a:t>L’Oréal vs. eBay</a:t>
            </a:r>
            <a:r>
              <a:rPr kumimoji="0" lang="it-IT" sz="2800" b="0" i="0" u="none" strike="noStrike" kern="1200" cap="none" spc="0" normalizeH="0" baseline="0" noProof="0" dirty="0">
                <a:ln>
                  <a:noFill/>
                </a:ln>
                <a:solidFill>
                  <a:srgbClr val="FF0000"/>
                </a:solidFill>
                <a:effectLst/>
                <a:uLnTx/>
                <a:uFillTx/>
                <a:latin typeface="AGaramondPro-Regular"/>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2400" dirty="0">
              <a:solidFill>
                <a:prstClr val="black"/>
              </a:solidFill>
              <a:latin typeface="AGaramondPro-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2400" b="0" i="1" u="none" strike="noStrike" baseline="0" dirty="0">
                <a:solidFill>
                  <a:prstClr val="black"/>
                </a:solidFill>
                <a:latin typeface="AGaramondPro-Regular"/>
              </a:rPr>
              <a:t>La prima sentenza: </a:t>
            </a:r>
            <a:r>
              <a:rPr lang="it-IT" sz="2400" b="0" i="0" u="none" strike="noStrike" baseline="0" dirty="0">
                <a:latin typeface="AGaramondPro-Regular"/>
              </a:rPr>
              <a:t>«la memorizzazione effettuata</a:t>
            </a:r>
          </a:p>
          <a:p>
            <a:pPr algn="l"/>
            <a:r>
              <a:rPr lang="it-IT" sz="2400" b="0" i="0" u="none" strike="noStrike" baseline="0" dirty="0">
                <a:latin typeface="AGaramondPro-Regular"/>
              </a:rPr>
              <a:t>dal prestatore di un servizio di posizionamento può rientrare nell’art. 14 (della direttiva) solamente se il comportamento di tale prestatore si limiti a quello di un</a:t>
            </a:r>
          </a:p>
          <a:p>
            <a:pPr algn="l"/>
            <a:r>
              <a:rPr lang="it-IT" sz="2400" b="0" i="0" u="none" strike="noStrike" baseline="0" dirty="0">
                <a:latin typeface="AGaramondPro-Regular"/>
              </a:rPr>
              <a:t>“prestatore intermediario”, occorre esaminare se il ruolo svolto da detto prestatore sia neutro, in quanto il suo comportamento è </a:t>
            </a:r>
            <a:r>
              <a:rPr lang="it-IT" sz="2400" b="1" i="0" u="none" strike="noStrike" baseline="0" dirty="0">
                <a:latin typeface="AGaramondPro-Regular"/>
              </a:rPr>
              <a:t>meramente tecnico, automatico e passivo</a:t>
            </a:r>
            <a:r>
              <a:rPr lang="it-IT" sz="2400" b="0" i="0" u="none" strike="noStrike" baseline="0" dirty="0">
                <a:latin typeface="AGaramondPro-Regular"/>
              </a:rPr>
              <a:t>». </a:t>
            </a:r>
            <a:endParaRPr lang="it-IT" sz="2400" dirty="0">
              <a:solidFill>
                <a:srgbClr val="FF0000"/>
              </a:solidFill>
            </a:endParaRPr>
          </a:p>
        </p:txBody>
      </p:sp>
    </p:spTree>
    <p:extLst>
      <p:ext uri="{BB962C8B-B14F-4D97-AF65-F5344CB8AC3E}">
        <p14:creationId xmlns:p14="http://schemas.microsoft.com/office/powerpoint/2010/main" val="2085732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611560" y="548680"/>
            <a:ext cx="8532440" cy="6432530"/>
          </a:xfrm>
          <a:prstGeom prst="rect">
            <a:avLst/>
          </a:prstGeom>
        </p:spPr>
        <p:txBody>
          <a:bodyPr wrap="square">
            <a:spAutoFit/>
          </a:bodyPr>
          <a:lstStyle/>
          <a:p>
            <a:r>
              <a:rPr kumimoji="0" lang="it-IT" sz="3200" b="1" i="1" u="none" strike="noStrike" kern="1200" cap="none" spc="0" normalizeH="0" baseline="0" noProof="0" dirty="0">
                <a:ln>
                  <a:noFill/>
                </a:ln>
                <a:solidFill>
                  <a:srgbClr val="FF0000"/>
                </a:solidFill>
                <a:effectLst/>
                <a:uLnTx/>
                <a:uFillTx/>
                <a:latin typeface="AGaramondPro-Italic"/>
                <a:ea typeface="+mn-ea"/>
                <a:cs typeface="+mn-cs"/>
              </a:rPr>
              <a:t>L’Oréal vs. eBay</a:t>
            </a:r>
            <a:endParaRPr lang="it-IT" sz="3200" b="1" i="1" dirty="0">
              <a:solidFill>
                <a:srgbClr val="FF0000"/>
              </a:solidFill>
              <a:latin typeface="AGaramondPro-Italic"/>
            </a:endParaRPr>
          </a:p>
          <a:p>
            <a:endParaRPr lang="it-IT" sz="3200" b="1" dirty="0">
              <a:solidFill>
                <a:srgbClr val="FF0000"/>
              </a:solidFill>
              <a:latin typeface="Garamond" panose="020204040303010108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AGaramondPro-Regular"/>
                <a:ea typeface="+mn-ea"/>
                <a:cs typeface="+mn-cs"/>
              </a:rPr>
              <a:t>La Direttiva sul commercio elettronico si applica al gestore di un mercato online qualora non abbia svolto un ruolo attivo […]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2400" dirty="0">
                <a:solidFill>
                  <a:prstClr val="black"/>
                </a:solidFill>
                <a:latin typeface="AGaramondPro-Regular"/>
              </a:rPr>
              <a:t>Il ruolo di </a:t>
            </a:r>
            <a:r>
              <a:rPr kumimoji="0" lang="it-IT" sz="2400" b="0" i="1" u="none" strike="noStrike" kern="1200" cap="none" spc="0" normalizeH="0" baseline="0" noProof="0" dirty="0" err="1">
                <a:ln>
                  <a:noFill/>
                </a:ln>
                <a:solidFill>
                  <a:prstClr val="black"/>
                </a:solidFill>
                <a:effectLst/>
                <a:uLnTx/>
                <a:uFillTx/>
                <a:latin typeface="AGaramondPro-Italic"/>
                <a:ea typeface="+mn-ea"/>
                <a:cs typeface="+mn-cs"/>
              </a:rPr>
              <a:t>Ebay</a:t>
            </a:r>
            <a:r>
              <a:rPr kumimoji="0" lang="it-IT" sz="2400" b="0" i="1" u="none" strike="noStrike" kern="1200" cap="none" spc="0" normalizeH="0" baseline="0" noProof="0" dirty="0">
                <a:ln>
                  <a:noFill/>
                </a:ln>
                <a:solidFill>
                  <a:prstClr val="black"/>
                </a:solidFill>
                <a:effectLst/>
                <a:uLnTx/>
                <a:uFillTx/>
                <a:latin typeface="AGaramondPro-Italic"/>
                <a:ea typeface="+mn-ea"/>
                <a:cs typeface="+mn-cs"/>
              </a:rPr>
              <a:t> </a:t>
            </a:r>
            <a:r>
              <a:rPr kumimoji="0" lang="it-IT" sz="2400" b="0" i="1" u="none" strike="noStrike" kern="1200" cap="none" spc="0" normalizeH="0" baseline="0" noProof="0" dirty="0">
                <a:ln>
                  <a:noFill/>
                </a:ln>
                <a:solidFill>
                  <a:srgbClr val="FF0000"/>
                </a:solidFill>
                <a:effectLst/>
                <a:uLnTx/>
                <a:uFillTx/>
                <a:latin typeface="AGaramondPro-Italic"/>
                <a:ea typeface="+mn-ea"/>
                <a:cs typeface="+mn-cs"/>
              </a:rPr>
              <a:t>non è neutro</a:t>
            </a:r>
            <a:r>
              <a:rPr kumimoji="0" lang="it-IT" sz="2400" b="0" i="1" u="none" strike="noStrike" kern="1200" cap="none" spc="0" normalizeH="0" baseline="0" noProof="0" dirty="0">
                <a:ln>
                  <a:noFill/>
                </a:ln>
                <a:solidFill>
                  <a:prstClr val="black"/>
                </a:solidFill>
                <a:effectLst/>
                <a:uLnTx/>
                <a:uFillTx/>
                <a:latin typeface="AGaramondPro-Regular"/>
                <a:ea typeface="+mn-ea"/>
                <a:cs typeface="+mn-cs"/>
              </a:rPr>
              <a:t> perché </a:t>
            </a:r>
            <a:r>
              <a:rPr kumimoji="0" lang="it-IT" sz="2400" b="0" i="1" u="none" strike="noStrike" kern="1200" cap="none" spc="0" normalizeH="0" baseline="0" noProof="0" dirty="0" err="1">
                <a:ln>
                  <a:noFill/>
                </a:ln>
                <a:solidFill>
                  <a:prstClr val="black"/>
                </a:solidFill>
                <a:effectLst/>
                <a:uLnTx/>
                <a:uFillTx/>
                <a:latin typeface="AGaramondPro-Regular"/>
                <a:ea typeface="+mn-ea"/>
                <a:cs typeface="+mn-cs"/>
              </a:rPr>
              <a:t>Ebay</a:t>
            </a:r>
            <a:r>
              <a:rPr kumimoji="0" lang="it-IT" sz="2400" b="0" i="1" u="none" strike="noStrike" kern="1200" cap="none" spc="0" normalizeH="0" baseline="0" noProof="0" dirty="0">
                <a:ln>
                  <a:noFill/>
                </a:ln>
                <a:solidFill>
                  <a:prstClr val="black"/>
                </a:solidFill>
                <a:effectLst/>
                <a:uLnTx/>
                <a:uFillTx/>
                <a:latin typeface="AGaramondPro-Regular"/>
                <a:ea typeface="+mn-ea"/>
                <a:cs typeface="+mn-cs"/>
              </a:rPr>
              <a:t> non </a:t>
            </a:r>
            <a:r>
              <a:rPr kumimoji="0" lang="it-IT" sz="2400" b="0" i="0" u="none" strike="noStrike" kern="1200" cap="none" spc="0" normalizeH="0" baseline="0" noProof="0" dirty="0">
                <a:ln>
                  <a:noFill/>
                </a:ln>
                <a:solidFill>
                  <a:prstClr val="black"/>
                </a:solidFill>
                <a:effectLst/>
                <a:uLnTx/>
                <a:uFillTx/>
                <a:latin typeface="AGaramondPro-Regular"/>
                <a:ea typeface="+mn-ea"/>
                <a:cs typeface="+mn-cs"/>
              </a:rPr>
              <a:t>funge da mera “vetrina passiva” dei prodotti esposti, ma procede pure all’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prstClr val="black"/>
                </a:solidFill>
                <a:effectLst/>
                <a:uLnTx/>
                <a:uFillTx/>
                <a:latin typeface="AGaramondPro-Regular"/>
                <a:ea typeface="+mn-ea"/>
                <a:cs typeface="+mn-cs"/>
              </a:rPr>
              <a:t>ottimizzazione delle presentazioni delle offerte in base ad una profilazione del consumatore.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2400" dirty="0">
                <a:solidFill>
                  <a:prstClr val="black"/>
                </a:solidFill>
                <a:latin typeface="AGaramondPro-Italic"/>
              </a:rPr>
              <a:t>Spetta al </a:t>
            </a:r>
            <a:r>
              <a:rPr lang="it-IT" sz="2400" b="0" i="0" dirty="0">
                <a:solidFill>
                  <a:srgbClr val="0C0C0F"/>
                </a:solidFill>
                <a:effectLst/>
                <a:latin typeface="AGaramondPro-Italic"/>
              </a:rPr>
              <a:t>giudice nazionale </a:t>
            </a:r>
            <a:r>
              <a:rPr lang="it-IT" sz="2400" dirty="0">
                <a:solidFill>
                  <a:srgbClr val="0C0C0F"/>
                </a:solidFill>
                <a:latin typeface="AGaramondPro-Italic"/>
              </a:rPr>
              <a:t>decidere se </a:t>
            </a:r>
            <a:r>
              <a:rPr lang="it-IT" sz="2400" b="0" i="0" dirty="0">
                <a:solidFill>
                  <a:srgbClr val="0C0C0F"/>
                </a:solidFill>
                <a:effectLst/>
                <a:latin typeface="AGaramondPro-Italic"/>
              </a:rPr>
              <a:t>le notifiche rivolte al provider dai soggetti che si assumono lesi, ancorché di contenuto impreciso o generico, consentano al provider di apprezzare il reale status conoscitivo del fornitore di servizi e inquadrarne così la condotta.</a:t>
            </a:r>
            <a:endParaRPr kumimoji="0" lang="it-IT" sz="2400" b="0" i="0" u="none" strike="noStrike" kern="1200" cap="none" spc="0" normalizeH="0" baseline="0" noProof="0" dirty="0">
              <a:ln>
                <a:noFill/>
              </a:ln>
              <a:solidFill>
                <a:srgbClr val="FF0000"/>
              </a:solidFill>
              <a:effectLst/>
              <a:uLnTx/>
              <a:uFillTx/>
              <a:latin typeface="AGaramondPro-Italic"/>
            </a:endParaRPr>
          </a:p>
          <a:p>
            <a:endParaRPr lang="it-IT" sz="2800" dirty="0">
              <a:latin typeface="Garamond" panose="02020404030301010803" pitchFamily="18" charset="0"/>
            </a:endParaRPr>
          </a:p>
          <a:p>
            <a:endParaRPr lang="it-IT" sz="2800" dirty="0">
              <a:latin typeface="Garamond" panose="02020404030301010803" pitchFamily="18" charset="0"/>
            </a:endParaRPr>
          </a:p>
          <a:p>
            <a:endParaRPr lang="it-IT" sz="2800" dirty="0">
              <a:latin typeface="Garamond" panose="02020404030301010803" pitchFamily="18" charset="0"/>
            </a:endParaRPr>
          </a:p>
        </p:txBody>
      </p:sp>
    </p:spTree>
    <p:extLst>
      <p:ext uri="{BB962C8B-B14F-4D97-AF65-F5344CB8AC3E}">
        <p14:creationId xmlns:p14="http://schemas.microsoft.com/office/powerpoint/2010/main" val="268800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F313D13-3EA6-45F4-9A73-DE96D9C36DCF}"/>
              </a:ext>
            </a:extLst>
          </p:cNvPr>
          <p:cNvSpPr>
            <a:spLocks noGrp="1"/>
          </p:cNvSpPr>
          <p:nvPr>
            <p:ph type="title"/>
          </p:nvPr>
        </p:nvSpPr>
        <p:spPr/>
        <p:txBody>
          <a:bodyPr/>
          <a:lstStyle/>
          <a:p>
            <a:r>
              <a:rPr lang="it-IT" dirty="0"/>
              <a:t>Il caso Google </a:t>
            </a:r>
            <a:r>
              <a:rPr lang="it-IT" dirty="0" err="1"/>
              <a:t>Spain</a:t>
            </a:r>
            <a:endParaRPr lang="it-IT" dirty="0"/>
          </a:p>
        </p:txBody>
      </p:sp>
      <p:sp>
        <p:nvSpPr>
          <p:cNvPr id="3" name="Segnaposto contenuto 2">
            <a:extLst>
              <a:ext uri="{FF2B5EF4-FFF2-40B4-BE49-F238E27FC236}">
                <a16:creationId xmlns:a16="http://schemas.microsoft.com/office/drawing/2014/main" id="{D885EA2F-BFD0-403B-8B1B-358A469A75B8}"/>
              </a:ext>
            </a:extLst>
          </p:cNvPr>
          <p:cNvSpPr>
            <a:spLocks noGrp="1"/>
          </p:cNvSpPr>
          <p:nvPr>
            <p:ph idx="1"/>
          </p:nvPr>
        </p:nvSpPr>
        <p:spPr/>
        <p:txBody>
          <a:bodyPr/>
          <a:lstStyle/>
          <a:p>
            <a:r>
              <a:rPr lang="it-IT" b="0" i="0" dirty="0">
                <a:solidFill>
                  <a:srgbClr val="444444"/>
                </a:solidFill>
                <a:effectLst/>
                <a:latin typeface="Roboto" pitchFamily="2" charset="0"/>
              </a:rPr>
              <a:t>Sentenza della Corte di Giustizia dell’UE (Grande Sezione) del 13 maggio 2014</a:t>
            </a:r>
          </a:p>
          <a:p>
            <a:endParaRPr lang="it-IT" dirty="0">
              <a:solidFill>
                <a:srgbClr val="444444"/>
              </a:solidFill>
              <a:latin typeface="Roboto" pitchFamily="2" charset="0"/>
            </a:endParaRPr>
          </a:p>
          <a:p>
            <a:r>
              <a:rPr lang="it-IT" b="0" i="0" dirty="0">
                <a:solidFill>
                  <a:srgbClr val="444444"/>
                </a:solidFill>
                <a:effectLst/>
                <a:latin typeface="Roboto" pitchFamily="2" charset="0"/>
              </a:rPr>
              <a:t>Google </a:t>
            </a:r>
            <a:r>
              <a:rPr lang="it-IT" b="0" i="0" dirty="0" err="1">
                <a:solidFill>
                  <a:srgbClr val="444444"/>
                </a:solidFill>
                <a:effectLst/>
                <a:latin typeface="Roboto" pitchFamily="2" charset="0"/>
              </a:rPr>
              <a:t>Spain</a:t>
            </a:r>
            <a:r>
              <a:rPr lang="it-IT" b="0" i="0" dirty="0">
                <a:solidFill>
                  <a:srgbClr val="444444"/>
                </a:solidFill>
                <a:effectLst/>
                <a:latin typeface="Roboto" pitchFamily="2" charset="0"/>
              </a:rPr>
              <a:t> SL e Google Inc. contro </a:t>
            </a:r>
            <a:r>
              <a:rPr lang="it-IT" b="0" i="0" dirty="0" err="1">
                <a:solidFill>
                  <a:srgbClr val="444444"/>
                </a:solidFill>
                <a:effectLst/>
                <a:latin typeface="Roboto" pitchFamily="2" charset="0"/>
              </a:rPr>
              <a:t>Agencia</a:t>
            </a:r>
            <a:r>
              <a:rPr lang="it-IT" b="0" i="0" dirty="0">
                <a:solidFill>
                  <a:srgbClr val="444444"/>
                </a:solidFill>
                <a:effectLst/>
                <a:latin typeface="Roboto" pitchFamily="2" charset="0"/>
              </a:rPr>
              <a:t> </a:t>
            </a:r>
            <a:r>
              <a:rPr lang="it-IT" b="0" i="0" dirty="0" err="1">
                <a:solidFill>
                  <a:srgbClr val="444444"/>
                </a:solidFill>
                <a:effectLst/>
                <a:latin typeface="Roboto" pitchFamily="2" charset="0"/>
              </a:rPr>
              <a:t>Española</a:t>
            </a:r>
            <a:r>
              <a:rPr lang="it-IT" b="0" i="0" dirty="0">
                <a:solidFill>
                  <a:srgbClr val="444444"/>
                </a:solidFill>
                <a:effectLst/>
                <a:latin typeface="Roboto" pitchFamily="2" charset="0"/>
              </a:rPr>
              <a:t> de </a:t>
            </a:r>
            <a:r>
              <a:rPr lang="it-IT" b="0" i="0" dirty="0" err="1">
                <a:solidFill>
                  <a:srgbClr val="444444"/>
                </a:solidFill>
                <a:effectLst/>
                <a:latin typeface="Roboto" pitchFamily="2" charset="0"/>
              </a:rPr>
              <a:t>Protección</a:t>
            </a:r>
            <a:r>
              <a:rPr lang="it-IT" b="0" i="0" dirty="0">
                <a:solidFill>
                  <a:srgbClr val="444444"/>
                </a:solidFill>
                <a:effectLst/>
                <a:latin typeface="Roboto" pitchFamily="2" charset="0"/>
              </a:rPr>
              <a:t> de </a:t>
            </a:r>
            <a:r>
              <a:rPr lang="it-IT" b="0" i="0" dirty="0" err="1">
                <a:solidFill>
                  <a:srgbClr val="444444"/>
                </a:solidFill>
                <a:effectLst/>
                <a:latin typeface="Roboto" pitchFamily="2" charset="0"/>
              </a:rPr>
              <a:t>Datos</a:t>
            </a:r>
            <a:r>
              <a:rPr lang="it-IT" b="0" i="0" dirty="0">
                <a:solidFill>
                  <a:srgbClr val="444444"/>
                </a:solidFill>
                <a:effectLst/>
                <a:latin typeface="Roboto" pitchFamily="2" charset="0"/>
              </a:rPr>
              <a:t> (AEPD) e Mario </a:t>
            </a:r>
            <a:r>
              <a:rPr lang="it-IT" b="0" i="0" dirty="0" err="1">
                <a:solidFill>
                  <a:srgbClr val="444444"/>
                </a:solidFill>
                <a:effectLst/>
                <a:latin typeface="Roboto" pitchFamily="2" charset="0"/>
              </a:rPr>
              <a:t>Costeja</a:t>
            </a:r>
            <a:r>
              <a:rPr lang="it-IT" b="0" i="0" dirty="0">
                <a:solidFill>
                  <a:srgbClr val="444444"/>
                </a:solidFill>
                <a:effectLst/>
                <a:latin typeface="Roboto" pitchFamily="2" charset="0"/>
              </a:rPr>
              <a:t> González</a:t>
            </a:r>
            <a:endParaRPr lang="it-IT" dirty="0"/>
          </a:p>
        </p:txBody>
      </p:sp>
    </p:spTree>
    <p:extLst>
      <p:ext uri="{BB962C8B-B14F-4D97-AF65-F5344CB8AC3E}">
        <p14:creationId xmlns:p14="http://schemas.microsoft.com/office/powerpoint/2010/main" val="8020507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539552" y="1484784"/>
            <a:ext cx="8604448" cy="4031873"/>
          </a:xfrm>
          <a:prstGeom prst="rect">
            <a:avLst/>
          </a:prstGeom>
        </p:spPr>
        <p:txBody>
          <a:bodyPr wrap="square">
            <a:spAutoFit/>
          </a:bodyPr>
          <a:lstStyle/>
          <a:p>
            <a:endParaRPr lang="it-IT" sz="2800" dirty="0">
              <a:latin typeface="Garamond" panose="02020404030301010803" pitchFamily="18" charset="0"/>
            </a:endParaRPr>
          </a:p>
          <a:p>
            <a:r>
              <a:rPr lang="it-IT" sz="3200" b="1" dirty="0">
                <a:solidFill>
                  <a:schemeClr val="accent1"/>
                </a:solidFill>
                <a:latin typeface="Garamond" panose="02020404030301010803" pitchFamily="18" charset="0"/>
              </a:rPr>
              <a:t>Applicazioni giurisprudenziali italiane</a:t>
            </a:r>
          </a:p>
          <a:p>
            <a:endParaRPr lang="it-IT" sz="2800" dirty="0">
              <a:latin typeface="Garamond" panose="02020404030301010803" pitchFamily="18" charset="0"/>
            </a:endParaRPr>
          </a:p>
          <a:p>
            <a:r>
              <a:rPr lang="it-IT" sz="2800" dirty="0">
                <a:latin typeface="Garamond" panose="02020404030301010803" pitchFamily="18" charset="0"/>
              </a:rPr>
              <a:t>Il caso Google-</a:t>
            </a:r>
            <a:r>
              <a:rPr lang="it-IT" sz="2800" dirty="0" err="1">
                <a:latin typeface="Garamond" panose="02020404030301010803" pitchFamily="18" charset="0"/>
              </a:rPr>
              <a:t>Vividown</a:t>
            </a:r>
            <a:endParaRPr lang="it-IT" sz="2800" dirty="0">
              <a:latin typeface="Garamond" panose="02020404030301010803" pitchFamily="18" charset="0"/>
            </a:endParaRPr>
          </a:p>
          <a:p>
            <a:endParaRPr lang="it-IT" sz="2800" dirty="0">
              <a:latin typeface="Garamond" panose="02020404030301010803" pitchFamily="18" charset="0"/>
            </a:endParaRPr>
          </a:p>
          <a:p>
            <a:r>
              <a:rPr lang="it-IT" sz="2800" dirty="0">
                <a:latin typeface="Garamond" panose="02020404030301010803" pitchFamily="18" charset="0"/>
              </a:rPr>
              <a:t>L’uso come meta </a:t>
            </a:r>
            <a:r>
              <a:rPr lang="it-IT" sz="2800" dirty="0" err="1">
                <a:latin typeface="Garamond" panose="02020404030301010803" pitchFamily="18" charset="0"/>
              </a:rPr>
              <a:t>tag</a:t>
            </a:r>
            <a:r>
              <a:rPr lang="it-IT" sz="2800" dirty="0">
                <a:latin typeface="Garamond" panose="02020404030301010803" pitchFamily="18" charset="0"/>
              </a:rPr>
              <a:t> di un marchio altrui</a:t>
            </a:r>
          </a:p>
          <a:p>
            <a:endParaRPr lang="it-IT" sz="2800" dirty="0">
              <a:latin typeface="Garamond" panose="02020404030301010803" pitchFamily="18" charset="0"/>
            </a:endParaRPr>
          </a:p>
          <a:p>
            <a:endParaRPr lang="it-IT" sz="2800" dirty="0">
              <a:latin typeface="Garamond" panose="02020404030301010803" pitchFamily="18" charset="0"/>
            </a:endParaRPr>
          </a:p>
          <a:p>
            <a:endParaRPr lang="it-IT" sz="2800" dirty="0">
              <a:latin typeface="Garamond" panose="02020404030301010803" pitchFamily="18" charset="0"/>
            </a:endParaRPr>
          </a:p>
        </p:txBody>
      </p:sp>
    </p:spTree>
    <p:extLst>
      <p:ext uri="{BB962C8B-B14F-4D97-AF65-F5344CB8AC3E}">
        <p14:creationId xmlns:p14="http://schemas.microsoft.com/office/powerpoint/2010/main" val="4871013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1331640" y="1052736"/>
            <a:ext cx="6624736" cy="4893647"/>
          </a:xfrm>
          <a:prstGeom prst="rect">
            <a:avLst/>
          </a:prstGeom>
          <a:noFill/>
        </p:spPr>
        <p:txBody>
          <a:bodyPr wrap="square" rtlCol="0">
            <a:spAutoFit/>
          </a:bodyPr>
          <a:lstStyle/>
          <a:p>
            <a:pPr algn="just"/>
            <a:r>
              <a:rPr lang="it-IT" sz="2400" dirty="0"/>
              <a:t>Gli ISP e la </a:t>
            </a:r>
            <a:r>
              <a:rPr lang="it-IT" sz="2400" u="sng" dirty="0"/>
              <a:t>violazione dei diritti di proprietà intellettuale</a:t>
            </a:r>
            <a:r>
              <a:rPr lang="it-IT" sz="2400" dirty="0"/>
              <a:t>:</a:t>
            </a:r>
          </a:p>
          <a:p>
            <a:endParaRPr lang="it-IT" sz="2400" dirty="0"/>
          </a:p>
          <a:p>
            <a:r>
              <a:rPr lang="it-IT" sz="2400" b="1" dirty="0">
                <a:solidFill>
                  <a:srgbClr val="FF0000"/>
                </a:solidFill>
              </a:rPr>
              <a:t>Tribunale di Torino, 7 aprile 2017 n. 1928</a:t>
            </a:r>
          </a:p>
          <a:p>
            <a:endParaRPr lang="it-IT" sz="2400" dirty="0"/>
          </a:p>
          <a:p>
            <a:r>
              <a:rPr lang="it-IT" sz="2400" dirty="0"/>
              <a:t>Caso Delta TV Programs contro Google e </a:t>
            </a:r>
            <a:r>
              <a:rPr lang="it-IT" sz="2400" dirty="0" err="1"/>
              <a:t>You</a:t>
            </a:r>
            <a:r>
              <a:rPr lang="it-IT" sz="2400" dirty="0"/>
              <a:t> Tube</a:t>
            </a:r>
          </a:p>
          <a:p>
            <a:endParaRPr lang="it-IT" sz="2400" dirty="0"/>
          </a:p>
          <a:p>
            <a:r>
              <a:rPr lang="it-IT" sz="2400" b="1" dirty="0">
                <a:solidFill>
                  <a:srgbClr val="FF0000"/>
                </a:solidFill>
              </a:rPr>
              <a:t>Tribunale di Milano, ordinanza 8 maggio 2017</a:t>
            </a:r>
          </a:p>
          <a:p>
            <a:r>
              <a:rPr lang="it-IT" sz="2400" dirty="0"/>
              <a:t>Caso Mediaset Premium contro Telecom, Wind, Tre, Vodafone, Fastweb, Tiscali </a:t>
            </a:r>
          </a:p>
          <a:p>
            <a:endParaRPr lang="it-IT" sz="2400" dirty="0"/>
          </a:p>
        </p:txBody>
      </p:sp>
    </p:spTree>
    <p:extLst>
      <p:ext uri="{BB962C8B-B14F-4D97-AF65-F5344CB8AC3E}">
        <p14:creationId xmlns:p14="http://schemas.microsoft.com/office/powerpoint/2010/main" val="1474217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pPr algn="ctr"/>
            <a:r>
              <a:rPr lang="it-IT" sz="4400" dirty="0" err="1"/>
              <a:t>Tripadvisor</a:t>
            </a:r>
            <a:r>
              <a:rPr lang="it-IT" sz="4400" dirty="0"/>
              <a:t>, il «</a:t>
            </a:r>
            <a:r>
              <a:rPr lang="it-IT" sz="4400" dirty="0" err="1"/>
              <a:t>prosumer</a:t>
            </a:r>
            <a:r>
              <a:rPr lang="it-IT" sz="4400" dirty="0"/>
              <a:t>» e la pubblicità «falsata»</a:t>
            </a:r>
          </a:p>
        </p:txBody>
      </p:sp>
      <p:sp>
        <p:nvSpPr>
          <p:cNvPr id="3" name="Segnaposto contenuto 2"/>
          <p:cNvSpPr>
            <a:spLocks noGrp="1"/>
          </p:cNvSpPr>
          <p:nvPr>
            <p:ph idx="1"/>
          </p:nvPr>
        </p:nvSpPr>
        <p:spPr/>
        <p:txBody>
          <a:bodyPr/>
          <a:lstStyle/>
          <a:p>
            <a:endParaRPr lang="it-IT" dirty="0"/>
          </a:p>
          <a:p>
            <a:endParaRPr lang="it-IT" dirty="0"/>
          </a:p>
          <a:p>
            <a:endParaRPr lang="it-IT" dirty="0"/>
          </a:p>
          <a:p>
            <a:r>
              <a:rPr lang="it-IT" dirty="0"/>
              <a:t>Il caso </a:t>
            </a:r>
            <a:r>
              <a:rPr lang="it-IT" b="1" dirty="0" err="1">
                <a:solidFill>
                  <a:srgbClr val="FF0000"/>
                </a:solidFill>
              </a:rPr>
              <a:t>Tripadvisor</a:t>
            </a:r>
            <a:r>
              <a:rPr lang="it-IT" dirty="0"/>
              <a:t>, lo scarafaggio nella pasta e la falsa recensione:  Tribunale di Venezia, </a:t>
            </a:r>
            <a:r>
              <a:rPr lang="it-IT" dirty="0" err="1"/>
              <a:t>ord</a:t>
            </a:r>
            <a:r>
              <a:rPr lang="it-IT" dirty="0"/>
              <a:t>. 24.02.2015</a:t>
            </a:r>
          </a:p>
          <a:p>
            <a:r>
              <a:rPr lang="it-IT" dirty="0"/>
              <a:t>Il preliminare problema della legge applicabile </a:t>
            </a:r>
          </a:p>
          <a:p>
            <a:r>
              <a:rPr lang="it-IT" dirty="0"/>
              <a:t>Il ruolo di </a:t>
            </a:r>
            <a:r>
              <a:rPr lang="it-IT" dirty="0" err="1"/>
              <a:t>Tripadvisor</a:t>
            </a:r>
            <a:r>
              <a:rPr lang="it-IT" dirty="0"/>
              <a:t>  (hosting provider attivo) che pubblica </a:t>
            </a:r>
            <a:r>
              <a:rPr lang="it-IT" dirty="0" err="1"/>
              <a:t>user</a:t>
            </a:r>
            <a:r>
              <a:rPr lang="it-IT" dirty="0"/>
              <a:t> </a:t>
            </a:r>
            <a:r>
              <a:rPr lang="it-IT" dirty="0" err="1"/>
              <a:t>generated</a:t>
            </a:r>
            <a:r>
              <a:rPr lang="it-IT" dirty="0"/>
              <a:t> </a:t>
            </a:r>
            <a:r>
              <a:rPr lang="it-IT" dirty="0" err="1"/>
              <a:t>content</a:t>
            </a:r>
            <a:r>
              <a:rPr lang="it-IT" dirty="0"/>
              <a:t> (</a:t>
            </a:r>
            <a:r>
              <a:rPr lang="it-IT" dirty="0" err="1"/>
              <a:t>ugc</a:t>
            </a:r>
            <a:r>
              <a:rPr lang="it-IT" dirty="0"/>
              <a:t>) </a:t>
            </a:r>
          </a:p>
          <a:p>
            <a:r>
              <a:rPr lang="it-IT" dirty="0"/>
              <a:t>L’ordine a </a:t>
            </a:r>
            <a:r>
              <a:rPr lang="it-IT" dirty="0" err="1"/>
              <a:t>Tripadvisor</a:t>
            </a:r>
            <a:r>
              <a:rPr lang="it-IT" dirty="0"/>
              <a:t> di cancellazione del post</a:t>
            </a:r>
          </a:p>
          <a:p>
            <a:endParaRPr lang="it-IT"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988840"/>
            <a:ext cx="1438275" cy="1438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33938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pPr algn="ctr"/>
            <a:r>
              <a:rPr lang="it-IT" dirty="0"/>
              <a:t>Chi è il Provider?</a:t>
            </a:r>
          </a:p>
        </p:txBody>
      </p:sp>
      <p:sp>
        <p:nvSpPr>
          <p:cNvPr id="3" name="Segnaposto contenuto 2"/>
          <p:cNvSpPr>
            <a:spLocks noGrp="1"/>
          </p:cNvSpPr>
          <p:nvPr>
            <p:ph idx="1"/>
          </p:nvPr>
        </p:nvSpPr>
        <p:spPr/>
        <p:txBody>
          <a:bodyPr/>
          <a:lstStyle/>
          <a:p>
            <a:endParaRPr lang="it-IT" dirty="0"/>
          </a:p>
          <a:p>
            <a:pPr marL="0" indent="0">
              <a:buNone/>
            </a:pPr>
            <a:r>
              <a:rPr lang="it-IT" dirty="0"/>
              <a:t>Un </a:t>
            </a:r>
            <a:r>
              <a:rPr lang="it-IT" b="1" dirty="0"/>
              <a:t>prestatore di servizi</a:t>
            </a:r>
            <a:r>
              <a:rPr lang="it-IT" dirty="0"/>
              <a:t> nella società dell’informazione</a:t>
            </a:r>
          </a:p>
          <a:p>
            <a:pPr marL="0" indent="0">
              <a:buNone/>
            </a:pPr>
            <a:r>
              <a:rPr lang="it-IT" dirty="0"/>
              <a:t> </a:t>
            </a:r>
          </a:p>
          <a:p>
            <a:pPr marL="0" indent="0">
              <a:buNone/>
            </a:pPr>
            <a:r>
              <a:rPr lang="it-IT" dirty="0"/>
              <a:t>(il provider  è sostanzialmente un </a:t>
            </a:r>
            <a:r>
              <a:rPr lang="it-IT" b="1" dirty="0"/>
              <a:t>intermediario</a:t>
            </a:r>
            <a:r>
              <a:rPr lang="it-IT" dirty="0"/>
              <a:t> tra stabilisce un collegamento tra chi intende comunicare un’informazione e i destinatari della stessa ) </a:t>
            </a:r>
          </a:p>
          <a:p>
            <a:pPr marL="0" indent="0">
              <a:buNone/>
            </a:pPr>
            <a:endParaRPr lang="it-IT" dirty="0"/>
          </a:p>
          <a:p>
            <a:pPr marL="0" indent="0">
              <a:buNone/>
            </a:pPr>
            <a:r>
              <a:rPr lang="it-IT" dirty="0"/>
              <a:t>Si tratta di un </a:t>
            </a:r>
            <a:r>
              <a:rPr lang="it-IT" b="1" dirty="0"/>
              <a:t>intermediario qualificato</a:t>
            </a:r>
          </a:p>
          <a:p>
            <a:endParaRPr lang="it-IT" dirty="0"/>
          </a:p>
          <a:p>
            <a:endParaRPr lang="it-IT" dirty="0"/>
          </a:p>
          <a:p>
            <a:endParaRPr lang="it-IT" dirty="0"/>
          </a:p>
          <a:p>
            <a:endParaRPr lang="it-IT" dirty="0"/>
          </a:p>
        </p:txBody>
      </p:sp>
    </p:spTree>
    <p:extLst>
      <p:ext uri="{BB962C8B-B14F-4D97-AF65-F5344CB8AC3E}">
        <p14:creationId xmlns:p14="http://schemas.microsoft.com/office/powerpoint/2010/main" val="17032045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4000" dirty="0"/>
              <a:t>Una diversa opinione ….</a:t>
            </a:r>
          </a:p>
        </p:txBody>
      </p:sp>
      <p:sp>
        <p:nvSpPr>
          <p:cNvPr id="3" name="Segnaposto contenuto 2"/>
          <p:cNvSpPr>
            <a:spLocks noGrp="1"/>
          </p:cNvSpPr>
          <p:nvPr>
            <p:ph idx="1"/>
          </p:nvPr>
        </p:nvSpPr>
        <p:spPr/>
        <p:txBody>
          <a:bodyPr/>
          <a:lstStyle/>
          <a:p>
            <a:endParaRPr lang="it-IT" dirty="0"/>
          </a:p>
          <a:p>
            <a:r>
              <a:rPr lang="it-IT" dirty="0"/>
              <a:t>Il Tribunale di Grosseto, sentenza n. 46 del 2016: nessuna responsabilità per il portale</a:t>
            </a:r>
          </a:p>
          <a:p>
            <a:pPr marL="0" indent="0">
              <a:buNone/>
            </a:pPr>
            <a:r>
              <a:rPr lang="it-IT" dirty="0"/>
              <a:t>    </a:t>
            </a:r>
          </a:p>
          <a:p>
            <a:r>
              <a:rPr lang="it-IT" dirty="0" err="1"/>
              <a:t>Tripadvisor</a:t>
            </a:r>
            <a:r>
              <a:rPr lang="it-IT" dirty="0"/>
              <a:t>  è un hosting provider che non interferisce con il contenuto delle recensioni e non è obbligato a rimuovere i contenuti</a:t>
            </a:r>
          </a:p>
          <a:p>
            <a:endParaRPr lang="it-IT" dirty="0"/>
          </a:p>
          <a:p>
            <a:endParaRPr lang="it-IT" dirty="0"/>
          </a:p>
        </p:txBody>
      </p:sp>
    </p:spTree>
    <p:extLst>
      <p:ext uri="{BB962C8B-B14F-4D97-AF65-F5344CB8AC3E}">
        <p14:creationId xmlns:p14="http://schemas.microsoft.com/office/powerpoint/2010/main" val="1193931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Continua …..</a:t>
            </a:r>
          </a:p>
        </p:txBody>
      </p:sp>
      <p:sp>
        <p:nvSpPr>
          <p:cNvPr id="4" name="CasellaDiTesto 3"/>
          <p:cNvSpPr txBox="1"/>
          <p:nvPr/>
        </p:nvSpPr>
        <p:spPr>
          <a:xfrm>
            <a:off x="899592" y="2492896"/>
            <a:ext cx="7920880" cy="2954655"/>
          </a:xfrm>
          <a:prstGeom prst="rect">
            <a:avLst/>
          </a:prstGeom>
          <a:noFill/>
        </p:spPr>
        <p:txBody>
          <a:bodyPr wrap="square" rtlCol="0">
            <a:spAutoFit/>
          </a:bodyPr>
          <a:lstStyle/>
          <a:p>
            <a:endParaRPr lang="it-IT" dirty="0"/>
          </a:p>
          <a:p>
            <a:r>
              <a:rPr lang="it-IT" sz="2400" dirty="0"/>
              <a:t>Dicembre 2014: l’AGCOM e la sanzione di 500.000,00 euro a </a:t>
            </a:r>
            <a:r>
              <a:rPr lang="it-IT" sz="2400" dirty="0" err="1"/>
              <a:t>TripAdvisor</a:t>
            </a:r>
            <a:r>
              <a:rPr lang="it-IT" sz="2400" dirty="0"/>
              <a:t> per pratica commerciale scorretta</a:t>
            </a:r>
          </a:p>
          <a:p>
            <a:endParaRPr lang="it-IT" sz="2400" dirty="0"/>
          </a:p>
          <a:p>
            <a:r>
              <a:rPr lang="it-IT" sz="2400" dirty="0" err="1"/>
              <a:t>Perchè</a:t>
            </a:r>
            <a:r>
              <a:rPr lang="it-IT" sz="2400" dirty="0"/>
              <a:t> la disciplina delle pratiche </a:t>
            </a:r>
            <a:r>
              <a:rPr lang="it-IT" sz="2400"/>
              <a:t>commerciali scorrette</a:t>
            </a:r>
            <a:endParaRPr lang="it-IT" sz="2400" dirty="0"/>
          </a:p>
          <a:p>
            <a:endParaRPr lang="it-IT" sz="2400" dirty="0"/>
          </a:p>
          <a:p>
            <a:r>
              <a:rPr lang="it-IT" sz="2400" dirty="0"/>
              <a:t>Tar Lazio 13 luglio 2015 n. 9355 e l’annullamento della sanzione dell’AGCOM</a:t>
            </a:r>
          </a:p>
        </p:txBody>
      </p:sp>
      <p:sp>
        <p:nvSpPr>
          <p:cNvPr id="5" name="Segnaposto contenuto 4"/>
          <p:cNvSpPr>
            <a:spLocks noGrp="1"/>
          </p:cNvSpPr>
          <p:nvPr>
            <p:ph idx="1"/>
          </p:nvPr>
        </p:nvSpPr>
        <p:spPr/>
        <p:txBody>
          <a:bodyPr/>
          <a:lstStyle/>
          <a:p>
            <a:endParaRPr lang="it-IT" dirty="0"/>
          </a:p>
          <a:p>
            <a:endParaRPr lang="it-IT"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620688"/>
            <a:ext cx="1438275" cy="143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019860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600" dirty="0"/>
              <a:t> Segue   </a:t>
            </a:r>
            <a:r>
              <a:rPr lang="it-IT" sz="3600" b="1" dirty="0"/>
              <a:t>AGCOM, tutela amministrativa e Tar Lazio</a:t>
            </a:r>
          </a:p>
        </p:txBody>
      </p:sp>
      <p:sp>
        <p:nvSpPr>
          <p:cNvPr id="3" name="Segnaposto contenuto 2"/>
          <p:cNvSpPr>
            <a:spLocks noGrp="1"/>
          </p:cNvSpPr>
          <p:nvPr>
            <p:ph idx="1"/>
          </p:nvPr>
        </p:nvSpPr>
        <p:spPr>
          <a:xfrm>
            <a:off x="611560" y="1916832"/>
            <a:ext cx="8229600" cy="4749160"/>
          </a:xfrm>
        </p:spPr>
        <p:txBody>
          <a:bodyPr>
            <a:normAutofit fontScale="62500" lnSpcReduction="20000"/>
          </a:bodyPr>
          <a:lstStyle/>
          <a:p>
            <a:pPr marL="0" indent="0">
              <a:buNone/>
            </a:pPr>
            <a:r>
              <a:rPr lang="it-IT" dirty="0"/>
              <a:t>• Secondo il Tar Lazio: • </a:t>
            </a:r>
          </a:p>
          <a:p>
            <a:pPr marL="0" indent="0">
              <a:buNone/>
            </a:pPr>
            <a:r>
              <a:rPr lang="it-IT" dirty="0"/>
              <a:t>LA PRATICA COMMERCIALE DI TRIPADVISOR </a:t>
            </a:r>
            <a:r>
              <a:rPr lang="it-IT" b="1" dirty="0"/>
              <a:t>NON È DA RITENERE SCORRETTA</a:t>
            </a:r>
            <a:r>
              <a:rPr lang="it-IT" dirty="0"/>
              <a:t> IN QUANTO “LA PIATTAFORMA NON HA MAI AFFERMATO CHE TUTTE LE RECENSIONI PRESENTI SUL SITO SONO VERE, RICHIAMANDO L’IMPOSSIBILITÀ DI VERIFICARE I FATTI RICONDUCIBILI A MILIONI DI POST, I QUALI COSTITUISCONO SOLO L’OPINIONE DEI VIAGGIATORI, NONCHÉ DI GENTE COMUNE E NON DI PROFESSIONISTI”. TRIPADVISOR HA EVIDENZIATO CHE AGLI ATTI DELL’ISTRUTTORIA NON VI ERANO STATE COMUNQUE SEGNALAZIONI DI CONSUMATORI CHE CONTESTAVANO LA PRATICA SANZIONATA MA SOLO DENUNCE AVVERSO COMPORTAMENTI DI PROPRIETARI DI HOTEL E RISTORANTI.</a:t>
            </a:r>
          </a:p>
          <a:p>
            <a:pPr marL="0" indent="0">
              <a:buNone/>
            </a:pPr>
            <a:r>
              <a:rPr lang="it-IT" dirty="0"/>
              <a:t>• NEL PROVVEDIMENTO NON RISULTA DIMOSTRATA DA PARTE DELL’AUTORITÀ ALCUNA DECISIONE COMMERCIALE DA PARTE DI ANCHE UN SOLO CONSUMATORE CHE FOSSE STATA NEGATIVAMENTE INFLUENZATA DALLA MODALITÀ DI PRESENTAZIONE DEL SITO IN QUESTIONE.</a:t>
            </a:r>
          </a:p>
          <a:p>
            <a:pPr marL="0" indent="0">
              <a:buNone/>
            </a:pPr>
            <a:r>
              <a:rPr lang="it-IT" dirty="0"/>
              <a:t>• PERTANTO, IL TAR LAZIO HA RITENUTO CHE IL PROVVEDIMENTO IMPUGNATO È COMPLETAMENTE CARENTE DI MOTIVAZIONE IN ORDINE ALL’EFFETTIVA LESIONE DIRETTA PER L’UTENTE, AFFERMANDO CHE LA DECISIONE DELL’ANTITRUST È ASSOLUTAMENTE INFONDATA E, DI CONSEGUENZA, HA RICONOSCIUTO LA VALIDITÀ DEGLI STRUMENTI ADOTTATI DA TRIPADVISOR PER PROTEGGERE IL SITO WEB DALLE FRODI.”</a:t>
            </a:r>
          </a:p>
        </p:txBody>
      </p:sp>
    </p:spTree>
    <p:extLst>
      <p:ext uri="{BB962C8B-B14F-4D97-AF65-F5344CB8AC3E}">
        <p14:creationId xmlns:p14="http://schemas.microsoft.com/office/powerpoint/2010/main" val="39308890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292080" y="1916832"/>
            <a:ext cx="184731" cy="369332"/>
          </a:xfrm>
          <a:prstGeom prst="rect">
            <a:avLst/>
          </a:prstGeom>
          <a:noFill/>
        </p:spPr>
        <p:txBody>
          <a:bodyPr wrap="none" rtlCol="0">
            <a:spAutoFit/>
          </a:bodyPr>
          <a:lstStyle/>
          <a:p>
            <a:endParaRPr lang="it-IT" dirty="0"/>
          </a:p>
        </p:txBody>
      </p:sp>
      <p:sp>
        <p:nvSpPr>
          <p:cNvPr id="3" name="CasellaDiTesto 2"/>
          <p:cNvSpPr txBox="1"/>
          <p:nvPr/>
        </p:nvSpPr>
        <p:spPr>
          <a:xfrm>
            <a:off x="1547664" y="1916832"/>
            <a:ext cx="6696744" cy="3816429"/>
          </a:xfrm>
          <a:prstGeom prst="rect">
            <a:avLst/>
          </a:prstGeom>
          <a:noFill/>
        </p:spPr>
        <p:txBody>
          <a:bodyPr wrap="square" rtlCol="0">
            <a:spAutoFit/>
          </a:bodyPr>
          <a:lstStyle/>
          <a:p>
            <a:r>
              <a:rPr lang="it-IT" sz="2800" b="1" dirty="0">
                <a:solidFill>
                  <a:srgbClr val="FF0000"/>
                </a:solidFill>
              </a:rPr>
              <a:t>LE PIATTAFORME</a:t>
            </a:r>
          </a:p>
          <a:p>
            <a:endParaRPr lang="it-IT" sz="2800" b="1" dirty="0">
              <a:solidFill>
                <a:srgbClr val="FF0000"/>
              </a:solidFill>
            </a:endParaRPr>
          </a:p>
          <a:p>
            <a:r>
              <a:rPr lang="it-IT" sz="2800" b="1" dirty="0">
                <a:solidFill>
                  <a:schemeClr val="accent1"/>
                </a:solidFill>
              </a:rPr>
              <a:t>Cosa sono, come operano</a:t>
            </a:r>
          </a:p>
          <a:p>
            <a:endParaRPr lang="it-IT" sz="2800" b="1" dirty="0">
              <a:solidFill>
                <a:schemeClr val="accent1"/>
              </a:solidFill>
            </a:endParaRPr>
          </a:p>
          <a:p>
            <a:r>
              <a:rPr lang="it-IT" sz="2800" b="1" dirty="0">
                <a:solidFill>
                  <a:schemeClr val="accent1"/>
                </a:solidFill>
              </a:rPr>
              <a:t>La triangolazione dei rapporti </a:t>
            </a:r>
          </a:p>
          <a:p>
            <a:endParaRPr lang="it-IT" sz="2800" b="1" dirty="0">
              <a:solidFill>
                <a:schemeClr val="accent1"/>
              </a:solidFill>
            </a:endParaRPr>
          </a:p>
          <a:p>
            <a:r>
              <a:rPr lang="it-IT" sz="2800" b="1" dirty="0">
                <a:solidFill>
                  <a:schemeClr val="accent1"/>
                </a:solidFill>
              </a:rPr>
              <a:t>Sono intermediari neutrali? </a:t>
            </a:r>
          </a:p>
          <a:p>
            <a:endParaRPr lang="it-IT" sz="2800" b="1" dirty="0">
              <a:solidFill>
                <a:srgbClr val="FF0000"/>
              </a:solidFill>
            </a:endParaRPr>
          </a:p>
          <a:p>
            <a:endParaRPr lang="it-IT" b="1" dirty="0">
              <a:solidFill>
                <a:srgbClr val="FF0000"/>
              </a:solidFill>
            </a:endParaRPr>
          </a:p>
        </p:txBody>
      </p:sp>
    </p:spTree>
    <p:extLst>
      <p:ext uri="{BB962C8B-B14F-4D97-AF65-F5344CB8AC3E}">
        <p14:creationId xmlns:p14="http://schemas.microsoft.com/office/powerpoint/2010/main" val="19993457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292080" y="1916832"/>
            <a:ext cx="184731" cy="369332"/>
          </a:xfrm>
          <a:prstGeom prst="rect">
            <a:avLst/>
          </a:prstGeom>
          <a:noFill/>
        </p:spPr>
        <p:txBody>
          <a:bodyPr wrap="none" rtlCol="0">
            <a:spAutoFit/>
          </a:bodyPr>
          <a:lstStyle/>
          <a:p>
            <a:endParaRPr lang="it-IT" dirty="0"/>
          </a:p>
        </p:txBody>
      </p:sp>
      <p:sp>
        <p:nvSpPr>
          <p:cNvPr id="3" name="CasellaDiTesto 2"/>
          <p:cNvSpPr txBox="1"/>
          <p:nvPr/>
        </p:nvSpPr>
        <p:spPr>
          <a:xfrm>
            <a:off x="1547664" y="1916832"/>
            <a:ext cx="6696744" cy="3231654"/>
          </a:xfrm>
          <a:prstGeom prst="rect">
            <a:avLst/>
          </a:prstGeom>
          <a:noFill/>
        </p:spPr>
        <p:txBody>
          <a:bodyPr wrap="square" rtlCol="0">
            <a:spAutoFit/>
          </a:bodyPr>
          <a:lstStyle/>
          <a:p>
            <a:r>
              <a:rPr lang="it-IT" sz="2400" b="1" dirty="0">
                <a:solidFill>
                  <a:srgbClr val="FF0000"/>
                </a:solidFill>
              </a:rPr>
              <a:t>CASO MEDIASET contro YAHOO</a:t>
            </a:r>
          </a:p>
          <a:p>
            <a:r>
              <a:rPr lang="it-IT" dirty="0"/>
              <a:t>(diffusione di immagini di Striscia la notizia e della trasmissione  Amici di M. De Filippi)</a:t>
            </a:r>
          </a:p>
          <a:p>
            <a:endParaRPr lang="it-IT" dirty="0"/>
          </a:p>
          <a:p>
            <a:r>
              <a:rPr lang="it-IT" dirty="0"/>
              <a:t>Cassazione sentenza n. 7708 del 19 marzo 2019 . Il problema della </a:t>
            </a:r>
            <a:r>
              <a:rPr lang="it-IT" b="1" dirty="0"/>
              <a:t>conoscenza effettiva</a:t>
            </a:r>
          </a:p>
          <a:p>
            <a:r>
              <a:rPr lang="it-IT" dirty="0"/>
              <a:t>Gli </a:t>
            </a:r>
            <a:r>
              <a:rPr lang="it-IT" b="1" dirty="0"/>
              <a:t>«indici di interferenza»: filtro, selezione, indicizzazione, organizzazione, catalogazione, aggregazione, uso, modifica…</a:t>
            </a:r>
          </a:p>
          <a:p>
            <a:endParaRPr lang="it-IT" b="1" dirty="0"/>
          </a:p>
          <a:p>
            <a:r>
              <a:rPr lang="it-IT" dirty="0"/>
              <a:t>Per la Cassazione Yahoo è un hosting provider «passivo»</a:t>
            </a:r>
          </a:p>
        </p:txBody>
      </p:sp>
    </p:spTree>
    <p:extLst>
      <p:ext uri="{BB962C8B-B14F-4D97-AF65-F5344CB8AC3E}">
        <p14:creationId xmlns:p14="http://schemas.microsoft.com/office/powerpoint/2010/main" val="329949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p:cNvSpPr txBox="1"/>
          <p:nvPr/>
        </p:nvSpPr>
        <p:spPr>
          <a:xfrm>
            <a:off x="5292080" y="1916832"/>
            <a:ext cx="184731" cy="369332"/>
          </a:xfrm>
          <a:prstGeom prst="rect">
            <a:avLst/>
          </a:prstGeom>
          <a:noFill/>
        </p:spPr>
        <p:txBody>
          <a:bodyPr wrap="none" rtlCol="0">
            <a:spAutoFit/>
          </a:bodyPr>
          <a:lstStyle/>
          <a:p>
            <a:endParaRPr lang="it-IT" dirty="0"/>
          </a:p>
        </p:txBody>
      </p:sp>
      <p:sp>
        <p:nvSpPr>
          <p:cNvPr id="3" name="CasellaDiTesto 2"/>
          <p:cNvSpPr txBox="1"/>
          <p:nvPr/>
        </p:nvSpPr>
        <p:spPr>
          <a:xfrm>
            <a:off x="1043608" y="1484784"/>
            <a:ext cx="7560840" cy="3046988"/>
          </a:xfrm>
          <a:prstGeom prst="rect">
            <a:avLst/>
          </a:prstGeom>
          <a:noFill/>
        </p:spPr>
        <p:txBody>
          <a:bodyPr wrap="square" rtlCol="0">
            <a:spAutoFit/>
          </a:bodyPr>
          <a:lstStyle/>
          <a:p>
            <a:r>
              <a:rPr lang="it-IT" sz="2400" b="1" dirty="0">
                <a:solidFill>
                  <a:srgbClr val="FF0000"/>
                </a:solidFill>
              </a:rPr>
              <a:t>PIATTAFORME RESPONSABILI PER DANNO DEGLI UTENTI? </a:t>
            </a:r>
            <a:br>
              <a:rPr lang="it-IT" sz="2400" b="1" dirty="0">
                <a:solidFill>
                  <a:srgbClr val="FF0000"/>
                </a:solidFill>
              </a:rPr>
            </a:br>
            <a:br>
              <a:rPr lang="it-IT" b="1" dirty="0">
                <a:solidFill>
                  <a:srgbClr val="FF0000"/>
                </a:solidFill>
              </a:rPr>
            </a:br>
            <a:r>
              <a:rPr lang="it-IT" b="1" dirty="0">
                <a:solidFill>
                  <a:schemeClr val="accent1"/>
                </a:solidFill>
              </a:rPr>
              <a:t>La responsabilità delle piattaforme nell’esperienza giuridica nordamericana. La decisione del giudice californiano sulla responsabilità di Amazon del 13 agosto 2020</a:t>
            </a:r>
          </a:p>
          <a:p>
            <a:endParaRPr lang="it-IT" b="1" dirty="0">
              <a:solidFill>
                <a:srgbClr val="FF0000"/>
              </a:solidFill>
            </a:endParaRPr>
          </a:p>
          <a:p>
            <a:endParaRPr lang="it-IT" b="1" dirty="0">
              <a:solidFill>
                <a:srgbClr val="FF0000"/>
              </a:solidFill>
            </a:endParaRPr>
          </a:p>
          <a:p>
            <a:r>
              <a:rPr lang="it-IT" b="1" dirty="0">
                <a:solidFill>
                  <a:srgbClr val="FF0000"/>
                </a:solidFill>
              </a:rPr>
              <a:t>E in Italia? </a:t>
            </a:r>
          </a:p>
          <a:p>
            <a:endParaRPr lang="it-IT" b="1" dirty="0">
              <a:solidFill>
                <a:srgbClr val="FF0000"/>
              </a:solidFill>
            </a:endParaRPr>
          </a:p>
        </p:txBody>
      </p:sp>
    </p:spTree>
    <p:extLst>
      <p:ext uri="{BB962C8B-B14F-4D97-AF65-F5344CB8AC3E}">
        <p14:creationId xmlns:p14="http://schemas.microsoft.com/office/powerpoint/2010/main" val="2185083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467544" y="476672"/>
            <a:ext cx="8229600" cy="1143000"/>
          </a:xfrm>
        </p:spPr>
        <p:txBody>
          <a:bodyPr>
            <a:noAutofit/>
          </a:bodyPr>
          <a:lstStyle/>
          <a:p>
            <a:pPr algn="ctr"/>
            <a:r>
              <a:rPr lang="it-IT" sz="4000" b="1" dirty="0">
                <a:latin typeface="Garamond" panose="02020404030301010803" pitchFamily="18" charset="0"/>
              </a:rPr>
              <a:t>Quale responsabilità del Provider prima della direttiva 31/2000?</a:t>
            </a:r>
          </a:p>
        </p:txBody>
      </p:sp>
      <p:sp>
        <p:nvSpPr>
          <p:cNvPr id="3" name="Segnaposto contenuto 2"/>
          <p:cNvSpPr>
            <a:spLocks noGrp="1"/>
          </p:cNvSpPr>
          <p:nvPr>
            <p:ph idx="1"/>
          </p:nvPr>
        </p:nvSpPr>
        <p:spPr>
          <a:xfrm>
            <a:off x="755576" y="2852936"/>
            <a:ext cx="7931224" cy="3471664"/>
          </a:xfrm>
        </p:spPr>
        <p:txBody>
          <a:bodyPr/>
          <a:lstStyle/>
          <a:p>
            <a:pPr marL="0" indent="0">
              <a:buNone/>
            </a:pPr>
            <a:r>
              <a:rPr lang="it-IT" dirty="0"/>
              <a:t>L’uso della legge sulla stampa: il provider quale editore</a:t>
            </a:r>
          </a:p>
          <a:p>
            <a:pPr marL="0" indent="0">
              <a:buNone/>
            </a:pPr>
            <a:endParaRPr lang="it-IT" dirty="0"/>
          </a:p>
          <a:p>
            <a:pPr marL="0" indent="0">
              <a:buNone/>
            </a:pPr>
            <a:endParaRPr lang="it-IT" dirty="0"/>
          </a:p>
        </p:txBody>
      </p:sp>
    </p:spTree>
    <p:extLst>
      <p:ext uri="{BB962C8B-B14F-4D97-AF65-F5344CB8AC3E}">
        <p14:creationId xmlns:p14="http://schemas.microsoft.com/office/powerpoint/2010/main" val="403195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pPr algn="ctr"/>
            <a:r>
              <a:rPr lang="it-IT" dirty="0"/>
              <a:t> </a:t>
            </a:r>
            <a:r>
              <a:rPr lang="it-IT" sz="4400" b="1" dirty="0"/>
              <a:t>Il d. </a:t>
            </a:r>
            <a:r>
              <a:rPr lang="it-IT" sz="4400" b="1" dirty="0" err="1"/>
              <a:t>lgs</a:t>
            </a:r>
            <a:r>
              <a:rPr lang="it-IT" sz="4400" b="1" dirty="0"/>
              <a:t>. n. 70 /2003 e </a:t>
            </a:r>
            <a:br>
              <a:rPr lang="it-IT" sz="4400" b="1" dirty="0"/>
            </a:br>
            <a:r>
              <a:rPr lang="it-IT" sz="4400" b="1" dirty="0"/>
              <a:t>la responsabilità dei provider</a:t>
            </a:r>
            <a:endParaRPr lang="it-IT" sz="4400" b="1" dirty="0">
              <a:solidFill>
                <a:schemeClr val="tx1"/>
              </a:solidFill>
              <a:latin typeface="Garamond" panose="02020404030301010803" pitchFamily="18" charset="0"/>
            </a:endParaRPr>
          </a:p>
        </p:txBody>
      </p:sp>
      <p:sp>
        <p:nvSpPr>
          <p:cNvPr id="3" name="Segnaposto contenuto 2"/>
          <p:cNvSpPr>
            <a:spLocks noGrp="1"/>
          </p:cNvSpPr>
          <p:nvPr>
            <p:ph idx="1"/>
          </p:nvPr>
        </p:nvSpPr>
        <p:spPr/>
        <p:txBody>
          <a:bodyPr>
            <a:normAutofit/>
          </a:bodyPr>
          <a:lstStyle/>
          <a:p>
            <a:endParaRPr lang="it-IT" dirty="0"/>
          </a:p>
          <a:p>
            <a:r>
              <a:rPr lang="it-IT" dirty="0"/>
              <a:t>La tripartizione dei provider</a:t>
            </a:r>
          </a:p>
          <a:p>
            <a:endParaRPr lang="it-IT" dirty="0"/>
          </a:p>
          <a:p>
            <a:r>
              <a:rPr lang="it-IT" dirty="0">
                <a:solidFill>
                  <a:schemeClr val="accent1"/>
                </a:solidFill>
              </a:rPr>
              <a:t>Access  Provider</a:t>
            </a:r>
            <a:endParaRPr lang="it-IT" dirty="0"/>
          </a:p>
          <a:p>
            <a:r>
              <a:rPr lang="it-IT" dirty="0" err="1">
                <a:solidFill>
                  <a:schemeClr val="accent1"/>
                </a:solidFill>
              </a:rPr>
              <a:t>Caching</a:t>
            </a:r>
            <a:r>
              <a:rPr lang="it-IT" dirty="0">
                <a:solidFill>
                  <a:schemeClr val="accent1"/>
                </a:solidFill>
              </a:rPr>
              <a:t> Provider </a:t>
            </a:r>
          </a:p>
          <a:p>
            <a:r>
              <a:rPr lang="it-IT" dirty="0">
                <a:solidFill>
                  <a:schemeClr val="accent1"/>
                </a:solidFill>
              </a:rPr>
              <a:t>Hosting Provider</a:t>
            </a:r>
          </a:p>
          <a:p>
            <a:endParaRPr lang="it-IT" dirty="0">
              <a:solidFill>
                <a:schemeClr val="accent1"/>
              </a:solidFill>
            </a:endParaRPr>
          </a:p>
        </p:txBody>
      </p:sp>
    </p:spTree>
    <p:extLst>
      <p:ext uri="{BB962C8B-B14F-4D97-AF65-F5344CB8AC3E}">
        <p14:creationId xmlns:p14="http://schemas.microsoft.com/office/powerpoint/2010/main" val="380760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pPr algn="ctr"/>
            <a:r>
              <a:rPr lang="it-IT" sz="4400" b="1" dirty="0">
                <a:latin typeface="Garamond" panose="02020404030301010803" pitchFamily="18" charset="0"/>
              </a:rPr>
              <a:t>Il regime di irresponsabilità articolata</a:t>
            </a:r>
            <a:r>
              <a:rPr lang="it-IT" b="1" dirty="0">
                <a:latin typeface="Garamond" panose="02020404030301010803" pitchFamily="18" charset="0"/>
              </a:rPr>
              <a:t> </a:t>
            </a:r>
          </a:p>
        </p:txBody>
      </p:sp>
      <p:sp>
        <p:nvSpPr>
          <p:cNvPr id="3" name="Segnaposto contenuto 2"/>
          <p:cNvSpPr>
            <a:spLocks noGrp="1"/>
          </p:cNvSpPr>
          <p:nvPr>
            <p:ph idx="1"/>
          </p:nvPr>
        </p:nvSpPr>
        <p:spPr/>
        <p:txBody>
          <a:bodyPr>
            <a:normAutofit/>
          </a:bodyPr>
          <a:lstStyle/>
          <a:p>
            <a:endParaRPr lang="it-IT" dirty="0"/>
          </a:p>
          <a:p>
            <a:r>
              <a:rPr lang="it-IT" dirty="0"/>
              <a:t>Art. 14-15-16</a:t>
            </a:r>
          </a:p>
          <a:p>
            <a:endParaRPr lang="it-IT" dirty="0"/>
          </a:p>
          <a:p>
            <a:r>
              <a:rPr lang="it-IT" dirty="0"/>
              <a:t>Art. 17 e l’ assenza di un obbligo generale di vigilanza</a:t>
            </a:r>
          </a:p>
          <a:p>
            <a:endParaRPr lang="it-IT" sz="2800" dirty="0">
              <a:latin typeface="Garamond" panose="02020404030301010803" pitchFamily="18" charset="0"/>
            </a:endParaRPr>
          </a:p>
          <a:p>
            <a:pPr marL="0" indent="0">
              <a:buNone/>
            </a:pPr>
            <a:r>
              <a:rPr lang="it-IT" sz="2800" dirty="0">
                <a:latin typeface="Garamond" panose="02020404030301010803" pitchFamily="18" charset="0"/>
              </a:rPr>
              <a:t>(trasposizione nel diritto interno dei corrispondenti articoli della direttiva 31/2000)</a:t>
            </a:r>
            <a:br>
              <a:rPr lang="it-IT" sz="2800" dirty="0">
                <a:latin typeface="Garamond" panose="02020404030301010803" pitchFamily="18" charset="0"/>
              </a:rPr>
            </a:br>
            <a:endParaRPr lang="it-IT" sz="2800" dirty="0">
              <a:latin typeface="Garamond" panose="02020404030301010803" pitchFamily="18" charset="0"/>
            </a:endParaRPr>
          </a:p>
          <a:p>
            <a:endParaRPr lang="it-IT" dirty="0"/>
          </a:p>
        </p:txBody>
      </p:sp>
    </p:spTree>
    <p:extLst>
      <p:ext uri="{BB962C8B-B14F-4D97-AF65-F5344CB8AC3E}">
        <p14:creationId xmlns:p14="http://schemas.microsoft.com/office/powerpoint/2010/main" val="351378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4"/>
          <p:cNvSpPr>
            <a:spLocks noGrp="1"/>
          </p:cNvSpPr>
          <p:nvPr>
            <p:ph type="title" idx="4294967295"/>
          </p:nvPr>
        </p:nvSpPr>
        <p:spPr>
          <a:xfrm>
            <a:off x="0" y="274638"/>
            <a:ext cx="8229600" cy="1143000"/>
          </a:xfrm>
        </p:spPr>
        <p:txBody>
          <a:bodyPr>
            <a:noAutofit/>
          </a:bodyPr>
          <a:lstStyle/>
          <a:p>
            <a:br>
              <a:rPr lang="it-IT" sz="1000" dirty="0">
                <a:latin typeface="Garamond" panose="02020404030301010803" pitchFamily="18" charset="0"/>
              </a:rPr>
            </a:br>
            <a:br>
              <a:rPr lang="it-IT" sz="1000" dirty="0">
                <a:latin typeface="Garamond" panose="02020404030301010803" pitchFamily="18" charset="0"/>
              </a:rPr>
            </a:br>
            <a:endParaRPr lang="it-IT" sz="1000" dirty="0">
              <a:latin typeface="Garamond" panose="02020404030301010803" pitchFamily="18" charset="0"/>
            </a:endParaRPr>
          </a:p>
        </p:txBody>
      </p:sp>
      <p:sp>
        <p:nvSpPr>
          <p:cNvPr id="6" name="Segnaposto contenuto 5"/>
          <p:cNvSpPr>
            <a:spLocks noGrp="1"/>
          </p:cNvSpPr>
          <p:nvPr>
            <p:ph idx="4294967295"/>
          </p:nvPr>
        </p:nvSpPr>
        <p:spPr>
          <a:xfrm>
            <a:off x="467544" y="620688"/>
            <a:ext cx="8352928" cy="6237312"/>
          </a:xfrm>
        </p:spPr>
        <p:txBody>
          <a:bodyPr>
            <a:normAutofit fontScale="70000" lnSpcReduction="20000"/>
          </a:bodyPr>
          <a:lstStyle/>
          <a:p>
            <a:pPr marL="0" indent="0" algn="ctr">
              <a:buClrTx/>
              <a:buNone/>
            </a:pPr>
            <a:r>
              <a:rPr lang="it-IT" sz="5700" b="1" dirty="0">
                <a:solidFill>
                  <a:srgbClr val="FF0000"/>
                </a:solidFill>
                <a:latin typeface="Garamond" panose="02020404030301010803" pitchFamily="18" charset="0"/>
              </a:rPr>
              <a:t>Quali i principi generali in tema di </a:t>
            </a:r>
          </a:p>
          <a:p>
            <a:pPr marL="0" indent="0" algn="ctr">
              <a:buClrTx/>
              <a:buNone/>
            </a:pPr>
            <a:r>
              <a:rPr lang="it-IT" sz="5700" b="1" dirty="0">
                <a:solidFill>
                  <a:srgbClr val="FF0000"/>
                </a:solidFill>
                <a:latin typeface="Garamond" panose="02020404030301010803" pitchFamily="18" charset="0"/>
              </a:rPr>
              <a:t>responsabilità del provider?</a:t>
            </a:r>
          </a:p>
          <a:p>
            <a:pPr marL="0" indent="0">
              <a:buNone/>
            </a:pPr>
            <a:endParaRPr lang="it-IT" sz="4500" dirty="0">
              <a:latin typeface="Garamond" panose="02020404030301010803" pitchFamily="18" charset="0"/>
            </a:endParaRPr>
          </a:p>
          <a:p>
            <a:pPr>
              <a:buClrTx/>
              <a:buSzPct val="80000"/>
            </a:pPr>
            <a:r>
              <a:rPr lang="it-IT" sz="4000" u="sng" dirty="0">
                <a:latin typeface="Garamond" panose="02020404030301010803" pitchFamily="18" charset="0"/>
              </a:rPr>
              <a:t>Scomposizione</a:t>
            </a:r>
            <a:r>
              <a:rPr lang="it-IT" sz="4000" dirty="0">
                <a:latin typeface="Garamond" panose="02020404030301010803" pitchFamily="18" charset="0"/>
              </a:rPr>
              <a:t>/disarticolazione della figura dei providers</a:t>
            </a:r>
            <a:br>
              <a:rPr lang="it-IT" sz="4000" dirty="0">
                <a:latin typeface="Garamond" panose="02020404030301010803" pitchFamily="18" charset="0"/>
              </a:rPr>
            </a:br>
            <a:endParaRPr lang="it-IT" sz="4000" dirty="0">
              <a:latin typeface="Garamond" panose="02020404030301010803" pitchFamily="18" charset="0"/>
            </a:endParaRPr>
          </a:p>
          <a:p>
            <a:pPr>
              <a:buClrTx/>
              <a:buSzPct val="80000"/>
            </a:pPr>
            <a:r>
              <a:rPr lang="it-IT" sz="4000" dirty="0">
                <a:latin typeface="Garamond" panose="02020404030301010803" pitchFamily="18" charset="0"/>
              </a:rPr>
              <a:t>Tendenziale</a:t>
            </a:r>
            <a:r>
              <a:rPr lang="it-IT" sz="4000" u="sng" dirty="0">
                <a:latin typeface="Garamond" panose="02020404030301010803" pitchFamily="18" charset="0"/>
              </a:rPr>
              <a:t> esenzione da responsabilità del p.</a:t>
            </a:r>
            <a:r>
              <a:rPr lang="it-IT" sz="4000" dirty="0">
                <a:latin typeface="Garamond" panose="02020404030301010803" pitchFamily="18" charset="0"/>
              </a:rPr>
              <a:t>, se non coinvolto nell’informazione trasmessa suo tramite</a:t>
            </a:r>
          </a:p>
          <a:p>
            <a:pPr marL="0" indent="0">
              <a:buClrTx/>
              <a:buSzPct val="80000"/>
              <a:buNone/>
            </a:pPr>
            <a:endParaRPr lang="it-IT" sz="4000" dirty="0">
              <a:latin typeface="Garamond" panose="02020404030301010803" pitchFamily="18" charset="0"/>
            </a:endParaRPr>
          </a:p>
          <a:p>
            <a:pPr>
              <a:buClrTx/>
              <a:buSzPct val="80000"/>
            </a:pPr>
            <a:r>
              <a:rPr lang="it-IT" sz="4000" u="sng" dirty="0">
                <a:latin typeface="Garamond" panose="02020404030301010803" pitchFamily="18" charset="0"/>
              </a:rPr>
              <a:t>Assenza</a:t>
            </a:r>
            <a:r>
              <a:rPr lang="it-IT" sz="4000" dirty="0">
                <a:latin typeface="Garamond" panose="02020404030301010803" pitchFamily="18" charset="0"/>
              </a:rPr>
              <a:t> di un </a:t>
            </a:r>
            <a:r>
              <a:rPr lang="it-IT" sz="4000" u="sng" dirty="0">
                <a:latin typeface="Garamond" panose="02020404030301010803" pitchFamily="18" charset="0"/>
              </a:rPr>
              <a:t>obbligo generale di sorveglianza</a:t>
            </a:r>
          </a:p>
          <a:p>
            <a:pPr marL="0" indent="0">
              <a:buClrTx/>
              <a:buSzPct val="80000"/>
              <a:buNone/>
            </a:pPr>
            <a:endParaRPr lang="it-IT" sz="4000" u="sng" dirty="0">
              <a:latin typeface="Garamond" panose="02020404030301010803" pitchFamily="18" charset="0"/>
            </a:endParaRPr>
          </a:p>
          <a:p>
            <a:pPr>
              <a:buClrTx/>
              <a:buSzPct val="80000"/>
            </a:pPr>
            <a:r>
              <a:rPr lang="it-IT" sz="4000" dirty="0">
                <a:latin typeface="Garamond" panose="02020404030301010803" pitchFamily="18" charset="0"/>
              </a:rPr>
              <a:t>Obbligo del p. di attivarsi per impedire l’evento solo </a:t>
            </a:r>
            <a:r>
              <a:rPr lang="it-IT" sz="4000" u="sng" dirty="0">
                <a:latin typeface="Garamond" panose="02020404030301010803" pitchFamily="18" charset="0"/>
              </a:rPr>
              <a:t>in caso di conoscenza effettiva o di possibilità di conoscenza dell’illecito</a:t>
            </a:r>
          </a:p>
          <a:p>
            <a:pPr marL="0" indent="0">
              <a:buClrTx/>
              <a:buSzPct val="80000"/>
              <a:buNone/>
            </a:pPr>
            <a:endParaRPr lang="it-IT" sz="4000" u="sng" dirty="0"/>
          </a:p>
        </p:txBody>
      </p:sp>
    </p:spTree>
    <p:extLst>
      <p:ext uri="{BB962C8B-B14F-4D97-AF65-F5344CB8AC3E}">
        <p14:creationId xmlns:p14="http://schemas.microsoft.com/office/powerpoint/2010/main" val="257241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pPr algn="ctr"/>
            <a:br>
              <a:rPr lang="it-IT" dirty="0"/>
            </a:br>
            <a:r>
              <a:rPr lang="it-IT" sz="4900" dirty="0">
                <a:solidFill>
                  <a:srgbClr val="FF0000"/>
                </a:solidFill>
              </a:rPr>
              <a:t>Lo speciale regime </a:t>
            </a:r>
            <a:br>
              <a:rPr lang="it-IT" sz="4900" dirty="0">
                <a:solidFill>
                  <a:srgbClr val="FF0000"/>
                </a:solidFill>
              </a:rPr>
            </a:br>
            <a:r>
              <a:rPr lang="it-IT" sz="4900" dirty="0">
                <a:solidFill>
                  <a:srgbClr val="FF0000"/>
                </a:solidFill>
              </a:rPr>
              <a:t>di responsabilità degli ISP</a:t>
            </a:r>
          </a:p>
        </p:txBody>
      </p:sp>
      <p:sp>
        <p:nvSpPr>
          <p:cNvPr id="3" name="CasellaDiTesto 2"/>
          <p:cNvSpPr txBox="1"/>
          <p:nvPr/>
        </p:nvSpPr>
        <p:spPr>
          <a:xfrm>
            <a:off x="1187623" y="2056686"/>
            <a:ext cx="7425977" cy="4801314"/>
          </a:xfrm>
          <a:prstGeom prst="rect">
            <a:avLst/>
          </a:prstGeom>
          <a:noFill/>
        </p:spPr>
        <p:txBody>
          <a:bodyPr wrap="square" rtlCol="0">
            <a:spAutoFit/>
          </a:bodyPr>
          <a:lstStyle/>
          <a:p>
            <a:r>
              <a:rPr lang="it-IT" sz="2400" dirty="0"/>
              <a:t>Una notazione: la scelta di favore verso gli ISP con il loro sostanziale esonero da responsabilità deve considerarsi  </a:t>
            </a:r>
            <a:r>
              <a:rPr lang="it-IT" sz="2400" u="sng" dirty="0"/>
              <a:t>eccezionale</a:t>
            </a:r>
            <a:r>
              <a:rPr lang="it-IT" sz="2400" dirty="0"/>
              <a:t>, in quanto derogatoria della regola generale dell’art. 2043 c.c.</a:t>
            </a:r>
          </a:p>
          <a:p>
            <a:endParaRPr lang="it-IT" sz="2400" dirty="0"/>
          </a:p>
          <a:p>
            <a:r>
              <a:rPr lang="it-IT" sz="2400" dirty="0"/>
              <a:t>La dove è configurabile la responsabilità si tratta di responsabilità oggettiva o di responsabilità per colpa?</a:t>
            </a:r>
          </a:p>
          <a:p>
            <a:endParaRPr lang="it-IT" sz="2400" dirty="0"/>
          </a:p>
          <a:p>
            <a:r>
              <a:rPr lang="it-IT" sz="2400" dirty="0"/>
              <a:t>Che succede se l’ISP è un «</a:t>
            </a:r>
            <a:r>
              <a:rPr lang="it-IT" sz="2400" dirty="0" err="1"/>
              <a:t>content</a:t>
            </a:r>
            <a:r>
              <a:rPr lang="it-IT" sz="2400" dirty="0"/>
              <a:t> provider» o un «provider attivo»? La sua responsabilità ricade nel disposto del d.lgs. n. 70/2003?</a:t>
            </a:r>
          </a:p>
          <a:p>
            <a:endParaRPr lang="it-IT" sz="2400" dirty="0"/>
          </a:p>
          <a:p>
            <a:endParaRPr lang="it-IT" dirty="0"/>
          </a:p>
        </p:txBody>
      </p:sp>
    </p:spTree>
    <p:extLst>
      <p:ext uri="{BB962C8B-B14F-4D97-AF65-F5344CB8AC3E}">
        <p14:creationId xmlns:p14="http://schemas.microsoft.com/office/powerpoint/2010/main" val="1352976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tangolo 1"/>
          <p:cNvSpPr/>
          <p:nvPr/>
        </p:nvSpPr>
        <p:spPr>
          <a:xfrm>
            <a:off x="251520" y="620687"/>
            <a:ext cx="8784976" cy="6001643"/>
          </a:xfrm>
          <a:prstGeom prst="rect">
            <a:avLst/>
          </a:prstGeom>
        </p:spPr>
        <p:txBody>
          <a:bodyPr wrap="square">
            <a:spAutoFit/>
          </a:bodyPr>
          <a:lstStyle/>
          <a:p>
            <a:r>
              <a:rPr lang="it-IT" sz="3200" b="1" dirty="0">
                <a:solidFill>
                  <a:srgbClr val="FF0000"/>
                </a:solidFill>
              </a:rPr>
              <a:t>Art. 14 (Responsabilità nell'attività di semplice trasporto - Mere </a:t>
            </a:r>
            <a:r>
              <a:rPr lang="it-IT" sz="3200" b="1" dirty="0" err="1">
                <a:solidFill>
                  <a:srgbClr val="FF0000"/>
                </a:solidFill>
              </a:rPr>
              <a:t>conduit</a:t>
            </a:r>
            <a:r>
              <a:rPr lang="it-IT" sz="3200" b="1" dirty="0">
                <a:solidFill>
                  <a:srgbClr val="FF0000"/>
                </a:solidFill>
              </a:rPr>
              <a:t>)</a:t>
            </a:r>
            <a:endParaRPr lang="it-IT" sz="3200" dirty="0">
              <a:solidFill>
                <a:srgbClr val="FF0000"/>
              </a:solidFill>
            </a:endParaRPr>
          </a:p>
          <a:p>
            <a:r>
              <a:rPr lang="it-IT" sz="2000" dirty="0"/>
              <a:t>1. Nella prestazione di un servizio della società dell'informazione consistente nel trasmettere, su una rete di comunicazione, informazioni fornite da un destinatario del servizio, o nel fornire un accesso alla rete di comunicazione, il prestatore </a:t>
            </a:r>
            <a:r>
              <a:rPr lang="it-IT" sz="2000" b="1" dirty="0"/>
              <a:t>non è responsabile</a:t>
            </a:r>
            <a:r>
              <a:rPr lang="it-IT" sz="2000" dirty="0"/>
              <a:t> delle informazioni trasmesse </a:t>
            </a:r>
            <a:r>
              <a:rPr lang="it-IT" sz="2000" b="1" dirty="0"/>
              <a:t>a condizione che</a:t>
            </a:r>
            <a:r>
              <a:rPr lang="it-IT" sz="2000" dirty="0"/>
              <a:t>:</a:t>
            </a:r>
          </a:p>
          <a:p>
            <a:r>
              <a:rPr lang="it-IT" sz="2000" b="1" dirty="0"/>
              <a:t>non dia origine alla trasmissione;</a:t>
            </a:r>
          </a:p>
          <a:p>
            <a:r>
              <a:rPr lang="it-IT" sz="2000" b="1" dirty="0"/>
              <a:t>non selezioni il destinatario della trasmissione;</a:t>
            </a:r>
          </a:p>
          <a:p>
            <a:r>
              <a:rPr lang="it-IT" sz="2000" b="1" dirty="0"/>
              <a:t>non selezioni né modifichi le informazioni trasmesse</a:t>
            </a:r>
            <a:r>
              <a:rPr lang="it-IT" sz="2000" dirty="0"/>
              <a:t>;</a:t>
            </a:r>
          </a:p>
          <a:p>
            <a:r>
              <a:rPr lang="it-IT" sz="2000" dirty="0"/>
              <a:t>2. Le attività di trasmissione e di fornitura di accesso di cui al comma 1, includono la memorizzazione automatica, intermedia e transitoria delle informazioni trasmesse, a condizione che questa serva solo alla trasmissione sulla rete di comunicazione e che la sua durata non ecceda il tempo ragionevolmente necessario a tale scopo.</a:t>
            </a:r>
          </a:p>
          <a:p>
            <a:r>
              <a:rPr lang="it-IT" sz="2000" dirty="0"/>
              <a:t>3. L'autorità giudiziaria o quella amministrativa avente funzioni di vigilanza può esigere anche in via d'urgenza, che il prestatore, nell'esercizio delle attività di cui al comma 2, impedisca o ponga fine alle violazioni commesse.</a:t>
            </a:r>
          </a:p>
        </p:txBody>
      </p:sp>
    </p:spTree>
    <p:extLst>
      <p:ext uri="{BB962C8B-B14F-4D97-AF65-F5344CB8AC3E}">
        <p14:creationId xmlns:p14="http://schemas.microsoft.com/office/powerpoint/2010/main" val="2898520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nozio">
  <a:themeElements>
    <a:clrScheme name="Equinozi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Equinozi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nozi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2601</TotalTime>
  <Words>2449</Words>
  <Application>Microsoft Office PowerPoint</Application>
  <PresentationFormat>Presentazione su schermo (4:3)</PresentationFormat>
  <Paragraphs>222</Paragraphs>
  <Slides>35</Slides>
  <Notes>2</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35</vt:i4>
      </vt:variant>
    </vt:vector>
  </HeadingPairs>
  <TitlesOfParts>
    <vt:vector size="43" baseType="lpstr">
      <vt:lpstr>AGaramondPro-Italic</vt:lpstr>
      <vt:lpstr>AGaramondPro-Regular</vt:lpstr>
      <vt:lpstr>Calibri</vt:lpstr>
      <vt:lpstr>Constantia</vt:lpstr>
      <vt:lpstr>Garamond</vt:lpstr>
      <vt:lpstr>Roboto</vt:lpstr>
      <vt:lpstr>Wingdings 2</vt:lpstr>
      <vt:lpstr>Equinozio</vt:lpstr>
      <vt:lpstr>    Prof.ssa Dianora Poletti  </vt:lpstr>
      <vt:lpstr>  La responsabilità dei Provider</vt:lpstr>
      <vt:lpstr>Chi è il Provider?</vt:lpstr>
      <vt:lpstr>Quale responsabilità del Provider prima della direttiva 31/2000?</vt:lpstr>
      <vt:lpstr> Il d. lgs. n. 70 /2003 e  la responsabilità dei provider</vt:lpstr>
      <vt:lpstr>Il regime di irresponsabilità articolata </vt:lpstr>
      <vt:lpstr>  </vt:lpstr>
      <vt:lpstr> Lo speciale regime  di responsabilità degli ISP</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                  Assenza obbligo di sorveglianza e net neutrality   La Costituzione dei diritti di Internet e il principio di net neutrality  Art. 4.  (Neutralità della rete).  Ogni persona ha il diritto che i dati trasmessi e ricevuti in Internet  non subiscano discriminazioni, restrizioni o interferenze in relazione  al mittente, ricevente, tipo o contenuto dei dati, dispositivo utilizzato,  applicazioni o, in generale, legittime scelte delle persone.    Il diritto ad un accesso neutrale ad Internet nella sua interezza  è condizione necessaria per l’effettività dei diritti fondamentali della persona.     </vt:lpstr>
      <vt:lpstr>    I rischi della non neutralità</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Il caso Google Spain</vt:lpstr>
      <vt:lpstr>Presentazione standard di PowerPoint</vt:lpstr>
      <vt:lpstr>Presentazione standard di PowerPoint</vt:lpstr>
      <vt:lpstr>Tripadvisor, il «prosumer» e la pubblicità «falsata»</vt:lpstr>
      <vt:lpstr>Una diversa opinione ….</vt:lpstr>
      <vt:lpstr>Continua …..</vt:lpstr>
      <vt:lpstr> Segue   AGCOM, tutela amministrativa e Tar Lazio</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Prof.ssa Dianora Poletti</dc:title>
  <dc:creator>Dianora Poletti</dc:creator>
  <cp:lastModifiedBy>Dianora Poletti</cp:lastModifiedBy>
  <cp:revision>107</cp:revision>
  <dcterms:created xsi:type="dcterms:W3CDTF">2016-03-17T17:37:28Z</dcterms:created>
  <dcterms:modified xsi:type="dcterms:W3CDTF">2021-10-06T06:45:45Z</dcterms:modified>
</cp:coreProperties>
</file>