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297" r:id="rId3"/>
    <p:sldId id="330" r:id="rId4"/>
    <p:sldId id="312" r:id="rId5"/>
    <p:sldId id="320" r:id="rId6"/>
    <p:sldId id="324" r:id="rId7"/>
    <p:sldId id="325" r:id="rId8"/>
    <p:sldId id="331" r:id="rId9"/>
    <p:sldId id="327" r:id="rId10"/>
    <p:sldId id="319" r:id="rId11"/>
    <p:sldId id="328" r:id="rId12"/>
    <p:sldId id="315" r:id="rId13"/>
    <p:sldId id="298" r:id="rId14"/>
    <p:sldId id="332" r:id="rId15"/>
    <p:sldId id="333" r:id="rId16"/>
    <p:sldId id="316" r:id="rId17"/>
    <p:sldId id="329" r:id="rId18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323" autoAdjust="0"/>
  </p:normalViewPr>
  <p:slideViewPr>
    <p:cSldViewPr>
      <p:cViewPr varScale="1">
        <p:scale>
          <a:sx n="58" d="100"/>
          <a:sy n="58" d="100"/>
        </p:scale>
        <p:origin x="814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841B-8FA3-48A9-B4AE-8FC22528D1F6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2F2B-3866-448E-B957-DFB9766F63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34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126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9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454C86-506B-4DD5-9F5F-70CE0693DAEA}" type="datetimeFigureOut">
              <a:rPr lang="it-IT" smtClean="0"/>
              <a:t>05/10/2021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vacy-regulation.eu/it/6.htm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75240" cy="1728192"/>
          </a:xfrm>
        </p:spPr>
        <p:txBody>
          <a:bodyPr>
            <a:noAutofit/>
          </a:bodyPr>
          <a:lstStyle/>
          <a:p>
            <a:pPr algn="ctr"/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r>
              <a:rPr lang="it-IT" sz="6000" b="1" dirty="0">
                <a:solidFill>
                  <a:srgbClr val="0070C0"/>
                </a:solidFill>
                <a:latin typeface="Garamond" panose="02020404030301010803" pitchFamily="18" charset="0"/>
              </a:rPr>
              <a:t>Prof.ssa Dianora Poletti </a:t>
            </a:r>
            <a:br>
              <a:rPr lang="it-IT" sz="5800" b="1" dirty="0">
                <a:solidFill>
                  <a:srgbClr val="0070C0"/>
                </a:solidFill>
                <a:latin typeface="Garamond" panose="02020404030301010803" pitchFamily="18" charset="0"/>
              </a:rPr>
            </a:br>
            <a:endParaRPr lang="it-IT" sz="5800" b="1" dirty="0">
              <a:solidFill>
                <a:srgbClr val="0070C0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0" y="99392"/>
            <a:ext cx="8964488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500" dirty="0">
                <a:latin typeface="Garamond" panose="02020404030301010803" pitchFamily="18" charset="0"/>
              </a:rPr>
              <a:t>    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4600" b="1" dirty="0">
                <a:solidFill>
                  <a:srgbClr val="FF0000"/>
                </a:solidFill>
                <a:latin typeface="Garamond" panose="02020404030301010803" pitchFamily="18" charset="0"/>
              </a:rPr>
              <a:t>La pubblicità «mirata» e il digital marketing</a:t>
            </a:r>
          </a:p>
          <a:p>
            <a:pPr marL="0" indent="0" algn="ctr">
              <a:buNone/>
            </a:pPr>
            <a:r>
              <a:rPr lang="it-IT" sz="4600" b="1" dirty="0">
                <a:solidFill>
                  <a:srgbClr val="FF0000"/>
                </a:solidFill>
                <a:latin typeface="Garamond" panose="02020404030301010803" pitchFamily="18" charset="0"/>
              </a:rPr>
              <a:t>La disciplina dei cookies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7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BD155-3DF9-447C-85D2-0E09D3E3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Il </a:t>
            </a:r>
            <a:r>
              <a:rPr lang="it-IT" dirty="0" err="1"/>
              <a:t>retargeting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D7516-8EDF-4288-A9A9-14FA7E1A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Il </a:t>
            </a:r>
            <a:r>
              <a:rPr lang="it-IT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retargeting</a:t>
            </a:r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è una forma di marketing che funziona attraverso i cookies di profilazione. Quando vengono avviate delle campagne pubblicitarie si aggiunge, sui siti internet scelti, un cookie di profilazione che </a:t>
            </a:r>
            <a:r>
              <a:rPr lang="it-IT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si trasferisce sul pc di chi naviga quel blog, e-commerce o sito web aziendale</a:t>
            </a:r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.</a:t>
            </a:r>
            <a:br>
              <a:rPr lang="it-IT" dirty="0"/>
            </a:br>
            <a:br>
              <a:rPr lang="it-IT" dirty="0"/>
            </a:br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Così facendo, </a:t>
            </a:r>
            <a:r>
              <a:rPr lang="it-IT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si sfruttano gli spazi pubblicitari degli altri siti che l'utente visiterà per inserire la propria pubblicità</a:t>
            </a:r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. I</a:t>
            </a:r>
          </a:p>
          <a:p>
            <a:r>
              <a:rPr lang="it-IT" dirty="0">
                <a:solidFill>
                  <a:srgbClr val="555555"/>
                </a:solidFill>
                <a:latin typeface="Montserrat" panose="00000500000000000000" pitchFamily="2" charset="0"/>
              </a:rPr>
              <a:t>Il</a:t>
            </a:r>
            <a:r>
              <a:rPr lang="it-IT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it-IT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cookie funziona come una </a:t>
            </a:r>
            <a:r>
              <a:rPr lang="it-IT" b="1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'pubblicità portatile' che attiva messaggi promozionali solo in relazione a ciò che l'utente ha già visitato in passato</a:t>
            </a:r>
            <a:r>
              <a:rPr lang="it-IT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. Le pubblicità possono così intercettare i gusti degli utenti e gli inserzionisti possono contare sul fatto che la loro pubblicità seguirà l'utente anche durante le successive sessioni di navigazione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05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BD155-3DF9-447C-85D2-0E09D3E3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I cookies di terze parti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7D7516-8EDF-4288-A9A9-14FA7E1AE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I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 cookies di terza parte sono installati da siti diversi da quello che si visita</a:t>
            </a:r>
          </a:p>
          <a:p>
            <a:pPr algn="l"/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Gli stessi gestori del sito </a:t>
            </a:r>
            <a:r>
              <a:rPr lang="it-IT" i="0" dirty="0">
                <a:solidFill>
                  <a:srgbClr val="5B5B5B"/>
                </a:solidFill>
                <a:effectLst/>
                <a:latin typeface="Raleway" pitchFamily="2" charset="0"/>
              </a:rPr>
              <a:t>non hanno alcun controllo diretto 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circa le modalità di trattamento dei dati.  </a:t>
            </a:r>
          </a:p>
          <a:p>
            <a:pPr algn="l"/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Google Analytics usa il dominio “google-analytics.com” per installare i cookies e processa i dati sui suoi server. Facebook installa cookie che usa anche per studiare il comportamento dei navigatori fuori da Facebook.com</a:t>
            </a:r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: le modalità non sono note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201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476672"/>
            <a:ext cx="73448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Il GDPR (GENERAL DATA PROTECTION REGULATION) Reg. 2016/679 e la definizione di profilazione </a:t>
            </a:r>
            <a:r>
              <a:rPr lang="it-IT" sz="2000" b="1" dirty="0">
                <a:solidFill>
                  <a:srgbClr val="FF0000"/>
                </a:solidFill>
              </a:rPr>
              <a:t>(mancante nella direttiva) </a:t>
            </a:r>
          </a:p>
          <a:p>
            <a:pPr algn="just"/>
            <a:r>
              <a:rPr lang="it-IT" sz="2000" b="1" dirty="0"/>
              <a:t>Art. 4: </a:t>
            </a:r>
            <a:r>
              <a:rPr lang="it-IT" sz="2000" i="1" dirty="0"/>
              <a:t>qualsiasi forma di </a:t>
            </a:r>
            <a:r>
              <a:rPr lang="it-IT" sz="2000" b="1" i="1" dirty="0"/>
              <a:t>trattamento automatizzato</a:t>
            </a:r>
            <a:r>
              <a:rPr lang="it-IT" sz="2000" i="1" dirty="0"/>
              <a:t> di dati personali consistente nell'utilizzo di tali dati personali per </a:t>
            </a:r>
            <a:r>
              <a:rPr lang="it-IT" sz="2000" b="1" i="1" dirty="0"/>
              <a:t>valutare determinati aspetti personali relativi a una persona fisica</a:t>
            </a:r>
            <a:r>
              <a:rPr lang="it-IT" sz="2000" i="1" dirty="0"/>
              <a:t>, in particolare per </a:t>
            </a:r>
            <a:r>
              <a:rPr lang="it-IT" sz="2000" b="1" i="1" dirty="0"/>
              <a:t>analizzare o prevedere aspetti</a:t>
            </a:r>
            <a:r>
              <a:rPr lang="it-IT" sz="2000" i="1" dirty="0"/>
              <a:t> riguardanti il rendimento professionale, la situazione economica, la salute, le preferenze personali, gli interessi, l'affidabilità, il comportamento, l'ubicazione o gli spostamenti di detta persona fisica</a:t>
            </a:r>
            <a:r>
              <a:rPr lang="it-IT" sz="2000" dirty="0"/>
              <a:t>. </a:t>
            </a:r>
          </a:p>
          <a:p>
            <a:pPr algn="just"/>
            <a:br>
              <a:rPr lang="it-IT" sz="2000" dirty="0"/>
            </a:br>
            <a:r>
              <a:rPr lang="it-IT" sz="2000" dirty="0"/>
              <a:t>Quindi, per stabilire se si è in presenza di </a:t>
            </a:r>
            <a:r>
              <a:rPr lang="it-IT" sz="2000" dirty="0" err="1"/>
              <a:t>profilazione</a:t>
            </a:r>
            <a:r>
              <a:rPr lang="it-IT" sz="2000" dirty="0"/>
              <a:t> “</a:t>
            </a:r>
            <a:r>
              <a:rPr lang="it-IT" sz="2000" i="1" dirty="0"/>
              <a:t>è opportuno verificare se le </a:t>
            </a:r>
            <a:r>
              <a:rPr lang="it-IT" sz="2000" b="1" i="1" dirty="0"/>
              <a:t>persone fisiche</a:t>
            </a:r>
            <a:r>
              <a:rPr lang="it-IT" sz="2000" i="1" dirty="0"/>
              <a:t> sono tracciate su internet, compreso l’eventuale ricorso successivo a tecniche di trattamento dei dati personali che consistono nella </a:t>
            </a:r>
            <a:r>
              <a:rPr lang="it-IT" sz="2000" b="1" i="1" dirty="0" err="1"/>
              <a:t>profilazione</a:t>
            </a:r>
            <a:r>
              <a:rPr lang="it-IT" sz="2000" b="1" i="1" dirty="0"/>
              <a:t> della persona fisica</a:t>
            </a:r>
            <a:r>
              <a:rPr lang="it-IT" sz="2000" i="1" dirty="0"/>
              <a:t>, in particolare </a:t>
            </a:r>
            <a:r>
              <a:rPr lang="it-IT" sz="2000" b="1" i="1" dirty="0"/>
              <a:t>per adottare decisioni che la riguardano o analizzarne o prevederne le preferenze, i comportamenti e le posizioni personali</a:t>
            </a:r>
            <a:r>
              <a:rPr lang="it-IT" sz="2000" dirty="0"/>
              <a:t>” (GDPR, considerando 24). </a:t>
            </a:r>
          </a:p>
          <a:p>
            <a:r>
              <a:rPr lang="it-IT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17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200" dirty="0"/>
              <a:t>L’art. 122 Codice Privacy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623792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it-IT" sz="2200" dirty="0"/>
              <a:t>L'archiviazione delle informazioni nell'apparecchio terminale di un contraente o di un utente o l'accesso a informazioni già archiviate sono consentiti unicamente a condizione che il contraente o l'utente abbia </a:t>
            </a:r>
            <a:r>
              <a:rPr lang="it-IT" sz="2200" b="1" dirty="0"/>
              <a:t>espresso il proprio consenso dopo essere stato informato</a:t>
            </a:r>
            <a:r>
              <a:rPr lang="it-IT" sz="2200" dirty="0"/>
              <a:t> con modalità semplificate.</a:t>
            </a:r>
          </a:p>
          <a:p>
            <a:pPr marL="114300" indent="0" algn="just">
              <a:buNone/>
            </a:pPr>
            <a:r>
              <a:rPr lang="it-IT" sz="2200" dirty="0"/>
              <a:t>Quindi: </a:t>
            </a:r>
            <a:r>
              <a:rPr lang="it-IT" sz="2200" b="1" dirty="0">
                <a:solidFill>
                  <a:srgbClr val="FF0000"/>
                </a:solidFill>
              </a:rPr>
              <a:t>informativa (semplificata) + tecnica </a:t>
            </a:r>
            <a:r>
              <a:rPr lang="it-IT" sz="2200" b="1" dirty="0" err="1">
                <a:solidFill>
                  <a:srgbClr val="FF0000"/>
                </a:solidFill>
              </a:rPr>
              <a:t>dell’opt</a:t>
            </a:r>
            <a:r>
              <a:rPr lang="it-IT" sz="2200" b="1" dirty="0">
                <a:solidFill>
                  <a:srgbClr val="FF0000"/>
                </a:solidFill>
              </a:rPr>
              <a:t> in</a:t>
            </a:r>
          </a:p>
          <a:p>
            <a:pPr marL="1143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on è vietata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l'eventuale archiviazione tecnica o l'accesso alle informazioni già archiviate se 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finalizzati unicamente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ad effettuare la trasmissione di una comunicazione su una rete di comunicazione elettronica, o nella misura 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strettamente necessaria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al fornitore di un servizio della società dell'informazione esplicitamente richiesto dal contraente o dall'utente a erogare tale servizio (cookies tecnici) </a:t>
            </a:r>
          </a:p>
          <a:p>
            <a:pPr marL="1143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b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endParaRPr lang="it-IT" sz="2000" b="1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12978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200" dirty="0"/>
              <a:t>L’art. 122 Codice Privacy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623792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it-IT" sz="2200" dirty="0"/>
              <a:t>L'archiviazione delle informazioni nell'apparecchio terminale di un contraente o di un utente o l'accesso a informazioni già archiviate sono consentiti unicamente a condizione che il contraente o l'utente abbia </a:t>
            </a:r>
            <a:r>
              <a:rPr lang="it-IT" sz="2200" b="1" dirty="0"/>
              <a:t>espresso il proprio consenso dopo essere stato informato</a:t>
            </a:r>
            <a:r>
              <a:rPr lang="it-IT" sz="2200" dirty="0"/>
              <a:t> con modalità semplificate.</a:t>
            </a:r>
          </a:p>
          <a:p>
            <a:pPr marL="114300" indent="0" algn="just">
              <a:buNone/>
            </a:pPr>
            <a:r>
              <a:rPr lang="it-IT" sz="2200" dirty="0"/>
              <a:t>Quindi: </a:t>
            </a:r>
            <a:r>
              <a:rPr lang="it-IT" sz="2200" b="1" dirty="0">
                <a:solidFill>
                  <a:srgbClr val="FF0000"/>
                </a:solidFill>
              </a:rPr>
              <a:t>informativa (semplificata) + tecnica </a:t>
            </a:r>
            <a:r>
              <a:rPr lang="it-IT" sz="2200" b="1" dirty="0" err="1">
                <a:solidFill>
                  <a:srgbClr val="FF0000"/>
                </a:solidFill>
              </a:rPr>
              <a:t>dell’opt</a:t>
            </a:r>
            <a:r>
              <a:rPr lang="it-IT" sz="2200" b="1" dirty="0">
                <a:solidFill>
                  <a:srgbClr val="FF0000"/>
                </a:solidFill>
              </a:rPr>
              <a:t> in</a:t>
            </a:r>
          </a:p>
          <a:p>
            <a:pPr marL="1143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N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on è vietata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l'eventuale archiviazione tecnica o l'accesso alle informazioni già archiviate se 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finalizzati unicamente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ad effettuare la trasmissione di una comunicazione su una rete di comunicazione elettronica, o nella misura </a:t>
            </a:r>
            <a:r>
              <a:rPr kumimoji="0" lang="it-IT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strettamente necessaria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al fornitore di un servizio della società dell'informazione esplicitamente richiesto dal contraente o dall'utente a erogare tale servizio (cookies tecnici) </a:t>
            </a:r>
          </a:p>
          <a:p>
            <a:pPr marL="1143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b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endParaRPr lang="it-IT" sz="2000" b="1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543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sz="3200" dirty="0"/>
              <a:t>Il cookie banner e il consenso semplificato</a:t>
            </a:r>
            <a:br>
              <a:rPr lang="it-IT" sz="3200" dirty="0"/>
            </a:b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00808"/>
            <a:ext cx="8291264" cy="4623792"/>
          </a:xfrm>
        </p:spPr>
        <p:txBody>
          <a:bodyPr>
            <a:noAutofit/>
          </a:bodyPr>
          <a:lstStyle/>
          <a:p>
            <a:pPr indent="254000" algn="just">
              <a:lnSpc>
                <a:spcPts val="2100"/>
              </a:lnSpc>
              <a:spcBef>
                <a:spcPts val="700"/>
              </a:spcBef>
            </a:pPr>
            <a:b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</a:b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Segue art. 122 </a:t>
            </a:r>
          </a:p>
          <a:p>
            <a:pPr indent="254000" algn="just">
              <a:lnSpc>
                <a:spcPts val="2100"/>
              </a:lnSpc>
              <a:spcBef>
                <a:spcPts val="700"/>
              </a:spcBef>
            </a:pPr>
            <a:endParaRPr lang="it-IT" sz="2200" dirty="0">
              <a:solidFill>
                <a:prstClr val="black"/>
              </a:solidFill>
              <a:latin typeface="Constantia"/>
            </a:endParaRPr>
          </a:p>
          <a:p>
            <a:pPr indent="254000" algn="just">
              <a:lnSpc>
                <a:spcPts val="2100"/>
              </a:lnSpc>
              <a:spcBef>
                <a:spcPts val="700"/>
              </a:spcBef>
            </a:pPr>
            <a:r>
              <a:rPr lang="it-IT" sz="2400" b="0" i="0" dirty="0">
                <a:solidFill>
                  <a:srgbClr val="000000"/>
                </a:solidFill>
                <a:effectLst/>
              </a:rPr>
              <a:t>Ai fini dell'espressione del consenso di cui al comma 1, possono essere utilizzate specifiche configurazioni di programmi informatici o di dispositivi che siano di facile e chiara utilizzabilità per il contraente o l'utente.</a:t>
            </a:r>
          </a:p>
          <a:p>
            <a:pPr indent="0" algn="just">
              <a:lnSpc>
                <a:spcPts val="2100"/>
              </a:lnSpc>
              <a:spcBef>
                <a:spcPts val="700"/>
              </a:spcBef>
              <a:buNone/>
            </a:pPr>
            <a:endParaRPr lang="it-IT" sz="2400" b="0" i="0" dirty="0">
              <a:solidFill>
                <a:srgbClr val="000000"/>
              </a:solidFill>
              <a:effectLst/>
            </a:endParaRPr>
          </a:p>
          <a:p>
            <a:pPr indent="254000" algn="just">
              <a:lnSpc>
                <a:spcPts val="2100"/>
              </a:lnSpc>
              <a:spcBef>
                <a:spcPts val="700"/>
              </a:spcBef>
            </a:pPr>
            <a:r>
              <a:rPr lang="it-IT" sz="2400" b="0" i="0" dirty="0">
                <a:solidFill>
                  <a:srgbClr val="000000"/>
                </a:solidFill>
                <a:effectLst/>
              </a:rPr>
              <a:t>2-bis. Salvo quanto previsto dal comma 1, è </a:t>
            </a:r>
            <a:r>
              <a:rPr lang="it-IT" sz="2400" b="0" i="0" u="sng" dirty="0">
                <a:solidFill>
                  <a:srgbClr val="000000"/>
                </a:solidFill>
                <a:effectLst/>
              </a:rPr>
              <a:t>vietato</a:t>
            </a:r>
            <a:r>
              <a:rPr lang="it-IT" sz="2400" b="0" i="0" dirty="0">
                <a:solidFill>
                  <a:srgbClr val="000000"/>
                </a:solidFill>
                <a:effectLst/>
              </a:rPr>
              <a:t> l'uso di una rete di comunicazione elettronica per accedere a informazioni archiviate nell'apparecchio terminale di un contraente o di un utente, per archiviare informazioni o per monitorare le operazioni dell'utente.</a:t>
            </a:r>
          </a:p>
          <a:p>
            <a:pPr marL="11430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endParaRPr lang="it-IT" sz="2000" b="1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0273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25038"/>
              </p:ext>
            </p:extLst>
          </p:nvPr>
        </p:nvGraphicFramePr>
        <p:xfrm>
          <a:off x="1547664" y="836712"/>
          <a:ext cx="6371763" cy="7026206"/>
        </p:xfrm>
        <a:graphic>
          <a:graphicData uri="http://schemas.openxmlformats.org/drawingml/2006/table">
            <a:tbl>
              <a:tblPr/>
              <a:tblGrid>
                <a:gridCol w="63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2326">
                <a:tc>
                  <a:txBody>
                    <a:bodyPr/>
                    <a:lstStyle/>
                    <a:p>
                      <a:r>
                        <a:rPr kumimoji="0" lang="it-IT" sz="2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Diritto di opposizione (art. 21 GDPR)</a:t>
                      </a:r>
                    </a:p>
                    <a:p>
                      <a:r>
                        <a:rPr kumimoji="0" lang="it-I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it-IT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L'interessato ha il diritto di opporsi in qualsiasi momento, per motivi connessi alla sua situazione particolare, al trattamento dei dati personali che lo riguardano ai sensi dell</a:t>
                      </a:r>
                      <a:r>
                        <a:rPr kumimoji="0" lang="it-IT" sz="20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‘</a:t>
                      </a:r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art. 6, paragrafo 1, lettere e) o f), compresa la </a:t>
                      </a:r>
                      <a:r>
                        <a:rPr kumimoji="0" lang="it-IT" sz="2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profilazione</a:t>
                      </a:r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sulla base di tali disposizioni. </a:t>
                      </a:r>
                    </a:p>
                    <a:p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Qualora i dati personali siano trattati per finalità di </a:t>
                      </a:r>
                      <a:r>
                        <a:rPr kumimoji="0" lang="it-IT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diretto</a:t>
                      </a:r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l'interessato ha il diritto di opporsi in qualsiasi momento al trattamento dei dati personali che lo riguardano effettuato per tali finalità, compresa la </a:t>
                      </a:r>
                      <a:r>
                        <a:rPr kumimoji="0" lang="it-IT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profilazione</a:t>
                      </a:r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nella misura in cui sia connessa a tale marketing diretto. </a:t>
                      </a:r>
                    </a:p>
                    <a:p>
                      <a:r>
                        <a:rPr kumimoji="0" lang="it-IT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Qualora l'interessato si opponga al trattamento per finalità di marketing diretto, i dati personali non sono più oggetto di trattamento per tali finalità. </a:t>
                      </a:r>
                      <a:br>
                        <a:rPr kumimoji="0" lang="it-I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it-IT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it-IT" sz="14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9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9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74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954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61154"/>
              </p:ext>
            </p:extLst>
          </p:nvPr>
        </p:nvGraphicFramePr>
        <p:xfrm>
          <a:off x="1547664" y="836712"/>
          <a:ext cx="6371763" cy="5258366"/>
        </p:xfrm>
        <a:graphic>
          <a:graphicData uri="http://schemas.openxmlformats.org/drawingml/2006/table">
            <a:tbl>
              <a:tblPr/>
              <a:tblGrid>
                <a:gridCol w="63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2326">
                <a:tc>
                  <a:txBody>
                    <a:bodyPr/>
                    <a:lstStyle/>
                    <a:p>
                      <a:pPr algn="l"/>
                      <a:endParaRPr lang="it-IT" sz="2800" b="1" i="0" dirty="0">
                        <a:solidFill>
                          <a:srgbClr val="00415B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  <a:p>
                      <a:pPr algn="l"/>
                      <a:endParaRPr lang="it-IT" sz="2800" b="1" i="0" dirty="0">
                        <a:solidFill>
                          <a:srgbClr val="00415B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  <a:p>
                      <a:pPr algn="l"/>
                      <a:endParaRPr lang="it-IT" sz="2800" b="1" i="0" dirty="0">
                        <a:solidFill>
                          <a:srgbClr val="00415B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  <a:p>
                      <a:pPr algn="l"/>
                      <a:endParaRPr lang="it-IT" sz="2800" b="1" i="0" dirty="0">
                        <a:solidFill>
                          <a:srgbClr val="00415B"/>
                        </a:solidFill>
                        <a:effectLst/>
                        <a:latin typeface="Titillium Web" panose="00000500000000000000" pitchFamily="2" charset="0"/>
                      </a:endParaRPr>
                    </a:p>
                    <a:p>
                      <a:pPr algn="l"/>
                      <a:r>
                        <a:rPr lang="it-IT" sz="2800" b="1" i="0" dirty="0">
                          <a:solidFill>
                            <a:srgbClr val="00415B"/>
                          </a:solidFill>
                          <a:effectLst/>
                          <a:latin typeface="Titillium Web" panose="00000500000000000000" pitchFamily="2" charset="0"/>
                        </a:rPr>
                        <a:t>       Linee guida cookie e altri strumenti</a:t>
                      </a:r>
                    </a:p>
                    <a:p>
                      <a:pPr algn="l"/>
                      <a:r>
                        <a:rPr lang="it-IT" sz="2800" b="1" i="0" dirty="0">
                          <a:solidFill>
                            <a:srgbClr val="00415B"/>
                          </a:solidFill>
                          <a:effectLst/>
                          <a:latin typeface="Titillium Web" panose="00000500000000000000" pitchFamily="2" charset="0"/>
                        </a:rPr>
                        <a:t>        di tracciamento - 10 giugno 2021</a:t>
                      </a:r>
                    </a:p>
                    <a:p>
                      <a:pPr algn="l"/>
                      <a:r>
                        <a:rPr lang="it-IT" sz="2800" b="1" i="0" dirty="0">
                          <a:solidFill>
                            <a:srgbClr val="00415B"/>
                          </a:solidFill>
                          <a:effectLst/>
                          <a:latin typeface="Titillium Web" panose="00000500000000000000" pitchFamily="2" charset="0"/>
                        </a:rPr>
                        <a:t>                          Garante Privacy</a:t>
                      </a:r>
                    </a:p>
                    <a:p>
                      <a:pPr algn="l"/>
                      <a:endParaRPr lang="it-IT" sz="28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89">
                <a:tc>
                  <a:txBody>
                    <a:bodyPr/>
                    <a:lstStyle/>
                    <a:p>
                      <a:endParaRPr lang="it-IT" sz="2800" dirty="0"/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189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marL="70797" marR="70797" marT="35399" marB="353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974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70797" marR="70797" marT="35399" marB="353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3200" b="1" cap="small" dirty="0"/>
              <a:t>L’uso dei cookies e il rilascio (involontario) dei dati di navigazione: </a:t>
            </a:r>
            <a:r>
              <a:rPr lang="it-IT" sz="3200" b="1" cap="small" dirty="0" err="1"/>
              <a:t>opt</a:t>
            </a:r>
            <a:r>
              <a:rPr lang="it-IT" sz="3200" b="1" cap="small" dirty="0"/>
              <a:t>-in o </a:t>
            </a:r>
            <a:r>
              <a:rPr lang="it-IT" sz="3200" b="1" cap="small" dirty="0" err="1"/>
              <a:t>opt</a:t>
            </a:r>
            <a:r>
              <a:rPr lang="it-IT" sz="3200" b="1" cap="small" dirty="0"/>
              <a:t>-out? </a:t>
            </a:r>
            <a:br>
              <a:rPr lang="it-IT" sz="3200" b="1" cap="small" dirty="0"/>
            </a:br>
            <a:br>
              <a:rPr lang="it-IT" dirty="0"/>
            </a:br>
            <a:r>
              <a:rPr lang="it-IT" sz="2800" dirty="0"/>
              <a:t>La direttiva  2009/136/CE (c.d. Legge cookies), recante modifica della direttiva 2002/58/CE in materia di tutela della vita privata nel settore delle comunicazioni elettroniche</a:t>
            </a: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30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800" dirty="0"/>
              <a:t>I cookies e il Codice Privacy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it-IT" dirty="0"/>
            </a:b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L’art. 122 Codice in materia di protezione dei dati personali (c.d. Codice Privacy: d. lgs. n. 196/2003): Informazioni raccolte nei riguardi del contraente o dell’utente</a:t>
            </a:r>
          </a:p>
          <a:p>
            <a:pPr marL="0" indent="0">
              <a:buNone/>
            </a:pPr>
            <a:endParaRPr lang="it-IT" sz="3200" dirty="0">
              <a:solidFill>
                <a:srgbClr val="04617B"/>
              </a:solidFill>
              <a:latin typeface="Calibri"/>
              <a:ea typeface="+mj-ea"/>
              <a:cs typeface="+mj-cs"/>
            </a:endParaRPr>
          </a:p>
          <a:p>
            <a:pPr marL="0" indent="0">
              <a:buNone/>
            </a:pPr>
            <a:r>
              <a:rPr lang="it-IT" sz="3200" dirty="0">
                <a:solidFill>
                  <a:srgbClr val="04617B"/>
                </a:solidFill>
                <a:latin typeface="Calibri"/>
                <a:ea typeface="+mj-ea"/>
                <a:cs typeface="+mj-cs"/>
              </a:rPr>
              <a:t>Significato di contraente o utente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81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it-IT" sz="4400" dirty="0"/>
              <a:t>Cosa sono i cookies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Identificatori o marcatori (piccolissimi </a:t>
            </a:r>
            <a:r>
              <a:rPr lang="it-IT" dirty="0" err="1"/>
              <a:t>files</a:t>
            </a:r>
            <a:r>
              <a:rPr lang="it-IT" dirty="0"/>
              <a:t> di testo che il browser memorizza nel dispositivo nel momento in cui lo stesso accede ad un sito); stringhe di testo di piccole dimensioni che i siti </a:t>
            </a:r>
            <a:r>
              <a:rPr lang="it-IT" i="1" dirty="0"/>
              <a:t>internet</a:t>
            </a:r>
            <a:r>
              <a:rPr lang="it-IT" dirty="0"/>
              <a:t> visitati dall’utente inviano al suo terminale, col fine di registrare l’accesso ed ulteriori dati, in modo tale che sia possibile riconoscere l’utente durante le successive visite. </a:t>
            </a:r>
          </a:p>
          <a:p>
            <a:r>
              <a:rPr lang="it-IT" dirty="0"/>
              <a:t>Secondo il Garante Privacy “un </a:t>
            </a:r>
            <a:r>
              <a:rPr lang="it-IT" i="1" dirty="0"/>
              <a:t>cookie </a:t>
            </a:r>
            <a:r>
              <a:rPr lang="it-IT" dirty="0"/>
              <a:t>è una sorta di richiamo che viene trasmesso, attraverso il </a:t>
            </a:r>
            <a:r>
              <a:rPr lang="it-IT" i="1" dirty="0"/>
              <a:t>browser</a:t>
            </a:r>
            <a:r>
              <a:rPr lang="it-IT" dirty="0"/>
              <a:t>, dal sito </a:t>
            </a:r>
            <a:r>
              <a:rPr lang="it-IT" i="1" dirty="0"/>
              <a:t>internet</a:t>
            </a:r>
            <a:r>
              <a:rPr lang="it-IT" dirty="0"/>
              <a:t> che l’utente sta visitando alla memoria del </a:t>
            </a:r>
            <a:r>
              <a:rPr lang="it-IT" i="1" dirty="0"/>
              <a:t>computer</a:t>
            </a:r>
            <a:r>
              <a:rPr lang="it-IT" dirty="0"/>
              <a:t>, e consente al server di riconoscere l’utente ogni volta che accede alla rete telematica e, quindi, permette anche di conoscere i comportamenti del navigatore”</a:t>
            </a:r>
          </a:p>
        </p:txBody>
      </p:sp>
    </p:spTree>
    <p:extLst>
      <p:ext uri="{BB962C8B-B14F-4D97-AF65-F5344CB8AC3E}">
        <p14:creationId xmlns:p14="http://schemas.microsoft.com/office/powerpoint/2010/main" val="309880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EFEF7-0464-401B-8158-4F219EC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Quanti tipi di cookies esistono?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A67CA-8619-4BC5-8F2F-3CAB5230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 cookies tecnici (cookies di sessione, di navigazione o di funzionamento)</a:t>
            </a:r>
          </a:p>
          <a:p>
            <a:endParaRPr lang="it-IT" dirty="0"/>
          </a:p>
          <a:p>
            <a:r>
              <a:rPr lang="it-IT" dirty="0"/>
              <a:t>I cookies di profilazione </a:t>
            </a:r>
          </a:p>
          <a:p>
            <a:endParaRPr lang="it-IT" dirty="0"/>
          </a:p>
          <a:p>
            <a:r>
              <a:rPr lang="it-IT" dirty="0"/>
              <a:t>I cookies di terze parti</a:t>
            </a:r>
          </a:p>
        </p:txBody>
      </p:sp>
    </p:spTree>
    <p:extLst>
      <p:ext uri="{BB962C8B-B14F-4D97-AF65-F5344CB8AC3E}">
        <p14:creationId xmlns:p14="http://schemas.microsoft.com/office/powerpoint/2010/main" val="30420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EFEF7-0464-401B-8158-4F219ECA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 cookies tecnici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A67CA-8619-4BC5-8F2F-3CAB5230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b="0" i="1" dirty="0">
                <a:solidFill>
                  <a:srgbClr val="5B5B5B"/>
                </a:solidFill>
                <a:effectLst/>
                <a:latin typeface="Raleway" pitchFamily="2" charset="0"/>
              </a:rPr>
              <a:t>= sono quelli utilizzati al solo fine di “</a:t>
            </a:r>
            <a:r>
              <a:rPr lang="it-IT" b="1" i="1" dirty="0">
                <a:solidFill>
                  <a:srgbClr val="5B5B5B"/>
                </a:solidFill>
                <a:effectLst/>
                <a:latin typeface="Raleway" pitchFamily="2" charset="0"/>
              </a:rPr>
              <a:t>effettuare la trasmissione di una comunicazione</a:t>
            </a:r>
            <a:r>
              <a:rPr lang="it-IT" b="0" i="1" dirty="0">
                <a:solidFill>
                  <a:srgbClr val="5B5B5B"/>
                </a:solidFill>
                <a:effectLst/>
                <a:latin typeface="Raleway" pitchFamily="2" charset="0"/>
              </a:rPr>
              <a:t> su una rete di comunicazione elettronica, o nella misura strettamente necessaria al fornitore di un servizio della società dell’informazione esplicitamente richiesto dall’abbonato o dall’utente </a:t>
            </a:r>
            <a:r>
              <a:rPr lang="it-IT" b="1" i="1" dirty="0">
                <a:solidFill>
                  <a:srgbClr val="5B5B5B"/>
                </a:solidFill>
                <a:effectLst/>
                <a:latin typeface="Raleway" pitchFamily="2" charset="0"/>
              </a:rPr>
              <a:t>a erogare tale servizio</a:t>
            </a:r>
            <a:r>
              <a:rPr lang="it-IT" b="0" i="1" dirty="0">
                <a:solidFill>
                  <a:srgbClr val="5B5B5B"/>
                </a:solidFill>
                <a:effectLst/>
                <a:latin typeface="Raleway" pitchFamily="2" charset="0"/>
              </a:rPr>
              <a:t>” (cfr. art. 122, comma 1, del Codice Privacy)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50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EFEF7-0464-401B-8158-4F219ECA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68728"/>
          </a:xfrm>
        </p:spPr>
        <p:txBody>
          <a:bodyPr>
            <a:normAutofit fontScale="90000"/>
          </a:bodyPr>
          <a:lstStyle/>
          <a:p>
            <a:r>
              <a:rPr lang="it-IT" dirty="0"/>
              <a:t>Esempi di cookies tecnici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DA67CA-8619-4BC5-8F2F-3CAB5230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lnSpcReduction="10000"/>
          </a:bodyPr>
          <a:lstStyle/>
          <a:p>
            <a:pPr algn="l"/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I 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cookies tecnici, per esempio: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permettono ad un utente di accedere al proprio profilo senza dover eseguire ogni volta il login;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d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i ritrovare i prodotti che aveva aggiunto al carrello anche dopo diversi giorni;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di selezionare la lingua con cui vuole navigare il sito senza doverla impostare ogni volta….</a:t>
            </a:r>
          </a:p>
          <a:p>
            <a:pPr marL="0" indent="0" algn="l" fontAlgn="base">
              <a:buNone/>
            </a:pP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Ma …</a:t>
            </a:r>
          </a:p>
          <a:p>
            <a:pPr marL="0" indent="0" algn="l">
              <a:buNone/>
            </a:pP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possono conteggiare il numero di accessi e raccogliere altre informazioni anonime e aggregate sui visitatori</a:t>
            </a:r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 di un sito</a:t>
            </a:r>
            <a:endParaRPr lang="it-IT" b="0" i="0" dirty="0">
              <a:solidFill>
                <a:srgbClr val="5B5B5B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95C22-1BC3-4EC4-B8E2-A064CE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cookies di profilazione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E068A-1189-4333-83EA-D6AF15C8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0" i="1" dirty="0">
              <a:solidFill>
                <a:srgbClr val="5B5B5B"/>
              </a:solidFill>
              <a:effectLst/>
              <a:latin typeface="Raleway" pitchFamily="2" charset="0"/>
            </a:endParaRPr>
          </a:p>
          <a:p>
            <a:endParaRPr lang="it-IT" i="1" dirty="0">
              <a:solidFill>
                <a:srgbClr val="5B5B5B"/>
              </a:solidFill>
              <a:latin typeface="Raleway" pitchFamily="2" charset="0"/>
            </a:endParaRPr>
          </a:p>
          <a:p>
            <a:r>
              <a:rPr lang="it-IT" b="0" i="1" dirty="0">
                <a:solidFill>
                  <a:srgbClr val="5B5B5B"/>
                </a:solidFill>
                <a:effectLst/>
                <a:latin typeface="Raleway" pitchFamily="2" charset="0"/>
              </a:rPr>
              <a:t>Sono volti a creare </a:t>
            </a:r>
            <a:r>
              <a:rPr lang="it-IT" b="1" i="1" dirty="0">
                <a:solidFill>
                  <a:srgbClr val="5B5B5B"/>
                </a:solidFill>
                <a:effectLst/>
                <a:latin typeface="Raleway" pitchFamily="2" charset="0"/>
              </a:rPr>
              <a:t>profili</a:t>
            </a:r>
            <a:r>
              <a:rPr lang="it-IT" b="0" i="1" dirty="0">
                <a:solidFill>
                  <a:srgbClr val="5B5B5B"/>
                </a:solidFill>
                <a:effectLst/>
                <a:latin typeface="Raleway" pitchFamily="2" charset="0"/>
              </a:rPr>
              <a:t> relativi all’utente e vengono utilizzati al fine di inviare messaggi pubblicitari in linea con le </a:t>
            </a:r>
            <a:r>
              <a:rPr lang="it-IT" b="1" i="1" dirty="0">
                <a:solidFill>
                  <a:srgbClr val="5B5B5B"/>
                </a:solidFill>
                <a:effectLst/>
                <a:latin typeface="Raleway" pitchFamily="2" charset="0"/>
              </a:rPr>
              <a:t>preferenze manifestate dallo stesso nell’ambito della navigazione in rete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8516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95C22-1BC3-4EC4-B8E2-A064CED2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Attraverso i cookies di profilazione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DE068A-1189-4333-83EA-D6AF15C8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b="0" i="1" dirty="0">
              <a:solidFill>
                <a:srgbClr val="5B5B5B"/>
              </a:solidFill>
              <a:effectLst/>
              <a:latin typeface="Raleway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È possibile inviare 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messaggi promozionali personalizzati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 e mostrare 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pubblicità personalizzate anche su siti diversi da quello dell’inserzionista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5B5B5B"/>
                </a:solidFill>
                <a:latin typeface="Raleway" pitchFamily="2" charset="0"/>
              </a:rPr>
              <a:t>È 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possibile capire ogni singolo navigatore quali pagine visita e quali azioni compie per 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comprendere meglio le sue preferenze</a:t>
            </a:r>
            <a:r>
              <a:rPr lang="it-IT" i="0" dirty="0">
                <a:solidFill>
                  <a:srgbClr val="5B5B5B"/>
                </a:solidFill>
                <a:effectLst/>
                <a:latin typeface="Raleway" pitchFamily="2" charset="0"/>
              </a:rPr>
              <a:t> e</a:t>
            </a:r>
            <a:r>
              <a:rPr lang="it-IT" b="0" i="0" dirty="0">
                <a:solidFill>
                  <a:srgbClr val="5B5B5B"/>
                </a:solidFill>
                <a:effectLst/>
                <a:latin typeface="Raleway" pitchFamily="2" charset="0"/>
              </a:rPr>
              <a:t> offrirgli un servizio migliore attraverso la 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personalizzazione dei contenuti (e anche dei prezzi, c.d. </a:t>
            </a:r>
            <a:r>
              <a:rPr lang="it-IT" b="1" i="0" dirty="0" err="1">
                <a:solidFill>
                  <a:srgbClr val="5B5B5B"/>
                </a:solidFill>
                <a:effectLst/>
                <a:latin typeface="Raleway" pitchFamily="2" charset="0"/>
              </a:rPr>
              <a:t>dynamic</a:t>
            </a:r>
            <a:r>
              <a:rPr lang="it-IT" b="1" i="0" dirty="0">
                <a:solidFill>
                  <a:srgbClr val="5B5B5B"/>
                </a:solidFill>
                <a:effectLst/>
                <a:latin typeface="Raleway" pitchFamily="2" charset="0"/>
              </a:rPr>
              <a:t> pricing)</a:t>
            </a:r>
            <a:endParaRPr lang="it-IT" b="0" i="0" dirty="0">
              <a:solidFill>
                <a:srgbClr val="5B5B5B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5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2688</TotalTime>
  <Words>1374</Words>
  <Application>Microsoft Office PowerPoint</Application>
  <PresentationFormat>Presentazione su schermo (4:3)</PresentationFormat>
  <Paragraphs>80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Constantia</vt:lpstr>
      <vt:lpstr>Garamond</vt:lpstr>
      <vt:lpstr>Montserrat</vt:lpstr>
      <vt:lpstr>Raleway</vt:lpstr>
      <vt:lpstr>Titillium Web</vt:lpstr>
      <vt:lpstr>Wingdings 2</vt:lpstr>
      <vt:lpstr>Equinozio</vt:lpstr>
      <vt:lpstr>    Prof.ssa Dianora Poletti  </vt:lpstr>
      <vt:lpstr>Presentazione standard di PowerPoint</vt:lpstr>
      <vt:lpstr>I cookies e il Codice Privacy</vt:lpstr>
      <vt:lpstr>Cosa sono i cookies</vt:lpstr>
      <vt:lpstr>Quanti tipi di cookies esistono?</vt:lpstr>
      <vt:lpstr>I cookies tecnici</vt:lpstr>
      <vt:lpstr>Esempi di cookies tecnici </vt:lpstr>
      <vt:lpstr>I cookies di profilazione</vt:lpstr>
      <vt:lpstr>Attraverso i cookies di profilazione</vt:lpstr>
      <vt:lpstr>Il retargeting</vt:lpstr>
      <vt:lpstr>I cookies di terze parti</vt:lpstr>
      <vt:lpstr>Presentazione standard di PowerPoint</vt:lpstr>
      <vt:lpstr>L’art. 122 Codice Privacy </vt:lpstr>
      <vt:lpstr>L’art. 122 Codice Privacy </vt:lpstr>
      <vt:lpstr>Il cookie banner e il consenso semplificato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Prof.ssa Dianora Poletti</dc:title>
  <dc:creator>Dianora Poletti</dc:creator>
  <cp:lastModifiedBy>Dianora Poletti</cp:lastModifiedBy>
  <cp:revision>142</cp:revision>
  <cp:lastPrinted>2017-03-03T22:18:20Z</cp:lastPrinted>
  <dcterms:created xsi:type="dcterms:W3CDTF">2016-03-17T17:37:28Z</dcterms:created>
  <dcterms:modified xsi:type="dcterms:W3CDTF">2021-10-05T16:59:59Z</dcterms:modified>
</cp:coreProperties>
</file>