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9" r:id="rId4"/>
    <p:sldId id="307" r:id="rId5"/>
    <p:sldId id="310" r:id="rId6"/>
    <p:sldId id="311" r:id="rId7"/>
    <p:sldId id="301" r:id="rId8"/>
    <p:sldId id="312" r:id="rId9"/>
    <p:sldId id="271" r:id="rId10"/>
    <p:sldId id="278" r:id="rId11"/>
    <p:sldId id="269" r:id="rId12"/>
    <p:sldId id="300" r:id="rId13"/>
    <p:sldId id="268" r:id="rId14"/>
    <p:sldId id="323" r:id="rId15"/>
    <p:sldId id="325" r:id="rId16"/>
    <p:sldId id="326" r:id="rId17"/>
    <p:sldId id="332" r:id="rId18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72375" autoAdjust="0"/>
  </p:normalViewPr>
  <p:slideViewPr>
    <p:cSldViewPr>
      <p:cViewPr>
        <p:scale>
          <a:sx n="49" d="100"/>
          <a:sy n="49" d="100"/>
        </p:scale>
        <p:origin x="1682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4E078-3B26-4A84-A753-BF031629F95B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46015-872D-4468-9D87-D7476EF66B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41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841B-8FA3-48A9-B4AE-8FC22528D1F6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2F2B-3866-448E-B957-DFB9766F63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5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E57-45CA-45E2-A128-E2BE9575D141}" type="datetime1">
              <a:rPr lang="it-IT" smtClean="0"/>
              <a:t>27/09/2021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027-BF80-42CD-86C1-4AC1A633E6FD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5283-9FED-4157-BBB3-1C54A0440F3F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04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33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99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62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44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483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471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65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E4D9-1DEB-42C9-9F5B-1EA100C8E192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08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356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2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03E6-F85F-40C0-969B-459163E9C072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6F95-A9A4-48CF-97E5-D570E24737F4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0678-E9B9-41DB-B535-06C2966B11B3}" type="datetime1">
              <a:rPr lang="it-IT" smtClean="0"/>
              <a:t>27/09/2021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7CCD-7F9B-47FB-82EB-B3AA88A3170B}" type="datetime1">
              <a:rPr lang="it-IT" smtClean="0"/>
              <a:t>27/09/2021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4EB4-427A-4111-8C4E-0C51A52AAB52}" type="datetime1">
              <a:rPr lang="it-IT" smtClean="0"/>
              <a:t>27/09/2021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972-A66C-47FF-BF64-2CEBA980AF1E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8C7-E0B4-41D5-86CA-E5E3AD31958A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9484CB-2AD6-4EA9-B7F2-224C563E4DD4}" type="datetime1">
              <a:rPr lang="it-IT" smtClean="0"/>
              <a:t>27/09/2021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7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75240" cy="1728192"/>
          </a:xfrm>
        </p:spPr>
        <p:txBody>
          <a:bodyPr>
            <a:noAutofit/>
          </a:bodyPr>
          <a:lstStyle/>
          <a:p>
            <a:pPr algn="ctr"/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r>
              <a:rPr lang="it-IT" sz="6000" b="1" dirty="0">
                <a:solidFill>
                  <a:srgbClr val="0070C0"/>
                </a:solidFill>
                <a:latin typeface="Garamond" panose="02020404030301010803" pitchFamily="18" charset="0"/>
              </a:rPr>
              <a:t>Prof.ssa Dianora Poletti </a:t>
            </a:r>
            <a:br>
              <a:rPr lang="it-IT" sz="5800" b="1" dirty="0">
                <a:solidFill>
                  <a:srgbClr val="0070C0"/>
                </a:solidFill>
                <a:latin typeface="Garamond" panose="02020404030301010803" pitchFamily="18" charset="0"/>
              </a:rPr>
            </a:br>
            <a:endParaRPr lang="it-IT" sz="5800" b="1" dirty="0">
              <a:solidFill>
                <a:srgbClr val="0070C0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500" dirty="0">
                <a:latin typeface="Garamond" panose="02020404030301010803" pitchFamily="18" charset="0"/>
              </a:rPr>
              <a:t>    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4600" dirty="0">
                <a:latin typeface="Garamond" panose="02020404030301010803" pitchFamily="18" charset="0"/>
              </a:rPr>
              <a:t>Corso di Diritto dell’Informatica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3200" b="1" dirty="0">
                <a:solidFill>
                  <a:schemeClr val="accent1"/>
                </a:solidFill>
                <a:latin typeface="Garamond" panose="02020404030301010803" pitchFamily="18" charset="0"/>
              </a:rPr>
              <a:t>IL CONSUMATORE TELEMATICO E LE CLAUSOLE VESSATORIE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4600">
                <a:latin typeface="Garamond" panose="02020404030301010803" pitchFamily="18" charset="0"/>
              </a:rPr>
              <a:t>Lezione del 27.09.2021</a:t>
            </a:r>
            <a:endParaRPr lang="it-IT" sz="4600" dirty="0">
              <a:latin typeface="Garamond" panose="02020404030301010803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37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648830"/>
            <a:ext cx="9144000" cy="385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E se il contraente è 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minore di età</a:t>
            </a:r>
            <a:r>
              <a:rPr kumimoji="0" lang="it-IT" alt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?                        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</p:txBody>
      </p:sp>
      <p:pic>
        <p:nvPicPr>
          <p:cNvPr id="1025" name="Immagine 7" descr="Bambini digitali | bambino al computer |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01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664224"/>
            <a:ext cx="896448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4000" dirty="0">
              <a:latin typeface="Garamond" panose="02020404030301010803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E se il contraente è </a:t>
            </a:r>
            <a:r>
              <a:rPr kumimoji="0" lang="it-IT" altLang="it-IT" sz="4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disonesto</a:t>
            </a:r>
            <a:r>
              <a:rPr kumimoji="0" lang="it-IT" altLang="it-I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?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</p:txBody>
      </p:sp>
      <p:pic>
        <p:nvPicPr>
          <p:cNvPr id="3073" name="irc_ilrp_mut" descr="https://encrypted-tbn1.gstatic.com/images?q=tbn:ANd9GcSPosP4JK10lSZnfSHJdBXBkD1TjUwM5n86ep0_C-uY9_3C1VpjBZdVJ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2202235" cy="2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71600" y="4920667"/>
            <a:ext cx="75608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Truffa  contrattuale                         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Dolo contrattuale                 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Omesso regime delle informazioni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88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314313"/>
            <a:ext cx="79928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Perché è importante il </a:t>
            </a:r>
            <a:r>
              <a:rPr kumimoji="0" lang="it-IT" altLang="it-IT" sz="3200" b="1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luogo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di conclusione del contratto?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Legge applicabile e giudice competente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I contratti </a:t>
            </a:r>
            <a:r>
              <a:rPr kumimoji="0" lang="it-IT" altLang="it-IT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B2B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e la scelta della legge rimessa alla volontà delle parti (art. 4 </a:t>
            </a:r>
            <a:r>
              <a:rPr kumimoji="0" lang="it-IT" altLang="it-IT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lett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. e del d. </a:t>
            </a:r>
            <a:r>
              <a:rPr kumimoji="0" lang="it-IT" altLang="it-IT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lgs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. n. 70/2003).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E in assenza? </a:t>
            </a:r>
            <a:r>
              <a:rPr lang="it-IT" altLang="it-IT" sz="3200" dirty="0"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Regole generali di diritto </a:t>
            </a:r>
            <a:r>
              <a:rPr lang="it-IT" altLang="it-IT" sz="3200" dirty="0" err="1"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int.le</a:t>
            </a:r>
            <a:r>
              <a:rPr lang="it-IT" altLang="it-IT" sz="3200" dirty="0"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privato: Reg. UE 593/2008 (Roma I), art. 4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                           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2049" name="Immagine 5" descr="Risultati immagini per immagine di una c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230611" cy="22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00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822418"/>
            <a:ext cx="799288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I contratti </a:t>
            </a:r>
            <a:r>
              <a:rPr kumimoji="0" lang="it-IT" altLang="it-IT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B2C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: il divieto di forum shopping e il foro del consumatore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2049" name="Immagine 5" descr="Risultati immagini per immagine di una c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230611" cy="22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40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899592" y="1412776"/>
            <a:ext cx="778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   Il ruolo dei feedback</a:t>
            </a:r>
          </a:p>
        </p:txBody>
      </p:sp>
      <p:pic>
        <p:nvPicPr>
          <p:cNvPr id="1028" name="Picture 4" descr="L'alba dell'Intelligenza Artificiale - Link Campus University">
            <a:extLst>
              <a:ext uri="{FF2B5EF4-FFF2-40B4-BE49-F238E27FC236}">
                <a16:creationId xmlns:a16="http://schemas.microsoft.com/office/drawing/2014/main" id="{3761F939-3BFB-4760-809F-D340AD4C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3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95736" y="899429"/>
            <a:ext cx="59046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Cosa sono gli SMART CONTRACTS?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(rinvio) </a:t>
            </a:r>
            <a:endParaRPr kumimoji="0" lang="it-IT" alt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Risultati immagini per immagine smart contract">
            <a:extLst>
              <a:ext uri="{FF2B5EF4-FFF2-40B4-BE49-F238E27FC236}">
                <a16:creationId xmlns:a16="http://schemas.microsoft.com/office/drawing/2014/main" id="{C01C6C1D-916B-4A98-93EF-0FA488E7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6" y="3068960"/>
            <a:ext cx="527098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2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16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899592" y="1628800"/>
            <a:ext cx="736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Il contratto «dentro» l’AI</a:t>
            </a:r>
          </a:p>
          <a:p>
            <a:pPr algn="ctr"/>
            <a:endParaRPr lang="it-IT" sz="2800" b="1" dirty="0">
              <a:solidFill>
                <a:schemeClr val="accent1"/>
              </a:solidFill>
            </a:endParaRPr>
          </a:p>
          <a:p>
            <a:pPr algn="ctr"/>
            <a:r>
              <a:rPr lang="it-IT" sz="2800" b="1" dirty="0">
                <a:solidFill>
                  <a:schemeClr val="accent1"/>
                </a:solidFill>
              </a:rPr>
              <a:t>Dagli scambi senza accordo ai contratti senza volontà contrattuale?</a:t>
            </a:r>
          </a:p>
          <a:p>
            <a:pPr algn="ctr"/>
            <a:endParaRPr lang="it-IT" sz="2800" b="1" dirty="0">
              <a:solidFill>
                <a:schemeClr val="accent1"/>
              </a:solidFill>
            </a:endParaRPr>
          </a:p>
          <a:p>
            <a:pPr algn="ctr"/>
            <a:r>
              <a:rPr lang="it-IT" sz="2800" b="1" dirty="0">
                <a:solidFill>
                  <a:schemeClr val="accent1"/>
                </a:solidFill>
              </a:rPr>
              <a:t>Smart contract: precisazioni e rinvio </a:t>
            </a:r>
          </a:p>
          <a:p>
            <a:pPr algn="ctr"/>
            <a:endParaRPr lang="it-IT" sz="2800" b="1" dirty="0">
              <a:solidFill>
                <a:schemeClr val="accent1"/>
              </a:solidFill>
            </a:endParaRPr>
          </a:p>
          <a:p>
            <a:pPr algn="ctr"/>
            <a:r>
              <a:rPr lang="it-IT" sz="2800" b="1" dirty="0">
                <a:solidFill>
                  <a:schemeClr val="accent1"/>
                </a:solidFill>
              </a:rPr>
              <a:t>AI «strong» e black box algorithmic contracts</a:t>
            </a:r>
          </a:p>
          <a:p>
            <a:pPr algn="ctr"/>
            <a:endParaRPr lang="it-IT" sz="2800" b="1" dirty="0"/>
          </a:p>
          <a:p>
            <a:pPr algn="ctr"/>
            <a:endParaRPr lang="it-IT" sz="3200" b="1" dirty="0"/>
          </a:p>
          <a:p>
            <a:pPr algn="ctr"/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7700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3302" y="764704"/>
            <a:ext cx="802315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/>
                </a:solidFill>
              </a:rPr>
              <a:t>   Ancora sui contratti B2C e sulla speciale </a:t>
            </a:r>
          </a:p>
          <a:p>
            <a:r>
              <a:rPr lang="it-IT" sz="2800" b="1" dirty="0">
                <a:solidFill>
                  <a:schemeClr val="accent1"/>
                </a:solidFill>
              </a:rPr>
              <a:t>                disciplina consumeristica </a:t>
            </a:r>
          </a:p>
          <a:p>
            <a:endParaRPr lang="it-IT" sz="2400" b="1" dirty="0">
              <a:solidFill>
                <a:schemeClr val="accent1"/>
              </a:solidFill>
            </a:endParaRPr>
          </a:p>
          <a:p>
            <a:r>
              <a:rPr lang="it-IT" sz="2400" b="1" dirty="0">
                <a:solidFill>
                  <a:schemeClr val="accent1"/>
                </a:solidFill>
              </a:rPr>
              <a:t>- </a:t>
            </a:r>
            <a:r>
              <a:rPr lang="it-IT" sz="2400" dirty="0"/>
              <a:t>Obblighi informativi </a:t>
            </a:r>
          </a:p>
          <a:p>
            <a:r>
              <a:rPr lang="it-IT" sz="2400" dirty="0"/>
              <a:t>- Diritto di recesso</a:t>
            </a:r>
          </a:p>
          <a:p>
            <a:r>
              <a:rPr lang="it-IT" sz="2400" dirty="0"/>
              <a:t>- Clausole vessatorie  </a:t>
            </a:r>
          </a:p>
          <a:p>
            <a:endParaRPr lang="it-IT" dirty="0"/>
          </a:p>
          <a:p>
            <a:r>
              <a:rPr lang="it-IT" sz="2000" dirty="0"/>
              <a:t>Quale il </a:t>
            </a:r>
            <a:r>
              <a:rPr lang="it-IT" sz="2000" b="1" dirty="0">
                <a:solidFill>
                  <a:schemeClr val="accent1"/>
                </a:solidFill>
              </a:rPr>
              <a:t>rapporto tra il d. </a:t>
            </a:r>
            <a:r>
              <a:rPr lang="it-IT" sz="2000" b="1" dirty="0" err="1">
                <a:solidFill>
                  <a:schemeClr val="accent1"/>
                </a:solidFill>
              </a:rPr>
              <a:t>lgs</a:t>
            </a:r>
            <a:r>
              <a:rPr lang="it-IT" sz="2000" b="1" dirty="0">
                <a:solidFill>
                  <a:schemeClr val="accent1"/>
                </a:solidFill>
              </a:rPr>
              <a:t>. n. 70 e il codice del consumo</a:t>
            </a:r>
            <a:r>
              <a:rPr lang="it-IT" sz="2000" dirty="0"/>
              <a:t>?</a:t>
            </a:r>
          </a:p>
          <a:p>
            <a:endParaRPr lang="it-IT" sz="2000" dirty="0"/>
          </a:p>
          <a:p>
            <a:r>
              <a:rPr lang="it-IT" sz="2000" dirty="0"/>
              <a:t>La norma di rinvio dell’art. 68 del Codice del Consumo + l’art. 49 comma 9: prevale il codice del consumo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2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87624" y="692696"/>
            <a:ext cx="7488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SEGUE….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99592" y="1484784"/>
            <a:ext cx="7416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Quando una clausola è vessatoria? Gli artt. 33 e seg. del codice del consumo e lo </a:t>
            </a:r>
            <a:r>
              <a:rPr lang="it-IT" sz="2800" b="1" dirty="0"/>
              <a:t>squilibrio</a:t>
            </a:r>
            <a:r>
              <a:rPr lang="it-IT" sz="2800" dirty="0"/>
              <a:t> tra i diritti e obblighi dei contraenti. Il controllo giudiziale sul contenuto del contratto a stregua di buona fede oggettiva</a:t>
            </a:r>
          </a:p>
          <a:p>
            <a:endParaRPr lang="it-IT" sz="2800" dirty="0"/>
          </a:p>
          <a:p>
            <a:r>
              <a:rPr lang="it-IT" sz="2800" dirty="0"/>
              <a:t>clausole </a:t>
            </a:r>
            <a:r>
              <a:rPr lang="it-IT" sz="2800" b="1" u="sng" dirty="0"/>
              <a:t>presunte</a:t>
            </a:r>
            <a:r>
              <a:rPr lang="it-IT" sz="2800" dirty="0"/>
              <a:t> vessatorie (art. 33) </a:t>
            </a:r>
          </a:p>
          <a:p>
            <a:r>
              <a:rPr lang="it-IT" sz="2800" dirty="0"/>
              <a:t>clausole </a:t>
            </a:r>
            <a:r>
              <a:rPr lang="it-IT" sz="2800" b="1" u="sng" dirty="0"/>
              <a:t>sempre</a:t>
            </a:r>
            <a:r>
              <a:rPr lang="it-IT" sz="2800" b="1" dirty="0"/>
              <a:t> </a:t>
            </a:r>
            <a:r>
              <a:rPr lang="it-IT" sz="2800" dirty="0"/>
              <a:t>vessatorie  (la </a:t>
            </a:r>
            <a:r>
              <a:rPr lang="it-IT" sz="2800" dirty="0" err="1"/>
              <a:t>black</a:t>
            </a:r>
            <a:r>
              <a:rPr lang="it-IT" sz="2800" dirty="0"/>
              <a:t> list dell’art. 36) </a:t>
            </a:r>
          </a:p>
          <a:p>
            <a:r>
              <a:rPr lang="it-IT" sz="2800" dirty="0"/>
              <a:t>clausole </a:t>
            </a:r>
            <a:r>
              <a:rPr lang="it-IT" sz="2800" b="1" u="sng" dirty="0"/>
              <a:t>mai</a:t>
            </a:r>
            <a:r>
              <a:rPr lang="it-IT" sz="2800" dirty="0"/>
              <a:t> vessatorie  (la </a:t>
            </a:r>
            <a:r>
              <a:rPr lang="it-IT" sz="2800" b="1" dirty="0">
                <a:solidFill>
                  <a:srgbClr val="FF0000"/>
                </a:solidFill>
              </a:rPr>
              <a:t>trattativa individuale sulla singola clausola</a:t>
            </a:r>
            <a:r>
              <a:rPr lang="it-IT" sz="2800" dirty="0"/>
              <a:t>) 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0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611560" y="548680"/>
            <a:ext cx="828092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Alcuni esempi di clausole presunte vessatorie</a:t>
            </a:r>
          </a:p>
          <a:p>
            <a:r>
              <a:rPr lang="it-IT" dirty="0"/>
              <a:t>Una lunga lista….</a:t>
            </a:r>
          </a:p>
          <a:p>
            <a:r>
              <a:rPr lang="it-IT" dirty="0"/>
              <a:t>c) escludere o limitare l'opportunità da parte del consumatore della compensazione di un debito nei confronti del professionista con un credito vantato nei confronti di quest'ultimo; </a:t>
            </a:r>
          </a:p>
          <a:p>
            <a:r>
              <a:rPr lang="it-IT" dirty="0"/>
              <a:t>h) consentire al professionista di recedere da contratti a tempo indeterminato senza un ragionevole preavviso, tranne nel caso di giusta causa; </a:t>
            </a:r>
          </a:p>
          <a:p>
            <a:r>
              <a:rPr lang="it-IT" dirty="0"/>
              <a:t>i) stabilire un termine eccessivamente anticipato rispetto alla scadenza del contratto per comunicare la disdetta al fine di evitare la tacita proroga o rinnovazione; </a:t>
            </a:r>
          </a:p>
          <a:p>
            <a:r>
              <a:rPr lang="it-IT" dirty="0"/>
              <a:t>m) consentire al professionista di modificare unilateralmente le clausole del contratto, ovvero le caratteristiche del prodotto o del servizio da fornire, senza un giustificato motivo indicato nel contratto stesso; </a:t>
            </a:r>
          </a:p>
          <a:p>
            <a:r>
              <a:rPr lang="it-IT" dirty="0"/>
              <a:t>o) consentire al professionista di aumentare il prezzo del bene o del servizio senza che il consumatore possa recedere se il prezzo finale è eccessivamente elevato rispetto a quello originariamente convenuto; </a:t>
            </a:r>
          </a:p>
          <a:p>
            <a:r>
              <a:rPr lang="it-IT" dirty="0"/>
              <a:t>t) sancire a carico del consumatore decadenze, limitazioni della facoltà di opporre eccezioni, deroghe alla competenza dell'autorità giudiziaria, limitazioni all'adduzione di prove, inversioni o modificazioni dell'onere della prova, restrizioni alla libertà contrattuale nei rapporti con i terzi; </a:t>
            </a:r>
          </a:p>
          <a:p>
            <a:r>
              <a:rPr lang="it-IT" dirty="0"/>
              <a:t>u) stabilire come sede del foro competente sulle controversie località diversa da quella di residenza o domicilio elettivo del consumatore;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42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5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043608" y="1412776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a) escludere o limitare la responsabilità del professionista in caso di morte o danno alla persona del consumatore, risultante da un fatto o da un'omissione del professionista;</a:t>
            </a:r>
            <a:br>
              <a:rPr lang="it-IT" sz="2400" dirty="0"/>
            </a:br>
            <a:r>
              <a:rPr lang="it-IT" sz="2400" dirty="0"/>
              <a:t>b) escludere o limitare le azioni del consumatore nei confronti del professionista o di un'altra parte in caso di inadempimento totale o parziale o di adempimento inesatto da parte del professionista;</a:t>
            </a:r>
            <a:br>
              <a:rPr lang="it-IT" sz="2400" dirty="0"/>
            </a:br>
            <a:r>
              <a:rPr lang="it-IT" sz="2400" dirty="0"/>
              <a:t>c) prevedere l'adesione del consumatore come estesa a clausole che non ha avuto, di fatto, la possibilità di conoscere prima della conclusione del contratto (</a:t>
            </a:r>
            <a:r>
              <a:rPr lang="it-IT" sz="2400" b="1" dirty="0">
                <a:solidFill>
                  <a:srgbClr val="FF0000"/>
                </a:solidFill>
              </a:rPr>
              <a:t>le c.d. clausole di sorpresa</a:t>
            </a:r>
            <a:r>
              <a:rPr lang="it-IT" sz="2400" dirty="0"/>
              <a:t>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339752" y="40466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Le clausole della Black List</a:t>
            </a:r>
          </a:p>
        </p:txBody>
      </p:sp>
    </p:spTree>
    <p:extLst>
      <p:ext uri="{BB962C8B-B14F-4D97-AF65-F5344CB8AC3E}">
        <p14:creationId xmlns:p14="http://schemas.microsoft.com/office/powerpoint/2010/main" val="212096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87623" y="620688"/>
            <a:ext cx="7272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Segue…. Ancora sui contratti B2C e sulla speciale disciplina consumeristica </a:t>
            </a:r>
          </a:p>
          <a:p>
            <a:endParaRPr lang="it-IT" sz="2400" b="1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  <a:p>
            <a:r>
              <a:rPr lang="it-IT" sz="2400" dirty="0"/>
              <a:t>Le conseguenze della </a:t>
            </a:r>
            <a:r>
              <a:rPr lang="it-IT" sz="2400" dirty="0" err="1"/>
              <a:t>vessatorietà</a:t>
            </a:r>
            <a:r>
              <a:rPr lang="it-IT" sz="2400" dirty="0"/>
              <a:t> di una clausola: la c.d. nullità di protezione e il suo significato</a:t>
            </a:r>
          </a:p>
          <a:p>
            <a:endParaRPr lang="it-IT" sz="2400" dirty="0"/>
          </a:p>
          <a:p>
            <a:r>
              <a:rPr lang="it-IT" sz="2400" dirty="0"/>
              <a:t>Chi può fare valere la nullità? </a:t>
            </a:r>
          </a:p>
          <a:p>
            <a:r>
              <a:rPr lang="it-IT" sz="2400" dirty="0"/>
              <a:t>La nullità della singola clausola e la nullità dell’intero contratto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7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043608" y="908720"/>
            <a:ext cx="71287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Riepilogo</a:t>
            </a:r>
          </a:p>
          <a:p>
            <a:r>
              <a:rPr lang="it-IT" sz="2400" u="sng" dirty="0"/>
              <a:t>Contratto telematico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/>
              <a:t>Se concluso mediante </a:t>
            </a:r>
            <a:r>
              <a:rPr lang="it-IT" sz="2400" dirty="0">
                <a:solidFill>
                  <a:srgbClr val="FF0000"/>
                </a:solidFill>
              </a:rPr>
              <a:t>P&amp;C </a:t>
            </a:r>
            <a:r>
              <a:rPr lang="it-IT" sz="2400" dirty="0"/>
              <a:t>è (quasi) sempre un contratto per adesione ex art. 1341-1342 c.c. (B2B+B2C)</a:t>
            </a:r>
          </a:p>
          <a:p>
            <a:endParaRPr lang="it-IT" sz="2400" dirty="0"/>
          </a:p>
          <a:p>
            <a:r>
              <a:rPr lang="it-IT" sz="2400" dirty="0"/>
              <a:t>Se è un contratto </a:t>
            </a:r>
            <a:r>
              <a:rPr lang="it-IT" sz="2400" dirty="0">
                <a:solidFill>
                  <a:srgbClr val="FF0000"/>
                </a:solidFill>
              </a:rPr>
              <a:t>B2C </a:t>
            </a:r>
            <a:r>
              <a:rPr lang="it-IT" sz="2400" dirty="0"/>
              <a:t>si applicano congiuntamente Codice Civile e Codice del Consumo, con rafforzamento del regime informativo e recesso</a:t>
            </a:r>
          </a:p>
          <a:p>
            <a:endParaRPr lang="it-IT" sz="2400" dirty="0"/>
          </a:p>
          <a:p>
            <a:r>
              <a:rPr lang="it-IT" sz="2400" dirty="0"/>
              <a:t>Se è </a:t>
            </a:r>
            <a:r>
              <a:rPr lang="it-IT" sz="2400" dirty="0">
                <a:solidFill>
                  <a:srgbClr val="FF0000"/>
                </a:solidFill>
              </a:rPr>
              <a:t>P2P</a:t>
            </a:r>
            <a:r>
              <a:rPr lang="it-IT" sz="2400" dirty="0"/>
              <a:t> non si applicano le norme del Codice del consumo (rinvio alle regole generali): ma le Piattaforme?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44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55576" y="476672"/>
            <a:ext cx="838842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Esistono altre modalità di conclusione del contratto telematico?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Il </a:t>
            </a:r>
            <a:r>
              <a:rPr kumimoji="0" lang="it-IT" sz="3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contratto senza accettazione</a:t>
            </a: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(art. </a:t>
            </a:r>
            <a:r>
              <a:rPr kumimoji="0" lang="it-IT" sz="3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1327</a:t>
            </a: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Cambia il tempo e il luogo di conclusione del contratto? Si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 digitazione degli estremi della carta di credito = inizio di esecuzione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Il pagamento con e-</a:t>
            </a:r>
            <a:r>
              <a:rPr kumimoji="0" lang="it-IT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money</a:t>
            </a:r>
            <a:r>
              <a:rPr kumimoji="0" lang="it-IT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o carta prepagata</a:t>
            </a:r>
          </a:p>
        </p:txBody>
      </p:sp>
    </p:spTree>
    <p:extLst>
      <p:ext uri="{BB962C8B-B14F-4D97-AF65-F5344CB8AC3E}">
        <p14:creationId xmlns:p14="http://schemas.microsoft.com/office/powerpoint/2010/main" val="183031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7" y="980728"/>
            <a:ext cx="84249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Il contratto con proposta ferma: art. 1333 c.c.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Contratto o atto unilaterale? ↘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Times New Roman" panose="02020603050405020304" pitchFamily="18" charset="0"/>
              </a:rPr>
              <a:t>Contratto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Quando si conclude il contratto?  La conclusione senza accettazione e salvo rifiuto (il silenzio come manifestazione di volontà rilevante a fini contrattuali)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Prime conclusioni: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La compatibilità del contratto telematico  con tutte le modalità di conclusione del contratto previste nel codice civile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Il contratto «procedimentalizzato»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↘ Regime informativo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55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2933</TotalTime>
  <Words>901</Words>
  <Application>Microsoft Office PowerPoint</Application>
  <PresentationFormat>Presentazione su schermo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Constantia</vt:lpstr>
      <vt:lpstr>Garamond</vt:lpstr>
      <vt:lpstr>Wingdings 2</vt:lpstr>
      <vt:lpstr>Equinozio</vt:lpstr>
      <vt:lpstr>1_Equinozio</vt:lpstr>
      <vt:lpstr>    Prof.ssa Dianora Poletti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Prof.ssa Dianora Poletti</dc:title>
  <dc:creator>Dianora Poletti</dc:creator>
  <cp:lastModifiedBy>Dianora Poletti</cp:lastModifiedBy>
  <cp:revision>141</cp:revision>
  <cp:lastPrinted>2019-03-22T10:28:00Z</cp:lastPrinted>
  <dcterms:created xsi:type="dcterms:W3CDTF">2016-03-17T17:37:28Z</dcterms:created>
  <dcterms:modified xsi:type="dcterms:W3CDTF">2021-09-27T06:26:15Z</dcterms:modified>
</cp:coreProperties>
</file>