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4045" r:id="rId2"/>
    <p:sldMasterId id="2147483960" r:id="rId3"/>
    <p:sldMasterId id="2147483996" r:id="rId4"/>
  </p:sldMasterIdLst>
  <p:notesMasterIdLst>
    <p:notesMasterId r:id="rId59"/>
  </p:notesMasterIdLst>
  <p:handoutMasterIdLst>
    <p:handoutMasterId r:id="rId60"/>
  </p:handoutMasterIdLst>
  <p:sldIdLst>
    <p:sldId id="257" r:id="rId5"/>
    <p:sldId id="310" r:id="rId6"/>
    <p:sldId id="258" r:id="rId7"/>
    <p:sldId id="276" r:id="rId8"/>
    <p:sldId id="277" r:id="rId9"/>
    <p:sldId id="309" r:id="rId10"/>
    <p:sldId id="259" r:id="rId11"/>
    <p:sldId id="260" r:id="rId12"/>
    <p:sldId id="261" r:id="rId13"/>
    <p:sldId id="262" r:id="rId14"/>
    <p:sldId id="272" r:id="rId15"/>
    <p:sldId id="273" r:id="rId16"/>
    <p:sldId id="290" r:id="rId17"/>
    <p:sldId id="305" r:id="rId18"/>
    <p:sldId id="282" r:id="rId19"/>
    <p:sldId id="283" r:id="rId20"/>
    <p:sldId id="304" r:id="rId21"/>
    <p:sldId id="284" r:id="rId22"/>
    <p:sldId id="264" r:id="rId23"/>
    <p:sldId id="285" r:id="rId24"/>
    <p:sldId id="287" r:id="rId25"/>
    <p:sldId id="288" r:id="rId26"/>
    <p:sldId id="266" r:id="rId27"/>
    <p:sldId id="286" r:id="rId28"/>
    <p:sldId id="268" r:id="rId29"/>
    <p:sldId id="312" r:id="rId30"/>
    <p:sldId id="269" r:id="rId31"/>
    <p:sldId id="291" r:id="rId32"/>
    <p:sldId id="303" r:id="rId33"/>
    <p:sldId id="289" r:id="rId34"/>
    <p:sldId id="333" r:id="rId35"/>
    <p:sldId id="311" r:id="rId36"/>
    <p:sldId id="334" r:id="rId37"/>
    <p:sldId id="292" r:id="rId38"/>
    <p:sldId id="293" r:id="rId39"/>
    <p:sldId id="294" r:id="rId40"/>
    <p:sldId id="313" r:id="rId41"/>
    <p:sldId id="306" r:id="rId42"/>
    <p:sldId id="315" r:id="rId43"/>
    <p:sldId id="316" r:id="rId44"/>
    <p:sldId id="317" r:id="rId45"/>
    <p:sldId id="318" r:id="rId46"/>
    <p:sldId id="335" r:id="rId47"/>
    <p:sldId id="321" r:id="rId48"/>
    <p:sldId id="322" r:id="rId49"/>
    <p:sldId id="326" r:id="rId50"/>
    <p:sldId id="327" r:id="rId51"/>
    <p:sldId id="328" r:id="rId52"/>
    <p:sldId id="307" r:id="rId53"/>
    <p:sldId id="308" r:id="rId54"/>
    <p:sldId id="329" r:id="rId55"/>
    <p:sldId id="330" r:id="rId56"/>
    <p:sldId id="331" r:id="rId57"/>
    <p:sldId id="332" r:id="rId58"/>
  </p:sldIdLst>
  <p:sldSz cx="9144000" cy="6858000" type="screen4x3"/>
  <p:notesSz cx="9928225" cy="6797675"/>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5" autoAdjust="0"/>
    <p:restoredTop sz="86323" autoAdjust="0"/>
  </p:normalViewPr>
  <p:slideViewPr>
    <p:cSldViewPr>
      <p:cViewPr varScale="1">
        <p:scale>
          <a:sx n="75" d="100"/>
          <a:sy n="75" d="100"/>
        </p:scale>
        <p:origin x="60" y="51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72C0BD1A-94A2-4FC6-866A-01CE97144381}" type="datetimeFigureOut">
              <a:rPr lang="it-IT" smtClean="0"/>
              <a:t>11/11/2021</a:t>
            </a:fld>
            <a:endParaRPr lang="it-IT"/>
          </a:p>
        </p:txBody>
      </p:sp>
      <p:sp>
        <p:nvSpPr>
          <p:cNvPr id="4" name="Segnaposto piè di pagina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32EE454F-8F8D-499B-88D7-C8928C0178DE}" type="slidenum">
              <a:rPr lang="it-IT" smtClean="0"/>
              <a:t>‹N›</a:t>
            </a:fld>
            <a:endParaRPr lang="it-IT"/>
          </a:p>
        </p:txBody>
      </p:sp>
    </p:spTree>
    <p:extLst>
      <p:ext uri="{BB962C8B-B14F-4D97-AF65-F5344CB8AC3E}">
        <p14:creationId xmlns:p14="http://schemas.microsoft.com/office/powerpoint/2010/main" val="670235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B4301A76-8A1B-44AC-BF7D-274013A07DE1}" type="datetimeFigureOut">
              <a:rPr lang="it-IT" smtClean="0"/>
              <a:t>11/11/2021</a:t>
            </a:fld>
            <a:endParaRPr lang="it-IT"/>
          </a:p>
        </p:txBody>
      </p:sp>
      <p:sp>
        <p:nvSpPr>
          <p:cNvPr id="4" name="Segnaposto immagine diapositiva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EA6817D1-3F91-4F40-A02F-AE3A5B5BB428}" type="slidenum">
              <a:rPr lang="it-IT" smtClean="0"/>
              <a:t>‹N›</a:t>
            </a:fld>
            <a:endParaRPr lang="it-IT"/>
          </a:p>
        </p:txBody>
      </p:sp>
    </p:spTree>
    <p:extLst>
      <p:ext uri="{BB962C8B-B14F-4D97-AF65-F5344CB8AC3E}">
        <p14:creationId xmlns:p14="http://schemas.microsoft.com/office/powerpoint/2010/main" val="249453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268205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322881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244002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074FE74-E281-4925-92DC-9B783696A80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102575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074FE74-E281-4925-92DC-9B783696A80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106529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6074FE74-E281-4925-92DC-9B783696A80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367521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074FE74-E281-4925-92DC-9B783696A806}"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1785172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074FE74-E281-4925-92DC-9B783696A806}" type="datetimeFigureOut">
              <a:rPr lang="it-IT" smtClean="0"/>
              <a:t>11/11/2021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63906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6074FE74-E281-4925-92DC-9B783696A806}" type="datetimeFigureOut">
              <a:rPr lang="it-IT" smtClean="0"/>
              <a:t>11/11/2021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2834130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074FE74-E281-4925-92DC-9B783696A806}" type="datetimeFigureOut">
              <a:rPr lang="it-IT" smtClean="0"/>
              <a:t>11/11/2021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1950038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6074FE74-E281-4925-92DC-9B783696A806}"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12828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2557961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6074FE74-E281-4925-92DC-9B783696A806}"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1860607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074FE74-E281-4925-92DC-9B783696A80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338882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074FE74-E281-4925-92DC-9B783696A80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7C05C77-3797-4C3D-B9C5-8B5526F6B200}" type="slidenum">
              <a:rPr lang="it-IT" smtClean="0"/>
              <a:t>‹N›</a:t>
            </a:fld>
            <a:endParaRPr lang="it-IT"/>
          </a:p>
        </p:txBody>
      </p:sp>
    </p:spTree>
    <p:extLst>
      <p:ext uri="{BB962C8B-B14F-4D97-AF65-F5344CB8AC3E}">
        <p14:creationId xmlns:p14="http://schemas.microsoft.com/office/powerpoint/2010/main" val="2574521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827584" y="4581128"/>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B2812D2-99CB-4DE4-B17C-037DE42E472E}" type="datetimeFigureOut">
              <a:rPr lang="it-IT" smtClean="0"/>
              <a:t>11/11/2021</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ED0B0B5A-7C2A-4FF0-B5E4-83D781D4FFEE}" type="slidenum">
              <a:rPr lang="it-IT" smtClean="0"/>
              <a:t>‹N›</a:t>
            </a:fld>
            <a:endParaRPr lang="it-IT"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B2812D2-99CB-4DE4-B17C-037DE42E472E}" type="datetimeFigureOut">
              <a:rPr lang="it-IT" smtClean="0"/>
              <a:t>11/11/2021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4B2812D2-99CB-4DE4-B17C-037DE42E472E}" type="datetimeFigureOut">
              <a:rPr lang="it-IT" smtClean="0"/>
              <a:t>11/11/2021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Date Placeholder 2"/>
          <p:cNvSpPr>
            <a:spLocks noGrp="1"/>
          </p:cNvSpPr>
          <p:nvPr>
            <p:ph type="dt" sz="half" idx="10"/>
          </p:nvPr>
        </p:nvSpPr>
        <p:spPr/>
        <p:txBody>
          <a:bodyPr/>
          <a:lstStyle/>
          <a:p>
            <a:fld id="{4B2812D2-99CB-4DE4-B17C-037DE42E472E}" type="datetimeFigureOut">
              <a:rPr lang="it-IT" smtClean="0"/>
              <a:t>11/11/2021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812D2-99CB-4DE4-B17C-037DE42E472E}" type="datetimeFigureOut">
              <a:rPr lang="it-IT" smtClean="0"/>
              <a:t>11/11/2021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2149573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it-IT"/>
              <a:t>Fare clic per modificare lo stile del titolo</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2812D2-99CB-4DE4-B17C-037DE42E472E}" type="datetimeFigureOut">
              <a:rPr lang="it-IT" smtClean="0"/>
              <a:t>11/11/2021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D0B0B5A-7C2A-4FF0-B5E4-83D781D4FFEE}" type="slidenum">
              <a:rPr lang="it-IT" smtClean="0"/>
              <a:t>‹N›</a:t>
            </a:fld>
            <a:endParaRPr lang="it-IT"/>
          </a:p>
        </p:txBody>
      </p:sp>
      <p:sp>
        <p:nvSpPr>
          <p:cNvPr id="9" name="Content Placeholder 8"/>
          <p:cNvSpPr>
            <a:spLocks noGrp="1"/>
          </p:cNvSpPr>
          <p:nvPr>
            <p:ph sz="quarter" idx="13"/>
          </p:nvPr>
        </p:nvSpPr>
        <p:spPr>
          <a:xfrm>
            <a:off x="304800" y="381000"/>
            <a:ext cx="7772400" cy="494284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it-IT"/>
              <a:t>Fare clic per modificare lo stile del titolo</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8" name="Date Placeholder 7"/>
          <p:cNvSpPr>
            <a:spLocks noGrp="1"/>
          </p:cNvSpPr>
          <p:nvPr>
            <p:ph type="dt" sz="half" idx="10"/>
          </p:nvPr>
        </p:nvSpPr>
        <p:spPr/>
        <p:txBody>
          <a:bodyPr/>
          <a:lstStyle/>
          <a:p>
            <a:fld id="{4B2812D2-99CB-4DE4-B17C-037DE42E472E}" type="datetimeFigureOut">
              <a:rPr lang="it-IT" smtClean="0"/>
              <a:t>11/11/2021</a:t>
            </a:fld>
            <a:endParaRPr lang="it-IT"/>
          </a:p>
        </p:txBody>
      </p:sp>
      <p:sp>
        <p:nvSpPr>
          <p:cNvPr id="9" name="Slide Number Placeholder 8"/>
          <p:cNvSpPr>
            <a:spLocks noGrp="1"/>
          </p:cNvSpPr>
          <p:nvPr>
            <p:ph type="sldNum" sz="quarter" idx="11"/>
          </p:nvPr>
        </p:nvSpPr>
        <p:spPr/>
        <p:txBody>
          <a:bodyPr/>
          <a:lstStyle/>
          <a:p>
            <a:fld id="{ED0B0B5A-7C2A-4FF0-B5E4-83D781D4FFEE}" type="slidenum">
              <a:rPr lang="it-IT" smtClean="0"/>
              <a:t>‹N›</a:t>
            </a:fld>
            <a:endParaRPr lang="it-IT"/>
          </a:p>
        </p:txBody>
      </p:sp>
      <p:sp>
        <p:nvSpPr>
          <p:cNvPr id="10" name="Footer Placeholder 9"/>
          <p:cNvSpPr>
            <a:spLocks noGrp="1"/>
          </p:cNvSpPr>
          <p:nvPr>
            <p:ph type="ftr" sz="quarter" idx="12"/>
          </p:nvPr>
        </p:nvSpPr>
        <p:spPr/>
        <p:txBody>
          <a:bodyPr/>
          <a:lstStyle/>
          <a:p>
            <a:endParaRPr lang="it-IT"/>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B2812D2-99CB-4DE4-B17C-037DE42E472E}" type="datetimeFigureOut">
              <a:rPr lang="it-IT" smtClean="0"/>
              <a:t>11/11/2021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D0B0B5A-7C2A-4FF0-B5E4-83D781D4FFEE}" type="slidenum">
              <a:rPr lang="it-IT" smtClean="0"/>
              <a:t>‹N›</a:t>
            </a:fld>
            <a:endParaRPr lang="it-IT"/>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AAFB5E5-B726-438F-8901-6BD8FDCBD91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14542607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AAFB5E5-B726-438F-8901-6BD8FDCBD91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2975270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AAFB5E5-B726-438F-8901-6BD8FDCBD91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22498396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AAFB5E5-B726-438F-8901-6BD8FDCBD916}"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28167518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AAFB5E5-B726-438F-8901-6BD8FDCBD916}" type="datetimeFigureOut">
              <a:rPr lang="it-IT" smtClean="0"/>
              <a:t>11/11/2021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3067327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AAFB5E5-B726-438F-8901-6BD8FDCBD916}" type="datetimeFigureOut">
              <a:rPr lang="it-IT" smtClean="0"/>
              <a:t>11/11/2021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234141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4B2812D2-99CB-4DE4-B17C-037DE42E472E}"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1291872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AAFB5E5-B726-438F-8901-6BD8FDCBD916}" type="datetimeFigureOut">
              <a:rPr lang="it-IT" smtClean="0"/>
              <a:t>11/11/2021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3959024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AAFB5E5-B726-438F-8901-6BD8FDCBD916}"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4121859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AAFB5E5-B726-438F-8901-6BD8FDCBD916}"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21288874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AAFB5E5-B726-438F-8901-6BD8FDCBD91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1932527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AAFB5E5-B726-438F-8901-6BD8FDCBD916}" type="datetimeFigureOut">
              <a:rPr lang="it-IT" smtClean="0"/>
              <a:t>11/11/2021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17645780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AAFB5E5-B726-438F-8901-6BD8FDCBD916}" type="datetimeFigureOut">
              <a:rPr lang="it-IT" smtClean="0"/>
              <a:t>11/11/2021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D53A1559-5419-40B3-8E41-BD6109F1924D}" type="slidenum">
              <a:rPr lang="it-IT" smtClean="0"/>
              <a:t>‹N›</a:t>
            </a:fld>
            <a:endParaRPr lang="it-IT"/>
          </a:p>
        </p:txBody>
      </p:sp>
    </p:spTree>
    <p:extLst>
      <p:ext uri="{BB962C8B-B14F-4D97-AF65-F5344CB8AC3E}">
        <p14:creationId xmlns:p14="http://schemas.microsoft.com/office/powerpoint/2010/main" val="226600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4B2812D2-99CB-4DE4-B17C-037DE42E472E}" type="datetimeFigureOut">
              <a:rPr lang="it-IT" smtClean="0"/>
              <a:t>11/11/2021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41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4B2812D2-99CB-4DE4-B17C-037DE42E472E}" type="datetimeFigureOut">
              <a:rPr lang="it-IT" smtClean="0"/>
              <a:t>11/11/2021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341436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2812D2-99CB-4DE4-B17C-037DE42E472E}" type="datetimeFigureOut">
              <a:rPr lang="it-IT" smtClean="0"/>
              <a:t>11/11/2021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420510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B2812D2-99CB-4DE4-B17C-037DE42E472E}"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26026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B2812D2-99CB-4DE4-B17C-037DE42E472E}" type="datetimeFigureOut">
              <a:rPr lang="it-IT" smtClean="0"/>
              <a:t>11/11/2021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D0B0B5A-7C2A-4FF0-B5E4-83D781D4FFEE}" type="slidenum">
              <a:rPr lang="it-IT" smtClean="0"/>
              <a:t>‹N›</a:t>
            </a:fld>
            <a:endParaRPr lang="it-IT"/>
          </a:p>
        </p:txBody>
      </p:sp>
    </p:spTree>
    <p:extLst>
      <p:ext uri="{BB962C8B-B14F-4D97-AF65-F5344CB8AC3E}">
        <p14:creationId xmlns:p14="http://schemas.microsoft.com/office/powerpoint/2010/main" val="204885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2000">
              <a:srgbClr val="C4E7FF"/>
            </a:gs>
            <a:gs pos="0">
              <a:schemeClr val="accent1">
                <a:tint val="66000"/>
                <a:satMod val="160000"/>
              </a:schemeClr>
            </a:gs>
            <a:gs pos="62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812D2-99CB-4DE4-B17C-037DE42E472E}" type="datetimeFigureOut">
              <a:rPr lang="it-IT" smtClean="0"/>
              <a:t>11/11/2021</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B0B5A-7C2A-4FF0-B5E4-83D781D4FFEE}" type="slidenum">
              <a:rPr lang="it-IT" smtClean="0"/>
              <a:t>‹N›</a:t>
            </a:fld>
            <a:endParaRPr lang="it-IT"/>
          </a:p>
        </p:txBody>
      </p:sp>
    </p:spTree>
    <p:extLst>
      <p:ext uri="{BB962C8B-B14F-4D97-AF65-F5344CB8AC3E}">
        <p14:creationId xmlns:p14="http://schemas.microsoft.com/office/powerpoint/2010/main" val="96105908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4FE74-E281-4925-92DC-9B783696A806}" type="datetimeFigureOut">
              <a:rPr lang="it-IT" smtClean="0"/>
              <a:t>11/11/2021</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05C77-3797-4C3D-B9C5-8B5526F6B200}" type="slidenum">
              <a:rPr lang="it-IT" smtClean="0"/>
              <a:t>‹N›</a:t>
            </a:fld>
            <a:endParaRPr lang="it-IT"/>
          </a:p>
        </p:txBody>
      </p:sp>
    </p:spTree>
    <p:extLst>
      <p:ext uri="{BB962C8B-B14F-4D97-AF65-F5344CB8AC3E}">
        <p14:creationId xmlns:p14="http://schemas.microsoft.com/office/powerpoint/2010/main" val="2183570616"/>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C4E7FF"/>
            </a:gs>
            <a:gs pos="0">
              <a:schemeClr val="accent1">
                <a:tint val="66000"/>
                <a:satMod val="160000"/>
              </a:schemeClr>
            </a:gs>
            <a:gs pos="62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it-IT"/>
              <a:t>Fare clic per modificare lo stile del titolo</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D0B0B5A-7C2A-4FF0-B5E4-83D781D4FFEE}" type="slidenum">
              <a:rPr lang="it-IT" smtClean="0"/>
              <a:t>‹N›</a:t>
            </a:fld>
            <a:endParaRPr lang="it-IT"/>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t-IT"/>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B2812D2-99CB-4DE4-B17C-037DE42E472E}" type="datetimeFigureOut">
              <a:rPr lang="it-IT" smtClean="0"/>
              <a:t>11/11/2021</a:t>
            </a:fld>
            <a:endParaRPr lang="it-IT"/>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2175" y="6017816"/>
            <a:ext cx="2173561"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FB5E5-B726-438F-8901-6BD8FDCBD916}" type="datetimeFigureOut">
              <a:rPr lang="it-IT" smtClean="0"/>
              <a:t>11/11/2021</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A1559-5419-40B3-8E41-BD6109F1924D}" type="slidenum">
              <a:rPr lang="it-IT" smtClean="0"/>
              <a:t>‹N›</a:t>
            </a:fld>
            <a:endParaRPr lang="it-IT"/>
          </a:p>
        </p:txBody>
      </p:sp>
    </p:spTree>
    <p:extLst>
      <p:ext uri="{BB962C8B-B14F-4D97-AF65-F5344CB8AC3E}">
        <p14:creationId xmlns:p14="http://schemas.microsoft.com/office/powerpoint/2010/main" val="413925051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11560" y="692696"/>
            <a:ext cx="7543800" cy="4454351"/>
          </a:xfrm>
        </p:spPr>
        <p:txBody>
          <a:bodyPr/>
          <a:lstStyle/>
          <a:p>
            <a:pPr algn="ctr"/>
            <a:br>
              <a:rPr lang="it-IT" sz="2400" cap="small" dirty="0"/>
            </a:br>
            <a:br>
              <a:rPr lang="it-IT" sz="2400" cap="small" dirty="0"/>
            </a:br>
            <a:br>
              <a:rPr lang="it-IT" sz="2400" cap="small" dirty="0"/>
            </a:br>
            <a:br>
              <a:rPr lang="it-IT" sz="2400" cap="small" dirty="0"/>
            </a:br>
            <a:br>
              <a:rPr lang="it-IT" sz="2400" cap="small" dirty="0"/>
            </a:br>
            <a:br>
              <a:rPr lang="it-IT" sz="2400" cap="small" dirty="0"/>
            </a:br>
            <a:br>
              <a:rPr lang="it-IT" sz="2400" cap="small" dirty="0"/>
            </a:br>
            <a:br>
              <a:rPr lang="it-IT" sz="2400" cap="small" dirty="0"/>
            </a:br>
            <a:br>
              <a:rPr lang="it-IT" sz="2400" cap="small" dirty="0"/>
            </a:br>
            <a:br>
              <a:rPr lang="it-IT" sz="2400" cap="small" dirty="0"/>
            </a:br>
            <a:br>
              <a:rPr lang="it-IT" sz="2400" cap="small" dirty="0"/>
            </a:br>
            <a:br>
              <a:rPr lang="it-IT" sz="2400" cap="small" dirty="0"/>
            </a:br>
            <a:r>
              <a:rPr lang="it-IT" sz="4400" cap="small" dirty="0"/>
              <a:t>Privacy e Data </a:t>
            </a:r>
            <a:r>
              <a:rPr lang="it-IT" sz="4400" cap="small" dirty="0" err="1"/>
              <a:t>Protection</a:t>
            </a:r>
            <a:br>
              <a:rPr lang="it-IT" sz="4400" dirty="0"/>
            </a:br>
            <a:r>
              <a:rPr lang="it-IT" sz="3200" dirty="0">
                <a:solidFill>
                  <a:srgbClr val="002060"/>
                </a:solidFill>
              </a:rPr>
              <a:t>Prof.ssa Dianora Poletti </a:t>
            </a:r>
            <a:br>
              <a:rPr lang="it-IT" sz="3200" dirty="0">
                <a:solidFill>
                  <a:srgbClr val="002060"/>
                </a:solidFill>
              </a:rPr>
            </a:br>
            <a:br>
              <a:rPr lang="it-IT" sz="2000" dirty="0"/>
            </a:br>
            <a:br>
              <a:rPr lang="it-IT" sz="2000" dirty="0"/>
            </a:br>
            <a:br>
              <a:rPr lang="it-IT" sz="2000" dirty="0"/>
            </a:br>
            <a:r>
              <a:rPr lang="it-IT" sz="2000" dirty="0"/>
              <a:t>Lezioni corso </a:t>
            </a:r>
            <a:r>
              <a:rPr lang="it-IT" sz="2000" dirty="0" err="1"/>
              <a:t>a.a</a:t>
            </a:r>
            <a:r>
              <a:rPr lang="it-IT" sz="2000" dirty="0"/>
              <a:t>. 2021/22</a:t>
            </a:r>
            <a:br>
              <a:rPr lang="it-IT" dirty="0"/>
            </a:br>
            <a:endParaRPr lang="it-IT" dirty="0"/>
          </a:p>
        </p:txBody>
      </p:sp>
    </p:spTree>
    <p:extLst>
      <p:ext uri="{BB962C8B-B14F-4D97-AF65-F5344CB8AC3E}">
        <p14:creationId xmlns:p14="http://schemas.microsoft.com/office/powerpoint/2010/main" val="268916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55576" y="620688"/>
            <a:ext cx="7543800" cy="5184576"/>
          </a:xfrm>
        </p:spPr>
        <p:txBody>
          <a:bodyPr/>
          <a:lstStyle/>
          <a:p>
            <a:br>
              <a:rPr lang="it-IT" sz="2000" dirty="0">
                <a:solidFill>
                  <a:schemeClr val="tx1"/>
                </a:solidFill>
                <a:latin typeface="+mn-lt"/>
                <a:ea typeface="+mn-ea"/>
                <a:cs typeface="+mn-cs"/>
              </a:rPr>
            </a:br>
            <a:br>
              <a:rPr lang="it-IT" sz="2000" dirty="0">
                <a:solidFill>
                  <a:schemeClr val="tx1"/>
                </a:solidFill>
                <a:latin typeface="+mn-lt"/>
                <a:ea typeface="+mn-ea"/>
                <a:cs typeface="+mn-cs"/>
              </a:rPr>
            </a:br>
            <a:br>
              <a:rPr lang="it-IT" sz="2000" dirty="0">
                <a:solidFill>
                  <a:schemeClr val="tx1"/>
                </a:solidFill>
                <a:latin typeface="+mn-lt"/>
                <a:ea typeface="+mn-ea"/>
                <a:cs typeface="+mn-cs"/>
              </a:rPr>
            </a:br>
            <a:br>
              <a:rPr lang="it-IT" sz="2000" dirty="0">
                <a:solidFill>
                  <a:schemeClr val="tx1"/>
                </a:solidFill>
                <a:latin typeface="+mn-lt"/>
                <a:ea typeface="+mn-ea"/>
                <a:cs typeface="+mn-cs"/>
              </a:rPr>
            </a:br>
            <a:br>
              <a:rPr lang="it-IT" sz="2000" dirty="0">
                <a:solidFill>
                  <a:schemeClr val="tx1"/>
                </a:solidFill>
                <a:latin typeface="+mn-lt"/>
                <a:ea typeface="+mn-ea"/>
                <a:cs typeface="+mn-cs"/>
              </a:rPr>
            </a:br>
            <a:br>
              <a:rPr lang="it-IT" sz="2000" dirty="0">
                <a:solidFill>
                  <a:schemeClr val="tx1"/>
                </a:solidFill>
                <a:latin typeface="+mn-lt"/>
                <a:ea typeface="+mn-ea"/>
                <a:cs typeface="+mn-cs"/>
              </a:rPr>
            </a:br>
            <a:br>
              <a:rPr lang="it-IT" sz="2000" dirty="0">
                <a:solidFill>
                  <a:schemeClr val="tx1"/>
                </a:solidFill>
                <a:latin typeface="+mn-lt"/>
                <a:ea typeface="+mn-ea"/>
                <a:cs typeface="+mn-cs"/>
              </a:rPr>
            </a:br>
            <a:br>
              <a:rPr lang="it-IT" sz="2000" dirty="0">
                <a:solidFill>
                  <a:schemeClr val="tx1"/>
                </a:solidFill>
                <a:ea typeface="+mn-ea"/>
                <a:cs typeface="+mn-cs"/>
              </a:rPr>
            </a:br>
            <a:r>
              <a:rPr lang="it-IT" sz="2000" b="1" dirty="0">
                <a:solidFill>
                  <a:schemeClr val="tx1"/>
                </a:solidFill>
                <a:ea typeface="+mn-ea"/>
                <a:cs typeface="+mn-cs"/>
              </a:rPr>
              <a:t>Carta dei Diritti Fondamentali dell’Unione Europea – (Carta di Nizza ) </a:t>
            </a:r>
            <a:br>
              <a:rPr lang="it-IT" sz="2000" b="1" dirty="0">
                <a:solidFill>
                  <a:schemeClr val="tx1"/>
                </a:solidFill>
                <a:ea typeface="+mn-ea"/>
                <a:cs typeface="+mn-cs"/>
              </a:rPr>
            </a:br>
            <a:br>
              <a:rPr lang="it-IT" sz="2000" b="1" dirty="0">
                <a:solidFill>
                  <a:schemeClr val="tx1"/>
                </a:solidFill>
                <a:ea typeface="+mn-ea"/>
                <a:cs typeface="+mn-cs"/>
              </a:rPr>
            </a:br>
            <a:r>
              <a:rPr lang="it-IT" sz="2000" b="1" dirty="0">
                <a:solidFill>
                  <a:schemeClr val="tx1"/>
                </a:solidFill>
                <a:ea typeface="+mn-ea"/>
                <a:cs typeface="+mn-cs"/>
              </a:rPr>
              <a:t>Art. 7 </a:t>
            </a:r>
            <a:r>
              <a:rPr lang="it-IT" sz="2000" dirty="0">
                <a:solidFill>
                  <a:schemeClr val="tx1"/>
                </a:solidFill>
                <a:ea typeface="+mn-ea"/>
                <a:cs typeface="+mn-cs"/>
              </a:rPr>
              <a:t>- Rispetto della vita privata e della vita familiare</a:t>
            </a:r>
            <a:br>
              <a:rPr lang="it-IT" sz="2000" dirty="0">
                <a:solidFill>
                  <a:schemeClr val="tx1"/>
                </a:solidFill>
                <a:ea typeface="+mn-ea"/>
                <a:cs typeface="+mn-cs"/>
              </a:rPr>
            </a:br>
            <a:r>
              <a:rPr lang="it-IT" sz="2000" dirty="0">
                <a:solidFill>
                  <a:schemeClr val="tx1"/>
                </a:solidFill>
                <a:ea typeface="+mn-ea"/>
                <a:cs typeface="+mn-cs"/>
              </a:rPr>
              <a:t>Ogni individuo ha diritto al rispetto della propria vita privata e</a:t>
            </a:r>
            <a:br>
              <a:rPr lang="it-IT" sz="2000" dirty="0">
                <a:solidFill>
                  <a:schemeClr val="tx1"/>
                </a:solidFill>
                <a:ea typeface="+mn-ea"/>
                <a:cs typeface="+mn-cs"/>
              </a:rPr>
            </a:br>
            <a:r>
              <a:rPr lang="it-IT" sz="2000" dirty="0">
                <a:solidFill>
                  <a:schemeClr val="tx1"/>
                </a:solidFill>
                <a:ea typeface="+mn-ea"/>
                <a:cs typeface="+mn-cs"/>
              </a:rPr>
              <a:t>familiare, del proprio domicilio e delle sue comunicazioni.</a:t>
            </a:r>
            <a:br>
              <a:rPr lang="it-IT" sz="2000" dirty="0">
                <a:solidFill>
                  <a:schemeClr val="tx1"/>
                </a:solidFill>
                <a:ea typeface="+mn-ea"/>
                <a:cs typeface="+mn-cs"/>
              </a:rPr>
            </a:br>
            <a:br>
              <a:rPr lang="it-IT" sz="2000" dirty="0">
                <a:solidFill>
                  <a:schemeClr val="tx1"/>
                </a:solidFill>
                <a:ea typeface="+mn-ea"/>
                <a:cs typeface="+mn-cs"/>
              </a:rPr>
            </a:br>
            <a:r>
              <a:rPr lang="it-IT" sz="2000" b="1" dirty="0">
                <a:solidFill>
                  <a:schemeClr val="tx1"/>
                </a:solidFill>
                <a:ea typeface="+mn-ea"/>
                <a:cs typeface="+mn-cs"/>
              </a:rPr>
              <a:t>Art. 8 - Protezione dei dati di carattere personale</a:t>
            </a:r>
            <a:br>
              <a:rPr lang="it-IT" sz="2000" b="1" dirty="0">
                <a:solidFill>
                  <a:schemeClr val="tx1"/>
                </a:solidFill>
                <a:ea typeface="+mn-ea"/>
                <a:cs typeface="+mn-cs"/>
              </a:rPr>
            </a:br>
            <a:r>
              <a:rPr lang="it-IT" sz="2000" dirty="0">
                <a:solidFill>
                  <a:schemeClr val="tx1"/>
                </a:solidFill>
                <a:ea typeface="+mn-ea"/>
                <a:cs typeface="+mn-cs"/>
              </a:rPr>
              <a:t>1. Ogni individuo ha diritto alla protezione dei dati di carattere personale</a:t>
            </a:r>
            <a:br>
              <a:rPr lang="it-IT" sz="2000" dirty="0">
                <a:solidFill>
                  <a:schemeClr val="tx1"/>
                </a:solidFill>
                <a:ea typeface="+mn-ea"/>
                <a:cs typeface="+mn-cs"/>
              </a:rPr>
            </a:br>
            <a:r>
              <a:rPr lang="it-IT" sz="2000" dirty="0">
                <a:solidFill>
                  <a:schemeClr val="tx1"/>
                </a:solidFill>
                <a:ea typeface="+mn-ea"/>
                <a:cs typeface="+mn-cs"/>
              </a:rPr>
              <a:t>che lo riguardano.</a:t>
            </a:r>
            <a:br>
              <a:rPr lang="it-IT" sz="2000" dirty="0">
                <a:solidFill>
                  <a:schemeClr val="tx1"/>
                </a:solidFill>
                <a:ea typeface="+mn-ea"/>
                <a:cs typeface="+mn-cs"/>
              </a:rPr>
            </a:br>
            <a:r>
              <a:rPr lang="it-IT" sz="2000" dirty="0">
                <a:solidFill>
                  <a:schemeClr val="tx1"/>
                </a:solidFill>
                <a:ea typeface="+mn-ea"/>
                <a:cs typeface="+mn-cs"/>
              </a:rPr>
              <a:t>2. Tali dati devono essere trattati secondo il principio di lealtà, per</a:t>
            </a:r>
            <a:br>
              <a:rPr lang="it-IT" sz="2000" dirty="0">
                <a:solidFill>
                  <a:schemeClr val="tx1"/>
                </a:solidFill>
                <a:ea typeface="+mn-ea"/>
                <a:cs typeface="+mn-cs"/>
              </a:rPr>
            </a:br>
            <a:r>
              <a:rPr lang="it-IT" sz="2000" dirty="0">
                <a:solidFill>
                  <a:schemeClr val="tx1"/>
                </a:solidFill>
                <a:ea typeface="+mn-ea"/>
                <a:cs typeface="+mn-cs"/>
              </a:rPr>
              <a:t>finalità determinate e in base al consenso della persona interessata o a un</a:t>
            </a:r>
            <a:br>
              <a:rPr lang="it-IT" sz="2000" dirty="0">
                <a:solidFill>
                  <a:schemeClr val="tx1"/>
                </a:solidFill>
                <a:ea typeface="+mn-ea"/>
                <a:cs typeface="+mn-cs"/>
              </a:rPr>
            </a:br>
            <a:r>
              <a:rPr lang="it-IT" sz="2000" dirty="0">
                <a:solidFill>
                  <a:schemeClr val="tx1"/>
                </a:solidFill>
                <a:ea typeface="+mn-ea"/>
                <a:cs typeface="+mn-cs"/>
              </a:rPr>
              <a:t>altro fondamento legittimo previsto dalla legge. Ogni individuo ha il</a:t>
            </a:r>
            <a:br>
              <a:rPr lang="it-IT" sz="2000" dirty="0">
                <a:solidFill>
                  <a:schemeClr val="tx1"/>
                </a:solidFill>
                <a:ea typeface="+mn-ea"/>
                <a:cs typeface="+mn-cs"/>
              </a:rPr>
            </a:br>
            <a:r>
              <a:rPr lang="it-IT" sz="2000" dirty="0">
                <a:solidFill>
                  <a:schemeClr val="tx1"/>
                </a:solidFill>
                <a:ea typeface="+mn-ea"/>
                <a:cs typeface="+mn-cs"/>
              </a:rPr>
              <a:t>diritto di accedere ai dati raccolti che lo riguardano e di ottenerne la</a:t>
            </a:r>
            <a:br>
              <a:rPr lang="it-IT" sz="2000" dirty="0">
                <a:solidFill>
                  <a:schemeClr val="tx1"/>
                </a:solidFill>
                <a:ea typeface="+mn-ea"/>
                <a:cs typeface="+mn-cs"/>
              </a:rPr>
            </a:br>
            <a:r>
              <a:rPr lang="it-IT" sz="2000" dirty="0">
                <a:solidFill>
                  <a:schemeClr val="tx1"/>
                </a:solidFill>
                <a:ea typeface="+mn-ea"/>
                <a:cs typeface="+mn-cs"/>
              </a:rPr>
              <a:t>rettifica.</a:t>
            </a:r>
            <a:br>
              <a:rPr lang="it-IT" sz="2000" dirty="0">
                <a:solidFill>
                  <a:schemeClr val="tx1"/>
                </a:solidFill>
                <a:ea typeface="+mn-ea"/>
                <a:cs typeface="+mn-cs"/>
              </a:rPr>
            </a:br>
            <a:r>
              <a:rPr lang="it-IT" sz="2000" dirty="0">
                <a:solidFill>
                  <a:schemeClr val="tx1"/>
                </a:solidFill>
                <a:ea typeface="+mn-ea"/>
                <a:cs typeface="+mn-cs"/>
              </a:rPr>
              <a:t>3. Il rispetto di tali regole è soggetto al controllo di un'autorità</a:t>
            </a:r>
            <a:br>
              <a:rPr lang="it-IT" sz="2000" dirty="0">
                <a:solidFill>
                  <a:schemeClr val="tx1"/>
                </a:solidFill>
                <a:ea typeface="+mn-ea"/>
                <a:cs typeface="+mn-cs"/>
              </a:rPr>
            </a:br>
            <a:r>
              <a:rPr lang="it-IT" sz="2000" dirty="0">
                <a:solidFill>
                  <a:schemeClr val="tx1"/>
                </a:solidFill>
                <a:ea typeface="+mn-ea"/>
                <a:cs typeface="+mn-cs"/>
              </a:rPr>
              <a:t>indipendente.</a:t>
            </a:r>
          </a:p>
        </p:txBody>
      </p:sp>
    </p:spTree>
    <p:extLst>
      <p:ext uri="{BB962C8B-B14F-4D97-AF65-F5344CB8AC3E}">
        <p14:creationId xmlns:p14="http://schemas.microsoft.com/office/powerpoint/2010/main" val="145717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620000" cy="5818658"/>
          </a:xfrm>
        </p:spPr>
        <p:txBody>
          <a:bodyPr/>
          <a:lstStyle/>
          <a:p>
            <a:pPr lvl="0"/>
            <a:r>
              <a:rPr lang="it-IT" sz="2000" b="1" dirty="0">
                <a:solidFill>
                  <a:schemeClr val="tx1"/>
                </a:solidFill>
              </a:rPr>
              <a:t>Articolo 16 del Trattato di funzionamento UE</a:t>
            </a:r>
            <a:br>
              <a:rPr lang="it-IT" sz="2000" dirty="0">
                <a:solidFill>
                  <a:schemeClr val="tx1"/>
                </a:solidFill>
              </a:rPr>
            </a:br>
            <a:r>
              <a:rPr lang="it-IT" sz="2000" dirty="0">
                <a:solidFill>
                  <a:schemeClr val="tx1"/>
                </a:solidFill>
              </a:rPr>
              <a:t>(ex articolo 286 del TCE)</a:t>
            </a:r>
            <a:br>
              <a:rPr lang="it-IT" sz="2000" dirty="0">
                <a:solidFill>
                  <a:schemeClr val="tx1"/>
                </a:solidFill>
              </a:rPr>
            </a:br>
            <a:r>
              <a:rPr lang="it-IT" sz="2000" dirty="0">
                <a:solidFill>
                  <a:schemeClr val="tx1"/>
                </a:solidFill>
              </a:rPr>
              <a:t>1. Ogni persona ha diritto alla protezione dei dati di carattere personale che la riguardano.</a:t>
            </a:r>
            <a:br>
              <a:rPr lang="it-IT" sz="2000" dirty="0">
                <a:solidFill>
                  <a:schemeClr val="tx1"/>
                </a:solidFill>
              </a:rPr>
            </a:br>
            <a:br>
              <a:rPr lang="it-IT" sz="2000" dirty="0">
                <a:solidFill>
                  <a:schemeClr val="tx1"/>
                </a:solidFill>
              </a:rPr>
            </a:br>
            <a:r>
              <a:rPr lang="it-IT" sz="2000" dirty="0">
                <a:solidFill>
                  <a:schemeClr val="tx1"/>
                </a:solidFill>
              </a:rPr>
              <a:t>2. Il Parlamento europeo e il Consiglio, deliberando secondo la procedura legislativa ordinaria, stabiliscono le norme relative alla protezione delle persone fisiche con riguardo al trattamento dei dati di carattere personale da parte delle istituzioni, degli organi e degli organismi dell'Unione, nonché da parte degli Stati membri nell'esercizio di attività che rientrano nel campo di applicazione del diritto dell'Unione, e le norme relative alla libera circolazione di tali dati. Il rispetto di tali norme è soggetto al controllo di autorità indipendenti</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3. Le norme adottate sulla base del presente articolo fanno salve le norme specifiche di cui all'articolo 39 del trattato sull'Unione europea.</a:t>
            </a:r>
            <a:br>
              <a:rPr lang="it-IT" sz="2000" dirty="0"/>
            </a:br>
            <a:br>
              <a:rPr lang="it-IT" sz="2000" dirty="0"/>
            </a:br>
            <a:endParaRPr lang="it-IT" sz="2000" dirty="0"/>
          </a:p>
        </p:txBody>
      </p:sp>
    </p:spTree>
    <p:extLst>
      <p:ext uri="{BB962C8B-B14F-4D97-AF65-F5344CB8AC3E}">
        <p14:creationId xmlns:p14="http://schemas.microsoft.com/office/powerpoint/2010/main" val="160348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620000" cy="6034682"/>
          </a:xfrm>
        </p:spPr>
        <p:txBody>
          <a:bodyPr/>
          <a:lstStyle/>
          <a:p>
            <a:r>
              <a:rPr lang="it-IT" sz="2000" b="1" dirty="0">
                <a:solidFill>
                  <a:schemeClr val="tx1"/>
                </a:solidFill>
              </a:rPr>
              <a:t>Art. 4</a:t>
            </a:r>
            <a:r>
              <a:rPr lang="it-IT" sz="2000" b="1">
                <a:solidFill>
                  <a:schemeClr val="tx1"/>
                </a:solidFill>
              </a:rPr>
              <a:t>.  Dichiarazione </a:t>
            </a:r>
            <a:r>
              <a:rPr lang="it-IT" sz="2000" b="1" dirty="0">
                <a:solidFill>
                  <a:schemeClr val="tx1"/>
                </a:solidFill>
              </a:rPr>
              <a:t>dei diritti in Internet</a:t>
            </a:r>
            <a:br>
              <a:rPr lang="it-IT" sz="2000" dirty="0">
                <a:solidFill>
                  <a:schemeClr val="tx1"/>
                </a:solidFill>
              </a:rPr>
            </a:br>
            <a:r>
              <a:rPr lang="it-IT" sz="2000" b="1" dirty="0">
                <a:solidFill>
                  <a:schemeClr val="tx1"/>
                </a:solidFill>
              </a:rPr>
              <a:t>TUTELA DEI DATI PERSONALI </a:t>
            </a:r>
            <a:br>
              <a:rPr lang="it-IT" sz="2000" b="1" dirty="0">
                <a:solidFill>
                  <a:schemeClr val="tx1"/>
                </a:solidFill>
              </a:rPr>
            </a:br>
            <a:r>
              <a:rPr lang="it-IT" sz="2000" dirty="0">
                <a:solidFill>
                  <a:schemeClr val="tx1"/>
                </a:solidFill>
              </a:rPr>
              <a:t>Ogni persona ha diritto alla protezione dei dati che la riguardano, per garantire il rispetto della sua dignità, identità e riservatezza.</a:t>
            </a:r>
            <a:br>
              <a:rPr lang="it-IT" sz="2000" dirty="0">
                <a:solidFill>
                  <a:schemeClr val="tx1"/>
                </a:solidFill>
              </a:rPr>
            </a:br>
            <a:r>
              <a:rPr lang="it-IT" sz="2000" dirty="0">
                <a:solidFill>
                  <a:schemeClr val="tx1"/>
                </a:solidFill>
              </a:rPr>
              <a:t>I dati personali sono quelli che consentono di risalire all’identità di una persona e comprendono anche i dati identificativi dei dispositivi e le loro ulteriori elaborazioni, come quelle legate alla produzione di profili. </a:t>
            </a:r>
            <a:br>
              <a:rPr lang="it-IT" sz="2000" dirty="0">
                <a:solidFill>
                  <a:schemeClr val="tx1"/>
                </a:solidFill>
              </a:rPr>
            </a:br>
            <a:r>
              <a:rPr lang="it-IT" sz="2000" dirty="0">
                <a:solidFill>
                  <a:schemeClr val="tx1"/>
                </a:solidFill>
              </a:rPr>
              <a:t>I dati devono essere trattati rispettando i principi di necessità, finalità, pertinenza, proporzionalità e, in ogni caso, prevale il diritto di ogni persona all’autodeterminazione informativa. </a:t>
            </a:r>
            <a:br>
              <a:rPr lang="it-IT" sz="2000" dirty="0">
                <a:solidFill>
                  <a:schemeClr val="tx1"/>
                </a:solidFill>
              </a:rPr>
            </a:br>
            <a:r>
              <a:rPr lang="it-IT" sz="2000" dirty="0">
                <a:solidFill>
                  <a:schemeClr val="tx1"/>
                </a:solidFill>
              </a:rPr>
              <a:t>I dati possono essere raccolti e trattati solo con il consenso effettivamente informato della persona interessata o in base a altro fondamento legittimo previsto dalla legge. Il consenso è in via di principio revocabile. Per il trattamento di dati sensibili la legge può prevedere che il consenso della persona interessata debba essere accompagnato da specifiche autorizzazioni. </a:t>
            </a:r>
            <a:br>
              <a:rPr lang="it-IT" sz="2000" dirty="0">
                <a:solidFill>
                  <a:schemeClr val="tx1"/>
                </a:solidFill>
              </a:rPr>
            </a:br>
            <a:r>
              <a:rPr lang="it-IT" sz="2000" dirty="0">
                <a:solidFill>
                  <a:schemeClr val="tx1"/>
                </a:solidFill>
              </a:rPr>
              <a:t>Il consenso non può costituire una base legale per il trattamento quando vi sia un significativo squilibrio di potere tra la persona interessata e il soggetto che effettua il trattamento. Sono vietati l’accesso e il trattamento dei dati personali con finalità anche indirettamente discriminatorie.</a:t>
            </a:r>
            <a:br>
              <a:rPr lang="it-IT" sz="2000" dirty="0"/>
            </a:br>
            <a:br>
              <a:rPr lang="it-IT" sz="2000" dirty="0"/>
            </a:br>
            <a:endParaRPr lang="it-IT" sz="2000" dirty="0"/>
          </a:p>
        </p:txBody>
      </p:sp>
    </p:spTree>
    <p:extLst>
      <p:ext uri="{BB962C8B-B14F-4D97-AF65-F5344CB8AC3E}">
        <p14:creationId xmlns:p14="http://schemas.microsoft.com/office/powerpoint/2010/main" val="287755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87624" y="1772816"/>
            <a:ext cx="7008218" cy="3970318"/>
          </a:xfrm>
          <a:prstGeom prst="rect">
            <a:avLst/>
          </a:prstGeom>
          <a:noFill/>
        </p:spPr>
        <p:txBody>
          <a:bodyPr wrap="square" rtlCol="0">
            <a:spAutoFit/>
          </a:bodyPr>
          <a:lstStyle/>
          <a:p>
            <a:r>
              <a:rPr lang="it-IT" sz="3600" dirty="0"/>
              <a:t>Il problema della territorializzazione del diritto </a:t>
            </a:r>
          </a:p>
          <a:p>
            <a:endParaRPr lang="it-IT" sz="3600" dirty="0"/>
          </a:p>
          <a:p>
            <a:r>
              <a:rPr lang="it-IT" sz="3600" dirty="0"/>
              <a:t>L’efficacia «espansiva» del GDPR </a:t>
            </a:r>
          </a:p>
          <a:p>
            <a:endParaRPr lang="it-IT" sz="3600" dirty="0"/>
          </a:p>
          <a:p>
            <a:r>
              <a:rPr lang="it-IT" sz="3600" dirty="0"/>
              <a:t>Il c.d. target </a:t>
            </a:r>
            <a:r>
              <a:rPr lang="it-IT" sz="3600" dirty="0" err="1"/>
              <a:t>principle</a:t>
            </a:r>
            <a:r>
              <a:rPr lang="it-IT" sz="3600" dirty="0"/>
              <a:t> (art. 3)</a:t>
            </a:r>
          </a:p>
          <a:p>
            <a:endParaRPr lang="it-IT" sz="3600" dirty="0"/>
          </a:p>
        </p:txBody>
      </p:sp>
    </p:spTree>
    <p:extLst>
      <p:ext uri="{BB962C8B-B14F-4D97-AF65-F5344CB8AC3E}">
        <p14:creationId xmlns:p14="http://schemas.microsoft.com/office/powerpoint/2010/main" val="159751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8054" y="1484785"/>
            <a:ext cx="4980249" cy="3539430"/>
          </a:xfrm>
          <a:prstGeom prst="rect">
            <a:avLst/>
          </a:prstGeom>
          <a:noFill/>
        </p:spPr>
        <p:txBody>
          <a:bodyPr wrap="square" rtlCol="0">
            <a:spAutoFit/>
          </a:bodyPr>
          <a:lstStyle/>
          <a:p>
            <a:r>
              <a:rPr lang="it-IT" sz="3200" dirty="0"/>
              <a:t>Le nuove «parole» del GDPR</a:t>
            </a:r>
          </a:p>
          <a:p>
            <a:endParaRPr lang="it-IT" sz="3200" dirty="0"/>
          </a:p>
          <a:p>
            <a:r>
              <a:rPr lang="it-IT" sz="3200" dirty="0"/>
              <a:t>La </a:t>
            </a:r>
            <a:r>
              <a:rPr lang="it-IT" sz="3200" dirty="0" err="1"/>
              <a:t>compliance</a:t>
            </a:r>
            <a:r>
              <a:rPr lang="it-IT" sz="3200" dirty="0"/>
              <a:t> </a:t>
            </a:r>
          </a:p>
          <a:p>
            <a:r>
              <a:rPr lang="it-IT" sz="3200" dirty="0"/>
              <a:t>L’</a:t>
            </a:r>
            <a:r>
              <a:rPr lang="it-IT" sz="3200" dirty="0" err="1"/>
              <a:t>accountability</a:t>
            </a:r>
            <a:r>
              <a:rPr lang="it-IT" sz="3200" dirty="0"/>
              <a:t> </a:t>
            </a:r>
          </a:p>
          <a:p>
            <a:r>
              <a:rPr lang="it-IT" sz="3200" dirty="0"/>
              <a:t>La privacy by design e la privacy by default </a:t>
            </a:r>
          </a:p>
          <a:p>
            <a:r>
              <a:rPr lang="it-IT" sz="3200" dirty="0"/>
              <a:t>Il </a:t>
            </a:r>
            <a:r>
              <a:rPr lang="it-IT" sz="3200" dirty="0" err="1"/>
              <a:t>risk</a:t>
            </a:r>
            <a:r>
              <a:rPr lang="it-IT" sz="3200" dirty="0"/>
              <a:t> </a:t>
            </a:r>
            <a:r>
              <a:rPr lang="it-IT" sz="3200" dirty="0" err="1"/>
              <a:t>assessment</a:t>
            </a:r>
            <a:endParaRPr lang="it-IT" sz="3200" dirty="0"/>
          </a:p>
        </p:txBody>
      </p:sp>
    </p:spTree>
    <p:extLst>
      <p:ext uri="{BB962C8B-B14F-4D97-AF65-F5344CB8AC3E}">
        <p14:creationId xmlns:p14="http://schemas.microsoft.com/office/powerpoint/2010/main" val="69303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476672"/>
            <a:ext cx="7543800" cy="5328592"/>
          </a:xfrm>
        </p:spPr>
        <p:txBody>
          <a:bodyPr/>
          <a:lstStyle/>
          <a:p>
            <a:r>
              <a:rPr lang="it-IT" sz="3200" dirty="0">
                <a:solidFill>
                  <a:schemeClr val="tx1"/>
                </a:solidFill>
              </a:rPr>
              <a:t>Cosa è un </a:t>
            </a:r>
            <a:r>
              <a:rPr lang="it-IT" sz="3200" b="1" dirty="0">
                <a:solidFill>
                  <a:schemeClr val="tx1"/>
                </a:solidFill>
              </a:rPr>
              <a:t>dato personale</a:t>
            </a:r>
            <a:r>
              <a:rPr lang="it-IT" sz="3200" dirty="0">
                <a:solidFill>
                  <a:schemeClr val="tx1"/>
                </a:solidFill>
              </a:rPr>
              <a:t>? Il Codice Privacy</a:t>
            </a:r>
            <a:br>
              <a:rPr lang="it-IT" sz="3200" dirty="0">
                <a:solidFill>
                  <a:schemeClr val="tx1"/>
                </a:solidFill>
              </a:rPr>
            </a:br>
            <a:r>
              <a:rPr lang="it-IT" sz="2000" dirty="0">
                <a:solidFill>
                  <a:schemeClr val="tx1"/>
                </a:solidFill>
              </a:rPr>
              <a:t> </a:t>
            </a:r>
            <a:br>
              <a:rPr lang="it-IT" sz="2000" dirty="0">
                <a:solidFill>
                  <a:schemeClr val="tx1"/>
                </a:solidFill>
              </a:rPr>
            </a:br>
            <a:br>
              <a:rPr lang="it-IT" sz="2000" b="1" dirty="0">
                <a:solidFill>
                  <a:schemeClr val="tx1"/>
                </a:solidFill>
              </a:rPr>
            </a:br>
            <a:r>
              <a:rPr lang="it-IT" sz="2000" dirty="0">
                <a:solidFill>
                  <a:schemeClr val="tx1"/>
                </a:solidFill>
              </a:rPr>
              <a:t>Art. 4 lettera b) d. </a:t>
            </a:r>
            <a:r>
              <a:rPr lang="it-IT" sz="2000" dirty="0" err="1">
                <a:solidFill>
                  <a:schemeClr val="tx1"/>
                </a:solidFill>
              </a:rPr>
              <a:t>lgs</a:t>
            </a:r>
            <a:r>
              <a:rPr lang="it-IT" sz="2000" dirty="0">
                <a:solidFill>
                  <a:schemeClr val="tx1"/>
                </a:solidFill>
              </a:rPr>
              <a:t>. n. 196/2003: qualunque informazione relativa a persona fisica, identificata o identificabile, anche indirettamente, mediante riferimento a qualsiasi altra, ivi compreso un numero di identificazione personale</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Quali tipologie di dati: </a:t>
            </a:r>
            <a:br>
              <a:rPr lang="it-IT" sz="2000" dirty="0">
                <a:solidFill>
                  <a:schemeClr val="tx1"/>
                </a:solidFill>
              </a:rPr>
            </a:br>
            <a:r>
              <a:rPr lang="it-IT" sz="2000" dirty="0">
                <a:solidFill>
                  <a:schemeClr val="tx1"/>
                </a:solidFill>
              </a:rPr>
              <a:t>identificativi </a:t>
            </a:r>
            <a:br>
              <a:rPr lang="it-IT" sz="2000" dirty="0">
                <a:solidFill>
                  <a:schemeClr val="tx1"/>
                </a:solidFill>
              </a:rPr>
            </a:br>
            <a:r>
              <a:rPr lang="it-IT" sz="2000" dirty="0">
                <a:solidFill>
                  <a:schemeClr val="tx1"/>
                </a:solidFill>
              </a:rPr>
              <a:t>sensibili </a:t>
            </a:r>
            <a:br>
              <a:rPr lang="it-IT" sz="2000" dirty="0">
                <a:solidFill>
                  <a:schemeClr val="tx1"/>
                </a:solidFill>
              </a:rPr>
            </a:br>
            <a:r>
              <a:rPr lang="it-IT" sz="2000" dirty="0">
                <a:solidFill>
                  <a:schemeClr val="tx1"/>
                </a:solidFill>
              </a:rPr>
              <a:t>giudiziari </a:t>
            </a:r>
            <a:br>
              <a:rPr lang="it-IT" sz="2000" dirty="0">
                <a:solidFill>
                  <a:schemeClr val="tx1"/>
                </a:solidFill>
              </a:rPr>
            </a:br>
            <a:r>
              <a:rPr lang="it-IT" sz="2000" dirty="0">
                <a:solidFill>
                  <a:schemeClr val="tx1"/>
                </a:solidFill>
              </a:rPr>
              <a:t>genetici o biometrici</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Dati personali= dati volontariamente rilasciati? I dati involontariamente rilasciati e i cookies</a:t>
            </a:r>
            <a:br>
              <a:rPr lang="it-IT" sz="2000" dirty="0">
                <a:solidFill>
                  <a:schemeClr val="tx1"/>
                </a:solidFill>
              </a:rPr>
            </a:br>
            <a:r>
              <a:rPr lang="it-IT" sz="2000" dirty="0">
                <a:solidFill>
                  <a:schemeClr val="tx1"/>
                </a:solidFill>
              </a:rPr>
              <a:t>La spinta verso l’</a:t>
            </a:r>
            <a:r>
              <a:rPr lang="it-IT" sz="2000" dirty="0" err="1">
                <a:solidFill>
                  <a:schemeClr val="tx1"/>
                </a:solidFill>
              </a:rPr>
              <a:t>anonimizzazione</a:t>
            </a:r>
            <a:r>
              <a:rPr lang="it-IT" sz="2000" dirty="0">
                <a:solidFill>
                  <a:schemeClr val="tx1"/>
                </a:solidFill>
              </a:rPr>
              <a:t> e  il c.d. principio di necessità</a:t>
            </a:r>
            <a:br>
              <a:rPr lang="it-IT" sz="2000" dirty="0">
                <a:solidFill>
                  <a:schemeClr val="tx1"/>
                </a:solidFill>
              </a:rPr>
            </a:br>
            <a:r>
              <a:rPr lang="it-IT" sz="2000" dirty="0">
                <a:solidFill>
                  <a:schemeClr val="tx1"/>
                </a:solidFill>
              </a:rPr>
              <a:t>Il divieto di </a:t>
            </a:r>
            <a:r>
              <a:rPr lang="it-IT" sz="2000" dirty="0" err="1">
                <a:solidFill>
                  <a:schemeClr val="tx1"/>
                </a:solidFill>
              </a:rPr>
              <a:t>profilazione</a:t>
            </a:r>
            <a:r>
              <a:rPr lang="it-IT" sz="2000" dirty="0">
                <a:solidFill>
                  <a:schemeClr val="tx1"/>
                </a:solidFill>
              </a:rPr>
              <a:t> </a:t>
            </a:r>
            <a:endParaRPr lang="it-IT" sz="2000" dirty="0">
              <a:solidFill>
                <a:schemeClr val="tx1"/>
              </a:solidFill>
              <a:latin typeface="+mn-lt"/>
            </a:endParaRPr>
          </a:p>
        </p:txBody>
      </p:sp>
    </p:spTree>
    <p:extLst>
      <p:ext uri="{BB962C8B-B14F-4D97-AF65-F5344CB8AC3E}">
        <p14:creationId xmlns:p14="http://schemas.microsoft.com/office/powerpoint/2010/main" val="26624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 </a:t>
            </a:r>
            <a:r>
              <a:rPr lang="it-IT" i="1" dirty="0"/>
              <a:t>segue</a:t>
            </a:r>
            <a:r>
              <a:rPr lang="it-IT" dirty="0"/>
              <a:t>: il GDPR</a:t>
            </a:r>
          </a:p>
        </p:txBody>
      </p:sp>
      <p:sp>
        <p:nvSpPr>
          <p:cNvPr id="3" name="Segnaposto contenuto 2"/>
          <p:cNvSpPr>
            <a:spLocks noGrp="1"/>
          </p:cNvSpPr>
          <p:nvPr>
            <p:ph idx="1"/>
          </p:nvPr>
        </p:nvSpPr>
        <p:spPr/>
        <p:txBody>
          <a:bodyPr/>
          <a:lstStyle/>
          <a:p>
            <a:pPr algn="just"/>
            <a:r>
              <a:rPr lang="it-IT" sz="2400" b="1" dirty="0">
                <a:latin typeface="+mj-lt"/>
              </a:rPr>
              <a:t>Dato personale</a:t>
            </a:r>
            <a:r>
              <a:rPr lang="it-IT" sz="2400" dirty="0">
                <a:latin typeface="+mj-lt"/>
              </a:rPr>
              <a:t>: qualsiasi informazione riguardante una persona fisica identificata o identificabile («</a:t>
            </a:r>
            <a:r>
              <a:rPr lang="it-IT" sz="2400" b="1" dirty="0">
                <a:latin typeface="+mj-lt"/>
              </a:rPr>
              <a:t>interessato</a:t>
            </a:r>
            <a:r>
              <a:rPr lang="it-IT" sz="2400" dirty="0">
                <a:latin typeface="+mj-lt"/>
              </a:rPr>
              <a:t>»)</a:t>
            </a:r>
          </a:p>
          <a:p>
            <a:pPr algn="just"/>
            <a:endParaRPr lang="it-IT" sz="2400" dirty="0">
              <a:latin typeface="+mj-lt"/>
            </a:endParaRPr>
          </a:p>
          <a:p>
            <a:r>
              <a:rPr lang="it-IT" sz="2400" dirty="0">
                <a:latin typeface="+mj-lt"/>
              </a:rPr>
              <a:t>Come può essere identificata la persona? Elencazione esemplificativa: nome, numero di identificazione, ubicazione, identificativo on line, elementi della sua identità fisica, fisiologica, genetica, psichica, culturale, economica, sociale</a:t>
            </a:r>
          </a:p>
        </p:txBody>
      </p:sp>
    </p:spTree>
    <p:extLst>
      <p:ext uri="{BB962C8B-B14F-4D97-AF65-F5344CB8AC3E}">
        <p14:creationId xmlns:p14="http://schemas.microsoft.com/office/powerpoint/2010/main" val="209933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dati particolari</a:t>
            </a:r>
          </a:p>
        </p:txBody>
      </p:sp>
      <p:sp>
        <p:nvSpPr>
          <p:cNvPr id="3" name="Segnaposto contenuto 2"/>
          <p:cNvSpPr>
            <a:spLocks noGrp="1"/>
          </p:cNvSpPr>
          <p:nvPr>
            <p:ph idx="1"/>
          </p:nvPr>
        </p:nvSpPr>
        <p:spPr/>
        <p:txBody>
          <a:bodyPr/>
          <a:lstStyle/>
          <a:p>
            <a:r>
              <a:rPr lang="it-IT" sz="2000" b="1" dirty="0"/>
              <a:t>Dati particolari (ex dati sensibili)</a:t>
            </a:r>
            <a:r>
              <a:rPr lang="it-IT" sz="2000" dirty="0"/>
              <a:t>: (art. 9 GDPR) </a:t>
            </a:r>
          </a:p>
          <a:p>
            <a:r>
              <a:rPr lang="it-IT" sz="2000" dirty="0"/>
              <a:t>dati personali idonei a rivelare l'</a:t>
            </a:r>
            <a:r>
              <a:rPr lang="it-IT" sz="2000" b="1" dirty="0"/>
              <a:t>origine razziale o etnica, le convinzioni religiose o filosofiche, le opinioni politiche, l’appartenenza sindacale</a:t>
            </a:r>
          </a:p>
          <a:p>
            <a:r>
              <a:rPr lang="it-IT" sz="2000" b="1" dirty="0"/>
              <a:t>dati genetici </a:t>
            </a:r>
          </a:p>
          <a:p>
            <a:r>
              <a:rPr lang="it-IT" sz="2000" b="1" dirty="0"/>
              <a:t>dati biometrici </a:t>
            </a:r>
          </a:p>
          <a:p>
            <a:r>
              <a:rPr lang="it-IT" sz="2000" b="1" dirty="0"/>
              <a:t>dati relativi alla salute o alla vita sessuale o all’orientamento sessuale dell’interessato </a:t>
            </a:r>
          </a:p>
          <a:p>
            <a:r>
              <a:rPr lang="it-IT" sz="2000" b="1" dirty="0"/>
              <a:t>dati personali relativi a condanne penali e reati</a:t>
            </a:r>
            <a:r>
              <a:rPr lang="it-IT" sz="2000" dirty="0"/>
              <a:t> (</a:t>
            </a:r>
            <a:r>
              <a:rPr lang="it-IT" sz="2000" b="1" dirty="0"/>
              <a:t>ex dati giudiziari</a:t>
            </a:r>
            <a:r>
              <a:rPr lang="it-IT" sz="2000" dirty="0"/>
              <a:t>).</a:t>
            </a:r>
          </a:p>
          <a:p>
            <a:endParaRPr lang="it-IT" dirty="0"/>
          </a:p>
        </p:txBody>
      </p:sp>
    </p:spTree>
    <p:extLst>
      <p:ext uri="{BB962C8B-B14F-4D97-AF65-F5344CB8AC3E}">
        <p14:creationId xmlns:p14="http://schemas.microsoft.com/office/powerpoint/2010/main" val="119370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475656" y="594319"/>
            <a:ext cx="6192688" cy="5324535"/>
          </a:xfrm>
          <a:prstGeom prst="rect">
            <a:avLst/>
          </a:prstGeom>
        </p:spPr>
        <p:txBody>
          <a:bodyPr wrap="square">
            <a:spAutoFit/>
          </a:bodyPr>
          <a:lstStyle/>
          <a:p>
            <a:pPr algn="just"/>
            <a:r>
              <a:rPr lang="it-IT" sz="2000" b="1" u="sng" dirty="0">
                <a:solidFill>
                  <a:prstClr val="black"/>
                </a:solidFill>
                <a:latin typeface="Garamond" panose="02020404030301010803" pitchFamily="18" charset="0"/>
              </a:rPr>
              <a:t>Dati anonimi e </a:t>
            </a:r>
            <a:r>
              <a:rPr lang="it-IT" sz="2000" b="1" u="sng" dirty="0" err="1">
                <a:solidFill>
                  <a:prstClr val="black"/>
                </a:solidFill>
                <a:latin typeface="Garamond" panose="02020404030301010803" pitchFamily="18" charset="0"/>
              </a:rPr>
              <a:t>pseudonimizzati</a:t>
            </a:r>
            <a:endParaRPr lang="it-IT" sz="2000" b="1" u="sng" dirty="0">
              <a:solidFill>
                <a:prstClr val="black"/>
              </a:solidFill>
              <a:latin typeface="Garamond" panose="02020404030301010803" pitchFamily="18" charset="0"/>
            </a:endParaRPr>
          </a:p>
          <a:p>
            <a:pPr algn="just"/>
            <a:r>
              <a:rPr lang="it-IT" sz="2000" dirty="0">
                <a:solidFill>
                  <a:prstClr val="black"/>
                </a:solidFill>
                <a:latin typeface="Garamond" panose="02020404030301010803" pitchFamily="18" charset="0"/>
              </a:rPr>
              <a:t>Le norme del GDPR non si applicano ai c.d. </a:t>
            </a:r>
            <a:r>
              <a:rPr lang="it-IT" sz="2000" b="1" dirty="0">
                <a:solidFill>
                  <a:prstClr val="black"/>
                </a:solidFill>
                <a:latin typeface="Garamond" panose="02020404030301010803" pitchFamily="18" charset="0"/>
              </a:rPr>
              <a:t>dati anonimi</a:t>
            </a:r>
            <a:r>
              <a:rPr lang="it-IT" sz="2000" dirty="0">
                <a:solidFill>
                  <a:prstClr val="black"/>
                </a:solidFill>
                <a:latin typeface="Garamond" panose="02020404030301010803" pitchFamily="18" charset="0"/>
              </a:rPr>
              <a:t>, vale a dire quelle informazioni che non si riferiscono a una persona fisica identificata o identificabile, o i dati personali resi sufficientemente anonimi da impedire o da non consentire più l’identificazione dell’interessato. </a:t>
            </a:r>
          </a:p>
          <a:p>
            <a:pPr algn="just"/>
            <a:r>
              <a:rPr lang="it-IT" sz="2000" dirty="0">
                <a:solidFill>
                  <a:prstClr val="black"/>
                </a:solidFill>
                <a:latin typeface="Garamond" panose="02020404030301010803" pitchFamily="18" charset="0"/>
              </a:rPr>
              <a:t>Al trattamento di tali informazioni anonime, che può avvenire ad es. per finalità statistiche o di ricerca, non si applica dunque il GDPR.</a:t>
            </a:r>
          </a:p>
          <a:p>
            <a:pPr algn="just"/>
            <a:endParaRPr lang="it-IT" sz="2000" dirty="0">
              <a:solidFill>
                <a:prstClr val="black"/>
              </a:solidFill>
              <a:latin typeface="Garamond" panose="02020404030301010803" pitchFamily="18" charset="0"/>
            </a:endParaRPr>
          </a:p>
          <a:p>
            <a:pPr algn="just"/>
            <a:r>
              <a:rPr lang="it-IT" sz="2000" dirty="0">
                <a:solidFill>
                  <a:prstClr val="black"/>
                </a:solidFill>
                <a:latin typeface="Garamond" panose="02020404030301010803" pitchFamily="18" charset="0"/>
              </a:rPr>
              <a:t>Dati </a:t>
            </a:r>
            <a:r>
              <a:rPr lang="it-IT" sz="2000" b="1" dirty="0" err="1">
                <a:solidFill>
                  <a:prstClr val="black"/>
                </a:solidFill>
                <a:latin typeface="Garamond" panose="02020404030301010803" pitchFamily="18" charset="0"/>
              </a:rPr>
              <a:t>pseudonimizzati</a:t>
            </a:r>
            <a:r>
              <a:rPr lang="it-IT" sz="2000" dirty="0">
                <a:solidFill>
                  <a:prstClr val="black"/>
                </a:solidFill>
                <a:latin typeface="Garamond" panose="02020404030301010803" pitchFamily="18" charset="0"/>
              </a:rPr>
              <a:t>: </a:t>
            </a:r>
            <a:r>
              <a:rPr lang="it-IT" sz="2000" dirty="0" err="1">
                <a:solidFill>
                  <a:prstClr val="black"/>
                </a:solidFill>
                <a:latin typeface="Garamond" panose="02020404030301010803" pitchFamily="18" charset="0"/>
              </a:rPr>
              <a:t>pseudonimizzare</a:t>
            </a:r>
            <a:r>
              <a:rPr lang="it-IT" sz="2000" dirty="0">
                <a:solidFill>
                  <a:prstClr val="black"/>
                </a:solidFill>
                <a:latin typeface="Garamond" panose="02020404030301010803" pitchFamily="18" charset="0"/>
              </a:rPr>
              <a:t> un dato significa renderlo non più attribuibile a un interessato specifico senza l’utilizzo di informazioni aggiuntive, a condizione che tali informazioni aggiuntive siano conservate separatamente e soggette a misure tecniche e organizzative intese a garantire che tali dati personali non siano attribuiti a una persona fisica identificata o identificabile.</a:t>
            </a:r>
          </a:p>
        </p:txBody>
      </p:sp>
    </p:spTree>
    <p:extLst>
      <p:ext uri="{BB962C8B-B14F-4D97-AF65-F5344CB8AC3E}">
        <p14:creationId xmlns:p14="http://schemas.microsoft.com/office/powerpoint/2010/main" val="222064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60648"/>
            <a:ext cx="7543800" cy="5832648"/>
          </a:xfrm>
        </p:spPr>
        <p:txBody>
          <a:bodyPr/>
          <a:lstStyle/>
          <a:p>
            <a:r>
              <a:rPr lang="it-IT" sz="2400" b="1" dirty="0">
                <a:solidFill>
                  <a:schemeClr val="tx1"/>
                </a:solidFill>
                <a:latin typeface="Times New Roman" panose="02020603050405020304" pitchFamily="18" charset="0"/>
                <a:ea typeface="+mn-ea"/>
                <a:cs typeface="Times New Roman" panose="02020603050405020304" pitchFamily="18" charset="0"/>
              </a:rPr>
              <a:t>Nozioni fondamentali in materia di Data </a:t>
            </a:r>
            <a:r>
              <a:rPr lang="it-IT" sz="2400" b="1" dirty="0" err="1">
                <a:solidFill>
                  <a:schemeClr val="tx1"/>
                </a:solidFill>
                <a:latin typeface="Times New Roman" panose="02020603050405020304" pitchFamily="18" charset="0"/>
                <a:ea typeface="+mn-ea"/>
                <a:cs typeface="Times New Roman" panose="02020603050405020304" pitchFamily="18" charset="0"/>
              </a:rPr>
              <a:t>Protection</a:t>
            </a:r>
            <a:r>
              <a:rPr lang="it-IT" sz="2400" b="1" dirty="0">
                <a:solidFill>
                  <a:schemeClr val="tx1"/>
                </a:solidFill>
                <a:latin typeface="Times New Roman" panose="02020603050405020304" pitchFamily="18" charset="0"/>
                <a:ea typeface="+mn-ea"/>
                <a:cs typeface="Times New Roman" panose="02020603050405020304" pitchFamily="18" charset="0"/>
              </a:rPr>
              <a:t> 1 </a:t>
            </a:r>
            <a:br>
              <a:rPr lang="it-IT" sz="2400" dirty="0">
                <a:solidFill>
                  <a:schemeClr val="tx1"/>
                </a:solidFill>
                <a:latin typeface="Times New Roman" panose="02020603050405020304" pitchFamily="18" charset="0"/>
                <a:ea typeface="+mn-ea"/>
                <a:cs typeface="Times New Roman" panose="02020603050405020304" pitchFamily="18" charset="0"/>
              </a:rPr>
            </a:br>
            <a:br>
              <a:rPr lang="it-IT" sz="2400" dirty="0">
                <a:solidFill>
                  <a:schemeClr val="tx1"/>
                </a:solidFill>
                <a:latin typeface="Times New Roman" panose="02020603050405020304" pitchFamily="18" charset="0"/>
                <a:ea typeface="+mn-ea"/>
                <a:cs typeface="Times New Roman" panose="02020603050405020304" pitchFamily="18" charset="0"/>
              </a:rPr>
            </a:br>
            <a:br>
              <a:rPr lang="it-IT" sz="2400" dirty="0">
                <a:solidFill>
                  <a:schemeClr val="tx1"/>
                </a:solidFill>
                <a:latin typeface="Times New Roman" panose="02020603050405020304" pitchFamily="18" charset="0"/>
                <a:ea typeface="+mn-ea"/>
                <a:cs typeface="Times New Roman" panose="02020603050405020304" pitchFamily="18" charset="0"/>
              </a:rPr>
            </a:br>
            <a:br>
              <a:rPr lang="it-IT" sz="2400" dirty="0">
                <a:solidFill>
                  <a:schemeClr val="tx1"/>
                </a:solidFill>
                <a:latin typeface="Times New Roman" panose="02020603050405020304" pitchFamily="18" charset="0"/>
                <a:ea typeface="+mn-ea"/>
                <a:cs typeface="Times New Roman" panose="02020603050405020304" pitchFamily="18" charset="0"/>
              </a:rPr>
            </a:br>
            <a:r>
              <a:rPr lang="it-IT" sz="2400" dirty="0">
                <a:solidFill>
                  <a:schemeClr val="tx1"/>
                </a:solidFill>
                <a:latin typeface="Times New Roman" panose="02020603050405020304" pitchFamily="18" charset="0"/>
                <a:cs typeface="Times New Roman" panose="02020603050405020304" pitchFamily="18" charset="0"/>
              </a:rPr>
              <a:t>Il</a:t>
            </a:r>
            <a:r>
              <a:rPr lang="it-IT" sz="2400" b="1" dirty="0">
                <a:solidFill>
                  <a:schemeClr val="tx1"/>
                </a:solidFill>
                <a:latin typeface="Times New Roman" panose="02020603050405020304" pitchFamily="18" charset="0"/>
                <a:cs typeface="Times New Roman" panose="02020603050405020304" pitchFamily="18" charset="0"/>
              </a:rPr>
              <a:t> trattamento</a:t>
            </a:r>
            <a:r>
              <a:rPr lang="it-IT" sz="2400" dirty="0">
                <a:solidFill>
                  <a:schemeClr val="tx1"/>
                </a:solidFill>
                <a:latin typeface="Times New Roman" panose="02020603050405020304" pitchFamily="18" charset="0"/>
                <a:cs typeface="Times New Roman" panose="02020603050405020304" pitchFamily="18" charset="0"/>
              </a:rPr>
              <a:t>: </a:t>
            </a:r>
            <a:r>
              <a:rPr lang="it-IT" sz="2400" b="1" dirty="0">
                <a:latin typeface="Times New Roman" panose="02020603050405020304" pitchFamily="18" charset="0"/>
                <a:cs typeface="Times New Roman" panose="02020603050405020304" pitchFamily="18" charset="0"/>
              </a:rPr>
              <a:t>Trattamento</a:t>
            </a:r>
            <a:r>
              <a:rPr lang="it-IT" sz="2400" dirty="0">
                <a:latin typeface="Times New Roman" panose="02020603050405020304" pitchFamily="18" charset="0"/>
                <a:cs typeface="Times New Roman" panose="02020603050405020304" pitchFamily="18" charset="0"/>
              </a:rPr>
              <a:t>: qualsiasi operazione o insieme di operazioni, </a:t>
            </a:r>
            <a:r>
              <a:rPr lang="it-IT" sz="2400" u="sng" dirty="0">
                <a:latin typeface="Times New Roman" panose="02020603050405020304" pitchFamily="18" charset="0"/>
                <a:cs typeface="Times New Roman" panose="02020603050405020304" pitchFamily="18" charset="0"/>
              </a:rPr>
              <a:t>compiute con o senza l’ausilio di processi automatizzati </a:t>
            </a:r>
            <a:r>
              <a:rPr lang="it-IT" sz="2400" dirty="0">
                <a:latin typeface="Times New Roman" panose="02020603050405020304" pitchFamily="18" charset="0"/>
                <a:cs typeface="Times New Roman" panose="02020603050405020304" pitchFamily="18" charset="0"/>
              </a:rPr>
              <a:t>e applicate a dati personali o insiemi di dati personali, come la raccolta, la registrazione, la conservazione, la modifica, l’estrazione, la consultazione, l’uso, la cancellazione, la distruzione</a:t>
            </a:r>
            <a:br>
              <a:rPr lang="it-IT" sz="2400" dirty="0">
                <a:latin typeface="Times New Roman" panose="02020603050405020304" pitchFamily="18" charset="0"/>
                <a:cs typeface="Times New Roman" panose="02020603050405020304" pitchFamily="18" charset="0"/>
              </a:rPr>
            </a:br>
            <a:br>
              <a:rPr lang="it-IT" sz="2400" dirty="0">
                <a:latin typeface="Times New Roman" panose="02020603050405020304" pitchFamily="18" charset="0"/>
                <a:cs typeface="Times New Roman" panose="02020603050405020304" pitchFamily="18" charset="0"/>
              </a:rPr>
            </a:br>
            <a:br>
              <a:rPr lang="it-IT" sz="2400" dirty="0">
                <a:latin typeface="Times New Roman" panose="02020603050405020304" pitchFamily="18" charset="0"/>
                <a:cs typeface="Times New Roman" panose="02020603050405020304" pitchFamily="18" charset="0"/>
              </a:rPr>
            </a:br>
            <a:r>
              <a:rPr lang="it-IT" sz="2400" dirty="0">
                <a:latin typeface="Times New Roman" panose="02020603050405020304" pitchFamily="18" charset="0"/>
                <a:cs typeface="Times New Roman" panose="02020603050405020304" pitchFamily="18" charset="0"/>
              </a:rPr>
              <a:t>Sostanziale equivalenza tra GDPR e Codice Privacy</a:t>
            </a:r>
            <a:endParaRPr lang="it-IT" sz="2000" dirty="0">
              <a:latin typeface="+mn-lt"/>
            </a:endParaRPr>
          </a:p>
        </p:txBody>
      </p:sp>
    </p:spTree>
    <p:extLst>
      <p:ext uri="{BB962C8B-B14F-4D97-AF65-F5344CB8AC3E}">
        <p14:creationId xmlns:p14="http://schemas.microsoft.com/office/powerpoint/2010/main" val="421084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053AC6-5282-440C-A65E-04C3A1EDBFE0}"/>
              </a:ext>
            </a:extLst>
          </p:cNvPr>
          <p:cNvSpPr>
            <a:spLocks noGrp="1"/>
          </p:cNvSpPr>
          <p:nvPr>
            <p:ph type="title"/>
          </p:nvPr>
        </p:nvSpPr>
        <p:spPr/>
        <p:txBody>
          <a:bodyPr/>
          <a:lstStyle/>
          <a:p>
            <a:r>
              <a:rPr lang="it-IT" dirty="0"/>
              <a:t>La «</a:t>
            </a:r>
            <a:r>
              <a:rPr lang="it-IT" dirty="0" err="1"/>
              <a:t>datificazione</a:t>
            </a:r>
            <a:r>
              <a:rPr lang="it-IT" dirty="0"/>
              <a:t>» </a:t>
            </a:r>
          </a:p>
        </p:txBody>
      </p:sp>
      <p:sp>
        <p:nvSpPr>
          <p:cNvPr id="3" name="Segnaposto contenuto 2">
            <a:extLst>
              <a:ext uri="{FF2B5EF4-FFF2-40B4-BE49-F238E27FC236}">
                <a16:creationId xmlns:a16="http://schemas.microsoft.com/office/drawing/2014/main" id="{8BD9D4FE-94B3-49BF-A4C5-F7D8C80C5DD0}"/>
              </a:ext>
            </a:extLst>
          </p:cNvPr>
          <p:cNvSpPr>
            <a:spLocks noGrp="1"/>
          </p:cNvSpPr>
          <p:nvPr>
            <p:ph idx="1"/>
          </p:nvPr>
        </p:nvSpPr>
        <p:spPr/>
        <p:txBody>
          <a:bodyPr/>
          <a:lstStyle/>
          <a:p>
            <a:endParaRPr lang="it-IT" dirty="0"/>
          </a:p>
          <a:p>
            <a:r>
              <a:rPr lang="it-IT" sz="2400" dirty="0"/>
              <a:t>I dati come «nuovo petrolio» o «linfa vitale»</a:t>
            </a:r>
          </a:p>
          <a:p>
            <a:endParaRPr lang="it-IT" sz="2400" dirty="0"/>
          </a:p>
          <a:p>
            <a:r>
              <a:rPr lang="it-IT" sz="2400" dirty="0"/>
              <a:t>La </a:t>
            </a:r>
            <a:r>
              <a:rPr lang="it-IT" sz="2400" dirty="0" err="1"/>
              <a:t>datificazione</a:t>
            </a:r>
            <a:r>
              <a:rPr lang="it-IT" sz="2400" dirty="0"/>
              <a:t> dell’individuo</a:t>
            </a:r>
          </a:p>
          <a:p>
            <a:endParaRPr lang="it-IT" sz="2400" dirty="0"/>
          </a:p>
          <a:p>
            <a:r>
              <a:rPr lang="it-IT" sz="2400" dirty="0"/>
              <a:t>La data Society</a:t>
            </a:r>
          </a:p>
          <a:p>
            <a:endParaRPr lang="it-IT" sz="2400" dirty="0"/>
          </a:p>
          <a:p>
            <a:r>
              <a:rPr lang="it-IT" sz="2400" dirty="0"/>
              <a:t>L’esigenza di una efficace Data </a:t>
            </a:r>
            <a:r>
              <a:rPr lang="it-IT" sz="2400" dirty="0" err="1"/>
              <a:t>Protection</a:t>
            </a:r>
            <a:endParaRPr lang="it-IT" sz="2400" dirty="0"/>
          </a:p>
        </p:txBody>
      </p:sp>
    </p:spTree>
    <p:extLst>
      <p:ext uri="{BB962C8B-B14F-4D97-AF65-F5344CB8AC3E}">
        <p14:creationId xmlns:p14="http://schemas.microsoft.com/office/powerpoint/2010/main" val="1382955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3200" b="1" dirty="0"/>
              <a:t>       </a:t>
            </a:r>
            <a:r>
              <a:rPr lang="it-IT" sz="3000" b="1" dirty="0"/>
              <a:t>  I «soggetti della Data </a:t>
            </a:r>
            <a:r>
              <a:rPr lang="it-IT" sz="3000" b="1" dirty="0" err="1"/>
              <a:t>Protection</a:t>
            </a:r>
            <a:r>
              <a:rPr lang="it-IT" sz="3000" b="1" dirty="0"/>
              <a:t>»: il GDPR</a:t>
            </a:r>
          </a:p>
        </p:txBody>
      </p:sp>
      <p:sp>
        <p:nvSpPr>
          <p:cNvPr id="3" name="Segnaposto contenuto 2"/>
          <p:cNvSpPr>
            <a:spLocks noGrp="1"/>
          </p:cNvSpPr>
          <p:nvPr>
            <p:ph idx="1"/>
          </p:nvPr>
        </p:nvSpPr>
        <p:spPr/>
        <p:txBody>
          <a:bodyPr>
            <a:normAutofit lnSpcReduction="10000"/>
          </a:bodyPr>
          <a:lstStyle/>
          <a:p>
            <a:r>
              <a:rPr lang="it-IT" sz="2400" b="1" dirty="0">
                <a:latin typeface="Garamond" panose="02020404030301010803" pitchFamily="18" charset="0"/>
              </a:rPr>
              <a:t>Titolare del trattamento</a:t>
            </a:r>
            <a:r>
              <a:rPr lang="it-IT" sz="2400" dirty="0">
                <a:latin typeface="Garamond" panose="02020404030301010803" pitchFamily="18" charset="0"/>
              </a:rPr>
              <a:t>: la persona fisica o giuridica, l'autorità pubblica, il servizio o altro organismo che determina le </a:t>
            </a:r>
            <a:r>
              <a:rPr lang="it-IT" sz="2400" b="1" dirty="0">
                <a:latin typeface="Garamond" panose="02020404030301010803" pitchFamily="18" charset="0"/>
              </a:rPr>
              <a:t>finalità e i mezzi</a:t>
            </a:r>
            <a:r>
              <a:rPr lang="it-IT" sz="2400" dirty="0">
                <a:latin typeface="Garamond" panose="02020404030301010803" pitchFamily="18" charset="0"/>
              </a:rPr>
              <a:t> del trattamento di dati personali</a:t>
            </a:r>
            <a:endParaRPr lang="it-IT" sz="2400" b="1" dirty="0">
              <a:latin typeface="Garamond" panose="02020404030301010803" pitchFamily="18" charset="0"/>
            </a:endParaRPr>
          </a:p>
          <a:p>
            <a:r>
              <a:rPr lang="it-IT" sz="2400" b="1" dirty="0">
                <a:latin typeface="Garamond" panose="02020404030301010803" pitchFamily="18" charset="0"/>
              </a:rPr>
              <a:t>Contitolare</a:t>
            </a:r>
            <a:r>
              <a:rPr lang="it-IT" sz="2400" dirty="0">
                <a:latin typeface="Garamond" panose="02020404030301010803" pitchFamily="18" charset="0"/>
              </a:rPr>
              <a:t> del trattamento</a:t>
            </a:r>
          </a:p>
          <a:p>
            <a:r>
              <a:rPr lang="it-IT" sz="2400" b="1" dirty="0">
                <a:latin typeface="Garamond" panose="02020404030301010803" pitchFamily="18" charset="0"/>
              </a:rPr>
              <a:t>Responsabile del trattamento</a:t>
            </a:r>
            <a:r>
              <a:rPr lang="it-IT" sz="2400" dirty="0">
                <a:latin typeface="Garamond" panose="02020404030301010803" pitchFamily="18" charset="0"/>
              </a:rPr>
              <a:t>: la persona fisica o giuridica, l’autorità pubblica, il servizio o altro organismo che tratta dati personali </a:t>
            </a:r>
            <a:r>
              <a:rPr lang="it-IT" sz="2400" u="sng" dirty="0">
                <a:latin typeface="Garamond" panose="02020404030301010803" pitchFamily="18" charset="0"/>
              </a:rPr>
              <a:t>per conto del titolare</a:t>
            </a:r>
            <a:r>
              <a:rPr lang="it-IT" sz="2400" dirty="0">
                <a:latin typeface="Garamond" panose="02020404030301010803" pitchFamily="18" charset="0"/>
              </a:rPr>
              <a:t> del trattamento</a:t>
            </a:r>
          </a:p>
          <a:p>
            <a:r>
              <a:rPr lang="it-IT" sz="2400" dirty="0">
                <a:latin typeface="Garamond" panose="02020404030301010803" pitchFamily="18" charset="0"/>
              </a:rPr>
              <a:t>I «vecchi» </a:t>
            </a:r>
            <a:r>
              <a:rPr lang="it-IT" sz="2400" b="1" dirty="0">
                <a:latin typeface="Garamond" panose="02020404030301010803" pitchFamily="18" charset="0"/>
              </a:rPr>
              <a:t>incaricati</a:t>
            </a:r>
            <a:r>
              <a:rPr lang="it-IT" sz="2400" dirty="0">
                <a:latin typeface="Garamond" panose="02020404030301010803" pitchFamily="18" charset="0"/>
              </a:rPr>
              <a:t>, ossia le </a:t>
            </a:r>
            <a:r>
              <a:rPr lang="it-IT" sz="2400" b="1" dirty="0">
                <a:latin typeface="Garamond" panose="02020404030301010803" pitchFamily="18" charset="0"/>
              </a:rPr>
              <a:t>persone autorizzate</a:t>
            </a:r>
            <a:r>
              <a:rPr lang="it-IT" sz="2400" dirty="0">
                <a:latin typeface="Garamond" panose="02020404030301010803" pitchFamily="18" charset="0"/>
              </a:rPr>
              <a:t> al trattamento dei dati sotto l’autorità del titolare o del responsabile (art. 4, n. 10) e i</a:t>
            </a:r>
            <a:r>
              <a:rPr lang="it-IT" sz="2400" b="1" dirty="0">
                <a:latin typeface="Garamond" panose="02020404030301010803" pitchFamily="18" charset="0"/>
              </a:rPr>
              <a:t> designati</a:t>
            </a:r>
            <a:r>
              <a:rPr lang="it-IT" sz="2400" dirty="0">
                <a:latin typeface="Garamond" panose="02020404030301010803" pitchFamily="18" charset="0"/>
              </a:rPr>
              <a:t> del d. lgs. 101/2028</a:t>
            </a:r>
          </a:p>
          <a:p>
            <a:r>
              <a:rPr lang="it-IT" dirty="0">
                <a:latin typeface="Garamond" panose="02020404030301010803" pitchFamily="18" charset="0"/>
              </a:rPr>
              <a:t> </a:t>
            </a:r>
          </a:p>
          <a:p>
            <a:endParaRPr lang="it-IT" dirty="0"/>
          </a:p>
        </p:txBody>
      </p:sp>
    </p:spTree>
    <p:extLst>
      <p:ext uri="{BB962C8B-B14F-4D97-AF65-F5344CB8AC3E}">
        <p14:creationId xmlns:p14="http://schemas.microsoft.com/office/powerpoint/2010/main" val="139218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Il DPO</a:t>
            </a:r>
          </a:p>
        </p:txBody>
      </p:sp>
      <p:sp>
        <p:nvSpPr>
          <p:cNvPr id="3" name="Segnaposto contenuto 2"/>
          <p:cNvSpPr>
            <a:spLocks noGrp="1"/>
          </p:cNvSpPr>
          <p:nvPr>
            <p:ph idx="1"/>
          </p:nvPr>
        </p:nvSpPr>
        <p:spPr/>
        <p:txBody>
          <a:bodyPr>
            <a:normAutofit fontScale="85000" lnSpcReduction="10000"/>
          </a:bodyPr>
          <a:lstStyle/>
          <a:p>
            <a:pPr algn="just"/>
            <a:r>
              <a:rPr lang="it-IT" sz="2400" dirty="0">
                <a:latin typeface="Garamond" panose="02020404030301010803" pitchFamily="18" charset="0"/>
              </a:rPr>
              <a:t>Altra novità del GDPR: introduzione del </a:t>
            </a:r>
            <a:r>
              <a:rPr lang="it-IT" sz="2400" b="1" dirty="0">
                <a:latin typeface="Garamond" panose="02020404030301010803" pitchFamily="18" charset="0"/>
              </a:rPr>
              <a:t>DPO, Data </a:t>
            </a:r>
            <a:r>
              <a:rPr lang="it-IT" sz="2400" b="1" dirty="0" err="1">
                <a:latin typeface="Garamond" panose="02020404030301010803" pitchFamily="18" charset="0"/>
              </a:rPr>
              <a:t>Protection</a:t>
            </a:r>
            <a:r>
              <a:rPr lang="it-IT" sz="2400" b="1" dirty="0">
                <a:latin typeface="Garamond" panose="02020404030301010803" pitchFamily="18" charset="0"/>
              </a:rPr>
              <a:t> </a:t>
            </a:r>
            <a:r>
              <a:rPr lang="it-IT" sz="2400" b="1" dirty="0" err="1">
                <a:latin typeface="Garamond" panose="02020404030301010803" pitchFamily="18" charset="0"/>
              </a:rPr>
              <a:t>Officer</a:t>
            </a:r>
            <a:r>
              <a:rPr lang="it-IT" sz="2400" dirty="0">
                <a:latin typeface="Garamond" panose="02020404030301010803" pitchFamily="18" charset="0"/>
              </a:rPr>
              <a:t>,, responsabile della protezione dei dati.</a:t>
            </a:r>
          </a:p>
          <a:p>
            <a:pPr algn="just"/>
            <a:endParaRPr lang="it-IT" sz="2400" dirty="0">
              <a:latin typeface="Garamond" panose="02020404030301010803" pitchFamily="18" charset="0"/>
            </a:endParaRPr>
          </a:p>
          <a:p>
            <a:pPr algn="just"/>
            <a:r>
              <a:rPr lang="it-IT" sz="2400" dirty="0">
                <a:latin typeface="Garamond" panose="02020404030301010803" pitchFamily="18" charset="0"/>
              </a:rPr>
              <a:t>La responsabilità principale del DPO è quella di sovraintendere alla gestione del trattamento di dati personali effettuata dalle aziende, sia pubbliche che private, affinché questi siano trattati nel rispetto delle normative privacy europee e nazionali. In dettaglio, tali compiti sono elencati dall’</a:t>
            </a:r>
            <a:r>
              <a:rPr lang="it-IT" sz="2400" b="1" dirty="0">
                <a:latin typeface="Garamond" panose="02020404030301010803" pitchFamily="18" charset="0"/>
              </a:rPr>
              <a:t>art. 39</a:t>
            </a:r>
            <a:r>
              <a:rPr lang="it-IT" sz="2400" dirty="0">
                <a:latin typeface="Garamond" panose="02020404030301010803" pitchFamily="18" charset="0"/>
              </a:rPr>
              <a:t> GDPR.</a:t>
            </a:r>
          </a:p>
          <a:p>
            <a:pPr algn="just"/>
            <a:r>
              <a:rPr lang="it-IT" sz="2400" dirty="0">
                <a:latin typeface="Garamond" panose="02020404030301010803" pitchFamily="18" charset="0"/>
              </a:rPr>
              <a:t>Il ruolo di DPO può essere rivestito, oltre che da un libero professionista, anche da un dipendente del titolare del trattamento.</a:t>
            </a:r>
          </a:p>
          <a:p>
            <a:pPr algn="just"/>
            <a:endParaRPr lang="it-IT" sz="2400" dirty="0">
              <a:latin typeface="Garamond" panose="02020404030301010803" pitchFamily="18" charset="0"/>
            </a:endParaRPr>
          </a:p>
          <a:p>
            <a:pPr algn="just"/>
            <a:r>
              <a:rPr lang="it-IT" sz="2400" dirty="0">
                <a:latin typeface="Garamond" panose="02020404030301010803" pitchFamily="18" charset="0"/>
              </a:rPr>
              <a:t>L’</a:t>
            </a:r>
            <a:r>
              <a:rPr lang="it-IT" sz="2400" b="1" dirty="0">
                <a:latin typeface="Garamond" panose="02020404030301010803" pitchFamily="18" charset="0"/>
              </a:rPr>
              <a:t>art. 38</a:t>
            </a:r>
            <a:r>
              <a:rPr lang="it-IT" sz="2400" dirty="0">
                <a:latin typeface="Garamond" panose="02020404030301010803" pitchFamily="18" charset="0"/>
              </a:rPr>
              <a:t> GDPR sancisce che il DPO deve avere una posizione di assoluta </a:t>
            </a:r>
            <a:r>
              <a:rPr lang="it-IT" sz="2400" b="1" dirty="0">
                <a:latin typeface="Garamond" panose="02020404030301010803" pitchFamily="18" charset="0"/>
              </a:rPr>
              <a:t>indipendenza</a:t>
            </a:r>
            <a:r>
              <a:rPr lang="it-IT" sz="2400" dirty="0">
                <a:latin typeface="Garamond" panose="02020404030301010803" pitchFamily="18" charset="0"/>
              </a:rPr>
              <a:t> e non deve trovarsi in alcuna situazione di </a:t>
            </a:r>
            <a:r>
              <a:rPr lang="it-IT" sz="2400" b="1" dirty="0">
                <a:latin typeface="Garamond" panose="02020404030301010803" pitchFamily="18" charset="0"/>
              </a:rPr>
              <a:t>conflitto di interessi</a:t>
            </a:r>
            <a:r>
              <a:rPr lang="it-IT" sz="2400" dirty="0">
                <a:latin typeface="Garamond" panose="02020404030301010803" pitchFamily="18" charset="0"/>
              </a:rPr>
              <a:t>. Nonostante il DPO possa svolgere altri compiti e funzioni, il titolare del trattamento deve assicurare che tali compiti e funzioni non diano adito a un conflitto di interessi. </a:t>
            </a:r>
          </a:p>
          <a:p>
            <a:pPr algn="just"/>
            <a:endParaRPr lang="it-IT" sz="2400" dirty="0">
              <a:latin typeface="Garamond" panose="02020404030301010803" pitchFamily="18" charset="0"/>
            </a:endParaRPr>
          </a:p>
          <a:p>
            <a:endParaRPr lang="it-IT" dirty="0"/>
          </a:p>
        </p:txBody>
      </p:sp>
    </p:spTree>
    <p:extLst>
      <p:ext uri="{BB962C8B-B14F-4D97-AF65-F5344CB8AC3E}">
        <p14:creationId xmlns:p14="http://schemas.microsoft.com/office/powerpoint/2010/main" val="370619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3200" b="1" dirty="0"/>
              <a:t>     La nomina del DPO è obbligatoria?</a:t>
            </a:r>
          </a:p>
        </p:txBody>
      </p:sp>
      <p:sp>
        <p:nvSpPr>
          <p:cNvPr id="3" name="Segnaposto contenuto 2"/>
          <p:cNvSpPr>
            <a:spLocks noGrp="1"/>
          </p:cNvSpPr>
          <p:nvPr>
            <p:ph idx="1"/>
          </p:nvPr>
        </p:nvSpPr>
        <p:spPr>
          <a:xfrm>
            <a:off x="467544" y="1340768"/>
            <a:ext cx="7609656" cy="5060032"/>
          </a:xfrm>
        </p:spPr>
        <p:txBody>
          <a:bodyPr>
            <a:normAutofit/>
          </a:bodyPr>
          <a:lstStyle/>
          <a:p>
            <a:endParaRPr lang="it-IT" dirty="0"/>
          </a:p>
          <a:p>
            <a:r>
              <a:rPr lang="it-IT" sz="2800" dirty="0"/>
              <a:t>a) se il trattamento è svolto da un'autorità o da un organismo </a:t>
            </a:r>
            <a:r>
              <a:rPr lang="it-IT" sz="2800" b="1" dirty="0"/>
              <a:t>pubblico</a:t>
            </a:r>
            <a:br>
              <a:rPr lang="it-IT" sz="2800" dirty="0"/>
            </a:br>
            <a:r>
              <a:rPr lang="it-IT" sz="2800" dirty="0"/>
              <a:t>b) se le attività principali del titolare o del responsabile consistono in trattamenti che richiedono il monitoraggio regolare e sistematico di interessati su </a:t>
            </a:r>
            <a:r>
              <a:rPr lang="it-IT" sz="2800" b="1" dirty="0"/>
              <a:t>larga scala</a:t>
            </a:r>
          </a:p>
          <a:p>
            <a:r>
              <a:rPr lang="it-IT" sz="2800" dirty="0"/>
              <a:t>c) se le attività principali del titolare o del responsabile consistono nel trattamento su larga scala di </a:t>
            </a:r>
            <a:r>
              <a:rPr lang="it-IT" sz="2800" b="1" dirty="0"/>
              <a:t>categorie particolari di dati</a:t>
            </a:r>
            <a:r>
              <a:rPr lang="it-IT" sz="2800" dirty="0"/>
              <a:t> o di dati personali relativi a condanne penali e reati </a:t>
            </a:r>
          </a:p>
        </p:txBody>
      </p:sp>
    </p:spTree>
    <p:extLst>
      <p:ext uri="{BB962C8B-B14F-4D97-AF65-F5344CB8AC3E}">
        <p14:creationId xmlns:p14="http://schemas.microsoft.com/office/powerpoint/2010/main" val="3346928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3568" y="476672"/>
            <a:ext cx="7486600" cy="5400600"/>
          </a:xfrm>
        </p:spPr>
        <p:txBody>
          <a:bodyPr/>
          <a:lstStyle/>
          <a:p>
            <a:r>
              <a:rPr lang="it-IT" sz="2400" b="1" dirty="0">
                <a:solidFill>
                  <a:schemeClr val="tx1"/>
                </a:solidFill>
                <a:latin typeface="+mn-lt"/>
                <a:ea typeface="+mn-ea"/>
                <a:cs typeface="+mn-cs"/>
              </a:rPr>
              <a:t>I soggetti del trattamento </a:t>
            </a:r>
            <a:br>
              <a:rPr lang="it-IT" sz="2400" dirty="0">
                <a:solidFill>
                  <a:schemeClr val="tx1"/>
                </a:solidFill>
                <a:latin typeface="+mn-lt"/>
                <a:ea typeface="+mn-ea"/>
                <a:cs typeface="+mn-cs"/>
              </a:rPr>
            </a:br>
            <a:r>
              <a:rPr lang="it-IT" sz="2400" dirty="0">
                <a:solidFill>
                  <a:schemeClr val="tx1"/>
                </a:solidFill>
                <a:latin typeface="+mn-lt"/>
                <a:ea typeface="+mn-ea"/>
                <a:cs typeface="+mn-cs"/>
              </a:rPr>
              <a:t> Focus su: </a:t>
            </a:r>
            <a:br>
              <a:rPr lang="it-IT" sz="2400" dirty="0">
                <a:solidFill>
                  <a:schemeClr val="tx1"/>
                </a:solidFill>
                <a:latin typeface="+mn-lt"/>
                <a:ea typeface="+mn-ea"/>
                <a:cs typeface="+mn-cs"/>
              </a:rPr>
            </a:br>
            <a:r>
              <a:rPr lang="it-IT" sz="2400" dirty="0">
                <a:solidFill>
                  <a:schemeClr val="tx1"/>
                </a:solidFill>
              </a:rPr>
              <a:t>L’</a:t>
            </a:r>
            <a:r>
              <a:rPr lang="it-IT" sz="2400" b="1" dirty="0">
                <a:solidFill>
                  <a:schemeClr val="tx1"/>
                </a:solidFill>
              </a:rPr>
              <a:t>interessato</a:t>
            </a:r>
            <a:br>
              <a:rPr lang="it-IT" sz="2400" dirty="0">
                <a:solidFill>
                  <a:schemeClr val="tx1"/>
                </a:solidFill>
              </a:rPr>
            </a:br>
            <a:r>
              <a:rPr lang="it-IT" sz="2400" dirty="0">
                <a:solidFill>
                  <a:schemeClr val="tx1"/>
                </a:solidFill>
              </a:rPr>
              <a:t>La persona fisica «identificata o identificabile»   (art. 4 . 1 GDPR)</a:t>
            </a:r>
            <a:br>
              <a:rPr lang="it-IT" sz="2400" dirty="0">
                <a:solidFill>
                  <a:schemeClr val="tx1"/>
                </a:solidFill>
              </a:rPr>
            </a:br>
            <a:r>
              <a:rPr lang="it-IT" sz="2400" dirty="0">
                <a:solidFill>
                  <a:schemeClr val="tx1"/>
                </a:solidFill>
              </a:rPr>
              <a:t>Il problema delle </a:t>
            </a:r>
            <a:r>
              <a:rPr lang="it-IT" sz="2400" b="1" dirty="0">
                <a:solidFill>
                  <a:schemeClr val="tx1"/>
                </a:solidFill>
              </a:rPr>
              <a:t>persone giuridiche, enti e associazioni</a:t>
            </a:r>
            <a:r>
              <a:rPr lang="it-IT" sz="2400" dirty="0">
                <a:solidFill>
                  <a:schemeClr val="tx1"/>
                </a:solidFill>
              </a:rPr>
              <a:t> (</a:t>
            </a:r>
            <a:r>
              <a:rPr lang="it-IT" sz="2400" dirty="0" err="1">
                <a:solidFill>
                  <a:schemeClr val="tx1"/>
                </a:solidFill>
              </a:rPr>
              <a:t>provv</a:t>
            </a:r>
            <a:r>
              <a:rPr lang="it-IT" sz="2400" dirty="0">
                <a:solidFill>
                  <a:schemeClr val="tx1"/>
                </a:solidFill>
              </a:rPr>
              <a:t>. Garante 20.12.12  e il recupero della persona giuridica e degli enti nella nozione di contraente o utente)</a:t>
            </a:r>
            <a:br>
              <a:rPr lang="it-IT" sz="2400" dirty="0">
                <a:solidFill>
                  <a:schemeClr val="tx1"/>
                </a:solidFill>
              </a:rPr>
            </a:br>
            <a:r>
              <a:rPr lang="it-IT" sz="2400" dirty="0">
                <a:solidFill>
                  <a:schemeClr val="tx1"/>
                </a:solidFill>
              </a:rPr>
              <a:t>L’interessato </a:t>
            </a:r>
            <a:r>
              <a:rPr lang="it-IT" sz="2400" b="1" dirty="0">
                <a:solidFill>
                  <a:schemeClr val="tx1"/>
                </a:solidFill>
              </a:rPr>
              <a:t>minore di età</a:t>
            </a:r>
            <a:r>
              <a:rPr lang="it-IT" sz="2400" dirty="0">
                <a:solidFill>
                  <a:schemeClr val="tx1"/>
                </a:solidFill>
              </a:rPr>
              <a:t> (art. 8 GDPR)</a:t>
            </a:r>
            <a:br>
              <a:rPr lang="it-IT" sz="2400" dirty="0">
                <a:solidFill>
                  <a:schemeClr val="tx1"/>
                </a:solidFill>
              </a:rPr>
            </a:br>
            <a:r>
              <a:rPr lang="it-IT" sz="2400" dirty="0">
                <a:solidFill>
                  <a:schemeClr val="tx1"/>
                </a:solidFill>
              </a:rPr>
              <a:t>L’interessato </a:t>
            </a:r>
            <a:r>
              <a:rPr lang="it-IT" sz="2400" b="1" dirty="0">
                <a:solidFill>
                  <a:schemeClr val="tx1"/>
                </a:solidFill>
              </a:rPr>
              <a:t>defunto</a:t>
            </a:r>
            <a:r>
              <a:rPr lang="it-IT" sz="2400" dirty="0">
                <a:solidFill>
                  <a:schemeClr val="tx1"/>
                </a:solidFill>
              </a:rPr>
              <a:t>: chi aziona i diritti relativi ai dati personali che sopravvivono alla morte? </a:t>
            </a:r>
            <a:br>
              <a:rPr lang="it-IT" sz="2400" dirty="0">
                <a:solidFill>
                  <a:schemeClr val="tx1"/>
                </a:solidFill>
              </a:rPr>
            </a:br>
            <a:r>
              <a:rPr lang="it-IT" sz="2400" dirty="0">
                <a:solidFill>
                  <a:schemeClr val="tx1"/>
                </a:solidFill>
              </a:rPr>
              <a:t>                     -GDPR: il Considerando 27 esclude l’applicazione del</a:t>
            </a:r>
            <a:br>
              <a:rPr lang="it-IT" sz="2400" dirty="0">
                <a:solidFill>
                  <a:schemeClr val="tx1"/>
                </a:solidFill>
              </a:rPr>
            </a:br>
            <a:r>
              <a:rPr lang="it-IT" sz="2400" dirty="0">
                <a:solidFill>
                  <a:schemeClr val="tx1"/>
                </a:solidFill>
              </a:rPr>
              <a:t>                       Regolamento, rinviando alle decisioni degli Stati</a:t>
            </a:r>
            <a:br>
              <a:rPr lang="it-IT" sz="2400" dirty="0">
                <a:solidFill>
                  <a:schemeClr val="tx1"/>
                </a:solidFill>
              </a:rPr>
            </a:br>
            <a:r>
              <a:rPr lang="it-IT" sz="2400" dirty="0">
                <a:solidFill>
                  <a:schemeClr val="tx1"/>
                </a:solidFill>
              </a:rPr>
              <a:t>                       membri (e v. Codice Privacy: art. 2-terdecies)</a:t>
            </a:r>
            <a:endParaRPr lang="it-IT" sz="2400" dirty="0">
              <a:latin typeface="+mn-lt"/>
            </a:endParaRPr>
          </a:p>
        </p:txBody>
      </p:sp>
    </p:spTree>
    <p:extLst>
      <p:ext uri="{BB962C8B-B14F-4D97-AF65-F5344CB8AC3E}">
        <p14:creationId xmlns:p14="http://schemas.microsoft.com/office/powerpoint/2010/main" val="24876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principi del trattamento</a:t>
            </a:r>
          </a:p>
        </p:txBody>
      </p:sp>
      <p:sp>
        <p:nvSpPr>
          <p:cNvPr id="3" name="Segnaposto contenuto 2"/>
          <p:cNvSpPr>
            <a:spLocks noGrp="1"/>
          </p:cNvSpPr>
          <p:nvPr>
            <p:ph idx="1"/>
          </p:nvPr>
        </p:nvSpPr>
        <p:spPr/>
        <p:txBody>
          <a:bodyPr/>
          <a:lstStyle/>
          <a:p>
            <a:pPr marL="114300" indent="0">
              <a:buNone/>
            </a:pPr>
            <a:r>
              <a:rPr lang="it-IT" dirty="0"/>
              <a:t>Secondo quali </a:t>
            </a:r>
            <a:r>
              <a:rPr lang="it-IT" u="sng" dirty="0"/>
              <a:t>modalità</a:t>
            </a:r>
            <a:r>
              <a:rPr lang="it-IT" dirty="0"/>
              <a:t> e quali </a:t>
            </a:r>
            <a:r>
              <a:rPr lang="it-IT" u="sng" dirty="0"/>
              <a:t>principi</a:t>
            </a:r>
            <a:r>
              <a:rPr lang="it-IT" dirty="0"/>
              <a:t> devono essere trattati i dati personali? </a:t>
            </a:r>
          </a:p>
          <a:p>
            <a:pPr marL="114300" indent="0">
              <a:buNone/>
            </a:pPr>
            <a:endParaRPr lang="it-IT" dirty="0"/>
          </a:p>
          <a:p>
            <a:pPr>
              <a:buFontTx/>
              <a:buChar char="-"/>
            </a:pPr>
            <a:r>
              <a:rPr lang="it-IT" dirty="0"/>
              <a:t>Secondo «liceità, correttezza e trasparenza»</a:t>
            </a:r>
          </a:p>
          <a:p>
            <a:pPr>
              <a:buFontTx/>
              <a:buChar char="-"/>
            </a:pPr>
            <a:endParaRPr lang="it-IT" dirty="0"/>
          </a:p>
          <a:p>
            <a:pPr>
              <a:buFontTx/>
              <a:buChar char="-"/>
            </a:pPr>
            <a:r>
              <a:rPr lang="it-IT" dirty="0"/>
              <a:t>Nel rispetto dei seguenti principi: </a:t>
            </a:r>
          </a:p>
          <a:p>
            <a:pPr>
              <a:buFontTx/>
              <a:buChar char="-"/>
            </a:pPr>
            <a:r>
              <a:rPr lang="it-IT" dirty="0"/>
              <a:t>FINALITA’</a:t>
            </a:r>
          </a:p>
          <a:p>
            <a:pPr>
              <a:buFontTx/>
              <a:buChar char="-"/>
            </a:pPr>
            <a:r>
              <a:rPr lang="it-IT" dirty="0"/>
              <a:t>ADEGUATEZZA, PERTINENZA e LIMITAZIONE (principio della «minimizzazione»)</a:t>
            </a:r>
          </a:p>
          <a:p>
            <a:pPr>
              <a:buFontTx/>
              <a:buChar char="-"/>
            </a:pPr>
            <a:r>
              <a:rPr lang="it-IT" dirty="0"/>
              <a:t>ESATTEZZA </a:t>
            </a:r>
          </a:p>
        </p:txBody>
      </p:sp>
    </p:spTree>
    <p:extLst>
      <p:ext uri="{BB962C8B-B14F-4D97-AF65-F5344CB8AC3E}">
        <p14:creationId xmlns:p14="http://schemas.microsoft.com/office/powerpoint/2010/main" val="1276847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11560" y="764704"/>
            <a:ext cx="7918648" cy="5040560"/>
          </a:xfrm>
        </p:spPr>
        <p:txBody>
          <a:bodyPr/>
          <a:lstStyle/>
          <a:p>
            <a:r>
              <a:rPr lang="it-IT" sz="3200" b="1" dirty="0">
                <a:solidFill>
                  <a:schemeClr val="bg2">
                    <a:lumMod val="50000"/>
                  </a:schemeClr>
                </a:solidFill>
              </a:rPr>
              <a:t>I PRINCIPI DEL TRATTAMENTO /L’INFORMATIVA</a:t>
            </a:r>
            <a:br>
              <a:rPr lang="it-IT" sz="3200" b="1" dirty="0">
                <a:solidFill>
                  <a:schemeClr val="bg2">
                    <a:lumMod val="50000"/>
                  </a:schemeClr>
                </a:solidFill>
              </a:rPr>
            </a:br>
            <a:br>
              <a:rPr lang="it-IT" sz="3200" dirty="0">
                <a:solidFill>
                  <a:schemeClr val="bg2">
                    <a:lumMod val="50000"/>
                  </a:schemeClr>
                </a:solidFill>
              </a:rPr>
            </a:br>
            <a:r>
              <a:rPr lang="it-IT" sz="2000" dirty="0">
                <a:solidFill>
                  <a:schemeClr val="tx1"/>
                </a:solidFill>
              </a:rPr>
              <a:t>L’</a:t>
            </a:r>
            <a:r>
              <a:rPr lang="it-IT" sz="2000" b="1" dirty="0">
                <a:solidFill>
                  <a:schemeClr val="tx1"/>
                </a:solidFill>
              </a:rPr>
              <a:t>informativa</a:t>
            </a:r>
            <a:r>
              <a:rPr lang="it-IT" sz="2000" dirty="0">
                <a:solidFill>
                  <a:schemeClr val="tx1"/>
                </a:solidFill>
              </a:rPr>
              <a:t> (principio generale del trattamento dei dati personali)</a:t>
            </a:r>
            <a:br>
              <a:rPr lang="it-IT" sz="2000" dirty="0">
                <a:solidFill>
                  <a:schemeClr val="tx1"/>
                </a:solidFill>
              </a:rPr>
            </a:br>
            <a:r>
              <a:rPr lang="it-IT" sz="2000" dirty="0">
                <a:solidFill>
                  <a:schemeClr val="tx1"/>
                </a:solidFill>
              </a:rPr>
              <a:t>art. 13  Codice Privacy</a:t>
            </a:r>
            <a:br>
              <a:rPr lang="it-IT" sz="2000" dirty="0">
                <a:solidFill>
                  <a:schemeClr val="tx1"/>
                </a:solidFill>
              </a:rPr>
            </a:br>
            <a:r>
              <a:rPr lang="it-IT" sz="2000" dirty="0">
                <a:solidFill>
                  <a:schemeClr val="tx1"/>
                </a:solidFill>
              </a:rPr>
              <a:t>art. 13-14 GDPR</a:t>
            </a:r>
            <a:br>
              <a:rPr lang="it-IT" sz="2000" dirty="0">
                <a:solidFill>
                  <a:schemeClr val="tx1"/>
                </a:solidFill>
              </a:rPr>
            </a:br>
            <a:r>
              <a:rPr lang="it-IT" sz="2000" dirty="0">
                <a:solidFill>
                  <a:schemeClr val="tx1"/>
                </a:solidFill>
              </a:rPr>
              <a:t> Chi deve dare l’informativa</a:t>
            </a:r>
            <a:br>
              <a:rPr lang="it-IT" sz="2000" dirty="0">
                <a:solidFill>
                  <a:schemeClr val="tx1"/>
                </a:solidFill>
              </a:rPr>
            </a:br>
            <a:r>
              <a:rPr lang="it-IT" sz="2000" dirty="0">
                <a:solidFill>
                  <a:schemeClr val="tx1"/>
                </a:solidFill>
              </a:rPr>
              <a:t>Il contenuto minimo (v. oltre, slide successiva)</a:t>
            </a:r>
            <a:br>
              <a:rPr lang="it-IT" sz="2000" dirty="0">
                <a:solidFill>
                  <a:schemeClr val="tx1"/>
                </a:solidFill>
              </a:rPr>
            </a:br>
            <a:r>
              <a:rPr lang="it-IT" sz="2000" dirty="0">
                <a:solidFill>
                  <a:schemeClr val="tx1"/>
                </a:solidFill>
              </a:rPr>
              <a:t> La forma e le modalità espressive</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I dati raccolti presso terzi </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L’informativa semplificata e l’informativa breve:  i curricula lavorativi (art. 13 comma 5 bis CP); il trattamento dei dati per finalità amministrative e contabili e in caso di videosorveglianza.   </a:t>
            </a:r>
            <a:endParaRPr lang="it-IT" sz="2000" dirty="0">
              <a:solidFill>
                <a:schemeClr val="tx1"/>
              </a:solidFill>
              <a:latin typeface="+mn-lt"/>
              <a:ea typeface="+mn-ea"/>
              <a:cs typeface="+mn-cs"/>
            </a:endParaRPr>
          </a:p>
        </p:txBody>
      </p:sp>
    </p:spTree>
    <p:extLst>
      <p:ext uri="{BB962C8B-B14F-4D97-AF65-F5344CB8AC3E}">
        <p14:creationId xmlns:p14="http://schemas.microsoft.com/office/powerpoint/2010/main" val="226711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BC124-A90A-4BC8-BE8B-B6C8CE227F4A}"/>
              </a:ext>
            </a:extLst>
          </p:cNvPr>
          <p:cNvSpPr>
            <a:spLocks noGrp="1"/>
          </p:cNvSpPr>
          <p:nvPr>
            <p:ph type="title"/>
          </p:nvPr>
        </p:nvSpPr>
        <p:spPr/>
        <p:txBody>
          <a:bodyPr/>
          <a:lstStyle/>
          <a:p>
            <a:r>
              <a:rPr lang="it-IT" sz="4000" dirty="0"/>
              <a:t>Il contenuto dell’informativa</a:t>
            </a:r>
          </a:p>
        </p:txBody>
      </p:sp>
      <p:sp>
        <p:nvSpPr>
          <p:cNvPr id="3" name="Segnaposto contenuto 2">
            <a:extLst>
              <a:ext uri="{FF2B5EF4-FFF2-40B4-BE49-F238E27FC236}">
                <a16:creationId xmlns:a16="http://schemas.microsoft.com/office/drawing/2014/main" id="{DD923B8A-1394-4266-B18A-E8C69F19E198}"/>
              </a:ext>
            </a:extLst>
          </p:cNvPr>
          <p:cNvSpPr>
            <a:spLocks noGrp="1"/>
          </p:cNvSpPr>
          <p:nvPr>
            <p:ph idx="1"/>
          </p:nvPr>
        </p:nvSpPr>
        <p:spPr/>
        <p:txBody>
          <a:bodyPr/>
          <a:lstStyle/>
          <a:p>
            <a:r>
              <a:rPr lang="it-IT" dirty="0"/>
              <a:t>Chi è il titolare (se DPO, i suoi dati di contatto)</a:t>
            </a:r>
          </a:p>
          <a:p>
            <a:r>
              <a:rPr lang="it-IT" dirty="0"/>
              <a:t>Finalità e base giuridica del trattamento </a:t>
            </a:r>
          </a:p>
          <a:p>
            <a:r>
              <a:rPr lang="it-IT" dirty="0"/>
              <a:t>Chi sono i destinatari dei dati personali</a:t>
            </a:r>
          </a:p>
          <a:p>
            <a:r>
              <a:rPr lang="it-IT" dirty="0"/>
              <a:t>Se i dati personali devono essere trasferiti a un paese terzo</a:t>
            </a:r>
          </a:p>
          <a:p>
            <a:r>
              <a:rPr lang="it-IT" dirty="0"/>
              <a:t>Il periodo di conservazione</a:t>
            </a:r>
          </a:p>
          <a:p>
            <a:r>
              <a:rPr lang="it-IT" dirty="0"/>
              <a:t>L’esistenza dei diritti dell’interessato (compreso quello di revocare il consenso)</a:t>
            </a:r>
          </a:p>
          <a:p>
            <a:r>
              <a:rPr lang="it-IT" dirty="0"/>
              <a:t>Se la comunicazione dei dati è un obbligo legale o contrattuale, le conseguenze del mancato rilascio del consenso</a:t>
            </a:r>
          </a:p>
          <a:p>
            <a:endParaRPr lang="it-IT" dirty="0"/>
          </a:p>
          <a:p>
            <a:endParaRPr lang="it-IT" dirty="0"/>
          </a:p>
        </p:txBody>
      </p:sp>
    </p:spTree>
    <p:extLst>
      <p:ext uri="{BB962C8B-B14F-4D97-AF65-F5344CB8AC3E}">
        <p14:creationId xmlns:p14="http://schemas.microsoft.com/office/powerpoint/2010/main" val="81225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899592" y="2276872"/>
            <a:ext cx="6768752" cy="4824536"/>
          </a:xfrm>
        </p:spPr>
        <p:txBody>
          <a:bodyPr/>
          <a:lstStyle/>
          <a:p>
            <a:br>
              <a:rPr lang="it-IT" sz="2000" dirty="0">
                <a:solidFill>
                  <a:schemeClr val="tx1"/>
                </a:solidFill>
              </a:rPr>
            </a:br>
            <a:r>
              <a:rPr lang="it-IT" sz="2000" dirty="0">
                <a:solidFill>
                  <a:schemeClr val="tx1"/>
                </a:solidFill>
              </a:rPr>
              <a:t> </a:t>
            </a: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r>
              <a:rPr lang="it-IT" sz="3200" dirty="0">
                <a:solidFill>
                  <a:schemeClr val="tx1"/>
                </a:solidFill>
              </a:rPr>
              <a:t>Il </a:t>
            </a:r>
            <a:r>
              <a:rPr lang="it-IT" sz="3200" b="1" dirty="0">
                <a:solidFill>
                  <a:schemeClr val="tx1"/>
                </a:solidFill>
              </a:rPr>
              <a:t>CONSENSO</a:t>
            </a:r>
            <a:r>
              <a:rPr lang="it-IT" sz="3200" dirty="0">
                <a:solidFill>
                  <a:schemeClr val="tx1"/>
                </a:solidFill>
              </a:rPr>
              <a:t> al trattamento</a:t>
            </a:r>
            <a:br>
              <a:rPr lang="it-IT" sz="2000" dirty="0">
                <a:solidFill>
                  <a:schemeClr val="tx1"/>
                </a:solidFill>
              </a:rPr>
            </a:br>
            <a:r>
              <a:rPr lang="it-IT" sz="2000" dirty="0">
                <a:solidFill>
                  <a:schemeClr val="tx1"/>
                </a:solidFill>
              </a:rPr>
              <a:t>Il consenso è una delle sei (6) basi giuridiche del trattamento (art. 6) </a:t>
            </a:r>
            <a:br>
              <a:rPr lang="it-IT" sz="2000" dirty="0">
                <a:solidFill>
                  <a:schemeClr val="tx1"/>
                </a:solidFill>
              </a:rPr>
            </a:br>
            <a:br>
              <a:rPr lang="it-IT" sz="2000" dirty="0">
                <a:solidFill>
                  <a:schemeClr val="tx1"/>
                </a:solidFill>
              </a:rPr>
            </a:br>
            <a:r>
              <a:rPr lang="it-IT" sz="2000" dirty="0">
                <a:solidFill>
                  <a:schemeClr val="tx1"/>
                </a:solidFill>
              </a:rPr>
              <a:t>Quali le altre?  Ad es: l’esecuzione di un compito di interesse pubblico, l’esecuzione di un contratto,  </a:t>
            </a:r>
            <a:br>
              <a:rPr lang="it-IT" sz="2000" dirty="0">
                <a:solidFill>
                  <a:schemeClr val="tx1"/>
                </a:solidFill>
              </a:rPr>
            </a:br>
            <a:br>
              <a:rPr lang="it-IT" sz="2000" dirty="0">
                <a:solidFill>
                  <a:schemeClr val="tx1"/>
                </a:solidFill>
              </a:rPr>
            </a:br>
            <a:r>
              <a:rPr lang="it-IT" sz="2000" dirty="0">
                <a:solidFill>
                  <a:schemeClr val="tx1"/>
                </a:solidFill>
              </a:rPr>
              <a:t>La </a:t>
            </a:r>
            <a:r>
              <a:rPr lang="it-IT" sz="2000" b="1" dirty="0">
                <a:solidFill>
                  <a:schemeClr val="tx1"/>
                </a:solidFill>
              </a:rPr>
              <a:t>forma</a:t>
            </a:r>
            <a:r>
              <a:rPr lang="it-IT" sz="2000" dirty="0">
                <a:solidFill>
                  <a:schemeClr val="tx1"/>
                </a:solidFill>
              </a:rPr>
              <a:t> del consenso (quando il trattamento è fondato sul consenso, il titolare deve essere in grado di dimostrare che l’interessato ha prestato il  proprio consenso)</a:t>
            </a:r>
            <a:br>
              <a:rPr lang="it-IT" sz="2000" dirty="0">
                <a:solidFill>
                  <a:schemeClr val="tx1"/>
                </a:solidFill>
              </a:rPr>
            </a:br>
            <a:r>
              <a:rPr lang="it-IT" sz="2000" dirty="0">
                <a:solidFill>
                  <a:schemeClr val="tx1"/>
                </a:solidFill>
              </a:rPr>
              <a:t>Per il trattamento dei dati particolari, il consenso deve essere </a:t>
            </a:r>
            <a:r>
              <a:rPr lang="it-IT" sz="2000" b="1" dirty="0">
                <a:solidFill>
                  <a:schemeClr val="tx1"/>
                </a:solidFill>
              </a:rPr>
              <a:t>esplicito</a:t>
            </a:r>
            <a:r>
              <a:rPr lang="it-IT" sz="2000" dirty="0">
                <a:solidFill>
                  <a:schemeClr val="tx1"/>
                </a:solidFill>
              </a:rPr>
              <a:t>.</a:t>
            </a:r>
            <a:br>
              <a:rPr lang="it-IT" sz="2000" dirty="0">
                <a:solidFill>
                  <a:schemeClr val="tx1"/>
                </a:solidFill>
              </a:rPr>
            </a:br>
            <a:r>
              <a:rPr lang="it-IT" sz="2000" dirty="0">
                <a:solidFill>
                  <a:schemeClr val="tx1"/>
                </a:solidFill>
              </a:rPr>
              <a:t>Il consenso è </a:t>
            </a:r>
            <a:r>
              <a:rPr lang="it-IT" sz="2000" b="1" dirty="0">
                <a:solidFill>
                  <a:schemeClr val="tx1"/>
                </a:solidFill>
              </a:rPr>
              <a:t>REVOCABILE</a:t>
            </a: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br>
              <a:rPr lang="it-IT" sz="2000" dirty="0">
                <a:solidFill>
                  <a:schemeClr val="tx1"/>
                </a:solidFill>
              </a:rPr>
            </a:br>
            <a:r>
              <a:rPr lang="it-IT" sz="2000" dirty="0">
                <a:solidFill>
                  <a:schemeClr val="tx1"/>
                </a:solidFill>
              </a:rPr>
              <a:t> </a:t>
            </a:r>
            <a:br>
              <a:rPr lang="it-IT" sz="2000" dirty="0">
                <a:solidFill>
                  <a:schemeClr val="tx1"/>
                </a:solidFill>
              </a:rPr>
            </a:br>
            <a:endParaRPr lang="it-IT" sz="2000" dirty="0"/>
          </a:p>
        </p:txBody>
      </p:sp>
    </p:spTree>
    <p:extLst>
      <p:ext uri="{BB962C8B-B14F-4D97-AF65-F5344CB8AC3E}">
        <p14:creationId xmlns:p14="http://schemas.microsoft.com/office/powerpoint/2010/main" val="194987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700808"/>
            <a:ext cx="7200800" cy="2677656"/>
          </a:xfrm>
          <a:prstGeom prst="rect">
            <a:avLst/>
          </a:prstGeom>
          <a:noFill/>
        </p:spPr>
        <p:txBody>
          <a:bodyPr wrap="square" rtlCol="0">
            <a:spAutoFit/>
          </a:bodyPr>
          <a:lstStyle/>
          <a:p>
            <a:pPr algn="just"/>
            <a:r>
              <a:rPr lang="it-IT" sz="2800" dirty="0">
                <a:latin typeface="Garamond" panose="02020404030301010803" pitchFamily="18" charset="0"/>
              </a:rPr>
              <a:t>La fondamentale condizione che rende il trattamento lecito è il </a:t>
            </a:r>
            <a:r>
              <a:rPr lang="it-IT" sz="2800" b="1" dirty="0">
                <a:latin typeface="Garamond" panose="02020404030301010803" pitchFamily="18" charset="0"/>
              </a:rPr>
              <a:t>consenso</a:t>
            </a:r>
            <a:r>
              <a:rPr lang="it-IT" sz="2800" dirty="0">
                <a:latin typeface="Garamond" panose="02020404030301010803" pitchFamily="18" charset="0"/>
              </a:rPr>
              <a:t> (mito del consenso …) espresso dall’interessato.</a:t>
            </a:r>
          </a:p>
          <a:p>
            <a:pPr algn="just"/>
            <a:r>
              <a:rPr lang="it-IT" sz="2800" dirty="0">
                <a:latin typeface="Garamond" panose="02020404030301010803" pitchFamily="18" charset="0"/>
              </a:rPr>
              <a:t>.</a:t>
            </a:r>
          </a:p>
          <a:p>
            <a:pPr algn="just"/>
            <a:r>
              <a:rPr lang="it-IT" sz="2800" dirty="0">
                <a:latin typeface="Garamond" panose="02020404030301010803" pitchFamily="18" charset="0"/>
              </a:rPr>
              <a:t>Riepilogo: Il consenso deve essere </a:t>
            </a:r>
            <a:r>
              <a:rPr lang="it-IT" sz="2800" b="1" dirty="0">
                <a:latin typeface="Garamond" panose="02020404030301010803" pitchFamily="18" charset="0"/>
              </a:rPr>
              <a:t>informato, libero, inequivocabile e specifico</a:t>
            </a:r>
          </a:p>
        </p:txBody>
      </p:sp>
      <p:sp>
        <p:nvSpPr>
          <p:cNvPr id="4" name="CasellaDiTesto 3"/>
          <p:cNvSpPr txBox="1"/>
          <p:nvPr/>
        </p:nvSpPr>
        <p:spPr>
          <a:xfrm>
            <a:off x="611560" y="692696"/>
            <a:ext cx="8138417" cy="2308324"/>
          </a:xfrm>
          <a:prstGeom prst="rect">
            <a:avLst/>
          </a:prstGeom>
          <a:noFill/>
        </p:spPr>
        <p:txBody>
          <a:bodyPr wrap="square" rtlCol="0">
            <a:spAutoFit/>
          </a:bodyPr>
          <a:lstStyle/>
          <a:p>
            <a:pPr algn="just"/>
            <a:r>
              <a:rPr lang="it-IT" sz="3600" dirty="0">
                <a:latin typeface="Garamond" panose="02020404030301010803" pitchFamily="18" charset="0"/>
              </a:rPr>
              <a:t>Segue</a:t>
            </a:r>
          </a:p>
          <a:p>
            <a:pPr algn="just"/>
            <a:r>
              <a:rPr lang="it-IT" sz="3600" dirty="0">
                <a:latin typeface="Garamond" panose="02020404030301010803" pitchFamily="18" charset="0"/>
              </a:rPr>
              <a:t>Il ruolo del consenso nel </a:t>
            </a:r>
            <a:r>
              <a:rPr lang="it-IT" sz="3600" b="1" dirty="0">
                <a:latin typeface="Garamond" panose="02020404030301010803" pitchFamily="18" charset="0"/>
              </a:rPr>
              <a:t>GDPR</a:t>
            </a:r>
          </a:p>
          <a:p>
            <a:pPr algn="just"/>
            <a:endParaRPr lang="it-IT" sz="3600" dirty="0">
              <a:latin typeface="Garamond" panose="02020404030301010803" pitchFamily="18" charset="0"/>
            </a:endParaRPr>
          </a:p>
          <a:p>
            <a:pPr algn="just"/>
            <a:endParaRPr lang="it-IT" sz="3600" dirty="0">
              <a:latin typeface="Garamond" panose="02020404030301010803" pitchFamily="18" charset="0"/>
            </a:endParaRPr>
          </a:p>
        </p:txBody>
      </p:sp>
    </p:spTree>
    <p:extLst>
      <p:ext uri="{BB962C8B-B14F-4D97-AF65-F5344CB8AC3E}">
        <p14:creationId xmlns:p14="http://schemas.microsoft.com/office/powerpoint/2010/main" val="3657018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diritti dell’interessato</a:t>
            </a:r>
          </a:p>
        </p:txBody>
      </p:sp>
      <p:sp>
        <p:nvSpPr>
          <p:cNvPr id="3" name="Segnaposto contenuto 2"/>
          <p:cNvSpPr>
            <a:spLocks noGrp="1"/>
          </p:cNvSpPr>
          <p:nvPr>
            <p:ph idx="1"/>
          </p:nvPr>
        </p:nvSpPr>
        <p:spPr/>
        <p:txBody>
          <a:bodyPr>
            <a:normAutofit/>
          </a:bodyPr>
          <a:lstStyle/>
          <a:p>
            <a:pPr marL="114300" indent="0">
              <a:buNone/>
            </a:pPr>
            <a:r>
              <a:rPr lang="it-IT" sz="2400" dirty="0"/>
              <a:t>I diritti dell’interessato</a:t>
            </a:r>
          </a:p>
          <a:p>
            <a:pPr marL="114300" indent="0">
              <a:buNone/>
            </a:pPr>
            <a:endParaRPr lang="it-IT" sz="2400" dirty="0"/>
          </a:p>
          <a:p>
            <a:pPr marL="114300" indent="0">
              <a:buNone/>
            </a:pPr>
            <a:r>
              <a:rPr lang="it-IT" sz="2400" dirty="0"/>
              <a:t>DIRITTO DI ACCESSO (art. 15) – (funzionale al controllo) </a:t>
            </a:r>
          </a:p>
          <a:p>
            <a:pPr marL="114300" indent="0">
              <a:buNone/>
            </a:pPr>
            <a:endParaRPr lang="it-IT" sz="2400" dirty="0"/>
          </a:p>
          <a:p>
            <a:pPr marL="114300" indent="0">
              <a:buNone/>
            </a:pPr>
            <a:r>
              <a:rPr lang="it-IT" sz="2400" dirty="0"/>
              <a:t>DIRITTO DI RETTIFICA (art. 16)</a:t>
            </a:r>
          </a:p>
          <a:p>
            <a:pPr marL="114300" indent="0">
              <a:buNone/>
            </a:pPr>
            <a:endParaRPr lang="it-IT" sz="2400" dirty="0"/>
          </a:p>
          <a:p>
            <a:pPr marL="114300" indent="0">
              <a:buNone/>
            </a:pPr>
            <a:r>
              <a:rPr lang="it-IT" sz="2400" dirty="0"/>
              <a:t>DIRITTO ALLA CANCELLAZIONE (OBLIO) (art. 17)</a:t>
            </a:r>
          </a:p>
          <a:p>
            <a:pPr marL="114300" indent="0">
              <a:buNone/>
            </a:pPr>
            <a:endParaRPr lang="it-IT" sz="2400" dirty="0"/>
          </a:p>
          <a:p>
            <a:pPr marL="114300" indent="0">
              <a:buNone/>
            </a:pPr>
            <a:r>
              <a:rPr lang="it-IT" sz="2400" dirty="0"/>
              <a:t>DIRITTO DI LIMITAZIONE DEL TRATTAMENTO (art. 18)</a:t>
            </a:r>
          </a:p>
          <a:p>
            <a:pPr marL="114300" indent="0">
              <a:buNone/>
            </a:pPr>
            <a:r>
              <a:rPr lang="it-IT" sz="2400" dirty="0"/>
              <a:t> </a:t>
            </a:r>
          </a:p>
        </p:txBody>
      </p:sp>
    </p:spTree>
    <p:extLst>
      <p:ext uri="{BB962C8B-B14F-4D97-AF65-F5344CB8AC3E}">
        <p14:creationId xmlns:p14="http://schemas.microsoft.com/office/powerpoint/2010/main" val="295529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95536" y="836712"/>
            <a:ext cx="7940040" cy="4824536"/>
          </a:xfrm>
        </p:spPr>
        <p:txBody>
          <a:bodyPr>
            <a:normAutofit/>
          </a:bodyPr>
          <a:lstStyle/>
          <a:p>
            <a:pPr algn="just"/>
            <a:r>
              <a:rPr lang="it-IT" b="1" cap="small" dirty="0">
                <a:solidFill>
                  <a:schemeClr val="tx1"/>
                </a:solidFill>
                <a:latin typeface="+mj-lt"/>
              </a:rPr>
              <a:t>Disciplina della protezione dei dati personali  (Data </a:t>
            </a:r>
            <a:r>
              <a:rPr lang="it-IT" b="1" cap="small" dirty="0" err="1">
                <a:solidFill>
                  <a:schemeClr val="tx1"/>
                </a:solidFill>
                <a:latin typeface="+mj-lt"/>
              </a:rPr>
              <a:t>Protection</a:t>
            </a:r>
            <a:r>
              <a:rPr lang="it-IT" b="1" cap="small" dirty="0">
                <a:solidFill>
                  <a:schemeClr val="tx1"/>
                </a:solidFill>
                <a:latin typeface="+mj-lt"/>
              </a:rPr>
              <a:t>) </a:t>
            </a:r>
          </a:p>
          <a:p>
            <a:pPr algn="just"/>
            <a:r>
              <a:rPr lang="it-IT" b="1" cap="small" dirty="0">
                <a:solidFill>
                  <a:schemeClr val="tx1"/>
                </a:solidFill>
                <a:latin typeface="+mj-lt"/>
              </a:rPr>
              <a:t>– il quadro normativo 1</a:t>
            </a:r>
          </a:p>
          <a:p>
            <a:pPr algn="just"/>
            <a:endParaRPr lang="it-IT" dirty="0">
              <a:solidFill>
                <a:schemeClr val="tx1"/>
              </a:solidFill>
              <a:latin typeface="+mj-lt"/>
            </a:endParaRPr>
          </a:p>
          <a:p>
            <a:r>
              <a:rPr lang="it-IT" dirty="0">
                <a:solidFill>
                  <a:schemeClr val="tx1"/>
                </a:solidFill>
                <a:latin typeface="+mj-lt"/>
              </a:rPr>
              <a:t>Direttiva 95/46/CE del Parlamento europeo e del Consiglio, del 24 ottobre 1995, relativa alla tutela delle persone fisiche con riguardo al trattamento dei dati personali, nonché alla libera circolazione di tali dati</a:t>
            </a:r>
          </a:p>
          <a:p>
            <a:endParaRPr lang="it-IT" dirty="0">
              <a:solidFill>
                <a:schemeClr val="tx1"/>
              </a:solidFill>
              <a:latin typeface="+mj-lt"/>
            </a:endParaRPr>
          </a:p>
          <a:p>
            <a:r>
              <a:rPr lang="it-IT" dirty="0">
                <a:solidFill>
                  <a:schemeClr val="tx1"/>
                </a:solidFill>
                <a:latin typeface="+mj-lt"/>
              </a:rPr>
              <a:t>Direttiva 2002/58/CE del Parlamento europeo e del Consiglio del 12 luglio 2002 relativa al trattamento dei dati personali e alla tutela della vita privata nel settore delle comunicazioni elettroniche</a:t>
            </a:r>
          </a:p>
          <a:p>
            <a:endParaRPr lang="it-IT" dirty="0">
              <a:solidFill>
                <a:schemeClr val="tx1"/>
              </a:solidFill>
              <a:latin typeface="+mj-lt"/>
            </a:endParaRPr>
          </a:p>
          <a:p>
            <a:r>
              <a:rPr lang="it-IT" dirty="0">
                <a:solidFill>
                  <a:schemeClr val="tx1"/>
                </a:solidFill>
                <a:latin typeface="+mj-lt"/>
              </a:rPr>
              <a:t>Regolamento europeo 2016/679  GDPR-General Data </a:t>
            </a:r>
            <a:r>
              <a:rPr lang="it-IT" dirty="0" err="1">
                <a:solidFill>
                  <a:schemeClr val="tx1"/>
                </a:solidFill>
                <a:latin typeface="+mj-lt"/>
              </a:rPr>
              <a:t>Protection</a:t>
            </a:r>
            <a:r>
              <a:rPr lang="it-IT" dirty="0">
                <a:solidFill>
                  <a:schemeClr val="tx1"/>
                </a:solidFill>
                <a:latin typeface="+mj-lt"/>
              </a:rPr>
              <a:t> </a:t>
            </a:r>
            <a:r>
              <a:rPr lang="it-IT" dirty="0" err="1">
                <a:solidFill>
                  <a:schemeClr val="tx1"/>
                </a:solidFill>
                <a:latin typeface="+mj-lt"/>
              </a:rPr>
              <a:t>Regulation</a:t>
            </a:r>
            <a:endParaRPr lang="it-IT" dirty="0">
              <a:solidFill>
                <a:schemeClr val="tx1"/>
              </a:solidFill>
              <a:latin typeface="+mj-lt"/>
            </a:endParaRPr>
          </a:p>
        </p:txBody>
      </p:sp>
    </p:spTree>
    <p:extLst>
      <p:ext uri="{BB962C8B-B14F-4D97-AF65-F5344CB8AC3E}">
        <p14:creationId xmlns:p14="http://schemas.microsoft.com/office/powerpoint/2010/main" val="586496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3600" dirty="0"/>
              <a:t>Il GDPR e un nuovo diritto</a:t>
            </a:r>
          </a:p>
        </p:txBody>
      </p:sp>
      <p:sp>
        <p:nvSpPr>
          <p:cNvPr id="3" name="Segnaposto contenuto 2"/>
          <p:cNvSpPr>
            <a:spLocks noGrp="1"/>
          </p:cNvSpPr>
          <p:nvPr>
            <p:ph idx="1"/>
          </p:nvPr>
        </p:nvSpPr>
        <p:spPr>
          <a:xfrm>
            <a:off x="457200" y="1412776"/>
            <a:ext cx="7643192" cy="4988024"/>
          </a:xfrm>
        </p:spPr>
        <p:txBody>
          <a:bodyPr>
            <a:normAutofit lnSpcReduction="10000"/>
          </a:bodyPr>
          <a:lstStyle/>
          <a:p>
            <a:pPr algn="just"/>
            <a:r>
              <a:rPr lang="it-IT" sz="2400" b="1" u="sng" dirty="0">
                <a:latin typeface="Garamond" panose="02020404030301010803" pitchFamily="18" charset="0"/>
              </a:rPr>
              <a:t>La portabilità dei dati</a:t>
            </a:r>
          </a:p>
          <a:p>
            <a:pPr algn="just"/>
            <a:r>
              <a:rPr lang="it-IT" sz="2400" dirty="0">
                <a:latin typeface="Garamond" panose="02020404030301010803" pitchFamily="18" charset="0"/>
              </a:rPr>
              <a:t>L’</a:t>
            </a:r>
            <a:r>
              <a:rPr lang="it-IT" sz="2400" b="1" dirty="0">
                <a:latin typeface="Garamond" panose="02020404030301010803" pitchFamily="18" charset="0"/>
              </a:rPr>
              <a:t>art. 20 </a:t>
            </a:r>
            <a:r>
              <a:rPr lang="it-IT" sz="2400" dirty="0">
                <a:latin typeface="Garamond" panose="02020404030301010803" pitchFamily="18" charset="0"/>
              </a:rPr>
              <a:t>GDPR ha introdotto inoltre un nuovo diritto,  ulteriore al diritto all’accesso ai dati, per gli interessati del trattamento: il diritto alla </a:t>
            </a:r>
            <a:r>
              <a:rPr lang="it-IT" sz="2400" b="1" dirty="0">
                <a:latin typeface="Garamond" panose="02020404030301010803" pitchFamily="18" charset="0"/>
              </a:rPr>
              <a:t>portabilità dei dati</a:t>
            </a:r>
            <a:r>
              <a:rPr lang="it-IT" sz="2400" dirty="0">
                <a:latin typeface="Garamond" panose="02020404030301010803" pitchFamily="18" charset="0"/>
              </a:rPr>
              <a:t>. </a:t>
            </a:r>
          </a:p>
          <a:p>
            <a:pPr algn="just"/>
            <a:endParaRPr lang="it-IT" sz="2400" dirty="0">
              <a:latin typeface="Garamond" panose="02020404030301010803" pitchFamily="18" charset="0"/>
            </a:endParaRPr>
          </a:p>
          <a:p>
            <a:pPr algn="just"/>
            <a:r>
              <a:rPr lang="it-IT" sz="2400" dirty="0">
                <a:latin typeface="Garamond" panose="02020404030301010803" pitchFamily="18" charset="0"/>
              </a:rPr>
              <a:t>Esso consente all’interessato di ricevere, dal titolare del trattamento, i dati personali che lo riguardano, in modo che possa </a:t>
            </a:r>
            <a:r>
              <a:rPr lang="it-IT" sz="2400" b="1" dirty="0">
                <a:latin typeface="Garamond" panose="02020404030301010803" pitchFamily="18" charset="0"/>
              </a:rPr>
              <a:t>trasmetterli ad un altro titolare del trattamento</a:t>
            </a:r>
            <a:r>
              <a:rPr lang="it-IT" sz="2400" dirty="0">
                <a:latin typeface="Garamond" panose="02020404030301010803" pitchFamily="18" charset="0"/>
              </a:rPr>
              <a:t>. </a:t>
            </a:r>
          </a:p>
          <a:p>
            <a:pPr algn="just"/>
            <a:r>
              <a:rPr lang="it-IT" sz="2400" dirty="0">
                <a:latin typeface="Garamond" panose="02020404030301010803" pitchFamily="18" charset="0"/>
              </a:rPr>
              <a:t>Il diritto alla portabilità dei dati consente quindi ad es. di operare lo spostamento dei propri dati da un servizio online ad un altro: così da un lato si assicura all’interessato un maggiore controllo sui propri dati, e dall’'altro si consegue una maggiore concorrenza tra aziende.</a:t>
            </a:r>
          </a:p>
          <a:p>
            <a:endParaRPr lang="it-IT" dirty="0"/>
          </a:p>
        </p:txBody>
      </p:sp>
    </p:spTree>
    <p:extLst>
      <p:ext uri="{BB962C8B-B14F-4D97-AF65-F5344CB8AC3E}">
        <p14:creationId xmlns:p14="http://schemas.microsoft.com/office/powerpoint/2010/main" val="3307562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BC1879-6D50-44E2-900C-67D5D7C74ACD}"/>
              </a:ext>
            </a:extLst>
          </p:cNvPr>
          <p:cNvSpPr>
            <a:spLocks noGrp="1"/>
          </p:cNvSpPr>
          <p:nvPr>
            <p:ph type="title"/>
          </p:nvPr>
        </p:nvSpPr>
        <p:spPr/>
        <p:txBody>
          <a:bodyPr/>
          <a:lstStyle/>
          <a:p>
            <a:r>
              <a:rPr lang="it-IT" sz="3200" dirty="0"/>
              <a:t>Segue diritto alla portabilità:</a:t>
            </a:r>
          </a:p>
        </p:txBody>
      </p:sp>
      <p:sp>
        <p:nvSpPr>
          <p:cNvPr id="3" name="Segnaposto contenuto 2">
            <a:extLst>
              <a:ext uri="{FF2B5EF4-FFF2-40B4-BE49-F238E27FC236}">
                <a16:creationId xmlns:a16="http://schemas.microsoft.com/office/drawing/2014/main" id="{43B80322-6A12-47C3-86EA-B11595DEEBCB}"/>
              </a:ext>
            </a:extLst>
          </p:cNvPr>
          <p:cNvSpPr>
            <a:spLocks noGrp="1"/>
          </p:cNvSpPr>
          <p:nvPr>
            <p:ph idx="1"/>
          </p:nvPr>
        </p:nvSpPr>
        <p:spPr/>
        <p:txBody>
          <a:bodyPr/>
          <a:lstStyle/>
          <a:p>
            <a:r>
              <a:rPr lang="it-IT" dirty="0"/>
              <a:t>Ambito di applicazione: </a:t>
            </a:r>
          </a:p>
          <a:p>
            <a:endParaRPr lang="it-IT" dirty="0"/>
          </a:p>
          <a:p>
            <a:r>
              <a:rPr lang="it-IT" dirty="0"/>
              <a:t>Solo quando il trattamento: </a:t>
            </a:r>
          </a:p>
          <a:p>
            <a:pPr marL="114300" indent="0">
              <a:buNone/>
            </a:pPr>
            <a:r>
              <a:rPr lang="it-IT" dirty="0"/>
              <a:t>    -è automatizzato; </a:t>
            </a:r>
          </a:p>
          <a:p>
            <a:pPr marL="114300" indent="0">
              <a:buNone/>
            </a:pPr>
            <a:r>
              <a:rPr lang="it-IT" dirty="0"/>
              <a:t>    -è basato sul consenso; </a:t>
            </a:r>
          </a:p>
          <a:p>
            <a:pPr marL="114300" indent="0">
              <a:buNone/>
            </a:pPr>
            <a:r>
              <a:rPr lang="it-IT" dirty="0"/>
              <a:t>    - è necessario per l’esecuzione di un contratto di cui l’interessato è parte</a:t>
            </a:r>
          </a:p>
          <a:p>
            <a:endParaRPr lang="it-IT" dirty="0"/>
          </a:p>
          <a:p>
            <a:endParaRPr lang="it-IT" dirty="0"/>
          </a:p>
        </p:txBody>
      </p:sp>
    </p:spTree>
    <p:extLst>
      <p:ext uri="{BB962C8B-B14F-4D97-AF65-F5344CB8AC3E}">
        <p14:creationId xmlns:p14="http://schemas.microsoft.com/office/powerpoint/2010/main" val="214754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A9B78B-AF67-469D-A9F9-D435CDC6BCAC}"/>
              </a:ext>
            </a:extLst>
          </p:cNvPr>
          <p:cNvSpPr>
            <a:spLocks noGrp="1"/>
          </p:cNvSpPr>
          <p:nvPr>
            <p:ph type="title"/>
          </p:nvPr>
        </p:nvSpPr>
        <p:spPr/>
        <p:txBody>
          <a:bodyPr/>
          <a:lstStyle/>
          <a:p>
            <a:r>
              <a:rPr lang="it-IT" sz="4000" dirty="0"/>
              <a:t>I diritti dell’interessato (segue)</a:t>
            </a:r>
          </a:p>
        </p:txBody>
      </p:sp>
      <p:sp>
        <p:nvSpPr>
          <p:cNvPr id="3" name="Segnaposto contenuto 2">
            <a:extLst>
              <a:ext uri="{FF2B5EF4-FFF2-40B4-BE49-F238E27FC236}">
                <a16:creationId xmlns:a16="http://schemas.microsoft.com/office/drawing/2014/main" id="{EA28D3BA-2668-47CC-BA66-915CA7D19BD6}"/>
              </a:ext>
            </a:extLst>
          </p:cNvPr>
          <p:cNvSpPr>
            <a:spLocks noGrp="1"/>
          </p:cNvSpPr>
          <p:nvPr>
            <p:ph idx="1"/>
          </p:nvPr>
        </p:nvSpPr>
        <p:spPr/>
        <p:txBody>
          <a:bodyPr/>
          <a:lstStyle/>
          <a:p>
            <a:r>
              <a:rPr lang="it-IT" dirty="0"/>
              <a:t>Il DIRITTO DI OPPOSIZIONE: ART. 21 (senza limiti per il caso del marketing)</a:t>
            </a:r>
          </a:p>
          <a:p>
            <a:endParaRPr lang="it-IT" dirty="0"/>
          </a:p>
          <a:p>
            <a:endParaRPr lang="it-IT" dirty="0"/>
          </a:p>
          <a:p>
            <a:r>
              <a:rPr lang="it-IT" dirty="0"/>
              <a:t>L’ART. 22 e  IL PROCESSO DECISIONALE AUTOMATIZZATO</a:t>
            </a:r>
          </a:p>
          <a:p>
            <a:endParaRPr lang="it-IT" dirty="0"/>
          </a:p>
          <a:p>
            <a:endParaRPr lang="it-IT" dirty="0"/>
          </a:p>
          <a:p>
            <a:endParaRPr lang="it-IT" dirty="0"/>
          </a:p>
        </p:txBody>
      </p:sp>
    </p:spTree>
    <p:extLst>
      <p:ext uri="{BB962C8B-B14F-4D97-AF65-F5344CB8AC3E}">
        <p14:creationId xmlns:p14="http://schemas.microsoft.com/office/powerpoint/2010/main" val="959501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E4A824-E4EE-45D4-ABA2-780C288EE1A6}"/>
              </a:ext>
            </a:extLst>
          </p:cNvPr>
          <p:cNvSpPr>
            <a:spLocks noGrp="1"/>
          </p:cNvSpPr>
          <p:nvPr>
            <p:ph type="title"/>
          </p:nvPr>
        </p:nvSpPr>
        <p:spPr/>
        <p:txBody>
          <a:bodyPr/>
          <a:lstStyle/>
          <a:p>
            <a:r>
              <a:rPr lang="it-IT" sz="2800" dirty="0"/>
              <a:t>Il titolare e i diritti dell’interessato</a:t>
            </a:r>
          </a:p>
        </p:txBody>
      </p:sp>
      <p:sp>
        <p:nvSpPr>
          <p:cNvPr id="3" name="Segnaposto contenuto 2">
            <a:extLst>
              <a:ext uri="{FF2B5EF4-FFF2-40B4-BE49-F238E27FC236}">
                <a16:creationId xmlns:a16="http://schemas.microsoft.com/office/drawing/2014/main" id="{700A13F8-63C0-4D2F-BA81-DE9994151B2C}"/>
              </a:ext>
            </a:extLst>
          </p:cNvPr>
          <p:cNvSpPr>
            <a:spLocks noGrp="1"/>
          </p:cNvSpPr>
          <p:nvPr>
            <p:ph idx="1"/>
          </p:nvPr>
        </p:nvSpPr>
        <p:spPr/>
        <p:txBody>
          <a:bodyPr/>
          <a:lstStyle/>
          <a:p>
            <a:r>
              <a:rPr lang="it-IT" dirty="0"/>
              <a:t>Il titolare (art. 12) deve: </a:t>
            </a:r>
          </a:p>
          <a:p>
            <a:pPr marL="114300" indent="0">
              <a:buNone/>
            </a:pPr>
            <a:endParaRPr lang="it-IT" dirty="0"/>
          </a:p>
          <a:p>
            <a:r>
              <a:rPr lang="it-IT" dirty="0"/>
              <a:t>- agevolare l’esercizio dei diritti dell’interessato; </a:t>
            </a:r>
          </a:p>
          <a:p>
            <a:r>
              <a:rPr lang="it-IT" dirty="0"/>
              <a:t>-rispondere alla richiesta dell’interessato senza ritardo e comunque entro un mese, anche in caso di diniego; </a:t>
            </a:r>
          </a:p>
          <a:p>
            <a:r>
              <a:rPr lang="it-IT" dirty="0"/>
              <a:t>non può richiedere costi, salvo un contributo spese</a:t>
            </a:r>
          </a:p>
          <a:p>
            <a:r>
              <a:rPr lang="it-IT" b="0" i="0" dirty="0">
                <a:solidFill>
                  <a:srgbClr val="000000"/>
                </a:solidFill>
                <a:effectLst/>
              </a:rPr>
              <a:t>la risposta fornita all´interessato non deve essere solo "intelligibile", ma anche </a:t>
            </a:r>
            <a:r>
              <a:rPr lang="it-IT" b="1" i="0" dirty="0">
                <a:solidFill>
                  <a:srgbClr val="0C739E"/>
                </a:solidFill>
                <a:effectLst/>
              </a:rPr>
              <a:t>concisa, trasparente e facilmente accessibile</a:t>
            </a:r>
            <a:r>
              <a:rPr lang="it-IT" b="0" i="0" dirty="0">
                <a:solidFill>
                  <a:srgbClr val="000000"/>
                </a:solidFill>
                <a:effectLst/>
              </a:rPr>
              <a:t>, oltre a utilizzare un </a:t>
            </a:r>
            <a:r>
              <a:rPr lang="it-IT" b="1" i="0" dirty="0">
                <a:solidFill>
                  <a:srgbClr val="0C739E"/>
                </a:solidFill>
                <a:effectLst/>
              </a:rPr>
              <a:t>linguaggio semplice e chiaro</a:t>
            </a:r>
            <a:r>
              <a:rPr lang="it-IT" b="0" i="0" dirty="0">
                <a:solidFill>
                  <a:srgbClr val="000000"/>
                </a:solidFill>
                <a:effectLst/>
              </a:rPr>
              <a:t>.</a:t>
            </a:r>
            <a:endParaRPr lang="it-IT" dirty="0"/>
          </a:p>
          <a:p>
            <a:pPr marL="114300" indent="0">
              <a:buNone/>
            </a:pPr>
            <a:r>
              <a:rPr lang="it-IT" dirty="0"/>
              <a:t>Ricordare ruolo DPO</a:t>
            </a:r>
          </a:p>
        </p:txBody>
      </p:sp>
    </p:spTree>
    <p:extLst>
      <p:ext uri="{BB962C8B-B14F-4D97-AF65-F5344CB8AC3E}">
        <p14:creationId xmlns:p14="http://schemas.microsoft.com/office/powerpoint/2010/main" val="433578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Privacy by default</a:t>
            </a:r>
          </a:p>
        </p:txBody>
      </p:sp>
      <p:sp>
        <p:nvSpPr>
          <p:cNvPr id="3" name="Segnaposto contenuto 2"/>
          <p:cNvSpPr>
            <a:spLocks noGrp="1"/>
          </p:cNvSpPr>
          <p:nvPr>
            <p:ph idx="1"/>
          </p:nvPr>
        </p:nvSpPr>
        <p:spPr/>
        <p:txBody>
          <a:bodyPr>
            <a:normAutofit fontScale="62500" lnSpcReduction="20000"/>
          </a:bodyPr>
          <a:lstStyle/>
          <a:p>
            <a:pPr algn="just"/>
            <a:endParaRPr lang="it-IT" sz="2400" dirty="0">
              <a:latin typeface="Garamond" panose="02020404030301010803" pitchFamily="18" charset="0"/>
            </a:endParaRPr>
          </a:p>
          <a:p>
            <a:pPr algn="just"/>
            <a:r>
              <a:rPr lang="it-IT" sz="3800" dirty="0">
                <a:latin typeface="Garamond" panose="02020404030301010803" pitchFamily="18" charset="0"/>
              </a:rPr>
              <a:t>L’</a:t>
            </a:r>
            <a:r>
              <a:rPr lang="it-IT" sz="3800" b="1" dirty="0">
                <a:latin typeface="Garamond" panose="02020404030301010803" pitchFamily="18" charset="0"/>
              </a:rPr>
              <a:t>art. 25</a:t>
            </a:r>
            <a:r>
              <a:rPr lang="it-IT" sz="3800" dirty="0">
                <a:latin typeface="Garamond" panose="02020404030301010803" pitchFamily="18" charset="0"/>
              </a:rPr>
              <a:t> GDPR introduce i principi di privacy by default e privacy by design</a:t>
            </a:r>
          </a:p>
          <a:p>
            <a:pPr algn="just"/>
            <a:endParaRPr lang="it-IT" sz="3800" dirty="0">
              <a:latin typeface="Garamond" panose="02020404030301010803" pitchFamily="18" charset="0"/>
            </a:endParaRPr>
          </a:p>
          <a:p>
            <a:pPr algn="just"/>
            <a:r>
              <a:rPr lang="it-IT" sz="3800" b="1" dirty="0">
                <a:latin typeface="Garamond" panose="02020404030301010803" pitchFamily="18" charset="0"/>
              </a:rPr>
              <a:t>Privacy by default</a:t>
            </a:r>
            <a:r>
              <a:rPr lang="it-IT" sz="3800" dirty="0">
                <a:latin typeface="Garamond" panose="02020404030301010803" pitchFamily="18" charset="0"/>
              </a:rPr>
              <a:t>: significa che la tutela dei dati personali deve avvenire per impostazione predefinita dell’organizzazione aziendale. Il titolare del trattamento deve essere dotato di procedure interne che disciplinino le modalità del trattamento stesso, deve avere già predisposte misure tecniche predefinite in grado di garantire il rispetto della normativa, e in particolare assicurando di trattare solo i dati personali nella misura necessaria e sufficiente per le finalità previste e per il periodo strettamente necessario a tali fini. </a:t>
            </a:r>
          </a:p>
          <a:p>
            <a:pPr algn="just"/>
            <a:endParaRPr lang="it-IT" sz="2400" dirty="0">
              <a:latin typeface="Garamond" panose="02020404030301010803" pitchFamily="18" charset="0"/>
            </a:endParaRPr>
          </a:p>
          <a:p>
            <a:pPr algn="just"/>
            <a:r>
              <a:rPr lang="it-IT" sz="2400" dirty="0">
                <a:latin typeface="Garamond" panose="02020404030301010803" pitchFamily="18" charset="0"/>
              </a:rPr>
              <a:t> </a:t>
            </a:r>
          </a:p>
          <a:p>
            <a:endParaRPr lang="it-IT" dirty="0"/>
          </a:p>
        </p:txBody>
      </p:sp>
    </p:spTree>
    <p:extLst>
      <p:ext uri="{BB962C8B-B14F-4D97-AF65-F5344CB8AC3E}">
        <p14:creationId xmlns:p14="http://schemas.microsoft.com/office/powerpoint/2010/main" val="1037677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Privacy by design</a:t>
            </a:r>
          </a:p>
        </p:txBody>
      </p:sp>
      <p:sp>
        <p:nvSpPr>
          <p:cNvPr id="3" name="Segnaposto contenuto 2"/>
          <p:cNvSpPr>
            <a:spLocks noGrp="1"/>
          </p:cNvSpPr>
          <p:nvPr>
            <p:ph idx="1"/>
          </p:nvPr>
        </p:nvSpPr>
        <p:spPr/>
        <p:txBody>
          <a:bodyPr/>
          <a:lstStyle/>
          <a:p>
            <a:pPr algn="just"/>
            <a:r>
              <a:rPr lang="it-IT" sz="2800" b="1" dirty="0">
                <a:latin typeface="Garamond" panose="02020404030301010803" pitchFamily="18" charset="0"/>
              </a:rPr>
              <a:t>Privacy by design</a:t>
            </a:r>
            <a:r>
              <a:rPr lang="it-IT" sz="2800" dirty="0">
                <a:latin typeface="Garamond" panose="02020404030301010803" pitchFamily="18" charset="0"/>
              </a:rPr>
              <a:t>:  implica un approccio concettuale innovativo la cui idea di fondo è quella di prevenire, anziché correggere a posteriori, quindi di valutare i possibili problemi già in fase di progettazione (appunto «design»).</a:t>
            </a:r>
          </a:p>
          <a:p>
            <a:pPr algn="just"/>
            <a:r>
              <a:rPr lang="it-IT" sz="2800" dirty="0">
                <a:latin typeface="Garamond" panose="02020404030301010803" pitchFamily="18" charset="0"/>
              </a:rPr>
              <a:t>La privacy viene così incorporata nei processi e nei progetti aziendali, garantendo la sicurezza del trattamento durante tutto il ciclo del prodotto o servizio e la centralità dell’utente. </a:t>
            </a:r>
          </a:p>
          <a:p>
            <a:pPr algn="just"/>
            <a:r>
              <a:rPr lang="it-IT" sz="2800" dirty="0">
                <a:latin typeface="Garamond" panose="02020404030301010803" pitchFamily="18" charset="0"/>
              </a:rPr>
              <a:t> </a:t>
            </a:r>
          </a:p>
          <a:p>
            <a:endParaRPr lang="it-IT" sz="2800" dirty="0"/>
          </a:p>
          <a:p>
            <a:endParaRPr lang="it-IT" dirty="0"/>
          </a:p>
        </p:txBody>
      </p:sp>
    </p:spTree>
    <p:extLst>
      <p:ext uri="{BB962C8B-B14F-4D97-AF65-F5344CB8AC3E}">
        <p14:creationId xmlns:p14="http://schemas.microsoft.com/office/powerpoint/2010/main" val="2883201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(segue)</a:t>
            </a:r>
          </a:p>
        </p:txBody>
      </p:sp>
      <p:sp>
        <p:nvSpPr>
          <p:cNvPr id="3" name="Segnaposto contenuto 2"/>
          <p:cNvSpPr>
            <a:spLocks noGrp="1"/>
          </p:cNvSpPr>
          <p:nvPr>
            <p:ph idx="1"/>
          </p:nvPr>
        </p:nvSpPr>
        <p:spPr/>
        <p:txBody>
          <a:bodyPr>
            <a:normAutofit/>
          </a:bodyPr>
          <a:lstStyle/>
          <a:p>
            <a:pPr algn="just"/>
            <a:r>
              <a:rPr lang="it-IT" sz="2400" dirty="0">
                <a:latin typeface="Garamond" panose="02020404030301010803" pitchFamily="18" charset="0"/>
              </a:rPr>
              <a:t>Il concetto di privacy by default e by design impone la necessità di configurare il trattamento prevedendo fin dall’inizio le garanzie indispensabili al fine di soddisfare i requisiti del regolamento e tutelare i diritti degli interessati, tenendo conto del contesto complessivo ove il trattamento si colloca e dei rischi per i diritti e le libertà degli interessati. </a:t>
            </a:r>
          </a:p>
          <a:p>
            <a:pPr algn="just"/>
            <a:endParaRPr lang="it-IT" sz="2400" dirty="0">
              <a:latin typeface="Garamond" panose="02020404030301010803" pitchFamily="18" charset="0"/>
            </a:endParaRPr>
          </a:p>
          <a:p>
            <a:pPr algn="just"/>
            <a:r>
              <a:rPr lang="it-IT" sz="2400" dirty="0">
                <a:latin typeface="Garamond" panose="02020404030301010803" pitchFamily="18" charset="0"/>
              </a:rPr>
              <a:t>Tutto questo deve avvenire </a:t>
            </a:r>
            <a:r>
              <a:rPr lang="it-IT" sz="2400" b="1" dirty="0">
                <a:latin typeface="Garamond" panose="02020404030301010803" pitchFamily="18" charset="0"/>
              </a:rPr>
              <a:t>a monte</a:t>
            </a:r>
            <a:r>
              <a:rPr lang="it-IT" sz="2400" dirty="0">
                <a:latin typeface="Garamond" panose="02020404030301010803" pitchFamily="18" charset="0"/>
              </a:rPr>
              <a:t>, prima di procedere al trattamento dei dati vero e proprio e richiede, pertanto, un’analisi preventiva e un impegno applicativo da parte dei titolari che devono sostanziarsi in una serie di attività specifiche e dimostrabili.</a:t>
            </a:r>
          </a:p>
          <a:p>
            <a:endParaRPr lang="it-IT" sz="2400" dirty="0"/>
          </a:p>
        </p:txBody>
      </p:sp>
    </p:spTree>
    <p:extLst>
      <p:ext uri="{BB962C8B-B14F-4D97-AF65-F5344CB8AC3E}">
        <p14:creationId xmlns:p14="http://schemas.microsoft.com/office/powerpoint/2010/main" val="4101805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6A5BF-F323-4F63-899A-DA733E0BDF68}"/>
              </a:ext>
            </a:extLst>
          </p:cNvPr>
          <p:cNvSpPr>
            <a:spLocks noGrp="1"/>
          </p:cNvSpPr>
          <p:nvPr>
            <p:ph type="title"/>
          </p:nvPr>
        </p:nvSpPr>
        <p:spPr/>
        <p:txBody>
          <a:bodyPr/>
          <a:lstStyle/>
          <a:p>
            <a:r>
              <a:rPr lang="it-IT" sz="3600" dirty="0"/>
              <a:t>L’approccio preventivo del GDPR</a:t>
            </a:r>
          </a:p>
        </p:txBody>
      </p:sp>
      <p:sp>
        <p:nvSpPr>
          <p:cNvPr id="3" name="Segnaposto contenuto 2">
            <a:extLst>
              <a:ext uri="{FF2B5EF4-FFF2-40B4-BE49-F238E27FC236}">
                <a16:creationId xmlns:a16="http://schemas.microsoft.com/office/drawing/2014/main" id="{D1C0C83C-CCEF-46E0-A6FA-5BE4F05B2B00}"/>
              </a:ext>
            </a:extLst>
          </p:cNvPr>
          <p:cNvSpPr>
            <a:spLocks noGrp="1"/>
          </p:cNvSpPr>
          <p:nvPr>
            <p:ph idx="1"/>
          </p:nvPr>
        </p:nvSpPr>
        <p:spPr/>
        <p:txBody>
          <a:bodyPr/>
          <a:lstStyle/>
          <a:p>
            <a:endParaRPr lang="it-IT" dirty="0"/>
          </a:p>
          <a:p>
            <a:r>
              <a:rPr lang="it-IT" dirty="0"/>
              <a:t>Dalla riparazione alla prevenzione</a:t>
            </a:r>
          </a:p>
          <a:p>
            <a:endParaRPr lang="it-IT" dirty="0"/>
          </a:p>
          <a:p>
            <a:r>
              <a:rPr lang="it-IT" dirty="0"/>
              <a:t>La visione «</a:t>
            </a:r>
            <a:r>
              <a:rPr lang="it-IT" dirty="0" err="1"/>
              <a:t>titolacentrica</a:t>
            </a:r>
            <a:r>
              <a:rPr lang="it-IT" dirty="0"/>
              <a:t>»: il titolare come «</a:t>
            </a:r>
            <a:r>
              <a:rPr lang="it-IT" dirty="0" err="1"/>
              <a:t>autoproduttore</a:t>
            </a:r>
            <a:r>
              <a:rPr lang="it-IT" dirty="0"/>
              <a:t> di norme» - art. 32</a:t>
            </a:r>
          </a:p>
          <a:p>
            <a:endParaRPr lang="it-IT" dirty="0"/>
          </a:p>
          <a:p>
            <a:r>
              <a:rPr lang="it-IT" dirty="0"/>
              <a:t>L’approccio «risk-</a:t>
            </a:r>
            <a:r>
              <a:rPr lang="it-IT" dirty="0" err="1"/>
              <a:t>based</a:t>
            </a:r>
            <a:r>
              <a:rPr lang="it-IT" dirty="0"/>
              <a:t>» e la valutazione d’impatto – DPIA o Data </a:t>
            </a:r>
            <a:r>
              <a:rPr lang="it-IT" dirty="0" err="1"/>
              <a:t>Protection</a:t>
            </a:r>
            <a:r>
              <a:rPr lang="it-IT" dirty="0"/>
              <a:t> Impact </a:t>
            </a:r>
            <a:r>
              <a:rPr lang="it-IT" dirty="0" err="1"/>
              <a:t>Assessment</a:t>
            </a:r>
            <a:endParaRPr lang="it-IT" dirty="0"/>
          </a:p>
          <a:p>
            <a:endParaRPr lang="it-IT" dirty="0"/>
          </a:p>
          <a:p>
            <a:endParaRPr lang="it-IT" dirty="0"/>
          </a:p>
        </p:txBody>
      </p:sp>
    </p:spTree>
    <p:extLst>
      <p:ext uri="{BB962C8B-B14F-4D97-AF65-F5344CB8AC3E}">
        <p14:creationId xmlns:p14="http://schemas.microsoft.com/office/powerpoint/2010/main" val="20931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3200" dirty="0"/>
              <a:t>Il principio di </a:t>
            </a:r>
            <a:r>
              <a:rPr lang="it-IT" sz="3200" dirty="0" err="1"/>
              <a:t>accountability</a:t>
            </a:r>
            <a:endParaRPr lang="it-IT" sz="3200" dirty="0"/>
          </a:p>
        </p:txBody>
      </p:sp>
      <p:sp>
        <p:nvSpPr>
          <p:cNvPr id="3" name="Segnaposto contenuto 2"/>
          <p:cNvSpPr>
            <a:spLocks noGrp="1"/>
          </p:cNvSpPr>
          <p:nvPr>
            <p:ph idx="1"/>
          </p:nvPr>
        </p:nvSpPr>
        <p:spPr/>
        <p:txBody>
          <a:bodyPr>
            <a:normAutofit/>
          </a:bodyPr>
          <a:lstStyle/>
          <a:p>
            <a:r>
              <a:rPr lang="it-IT" sz="2800" dirty="0"/>
              <a:t>Il significato (art. 24)</a:t>
            </a:r>
          </a:p>
          <a:p>
            <a:endParaRPr lang="it-IT" sz="2800" dirty="0"/>
          </a:p>
          <a:p>
            <a:r>
              <a:rPr lang="it-IT" sz="2800" dirty="0"/>
              <a:t>L’adozione delle misure di sicurezza, tecniche e organizzative (art. 32) </a:t>
            </a:r>
          </a:p>
          <a:p>
            <a:endParaRPr lang="it-IT" sz="2800" dirty="0"/>
          </a:p>
          <a:p>
            <a:r>
              <a:rPr lang="it-IT" sz="2800" dirty="0"/>
              <a:t>La compliance al GDPR</a:t>
            </a:r>
          </a:p>
          <a:p>
            <a:endParaRPr lang="it-IT" sz="2800" dirty="0"/>
          </a:p>
          <a:p>
            <a:r>
              <a:rPr lang="it-IT" sz="2800" dirty="0"/>
              <a:t>I registri del trattamento </a:t>
            </a:r>
          </a:p>
        </p:txBody>
      </p:sp>
    </p:spTree>
    <p:extLst>
      <p:ext uri="{BB962C8B-B14F-4D97-AF65-F5344CB8AC3E}">
        <p14:creationId xmlns:p14="http://schemas.microsoft.com/office/powerpoint/2010/main" val="2253162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539552" y="1916832"/>
            <a:ext cx="7776864" cy="4104456"/>
          </a:xfrm>
        </p:spPr>
        <p:txBody>
          <a:bodyPr>
            <a:normAutofit/>
          </a:bodyPr>
          <a:lstStyle/>
          <a:p>
            <a:pPr>
              <a:lnSpc>
                <a:spcPct val="107000"/>
              </a:lnSpc>
              <a:spcAft>
                <a:spcPts val="800"/>
              </a:spcAf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I controlli nel GDPR </a:t>
            </a:r>
            <a:endParaRPr lang="it-IT"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Il sistema sanzionatorio amministrativo previsto dal GDPR</a:t>
            </a:r>
            <a:endParaRPr lang="it-IT"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Il sistema sanzionatorio penalistico del Codice della privacy</a:t>
            </a:r>
            <a:endParaRPr lang="it-IT"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La responsabilità per danni prevista dal GDPR: dall’accountability</a:t>
            </a:r>
            <a:endParaRPr lang="it-IT"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 ... alla responsabilità</a:t>
            </a:r>
            <a:endParaRPr lang="it-IT" sz="2400" b="1" cap="small" dirty="0">
              <a:solidFill>
                <a:schemeClr val="tx1"/>
              </a:solidFill>
              <a:latin typeface="+mj-lt"/>
            </a:endParaRPr>
          </a:p>
        </p:txBody>
      </p:sp>
      <p:sp>
        <p:nvSpPr>
          <p:cNvPr id="2" name="CasellaDiTesto 1">
            <a:extLst>
              <a:ext uri="{FF2B5EF4-FFF2-40B4-BE49-F238E27FC236}">
                <a16:creationId xmlns:a16="http://schemas.microsoft.com/office/drawing/2014/main" id="{01B95817-21C6-4DFC-8466-77B9D279C997}"/>
              </a:ext>
            </a:extLst>
          </p:cNvPr>
          <p:cNvSpPr txBox="1"/>
          <p:nvPr/>
        </p:nvSpPr>
        <p:spPr>
          <a:xfrm flipH="1">
            <a:off x="467544" y="692696"/>
            <a:ext cx="842493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31B6FD">
                    <a:lumMod val="50000"/>
                  </a:srgbClr>
                </a:solidFill>
                <a:effectLst/>
                <a:uLnTx/>
                <a:uFillTx/>
                <a:latin typeface="Calibri"/>
                <a:ea typeface="+mn-ea"/>
                <a:cs typeface="+mn-cs"/>
              </a:rPr>
              <a:t>I controlli nel GDPR</a:t>
            </a:r>
            <a:endParaRPr kumimoji="0" lang="it-IT" sz="4000" b="0" i="0" u="none" strike="noStrike" kern="1200" cap="none" spc="0" normalizeH="0" baseline="0" noProof="0" dirty="0">
              <a:ln>
                <a:noFill/>
              </a:ln>
              <a:solidFill>
                <a:srgbClr val="31B6F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204841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
            </a:r>
            <a:r>
              <a:rPr lang="it-IT" sz="4000" dirty="0"/>
              <a:t>Dalla Direttiva al Regolamento</a:t>
            </a:r>
          </a:p>
        </p:txBody>
      </p:sp>
      <p:sp>
        <p:nvSpPr>
          <p:cNvPr id="3" name="Segnaposto contenuto 2"/>
          <p:cNvSpPr>
            <a:spLocks noGrp="1"/>
          </p:cNvSpPr>
          <p:nvPr>
            <p:ph idx="1"/>
          </p:nvPr>
        </p:nvSpPr>
        <p:spPr/>
        <p:txBody>
          <a:bodyPr>
            <a:normAutofit/>
          </a:bodyPr>
          <a:lstStyle/>
          <a:p>
            <a:r>
              <a:rPr lang="it-IT" sz="2800" dirty="0"/>
              <a:t>Perché il passaggio dalla Direttiva al Regolamento? (intento di uniformazione, anziché di armonizzazione)</a:t>
            </a:r>
            <a:endParaRPr lang="it-IT" dirty="0"/>
          </a:p>
          <a:p>
            <a:endParaRPr lang="it-IT" sz="2800" dirty="0"/>
          </a:p>
          <a:p>
            <a:r>
              <a:rPr lang="it-IT" sz="2800" dirty="0"/>
              <a:t>Quale il senso di questo passaggio? </a:t>
            </a:r>
          </a:p>
          <a:p>
            <a:endParaRPr lang="it-IT" sz="2800" dirty="0"/>
          </a:p>
          <a:p>
            <a:r>
              <a:rPr lang="it-IT" sz="2800" dirty="0"/>
              <a:t>Un regolamento a maglie «larghe»</a:t>
            </a:r>
          </a:p>
        </p:txBody>
      </p:sp>
    </p:spTree>
    <p:extLst>
      <p:ext uri="{BB962C8B-B14F-4D97-AF65-F5344CB8AC3E}">
        <p14:creationId xmlns:p14="http://schemas.microsoft.com/office/powerpoint/2010/main" val="369730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260648"/>
            <a:ext cx="7620000" cy="1143000"/>
          </a:xfrm>
        </p:spPr>
        <p:txBody>
          <a:bodyPr/>
          <a:lstStyle/>
          <a:p>
            <a:r>
              <a:rPr lang="it-IT" sz="3600" b="1" dirty="0"/>
              <a:t>Le autorità di controllo</a:t>
            </a:r>
          </a:p>
        </p:txBody>
      </p:sp>
      <p:sp>
        <p:nvSpPr>
          <p:cNvPr id="3" name="Segnaposto contenuto 2"/>
          <p:cNvSpPr>
            <a:spLocks noGrp="1"/>
          </p:cNvSpPr>
          <p:nvPr>
            <p:ph idx="1"/>
          </p:nvPr>
        </p:nvSpPr>
        <p:spPr/>
        <p:txBody>
          <a:bodyPr>
            <a:normAutofit/>
          </a:bodyPr>
          <a:lstStyle/>
          <a:p>
            <a:pPr marL="114300" indent="0">
              <a:lnSpc>
                <a:spcPct val="107000"/>
              </a:lnSpc>
              <a:spcAft>
                <a:spcPts val="800"/>
              </a:spcAft>
              <a:buNone/>
            </a:pP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Le autorità garanti nella direttiva 95/46 (il Gruppo art. 29)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Le autorità garanti nel regolamento: il Comitato europeo dei garanti (EDPB)</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L’autorità capofila e il meccanismo di coerenza </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L’Autorità Garante italiana</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956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 </a:t>
            </a:r>
            <a:r>
              <a:rPr lang="it-IT" sz="3200" b="1" dirty="0"/>
              <a:t>I compiti e i poteri delle Autorità Garanti</a:t>
            </a:r>
          </a:p>
        </p:txBody>
      </p:sp>
      <p:sp>
        <p:nvSpPr>
          <p:cNvPr id="3" name="Segnaposto contenuto 2"/>
          <p:cNvSpPr>
            <a:spLocks noGrp="1"/>
          </p:cNvSpPr>
          <p:nvPr>
            <p:ph idx="1"/>
          </p:nvPr>
        </p:nvSpPr>
        <p:spPr/>
        <p:txBody>
          <a:bodyPr>
            <a:normAutofit/>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Controllo e sorveglianza (art. 57 GDPR)</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Consulenza (art. 57)</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Indagine (art. 57 e 58)</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Decisionali (sui reclami: r.)</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Le misure correttive applicabili (art. 58 GDPR)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it-IT" sz="2800" dirty="0"/>
              <a:t>Dalla funzione «para-giurisdizionale» alla fuinzione «para-costituzionale»</a:t>
            </a:r>
          </a:p>
        </p:txBody>
      </p:sp>
    </p:spTree>
    <p:extLst>
      <p:ext uri="{BB962C8B-B14F-4D97-AF65-F5344CB8AC3E}">
        <p14:creationId xmlns:p14="http://schemas.microsoft.com/office/powerpoint/2010/main" val="3994818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5415"/>
            <a:ext cx="7620000" cy="1143000"/>
          </a:xfrm>
        </p:spPr>
        <p:txBody>
          <a:bodyPr/>
          <a:lstStyle/>
          <a:p>
            <a:pPr algn="ctr"/>
            <a:r>
              <a:rPr lang="it-IT" b="1" dirty="0"/>
              <a:t>           </a:t>
            </a:r>
            <a:br>
              <a:rPr lang="it-IT" b="1" dirty="0"/>
            </a:br>
            <a:br>
              <a:rPr lang="it-IT" b="1" dirty="0"/>
            </a:br>
            <a:endParaRPr lang="it-IT" sz="4400" b="1" i="1" dirty="0"/>
          </a:p>
        </p:txBody>
      </p:sp>
      <p:sp>
        <p:nvSpPr>
          <p:cNvPr id="3" name="Segnaposto contenuto 2"/>
          <p:cNvSpPr>
            <a:spLocks noGrp="1"/>
          </p:cNvSpPr>
          <p:nvPr>
            <p:ph idx="1"/>
          </p:nvPr>
        </p:nvSpPr>
        <p:spPr>
          <a:xfrm>
            <a:off x="611560" y="548680"/>
            <a:ext cx="7416824" cy="5160640"/>
          </a:xfrm>
        </p:spPr>
        <p:txBody>
          <a:bodyPr>
            <a:noAutofit/>
          </a:bodyPr>
          <a:lstStyle/>
          <a:p>
            <a:pPr marL="114300" indent="0">
              <a:buNone/>
            </a:pPr>
            <a:r>
              <a:rPr lang="it-IT" sz="3200" b="1" dirty="0">
                <a:solidFill>
                  <a:schemeClr val="tx2"/>
                </a:solidFill>
                <a:latin typeface="+mj-lt"/>
              </a:rPr>
              <a:t>         Quali tutele? (artt. 77 ss. GDPR)</a:t>
            </a:r>
          </a:p>
          <a:p>
            <a:endParaRPr lang="it-IT" sz="2800" dirty="0">
              <a:latin typeface="+mj-lt"/>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Possibilità di proporre reclamo all’AG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Tutela giurisdizionale contro un provvedimento dell’AG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Diritto alla tutela giudiziaria (ricorso effettivo)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Come si agisce davanti all’AG italiana?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it-IT" sz="2400" dirty="0">
              <a:latin typeface="+mj-lt"/>
            </a:endParaRPr>
          </a:p>
        </p:txBody>
      </p:sp>
    </p:spTree>
    <p:extLst>
      <p:ext uri="{BB962C8B-B14F-4D97-AF65-F5344CB8AC3E}">
        <p14:creationId xmlns:p14="http://schemas.microsoft.com/office/powerpoint/2010/main" val="182012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8157D-0B52-49B9-A8C5-22B6923585C6}"/>
              </a:ext>
            </a:extLst>
          </p:cNvPr>
          <p:cNvSpPr>
            <a:spLocks noGrp="1"/>
          </p:cNvSpPr>
          <p:nvPr>
            <p:ph type="title"/>
          </p:nvPr>
        </p:nvSpPr>
        <p:spPr/>
        <p:txBody>
          <a:bodyPr/>
          <a:lstStyle/>
          <a:p>
            <a:r>
              <a:rPr lang="it-IT" dirty="0"/>
              <a:t>Segue: segnalazioni e reclami </a:t>
            </a:r>
          </a:p>
        </p:txBody>
      </p:sp>
      <p:sp>
        <p:nvSpPr>
          <p:cNvPr id="3" name="Segnaposto contenuto 2">
            <a:extLst>
              <a:ext uri="{FF2B5EF4-FFF2-40B4-BE49-F238E27FC236}">
                <a16:creationId xmlns:a16="http://schemas.microsoft.com/office/drawing/2014/main" id="{18929313-DD75-4881-863F-D9E42BAFECC2}"/>
              </a:ext>
            </a:extLst>
          </p:cNvPr>
          <p:cNvSpPr>
            <a:spLocks noGrp="1"/>
          </p:cNvSpPr>
          <p:nvPr>
            <p:ph idx="1"/>
          </p:nvPr>
        </p:nvSpPr>
        <p:spPr/>
        <p:txBody>
          <a:bodyPr>
            <a:normAutofit lnSpcReduction="10000"/>
          </a:bodyPr>
          <a:lstStyle/>
          <a:p>
            <a:pPr algn="just"/>
            <a:r>
              <a:rPr lang="it-IT" sz="3000" b="1" i="0" dirty="0">
                <a:solidFill>
                  <a:srgbClr val="0070C0"/>
                </a:solidFill>
                <a:effectLst/>
                <a:latin typeface="Titillium Web" panose="00000500000000000000" pitchFamily="2" charset="0"/>
              </a:rPr>
              <a:t>Il reclamo </a:t>
            </a:r>
            <a:r>
              <a:rPr lang="it-IT" b="0" i="0" dirty="0">
                <a:solidFill>
                  <a:srgbClr val="000000"/>
                </a:solidFill>
                <a:effectLst/>
                <a:latin typeface="Titillium Web" panose="00000500000000000000" pitchFamily="2" charset="0"/>
              </a:rPr>
              <a:t>al Garante è un atto circostanziato con il quale si rappresenta una violazione della disciplina rilevante in materia di protezione dei dati personali (articolo 77 del Regolamento UE 679/2016) e artt. da 140-bis a 143 del Codice. </a:t>
            </a:r>
          </a:p>
          <a:p>
            <a:pPr algn="just"/>
            <a:r>
              <a:rPr lang="it-IT" b="0" i="0" dirty="0">
                <a:solidFill>
                  <a:srgbClr val="000000"/>
                </a:solidFill>
                <a:effectLst/>
                <a:latin typeface="Titillium Web" panose="00000500000000000000" pitchFamily="2" charset="0"/>
              </a:rPr>
              <a:t>Il reclamo può portare all'adozione dei provvedimenti di cui all'articolo 58 del Regolamento.</a:t>
            </a:r>
          </a:p>
          <a:p>
            <a:pPr algn="just"/>
            <a:r>
              <a:rPr lang="it-IT" b="0" i="0" dirty="0">
                <a:solidFill>
                  <a:srgbClr val="000000"/>
                </a:solidFill>
                <a:effectLst/>
                <a:latin typeface="Titillium Web" panose="00000500000000000000" pitchFamily="2" charset="0"/>
              </a:rPr>
              <a:t>Avverso la decisione del Garante è ammesso il ricorso al giudice</a:t>
            </a:r>
          </a:p>
          <a:p>
            <a:pPr algn="just"/>
            <a:r>
              <a:rPr lang="it-IT" b="0" i="0" dirty="0">
                <a:solidFill>
                  <a:srgbClr val="000000"/>
                </a:solidFill>
                <a:effectLst/>
                <a:latin typeface="Titillium Web" panose="00000500000000000000" pitchFamily="2" charset="0"/>
              </a:rPr>
              <a:t>La presentazione del reclamo è gratuita.</a:t>
            </a:r>
          </a:p>
          <a:p>
            <a:pPr algn="l"/>
            <a:r>
              <a:rPr lang="it-IT" b="1" i="0" u="none" strike="noStrike" dirty="0">
                <a:solidFill>
                  <a:srgbClr val="0C739E"/>
                </a:solidFill>
                <a:effectLst/>
                <a:latin typeface="Titillium Web" panose="00000500000000000000" pitchFamily="2" charset="0"/>
              </a:rPr>
              <a:t>LA SEGNALAZIONE </a:t>
            </a:r>
            <a:r>
              <a:rPr lang="it-IT" b="0" i="0" dirty="0">
                <a:solidFill>
                  <a:srgbClr val="000000"/>
                </a:solidFill>
                <a:effectLst/>
                <a:latin typeface="Titillium Web" panose="00000500000000000000" pitchFamily="2" charset="0"/>
              </a:rPr>
              <a:t>Chiunque può rivolgere una segnalazione che il Garante può valutare anche ai fini dell'emanazione dei provvedimenti di cui all'art. 58 </a:t>
            </a:r>
            <a:r>
              <a:rPr lang="it-IT" b="0" i="0">
                <a:solidFill>
                  <a:srgbClr val="000000"/>
                </a:solidFill>
                <a:effectLst/>
                <a:latin typeface="Titillium Web" panose="00000500000000000000" pitchFamily="2" charset="0"/>
              </a:rPr>
              <a:t>del Regolamento. </a:t>
            </a:r>
            <a:endParaRPr lang="it-IT" b="0" i="0" dirty="0">
              <a:solidFill>
                <a:srgbClr val="000000"/>
              </a:solidFill>
              <a:effectLst/>
              <a:latin typeface="Titillium Web" panose="00000500000000000000" pitchFamily="2" charset="0"/>
            </a:endParaRPr>
          </a:p>
          <a:p>
            <a:endParaRPr lang="it-IT" dirty="0"/>
          </a:p>
        </p:txBody>
      </p:sp>
    </p:spTree>
    <p:extLst>
      <p:ext uri="{BB962C8B-B14F-4D97-AF65-F5344CB8AC3E}">
        <p14:creationId xmlns:p14="http://schemas.microsoft.com/office/powerpoint/2010/main" val="239111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5415"/>
            <a:ext cx="7620000" cy="1143000"/>
          </a:xfrm>
        </p:spPr>
        <p:txBody>
          <a:bodyPr/>
          <a:lstStyle/>
          <a:p>
            <a:pPr algn="ctr"/>
            <a:r>
              <a:rPr lang="it-IT" b="1" dirty="0"/>
              <a:t>           </a:t>
            </a:r>
            <a:br>
              <a:rPr lang="it-IT" b="1" dirty="0"/>
            </a:br>
            <a:br>
              <a:rPr lang="it-IT" b="1" dirty="0"/>
            </a:br>
            <a:r>
              <a:rPr lang="it-IT" b="1" dirty="0"/>
              <a:t>Le sanzioni amministrative del GDPR</a:t>
            </a:r>
            <a:endParaRPr lang="it-IT" sz="4400" b="1" i="1" dirty="0"/>
          </a:p>
        </p:txBody>
      </p:sp>
      <p:sp>
        <p:nvSpPr>
          <p:cNvPr id="3" name="Segnaposto contenuto 2"/>
          <p:cNvSpPr>
            <a:spLocks noGrp="1"/>
          </p:cNvSpPr>
          <p:nvPr>
            <p:ph idx="1"/>
          </p:nvPr>
        </p:nvSpPr>
        <p:spPr>
          <a:xfrm>
            <a:off x="323528" y="1916832"/>
            <a:ext cx="7416824" cy="4925753"/>
          </a:xfrm>
        </p:spPr>
        <p:txBody>
          <a:bodyPr>
            <a:noAutofit/>
          </a:bodyPr>
          <a:lstStyle/>
          <a:p>
            <a:endParaRPr lang="it-IT" sz="3200" dirty="0">
              <a:latin typeface="+mj-lt"/>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Le sanzioni amministrative comminate dall’AG</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 principi delle sanzioni amministrative </a:t>
            </a: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 due gruppi di violazioni del GDPR : a) fino a 10/mil o 2% del fatturato globale annuo se superiore; b) fino a 20/mil o 4% del fatturato globale annuo se superiore</a:t>
            </a:r>
          </a:p>
          <a:p>
            <a:pPr marL="114300" indent="0">
              <a:lnSpc>
                <a:spcPct val="107000"/>
              </a:lnSpc>
              <a:spcAft>
                <a:spcPts val="800"/>
              </a:spcAft>
              <a:buNone/>
            </a:pPr>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7934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5415"/>
            <a:ext cx="7620000" cy="1143000"/>
          </a:xfrm>
        </p:spPr>
        <p:txBody>
          <a:bodyPr/>
          <a:lstStyle/>
          <a:p>
            <a:pPr algn="ctr"/>
            <a:r>
              <a:rPr lang="it-IT" b="1" dirty="0"/>
              <a:t>           </a:t>
            </a:r>
            <a:br>
              <a:rPr lang="it-IT" sz="3200" b="1" dirty="0"/>
            </a:br>
            <a:br>
              <a:rPr lang="it-IT" sz="3200" b="1" dirty="0"/>
            </a:br>
            <a:r>
              <a:rPr lang="it-IT" sz="3200" b="1" dirty="0"/>
              <a:t>Le sanzioni penali</a:t>
            </a:r>
            <a:endParaRPr lang="it-IT" sz="3200" b="1" i="1" dirty="0"/>
          </a:p>
        </p:txBody>
      </p:sp>
      <p:sp>
        <p:nvSpPr>
          <p:cNvPr id="3" name="Segnaposto contenuto 2"/>
          <p:cNvSpPr>
            <a:spLocks noGrp="1"/>
          </p:cNvSpPr>
          <p:nvPr>
            <p:ph idx="1"/>
          </p:nvPr>
        </p:nvSpPr>
        <p:spPr>
          <a:xfrm>
            <a:off x="323528" y="1916832"/>
            <a:ext cx="7416824" cy="4925753"/>
          </a:xfrm>
        </p:spPr>
        <p:txBody>
          <a:bodyPr>
            <a:noAutofit/>
          </a:bodyPr>
          <a:lstStyle/>
          <a:p>
            <a:pPr>
              <a:lnSpc>
                <a:spcPts val="2340"/>
              </a:lnSpc>
              <a:spcAft>
                <a:spcPts val="800"/>
              </a:spcAft>
            </a:pPr>
            <a:endParaRPr lang="it-IT" sz="1800" b="1" spc="40" dirty="0">
              <a:solidFill>
                <a:srgbClr val="000000"/>
              </a:solidFill>
              <a:effectLst/>
              <a:latin typeface="PT Sans"/>
              <a:ea typeface="Times New Roman" panose="02020603050405020304" pitchFamily="18" charset="0"/>
              <a:cs typeface="Times New Roman" panose="02020603050405020304" pitchFamily="18" charset="0"/>
            </a:endParaRPr>
          </a:p>
          <a:p>
            <a:pPr>
              <a:lnSpc>
                <a:spcPts val="2340"/>
              </a:lnSpc>
              <a:spcAft>
                <a:spcPts val="800"/>
              </a:spcAft>
            </a:pPr>
            <a:r>
              <a:rPr lang="it-IT" sz="3200" b="1" spc="40" dirty="0">
                <a:solidFill>
                  <a:srgbClr val="000000"/>
                </a:solidFill>
                <a:effectLst/>
                <a:ea typeface="Times New Roman" panose="02020603050405020304" pitchFamily="18" charset="0"/>
                <a:cs typeface="Times New Roman" panose="02020603050405020304" pitchFamily="18" charset="0"/>
              </a:rPr>
              <a:t>La non-scelta del GDPR </a:t>
            </a:r>
          </a:p>
          <a:p>
            <a:pPr>
              <a:lnSpc>
                <a:spcPts val="2340"/>
              </a:lnSpc>
              <a:spcAft>
                <a:spcPts val="800"/>
              </a:spcAft>
            </a:pPr>
            <a:endParaRPr lang="it-IT" sz="3200" dirty="0">
              <a:effectLst/>
              <a:ea typeface="Calibri" panose="020F0502020204030204" pitchFamily="34" charset="0"/>
              <a:cs typeface="Times New Roman" panose="02020603050405020304" pitchFamily="18" charset="0"/>
            </a:endParaRPr>
          </a:p>
          <a:p>
            <a:pPr>
              <a:lnSpc>
                <a:spcPts val="2340"/>
              </a:lnSpc>
              <a:spcAft>
                <a:spcPts val="800"/>
              </a:spcAft>
            </a:pPr>
            <a:r>
              <a:rPr lang="it-IT" sz="3200" b="1" spc="40" dirty="0">
                <a:solidFill>
                  <a:srgbClr val="000000"/>
                </a:solidFill>
                <a:effectLst/>
                <a:ea typeface="Times New Roman" panose="02020603050405020304" pitchFamily="18" charset="0"/>
                <a:cs typeface="Times New Roman" panose="02020603050405020304" pitchFamily="18" charset="0"/>
              </a:rPr>
              <a:t>I reati previsti dal Codice Privacy (art. 167 -172)</a:t>
            </a:r>
            <a:endParaRPr lang="it-IT" sz="3200" dirty="0">
              <a:effectLst/>
              <a:ea typeface="Calibri" panose="020F0502020204030204" pitchFamily="34" charset="0"/>
              <a:cs typeface="Times New Roman" panose="02020603050405020304" pitchFamily="18" charset="0"/>
            </a:endParaRPr>
          </a:p>
          <a:p>
            <a:pPr marL="114300" indent="0">
              <a:lnSpc>
                <a:spcPts val="2340"/>
              </a:lnSpc>
              <a:spcAft>
                <a:spcPts val="800"/>
              </a:spcAft>
              <a:buNone/>
            </a:pPr>
            <a:endParaRPr lang="it-IT"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4033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9990"/>
            <a:ext cx="7620000" cy="1143000"/>
          </a:xfrm>
        </p:spPr>
        <p:txBody>
          <a:bodyPr/>
          <a:lstStyle/>
          <a:p>
            <a:pPr algn="ctr"/>
            <a:r>
              <a:rPr lang="it-IT" b="1" dirty="0"/>
              <a:t>           </a:t>
            </a:r>
            <a:br>
              <a:rPr lang="it-IT" sz="3200" b="1" dirty="0"/>
            </a:br>
            <a:br>
              <a:rPr lang="it-IT" sz="3200" b="1" dirty="0"/>
            </a:br>
            <a:r>
              <a:rPr lang="it-IT" sz="3200" b="1" dirty="0"/>
              <a:t>Dall’accountability alla responsabilità</a:t>
            </a:r>
            <a:endParaRPr lang="it-IT" sz="3200" b="1" i="1" dirty="0"/>
          </a:p>
        </p:txBody>
      </p:sp>
      <p:sp>
        <p:nvSpPr>
          <p:cNvPr id="3" name="Segnaposto contenuto 2"/>
          <p:cNvSpPr>
            <a:spLocks noGrp="1"/>
          </p:cNvSpPr>
          <p:nvPr>
            <p:ph idx="1"/>
          </p:nvPr>
        </p:nvSpPr>
        <p:spPr>
          <a:xfrm>
            <a:off x="281100" y="1556793"/>
            <a:ext cx="8179332" cy="5301208"/>
          </a:xfrm>
        </p:spPr>
        <p:txBody>
          <a:bodyPr>
            <a:noAutofit/>
          </a:bodyPr>
          <a:lstStyle/>
          <a:p>
            <a:pPr algn="just">
              <a:lnSpc>
                <a:spcPct val="107000"/>
              </a:lnSpc>
              <a:spcAft>
                <a:spcPts val="800"/>
              </a:spcAft>
            </a:pP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L’art. 82 GDPR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it-IT" sz="2000" i="1" dirty="0">
                <a:solidFill>
                  <a:srgbClr val="454545"/>
                </a:solidFill>
                <a:effectLst/>
                <a:latin typeface="Times New Roman" panose="02020603050405020304" pitchFamily="18" charset="0"/>
                <a:ea typeface="Times New Roman" panose="02020603050405020304" pitchFamily="18" charset="0"/>
                <a:cs typeface="Times New Roman" panose="02020603050405020304" pitchFamily="18" charset="0"/>
              </a:rPr>
              <a:t>Chiunque subisca un </a:t>
            </a:r>
            <a:r>
              <a:rPr lang="it-IT" sz="2000" b="1" i="1" dirty="0">
                <a:solidFill>
                  <a:srgbClr val="454545"/>
                </a:solidFill>
                <a:effectLst/>
                <a:latin typeface="Times New Roman" panose="02020603050405020304" pitchFamily="18" charset="0"/>
                <a:ea typeface="Times New Roman" panose="02020603050405020304" pitchFamily="18" charset="0"/>
                <a:cs typeface="Times New Roman" panose="02020603050405020304" pitchFamily="18" charset="0"/>
              </a:rPr>
              <a:t>danno materiale o immateriale</a:t>
            </a:r>
            <a:r>
              <a:rPr lang="it-IT" sz="2000" i="1" dirty="0">
                <a:solidFill>
                  <a:srgbClr val="454545"/>
                </a:solidFill>
                <a:effectLst/>
                <a:latin typeface="Times New Roman" panose="02020603050405020304" pitchFamily="18" charset="0"/>
                <a:ea typeface="Times New Roman" panose="02020603050405020304" pitchFamily="18" charset="0"/>
                <a:cs typeface="Times New Roman" panose="02020603050405020304" pitchFamily="18" charset="0"/>
              </a:rPr>
              <a:t> causato da una violazione del presente</a:t>
            </a:r>
            <a:r>
              <a:rPr lang="it-IT" sz="2000" i="1" dirty="0">
                <a:solidFill>
                  <a:srgbClr val="454545"/>
                </a:solidFill>
                <a:effectLst/>
                <a:latin typeface="Times New Roman" panose="02020603050405020304" pitchFamily="18" charset="0"/>
                <a:ea typeface="Calibri" panose="020F0502020204030204" pitchFamily="34" charset="0"/>
                <a:cs typeface="Times New Roman" panose="02020603050405020304" pitchFamily="18" charset="0"/>
              </a:rPr>
              <a:t> regolamento ha il diritto di ottenere il risarcimento del danno dal </a:t>
            </a:r>
            <a:r>
              <a:rPr lang="it-IT" sz="2000" b="1" i="1" dirty="0">
                <a:solidFill>
                  <a:srgbClr val="454545"/>
                </a:solidFill>
                <a:effectLst/>
                <a:latin typeface="Times New Roman" panose="02020603050405020304" pitchFamily="18" charset="0"/>
                <a:ea typeface="Calibri" panose="020F0502020204030204" pitchFamily="34" charset="0"/>
                <a:cs typeface="Times New Roman" panose="02020603050405020304" pitchFamily="18" charset="0"/>
              </a:rPr>
              <a:t>titolare del trattamento o dal responsabile del trattamento</a:t>
            </a:r>
            <a:r>
              <a:rPr lang="it-IT" sz="2000" i="1" dirty="0">
                <a:solidFill>
                  <a:srgbClr val="454545"/>
                </a:solidFill>
                <a:effectLst/>
                <a:latin typeface="Times New Roman" panose="02020603050405020304" pitchFamily="18" charset="0"/>
                <a:ea typeface="Calibri" panose="020F0502020204030204" pitchFamily="34" charset="0"/>
                <a:cs typeface="Times New Roman" panose="02020603050405020304" pitchFamily="18" charset="0"/>
              </a:rPr>
              <a:t>. </a:t>
            </a:r>
            <a:r>
              <a:rPr lang="it-IT" sz="2000"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Un titolare del trattamento coinvolto nel trattamento risponde per il danno cagionato dal suo trattamento che violi il presente regolamento. Un responsabile del trattamento risponde per il danno causato dal trattamento solo se non ha adempiuto gli obblighi del presente regolamento specificatamente diretti ai responsabili del trattamento o ha agito in modo difforme o contrario rispetto alle legittime istruzioni del titolare del trattamentoIl titolare del trattamento o il responsabile del trattamento è esonerato dalla responsabilità, a norma del paragrafo 2 </a:t>
            </a:r>
            <a:r>
              <a:rPr lang="it-IT" sz="2000" b="1"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se dimostra che l’evento dannoso non gli è in alcun modo imputabile</a:t>
            </a:r>
            <a:r>
              <a:rPr lang="it-IT" sz="2000"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it-IT" sz="2000" i="1" dirty="0">
              <a:solidFill>
                <a:srgbClr val="454545"/>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8559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9990"/>
            <a:ext cx="7620000" cy="1143000"/>
          </a:xfrm>
        </p:spPr>
        <p:txBody>
          <a:bodyPr/>
          <a:lstStyle/>
          <a:p>
            <a:pPr algn="ctr"/>
            <a:r>
              <a:rPr lang="it-IT" b="1" dirty="0"/>
              <a:t>           </a:t>
            </a:r>
            <a:br>
              <a:rPr lang="it-IT" sz="3200" b="1" dirty="0"/>
            </a:br>
            <a:r>
              <a:rPr lang="it-IT" sz="3200" b="1" dirty="0"/>
              <a:t>segue art. 82</a:t>
            </a:r>
            <a:endParaRPr lang="it-IT" sz="3200" b="1" i="1" dirty="0"/>
          </a:p>
        </p:txBody>
      </p:sp>
      <p:sp>
        <p:nvSpPr>
          <p:cNvPr id="3" name="Segnaposto contenuto 2"/>
          <p:cNvSpPr>
            <a:spLocks noGrp="1"/>
          </p:cNvSpPr>
          <p:nvPr>
            <p:ph idx="1"/>
          </p:nvPr>
        </p:nvSpPr>
        <p:spPr>
          <a:xfrm>
            <a:off x="251520" y="1196752"/>
            <a:ext cx="8208912" cy="5661249"/>
          </a:xfrm>
        </p:spPr>
        <p:txBody>
          <a:bodyPr>
            <a:noAutofit/>
          </a:bodyPr>
          <a:lstStyle/>
          <a:p>
            <a:pPr marL="114300" indent="0" algn="just">
              <a:lnSpc>
                <a:spcPct val="107000"/>
              </a:lnSpc>
              <a:spcAft>
                <a:spcPts val="800"/>
              </a:spcAft>
              <a:buNone/>
            </a:pPr>
            <a:r>
              <a:rPr lang="it-IT" sz="2000"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Qualora più titolari del trattamento o responsabili del trattamento oppure entrambi il titolare del trattamento e il responsabile del trattamento siano coinvolti nello stesso trattamento e siano, ai sensi dei paragrafi 2 e 3, responsabili dell’eventuale danno causato dal trattamento, ogni titolare del trattamento o responsabile del trattamento è </a:t>
            </a:r>
            <a:r>
              <a:rPr lang="it-IT" sz="2000" b="1"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responsabile in solido per l’intero ammontare del danno</a:t>
            </a:r>
            <a:r>
              <a:rPr lang="it-IT" sz="2000"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 al fine di garantire il risarcimento effettivo dell’interessato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it-IT" sz="2000" i="1" dirty="0">
                <a:solidFill>
                  <a:srgbClr val="676767"/>
                </a:solidFill>
                <a:effectLst/>
                <a:latin typeface="Times New Roman" panose="02020603050405020304" pitchFamily="18" charset="0"/>
                <a:ea typeface="Calibri" panose="020F0502020204030204" pitchFamily="34" charset="0"/>
                <a:cs typeface="Times New Roman" panose="02020603050405020304" pitchFamily="18" charset="0"/>
              </a:rPr>
              <a:t>Qualora un titolare del trattamento o un responsabile del trattamento abbia pagato, conformemente al paragrafo 4, l’intero risarcimento del danno, tale titolare del trattamento o responsabile del trattamento ha il diritto di reclamare dagli altri titolari del trattamento o responsabili del trattamento coinvolti nello stesso trattamento la parte del risarcimento corrispondente alla loro parte di responsabilità per il danno conformemente alle condizioni di cui al paragrafo 2”</a:t>
            </a:r>
            <a:r>
              <a:rPr lang="it-IT" sz="2000" dirty="0">
                <a:solidFill>
                  <a:srgbClr val="676767"/>
                </a:solidFill>
                <a:effectLst/>
                <a:latin typeface="Roboto" pitchFamily="2" charset="0"/>
                <a:ea typeface="Calibri" panose="020F0502020204030204" pitchFamily="34" charset="0"/>
                <a:cs typeface="Times New Roman" panose="02020603050405020304" pitchFamily="18" charset="0"/>
              </a:rPr>
              <a:t>.</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it-IT" sz="2000" i="1" dirty="0">
              <a:solidFill>
                <a:srgbClr val="454545"/>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631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0255"/>
            <a:ext cx="7620000" cy="1143000"/>
          </a:xfrm>
        </p:spPr>
        <p:txBody>
          <a:bodyPr/>
          <a:lstStyle/>
          <a:p>
            <a:pPr algn="ctr"/>
            <a:r>
              <a:rPr lang="it-IT" b="1" dirty="0"/>
              <a:t>           </a:t>
            </a:r>
            <a:br>
              <a:rPr lang="it-IT" sz="3200" b="1" dirty="0"/>
            </a:br>
            <a:br>
              <a:rPr lang="it-IT" sz="3200" b="1" dirty="0"/>
            </a:br>
            <a:r>
              <a:rPr lang="it-IT" sz="3200" b="1" dirty="0"/>
              <a:t>La responsabilità ex art. 82 GDPR</a:t>
            </a:r>
            <a:endParaRPr lang="it-IT" sz="3200" b="1" i="1" dirty="0"/>
          </a:p>
        </p:txBody>
      </p:sp>
      <p:sp>
        <p:nvSpPr>
          <p:cNvPr id="3" name="Segnaposto contenuto 2"/>
          <p:cNvSpPr>
            <a:spLocks noGrp="1"/>
          </p:cNvSpPr>
          <p:nvPr>
            <p:ph idx="1"/>
          </p:nvPr>
        </p:nvSpPr>
        <p:spPr>
          <a:xfrm>
            <a:off x="323528" y="1932247"/>
            <a:ext cx="7416824" cy="4925753"/>
          </a:xfrm>
        </p:spPr>
        <p:txBody>
          <a:bodyPr>
            <a:noAutofit/>
          </a:bodyPr>
          <a:lstStyle/>
          <a:p>
            <a:pPr algn="just">
              <a:lnSpc>
                <a:spcPct val="107000"/>
              </a:lnSpc>
              <a:spcAft>
                <a:spcPts val="800"/>
              </a:spcAft>
            </a:pPr>
            <a:r>
              <a:rPr lang="it-IT" sz="2400" b="1" dirty="0">
                <a:effectLst/>
                <a:ea typeface="Calibri" panose="020F0502020204030204" pitchFamily="34" charset="0"/>
                <a:cs typeface="Times New Roman" panose="02020603050405020304" pitchFamily="18" charset="0"/>
              </a:rPr>
              <a:t>Una responsabilità “soggettivamente” determinata </a:t>
            </a:r>
            <a:endParaRPr lang="it-IT"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it-IT" sz="2400" b="1" dirty="0">
                <a:effectLst/>
                <a:ea typeface="Calibri" panose="020F0502020204030204" pitchFamily="34" charset="0"/>
                <a:cs typeface="Times New Roman" panose="02020603050405020304" pitchFamily="18" charset="0"/>
              </a:rPr>
              <a:t>La prova liberatoria (e l’accountability)</a:t>
            </a:r>
            <a:endParaRPr lang="it-IT"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it-IT" sz="2400" b="1" dirty="0">
                <a:effectLst/>
                <a:ea typeface="Calibri" panose="020F0502020204030204" pitchFamily="34" charset="0"/>
                <a:cs typeface="Times New Roman" panose="02020603050405020304" pitchFamily="18" charset="0"/>
              </a:rPr>
              <a:t>Il danno risarcibile</a:t>
            </a:r>
            <a:endParaRPr lang="it-IT"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it-IT" sz="2400" b="1" dirty="0">
                <a:effectLst/>
                <a:ea typeface="Calibri" panose="020F0502020204030204" pitchFamily="34" charset="0"/>
                <a:cs typeface="Times New Roman" panose="02020603050405020304" pitchFamily="18" charset="0"/>
              </a:rPr>
              <a:t>I precedenti giurisprudenziali italiani sulla responsabilità per illecito trattamento dei danni- Le condizioni della “gravità della lesione” e della “serietà del danno” come filtri alla risarcibilità del danno non patrimoniale</a:t>
            </a:r>
            <a:endParaRPr lang="it-IT"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it-IT"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4582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La responsabilità</a:t>
            </a:r>
          </a:p>
        </p:txBody>
      </p:sp>
      <p:sp>
        <p:nvSpPr>
          <p:cNvPr id="3" name="Segnaposto contenuto 2"/>
          <p:cNvSpPr>
            <a:spLocks noGrp="1"/>
          </p:cNvSpPr>
          <p:nvPr>
            <p:ph idx="1"/>
          </p:nvPr>
        </p:nvSpPr>
        <p:spPr/>
        <p:txBody>
          <a:bodyPr/>
          <a:lstStyle/>
          <a:p>
            <a:r>
              <a:rPr lang="it-IT" dirty="0"/>
              <a:t>La responsabilità civile : dall’art. 15 CP all’art. 82 GDPR</a:t>
            </a:r>
          </a:p>
          <a:p>
            <a:endParaRPr lang="it-IT" dirty="0"/>
          </a:p>
          <a:p>
            <a:r>
              <a:rPr lang="it-IT" dirty="0"/>
              <a:t>L’art. 15 CP e il richiamo all’art. 2050 c.c. (responsabilità per esercizio di attività pericolose)</a:t>
            </a:r>
          </a:p>
          <a:p>
            <a:endParaRPr lang="it-IT" dirty="0"/>
          </a:p>
          <a:p>
            <a:r>
              <a:rPr lang="it-IT" dirty="0"/>
              <a:t>Dalla responsabilità di «chiunque» (art. 15 CP) alla responsabilità del titolare e del responsabile del trattamento (art. 82 GDPR)</a:t>
            </a:r>
          </a:p>
          <a:p>
            <a:pPr marL="114300" indent="0">
              <a:buNone/>
            </a:pPr>
            <a:endParaRPr lang="it-IT" dirty="0"/>
          </a:p>
          <a:p>
            <a:endParaRPr lang="it-IT" dirty="0"/>
          </a:p>
        </p:txBody>
      </p:sp>
    </p:spTree>
    <p:extLst>
      <p:ext uri="{BB962C8B-B14F-4D97-AF65-F5344CB8AC3E}">
        <p14:creationId xmlns:p14="http://schemas.microsoft.com/office/powerpoint/2010/main" val="114812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2656"/>
            <a:ext cx="7620000" cy="1143000"/>
          </a:xfrm>
        </p:spPr>
        <p:txBody>
          <a:bodyPr/>
          <a:lstStyle/>
          <a:p>
            <a:r>
              <a:rPr lang="it-IT" dirty="0"/>
              <a:t>           </a:t>
            </a:r>
            <a:r>
              <a:rPr lang="it-IT" sz="4400" dirty="0"/>
              <a:t>La diversa </a:t>
            </a:r>
            <a:r>
              <a:rPr lang="it-IT" sz="4400" i="1" dirty="0"/>
              <a:t>ratio</a:t>
            </a:r>
          </a:p>
        </p:txBody>
      </p:sp>
      <p:sp>
        <p:nvSpPr>
          <p:cNvPr id="3" name="Segnaposto contenuto 2"/>
          <p:cNvSpPr>
            <a:spLocks noGrp="1"/>
          </p:cNvSpPr>
          <p:nvPr>
            <p:ph idx="1"/>
          </p:nvPr>
        </p:nvSpPr>
        <p:spPr/>
        <p:txBody>
          <a:bodyPr>
            <a:noAutofit/>
          </a:bodyPr>
          <a:lstStyle/>
          <a:p>
            <a:r>
              <a:rPr lang="it-IT" dirty="0">
                <a:latin typeface="Garamond" panose="02020404030301010803" pitchFamily="18" charset="0"/>
              </a:rPr>
              <a:t>Direttiva 95/467 e Regolamento 2016/679 rispondono a</a:t>
            </a:r>
          </a:p>
          <a:p>
            <a:r>
              <a:rPr lang="it-IT" b="1" dirty="0">
                <a:latin typeface="Garamond" panose="02020404030301010803" pitchFamily="18" charset="0"/>
              </a:rPr>
              <a:t>logiche diverse</a:t>
            </a:r>
          </a:p>
          <a:p>
            <a:r>
              <a:rPr lang="it-IT" b="1" dirty="0">
                <a:latin typeface="Garamond" panose="02020404030301010803" pitchFamily="18" charset="0"/>
              </a:rPr>
              <a:t>Direttiva</a:t>
            </a:r>
            <a:r>
              <a:rPr lang="it-IT" dirty="0">
                <a:latin typeface="Garamond" panose="02020404030301010803" pitchFamily="18" charset="0"/>
              </a:rPr>
              <a:t>: logica della tutela della persona (in chiave </a:t>
            </a:r>
            <a:r>
              <a:rPr lang="it-IT" u="sng" dirty="0">
                <a:latin typeface="Garamond" panose="02020404030301010803" pitchFamily="18" charset="0"/>
              </a:rPr>
              <a:t>individualistica</a:t>
            </a:r>
            <a:r>
              <a:rPr lang="it-IT" dirty="0">
                <a:latin typeface="Garamond" panose="02020404030301010803" pitchFamily="18" charset="0"/>
              </a:rPr>
              <a:t>). </a:t>
            </a:r>
          </a:p>
          <a:p>
            <a:r>
              <a:rPr lang="it-IT" b="1" dirty="0">
                <a:latin typeface="Garamond" panose="02020404030301010803" pitchFamily="18" charset="0"/>
              </a:rPr>
              <a:t>Regolamento</a:t>
            </a:r>
            <a:r>
              <a:rPr lang="it-IT" dirty="0">
                <a:latin typeface="Garamond" panose="02020404030301010803" pitchFamily="18" charset="0"/>
              </a:rPr>
              <a:t>: la protezione dei dati personali non è solo un diritto fondamentale dell’individuo (art. 8 Carta di Nizza)  ma risponde all’</a:t>
            </a:r>
            <a:r>
              <a:rPr lang="it-IT" u="sng" dirty="0">
                <a:latin typeface="Garamond" panose="02020404030301010803" pitchFamily="18" charset="0"/>
              </a:rPr>
              <a:t>interesse pubblico europeo</a:t>
            </a:r>
            <a:r>
              <a:rPr lang="it-IT" dirty="0">
                <a:latin typeface="Garamond" panose="02020404030301010803" pitchFamily="18" charset="0"/>
              </a:rPr>
              <a:t> (dimensione collettiva delle relazioni umane).</a:t>
            </a:r>
          </a:p>
          <a:p>
            <a:r>
              <a:rPr lang="it-IT" dirty="0">
                <a:latin typeface="Garamond" panose="02020404030301010803" pitchFamily="18" charset="0"/>
              </a:rPr>
              <a:t>Il GDPR vuole mantenere elevata e garantire l’efficacia della tutela dei dati personali  senza paralizzare l’evoluzione di una società che si incentra sulla tecnologia digitale. </a:t>
            </a:r>
          </a:p>
        </p:txBody>
      </p:sp>
    </p:spTree>
    <p:extLst>
      <p:ext uri="{BB962C8B-B14F-4D97-AF65-F5344CB8AC3E}">
        <p14:creationId xmlns:p14="http://schemas.microsoft.com/office/powerpoint/2010/main" val="2581403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Le </a:t>
            </a:r>
            <a:r>
              <a:rPr lang="it-IT"/>
              <a:t>sanzioni amministrative</a:t>
            </a:r>
          </a:p>
        </p:txBody>
      </p:sp>
      <p:sp>
        <p:nvSpPr>
          <p:cNvPr id="3" name="Segnaposto contenuto 2"/>
          <p:cNvSpPr>
            <a:spLocks noGrp="1"/>
          </p:cNvSpPr>
          <p:nvPr>
            <p:ph idx="1"/>
          </p:nvPr>
        </p:nvSpPr>
        <p:spPr/>
        <p:txBody>
          <a:bodyPr/>
          <a:lstStyle/>
          <a:p>
            <a:r>
              <a:rPr lang="it-IT" dirty="0"/>
              <a:t>Violazioni di minore entità: fino a 10 Mil. di euro e, per le imprese, fino al 2% del fatturato mondiale totale annuo dell’anno precedente</a:t>
            </a:r>
          </a:p>
          <a:p>
            <a:endParaRPr lang="it-IT" dirty="0"/>
          </a:p>
          <a:p>
            <a:r>
              <a:rPr lang="it-IT" dirty="0"/>
              <a:t>Violazioni di maggiore rilievo: fino al 20 </a:t>
            </a:r>
            <a:r>
              <a:rPr lang="it-IT" dirty="0" err="1"/>
              <a:t>Mil</a:t>
            </a:r>
            <a:r>
              <a:rPr lang="it-IT" dirty="0"/>
              <a:t> di euro e</a:t>
            </a:r>
            <a:r>
              <a:rPr lang="it-IT"/>
              <a:t>, per </a:t>
            </a:r>
            <a:r>
              <a:rPr lang="it-IT" dirty="0"/>
              <a:t>le imprese, fino al 4% del fatturato mondiale totale annuo dell’anno precedente</a:t>
            </a:r>
          </a:p>
        </p:txBody>
      </p:sp>
    </p:spTree>
    <p:extLst>
      <p:ext uri="{BB962C8B-B14F-4D97-AF65-F5344CB8AC3E}">
        <p14:creationId xmlns:p14="http://schemas.microsoft.com/office/powerpoint/2010/main" val="1982853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856986A-A003-48B2-A319-C0786F1287E1}"/>
              </a:ext>
            </a:extLst>
          </p:cNvPr>
          <p:cNvSpPr>
            <a:spLocks noGrp="1"/>
          </p:cNvSpPr>
          <p:nvPr>
            <p:ph type="title"/>
          </p:nvPr>
        </p:nvSpPr>
        <p:spPr>
          <a:xfrm>
            <a:off x="457200" y="274638"/>
            <a:ext cx="7620000" cy="1143000"/>
          </a:xfrm>
        </p:spPr>
        <p:txBody>
          <a:bodyPr/>
          <a:lstStyle/>
          <a:p>
            <a:r>
              <a:rPr lang="en-US" sz="3600" dirty="0" err="1"/>
              <a:t>Sanzionata</a:t>
            </a:r>
            <a:r>
              <a:rPr lang="en-US" sz="3600" dirty="0"/>
              <a:t> </a:t>
            </a:r>
            <a:r>
              <a:rPr lang="en-US" sz="3600" dirty="0" err="1"/>
              <a:t>Agenzia</a:t>
            </a:r>
            <a:r>
              <a:rPr lang="en-US" sz="3600" dirty="0"/>
              <a:t> </a:t>
            </a:r>
            <a:r>
              <a:rPr lang="en-US" sz="3600" dirty="0" err="1"/>
              <a:t>immobiliare</a:t>
            </a:r>
            <a:r>
              <a:rPr lang="en-US" sz="3600" dirty="0"/>
              <a:t> per </a:t>
            </a:r>
            <a:r>
              <a:rPr lang="en-US" sz="3600" dirty="0" err="1"/>
              <a:t>uso</a:t>
            </a:r>
            <a:r>
              <a:rPr lang="en-US" sz="3600" dirty="0"/>
              <a:t> di </a:t>
            </a:r>
            <a:r>
              <a:rPr lang="en-US" sz="3600" dirty="0" err="1"/>
              <a:t>Linkedin</a:t>
            </a:r>
            <a:endParaRPr lang="en-US" sz="3600" dirty="0"/>
          </a:p>
        </p:txBody>
      </p:sp>
      <p:pic>
        <p:nvPicPr>
          <p:cNvPr id="4" name="Segnaposto contenuto 3" descr="Il Garante ammonisce un’immobiliare e la sanziona per non aver fornito riscontro alle richieste di informazioni ">
            <a:extLst>
              <a:ext uri="{FF2B5EF4-FFF2-40B4-BE49-F238E27FC236}">
                <a16:creationId xmlns:a16="http://schemas.microsoft.com/office/drawing/2014/main" id="{196FB963-D527-4684-9A1E-718A15E26B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15" b="14485"/>
          <a:stretch/>
        </p:blipFill>
        <p:spPr bwMode="auto">
          <a:xfrm>
            <a:off x="457200" y="1600200"/>
            <a:ext cx="7620000" cy="4800600"/>
          </a:xfrm>
          <a:prstGeom prst="rect">
            <a:avLst/>
          </a:prstGeom>
          <a:noFill/>
          <a:ln>
            <a:noFill/>
          </a:ln>
        </p:spPr>
      </p:pic>
    </p:spTree>
    <p:extLst>
      <p:ext uri="{BB962C8B-B14F-4D97-AF65-F5344CB8AC3E}">
        <p14:creationId xmlns:p14="http://schemas.microsoft.com/office/powerpoint/2010/main" val="1062814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7B55FA-2DBB-4A0A-ABDF-7A7521563576}"/>
              </a:ext>
            </a:extLst>
          </p:cNvPr>
          <p:cNvSpPr>
            <a:spLocks noGrp="1"/>
          </p:cNvSpPr>
          <p:nvPr>
            <p:ph type="title"/>
          </p:nvPr>
        </p:nvSpPr>
        <p:spPr/>
        <p:txBody>
          <a:bodyPr/>
          <a:lstStyle/>
          <a:p>
            <a:r>
              <a:rPr lang="it-IT" dirty="0"/>
              <a:t>Sanzionata Università per uso di software di </a:t>
            </a:r>
            <a:r>
              <a:rPr lang="it-IT" dirty="0" err="1"/>
              <a:t>proctoring</a:t>
            </a:r>
            <a:endParaRPr lang="it-IT" dirty="0"/>
          </a:p>
        </p:txBody>
      </p:sp>
      <p:pic>
        <p:nvPicPr>
          <p:cNvPr id="1026" name="Picture 2" descr="Via Sarfatti 25 - La campagna di solidarieta' della Bocconi per Milano e la  Lo - Campus">
            <a:extLst>
              <a:ext uri="{FF2B5EF4-FFF2-40B4-BE49-F238E27FC236}">
                <a16:creationId xmlns:a16="http://schemas.microsoft.com/office/drawing/2014/main" id="{E3F7108D-A46D-4913-83B7-BAF130F586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9015" y="2492896"/>
            <a:ext cx="3963598" cy="232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41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50768-0804-4231-9490-AF2667853B4F}"/>
              </a:ext>
            </a:extLst>
          </p:cNvPr>
          <p:cNvSpPr>
            <a:spLocks noGrp="1"/>
          </p:cNvSpPr>
          <p:nvPr>
            <p:ph type="title"/>
          </p:nvPr>
        </p:nvSpPr>
        <p:spPr/>
        <p:txBody>
          <a:bodyPr/>
          <a:lstStyle/>
          <a:p>
            <a:r>
              <a:rPr lang="it-IT" dirty="0"/>
              <a:t>Il trasferimento transfrontaliero dei dati</a:t>
            </a:r>
          </a:p>
        </p:txBody>
      </p:sp>
      <p:sp>
        <p:nvSpPr>
          <p:cNvPr id="3" name="Segnaposto contenuto 2">
            <a:extLst>
              <a:ext uri="{FF2B5EF4-FFF2-40B4-BE49-F238E27FC236}">
                <a16:creationId xmlns:a16="http://schemas.microsoft.com/office/drawing/2014/main" id="{CF6AE356-EB67-43EC-A475-CB4138400AA2}"/>
              </a:ext>
            </a:extLst>
          </p:cNvPr>
          <p:cNvSpPr>
            <a:spLocks noGrp="1"/>
          </p:cNvSpPr>
          <p:nvPr>
            <p:ph idx="1"/>
          </p:nvPr>
        </p:nvSpPr>
        <p:spPr/>
        <p:txBody>
          <a:bodyPr>
            <a:normAutofit/>
          </a:bodyPr>
          <a:lstStyle/>
          <a:p>
            <a:r>
              <a:rPr lang="it-IT" sz="3200" dirty="0"/>
              <a:t>Gli artt. 44 e ss. GDPR </a:t>
            </a:r>
          </a:p>
          <a:p>
            <a:r>
              <a:rPr lang="it-IT" sz="3200" dirty="0"/>
              <a:t>La sentenza </a:t>
            </a:r>
            <a:r>
              <a:rPr lang="it-IT" sz="3200" dirty="0" err="1"/>
              <a:t>Schrems</a:t>
            </a:r>
            <a:r>
              <a:rPr lang="it-IT" sz="3200" dirty="0"/>
              <a:t> I (2015)</a:t>
            </a:r>
          </a:p>
          <a:p>
            <a:r>
              <a:rPr lang="it-IT" sz="3200" dirty="0"/>
              <a:t>Il Privacy Shield</a:t>
            </a:r>
          </a:p>
          <a:p>
            <a:r>
              <a:rPr lang="it-IT" sz="3200" dirty="0"/>
              <a:t>La sentenza </a:t>
            </a:r>
            <a:r>
              <a:rPr lang="it-IT" sz="3200" dirty="0" err="1"/>
              <a:t>Schrems</a:t>
            </a:r>
            <a:r>
              <a:rPr lang="it-IT" sz="3200" dirty="0"/>
              <a:t> II (2020)</a:t>
            </a:r>
          </a:p>
          <a:p>
            <a:pPr marL="114300" indent="0">
              <a:buNone/>
            </a:pPr>
            <a:endParaRPr lang="it-IT" sz="3200" dirty="0"/>
          </a:p>
        </p:txBody>
      </p:sp>
      <p:pic>
        <p:nvPicPr>
          <p:cNvPr id="2050" name="Picture 2" descr="Max Schrems, l'attivista che inguaia Facebook (ma non può fare la class  action contro il social) - La Stampa">
            <a:extLst>
              <a:ext uri="{FF2B5EF4-FFF2-40B4-BE49-F238E27FC236}">
                <a16:creationId xmlns:a16="http://schemas.microsoft.com/office/drawing/2014/main" id="{95522E0E-781E-4BE4-A526-01CF644FE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4577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01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86602-7F4C-4802-8BF4-8C06544683F9}"/>
              </a:ext>
            </a:extLst>
          </p:cNvPr>
          <p:cNvSpPr>
            <a:spLocks noGrp="1"/>
          </p:cNvSpPr>
          <p:nvPr>
            <p:ph type="title"/>
          </p:nvPr>
        </p:nvSpPr>
        <p:spPr/>
        <p:txBody>
          <a:bodyPr/>
          <a:lstStyle/>
          <a:p>
            <a:r>
              <a:rPr lang="it-IT" sz="4000" dirty="0"/>
              <a:t>Sanzionata Roma Capitale per Atac</a:t>
            </a:r>
          </a:p>
        </p:txBody>
      </p:sp>
      <p:pic>
        <p:nvPicPr>
          <p:cNvPr id="3074" name="Picture 2" descr="Roma, rafforzato il trasporto pubblico: dal 9 novembre 600 corse Atac in  più al giorno - Il Faro Online">
            <a:extLst>
              <a:ext uri="{FF2B5EF4-FFF2-40B4-BE49-F238E27FC236}">
                <a16:creationId xmlns:a16="http://schemas.microsoft.com/office/drawing/2014/main" id="{5C7FD423-6826-4A01-8594-28F7B5A284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687" y="3200400"/>
            <a:ext cx="28670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7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1213F-BFE6-48D3-910E-ABBC772A98AC}"/>
              </a:ext>
            </a:extLst>
          </p:cNvPr>
          <p:cNvSpPr>
            <a:spLocks noGrp="1"/>
          </p:cNvSpPr>
          <p:nvPr>
            <p:ph type="title"/>
          </p:nvPr>
        </p:nvSpPr>
        <p:spPr/>
        <p:txBody>
          <a:bodyPr/>
          <a:lstStyle/>
          <a:p>
            <a:r>
              <a:rPr lang="it-IT" sz="3600" dirty="0"/>
              <a:t>La diversa </a:t>
            </a:r>
            <a:r>
              <a:rPr lang="it-IT" sz="3600" i="1" dirty="0"/>
              <a:t>ratio</a:t>
            </a:r>
            <a:r>
              <a:rPr lang="it-IT" sz="3600" dirty="0"/>
              <a:t> (segue)</a:t>
            </a:r>
          </a:p>
        </p:txBody>
      </p:sp>
      <p:sp>
        <p:nvSpPr>
          <p:cNvPr id="3" name="Segnaposto contenuto 2">
            <a:extLst>
              <a:ext uri="{FF2B5EF4-FFF2-40B4-BE49-F238E27FC236}">
                <a16:creationId xmlns:a16="http://schemas.microsoft.com/office/drawing/2014/main" id="{FE9BEE63-8C0B-41F9-8E0B-62CB9CE67C08}"/>
              </a:ext>
            </a:extLst>
          </p:cNvPr>
          <p:cNvSpPr>
            <a:spLocks noGrp="1"/>
          </p:cNvSpPr>
          <p:nvPr>
            <p:ph idx="1"/>
          </p:nvPr>
        </p:nvSpPr>
        <p:spPr>
          <a:xfrm>
            <a:off x="457200" y="1628800"/>
            <a:ext cx="7620000" cy="4800600"/>
          </a:xfrm>
        </p:spPr>
        <p:txBody>
          <a:bodyPr/>
          <a:lstStyle/>
          <a:p>
            <a:r>
              <a:rPr lang="it-IT" dirty="0">
                <a:latin typeface="Garamond" panose="02020404030301010803" pitchFamily="18" charset="0"/>
              </a:rPr>
              <a:t>Per  consentire lo sviluppo della società e dell’economia digitale i dati devono potere </a:t>
            </a:r>
            <a:r>
              <a:rPr lang="it-IT" b="1" dirty="0">
                <a:latin typeface="Garamond" panose="02020404030301010803" pitchFamily="18" charset="0"/>
              </a:rPr>
              <a:t>CIRCOLARE</a:t>
            </a:r>
          </a:p>
          <a:p>
            <a:pPr marL="114300" indent="0">
              <a:buNone/>
            </a:pPr>
            <a:r>
              <a:rPr lang="it-IT" b="1" dirty="0">
                <a:latin typeface="Garamond" panose="02020404030301010803" pitchFamily="18" charset="0"/>
              </a:rPr>
              <a:t>	</a:t>
            </a:r>
          </a:p>
          <a:p>
            <a:pPr marL="114300" indent="0">
              <a:buNone/>
            </a:pPr>
            <a:r>
              <a:rPr lang="it-IT" b="1" dirty="0">
                <a:latin typeface="Garamond" panose="02020404030301010803" pitchFamily="18" charset="0"/>
              </a:rPr>
              <a:t>Art. 1: la libera circolazione dei dati personali nell’Unione non può essere limitata né vietata per motivi attinenti alla protezione delle persone fisiche con riguardo al trattamento dei dati personali</a:t>
            </a:r>
          </a:p>
          <a:p>
            <a:endParaRPr lang="it-IT" dirty="0"/>
          </a:p>
          <a:p>
            <a:r>
              <a:rPr lang="it-IT" dirty="0">
                <a:latin typeface="Garamond" panose="02020404030301010803" pitchFamily="18" charset="0"/>
              </a:rPr>
              <a:t>Per realizzare questo scopo si accrescono le responsabilità dei titolari e dei responsabili del trattamento dei dati personali (rinvio sulla nozione): la visione «</a:t>
            </a:r>
            <a:r>
              <a:rPr lang="it-IT" b="1" dirty="0" err="1">
                <a:latin typeface="Garamond" panose="02020404030301010803" pitchFamily="18" charset="0"/>
              </a:rPr>
              <a:t>titolarecentrica</a:t>
            </a:r>
            <a:r>
              <a:rPr lang="it-IT" dirty="0">
                <a:latin typeface="Garamond" panose="02020404030301010803" pitchFamily="18" charset="0"/>
              </a:rPr>
              <a:t>» del regolamento</a:t>
            </a:r>
          </a:p>
          <a:p>
            <a:endParaRPr lang="it-IT" dirty="0">
              <a:latin typeface="Garamond" panose="02020404030301010803" pitchFamily="18" charset="0"/>
            </a:endParaRPr>
          </a:p>
          <a:p>
            <a:endParaRPr lang="it-IT" dirty="0"/>
          </a:p>
        </p:txBody>
      </p:sp>
    </p:spTree>
    <p:extLst>
      <p:ext uri="{BB962C8B-B14F-4D97-AF65-F5344CB8AC3E}">
        <p14:creationId xmlns:p14="http://schemas.microsoft.com/office/powerpoint/2010/main" val="4367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539552" y="476672"/>
            <a:ext cx="7776864" cy="5171256"/>
          </a:xfrm>
        </p:spPr>
        <p:txBody>
          <a:bodyPr/>
          <a:lstStyle/>
          <a:p>
            <a:r>
              <a:rPr lang="it-IT" b="1" cap="small" dirty="0">
                <a:solidFill>
                  <a:schemeClr val="tx1"/>
                </a:solidFill>
                <a:latin typeface="+mj-lt"/>
              </a:rPr>
              <a:t>Disciplina della protezione dei dati personali  (Data </a:t>
            </a:r>
            <a:r>
              <a:rPr lang="it-IT" b="1" cap="small" dirty="0" err="1">
                <a:solidFill>
                  <a:schemeClr val="tx1"/>
                </a:solidFill>
                <a:latin typeface="+mj-lt"/>
              </a:rPr>
              <a:t>Protection</a:t>
            </a:r>
            <a:r>
              <a:rPr lang="it-IT" b="1" cap="small" dirty="0">
                <a:solidFill>
                  <a:schemeClr val="tx1"/>
                </a:solidFill>
                <a:latin typeface="+mj-lt"/>
              </a:rPr>
              <a:t>) </a:t>
            </a:r>
          </a:p>
          <a:p>
            <a:r>
              <a:rPr lang="it-IT" b="1" cap="small" dirty="0">
                <a:solidFill>
                  <a:schemeClr val="tx1"/>
                </a:solidFill>
                <a:latin typeface="+mj-lt"/>
              </a:rPr>
              <a:t>– il quadro normativo 2</a:t>
            </a:r>
            <a:endParaRPr lang="it-IT" cap="small" dirty="0">
              <a:solidFill>
                <a:schemeClr val="tx1"/>
              </a:solidFill>
              <a:latin typeface="+mj-lt"/>
            </a:endParaRPr>
          </a:p>
          <a:p>
            <a:endParaRPr lang="it-IT" dirty="0">
              <a:solidFill>
                <a:schemeClr val="tx1"/>
              </a:solidFill>
              <a:latin typeface="+mj-lt"/>
            </a:endParaRPr>
          </a:p>
          <a:p>
            <a:r>
              <a:rPr lang="it-IT" dirty="0">
                <a:solidFill>
                  <a:schemeClr val="tx1"/>
                </a:solidFill>
                <a:latin typeface="+mj-lt"/>
              </a:rPr>
              <a:t>L’attuazione della direttiva 95/46/CE nel diritto interno: dalla legge n. 675/1996 al d. </a:t>
            </a:r>
            <a:r>
              <a:rPr lang="it-IT" dirty="0" err="1">
                <a:solidFill>
                  <a:schemeClr val="tx1"/>
                </a:solidFill>
                <a:latin typeface="+mj-lt"/>
              </a:rPr>
              <a:t>lgs</a:t>
            </a:r>
            <a:r>
              <a:rPr lang="it-IT" dirty="0">
                <a:solidFill>
                  <a:schemeClr val="tx1"/>
                </a:solidFill>
                <a:latin typeface="+mj-lt"/>
              </a:rPr>
              <a:t>. n. 196/2003</a:t>
            </a:r>
          </a:p>
          <a:p>
            <a:endParaRPr lang="it-IT" dirty="0">
              <a:solidFill>
                <a:schemeClr val="tx1"/>
              </a:solidFill>
              <a:latin typeface="+mj-lt"/>
            </a:endParaRPr>
          </a:p>
          <a:p>
            <a:r>
              <a:rPr lang="it-IT" dirty="0">
                <a:solidFill>
                  <a:schemeClr val="tx1"/>
                </a:solidFill>
                <a:latin typeface="+mj-lt"/>
              </a:rPr>
              <a:t> L’attuazione della direttiva 2002/58/CE, emendata con la Direttiva 2009/136/CE e le modifiche al Codice (</a:t>
            </a:r>
            <a:r>
              <a:rPr lang="it-IT" i="1" dirty="0">
                <a:solidFill>
                  <a:schemeClr val="tx1"/>
                </a:solidFill>
                <a:latin typeface="+mj-lt"/>
              </a:rPr>
              <a:t>cookies</a:t>
            </a:r>
            <a:r>
              <a:rPr lang="it-IT" dirty="0">
                <a:solidFill>
                  <a:schemeClr val="tx1"/>
                </a:solidFill>
                <a:latin typeface="+mj-lt"/>
              </a:rPr>
              <a:t>, reti di comunicazione elettronica e non, le comunicazioni pubblicitarie indesiderate …) </a:t>
            </a:r>
          </a:p>
          <a:p>
            <a:endParaRPr lang="it-IT" dirty="0">
              <a:solidFill>
                <a:schemeClr val="tx1"/>
              </a:solidFill>
              <a:latin typeface="+mj-lt"/>
            </a:endParaRPr>
          </a:p>
          <a:p>
            <a:r>
              <a:rPr lang="it-IT" dirty="0">
                <a:solidFill>
                  <a:schemeClr val="tx1"/>
                </a:solidFill>
                <a:latin typeface="+mj-lt"/>
              </a:rPr>
              <a:t>Il processo legislativo di semplificazione riguardante il d.lgs. n.  196/2003 degli anni 2010-12</a:t>
            </a:r>
          </a:p>
        </p:txBody>
      </p:sp>
    </p:spTree>
    <p:extLst>
      <p:ext uri="{BB962C8B-B14F-4D97-AF65-F5344CB8AC3E}">
        <p14:creationId xmlns:p14="http://schemas.microsoft.com/office/powerpoint/2010/main" val="225266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755576" y="476672"/>
            <a:ext cx="7488832" cy="5171256"/>
          </a:xfrm>
        </p:spPr>
        <p:txBody>
          <a:bodyPr>
            <a:normAutofit/>
          </a:bodyPr>
          <a:lstStyle/>
          <a:p>
            <a:r>
              <a:rPr lang="it-IT" b="1" cap="small" dirty="0">
                <a:solidFill>
                  <a:schemeClr val="tx1"/>
                </a:solidFill>
                <a:latin typeface="+mj-lt"/>
              </a:rPr>
              <a:t> </a:t>
            </a:r>
          </a:p>
          <a:p>
            <a:r>
              <a:rPr lang="it-IT" b="1" cap="small" dirty="0">
                <a:solidFill>
                  <a:schemeClr val="tx1"/>
                </a:solidFill>
                <a:latin typeface="+mj-lt"/>
              </a:rPr>
              <a:t>– il quadro normativo 3</a:t>
            </a:r>
          </a:p>
          <a:p>
            <a:endParaRPr lang="it-IT" dirty="0">
              <a:solidFill>
                <a:schemeClr val="tx1"/>
              </a:solidFill>
              <a:latin typeface="Garamond" panose="02020404030301010803" pitchFamily="18" charset="0"/>
            </a:endParaRPr>
          </a:p>
          <a:p>
            <a:pPr algn="just"/>
            <a:r>
              <a:rPr lang="it-IT" dirty="0">
                <a:solidFill>
                  <a:schemeClr val="tx1">
                    <a:lumMod val="95000"/>
                    <a:lumOff val="5000"/>
                  </a:schemeClr>
                </a:solidFill>
                <a:latin typeface="Garamond" panose="02020404030301010803" pitchFamily="18" charset="0"/>
              </a:rPr>
              <a:t>Regolamento </a:t>
            </a:r>
            <a:r>
              <a:rPr lang="it-IT" b="1" dirty="0">
                <a:solidFill>
                  <a:schemeClr val="tx1">
                    <a:lumMod val="95000"/>
                    <a:lumOff val="5000"/>
                  </a:schemeClr>
                </a:solidFill>
                <a:latin typeface="Garamond" panose="02020404030301010803" pitchFamily="18" charset="0"/>
              </a:rPr>
              <a:t>UE 2016/679 </a:t>
            </a:r>
            <a:r>
              <a:rPr lang="it-IT" dirty="0">
                <a:solidFill>
                  <a:schemeClr val="tx1">
                    <a:lumMod val="95000"/>
                    <a:lumOff val="5000"/>
                  </a:schemeClr>
                </a:solidFill>
                <a:latin typeface="Garamond" panose="02020404030301010803" pitchFamily="18" charset="0"/>
              </a:rPr>
              <a:t>entrato in vigore il 25 maggio 2016, che ha iniziato ad avere efficacia il </a:t>
            </a:r>
            <a:r>
              <a:rPr lang="it-IT" b="1" u="sng" dirty="0">
                <a:solidFill>
                  <a:schemeClr val="tx1">
                    <a:lumMod val="95000"/>
                    <a:lumOff val="5000"/>
                  </a:schemeClr>
                </a:solidFill>
                <a:latin typeface="Garamond" panose="02020404030301010803" pitchFamily="18" charset="0"/>
              </a:rPr>
              <a:t>25 maggio 2018</a:t>
            </a:r>
            <a:r>
              <a:rPr lang="it-IT" b="1" dirty="0">
                <a:solidFill>
                  <a:schemeClr val="tx1">
                    <a:lumMod val="95000"/>
                    <a:lumOff val="5000"/>
                  </a:schemeClr>
                </a:solidFill>
                <a:latin typeface="Garamond" panose="02020404030301010803" pitchFamily="18" charset="0"/>
              </a:rPr>
              <a:t> </a:t>
            </a:r>
            <a:r>
              <a:rPr lang="it-IT" dirty="0">
                <a:solidFill>
                  <a:schemeClr val="tx1">
                    <a:lumMod val="95000"/>
                    <a:lumOff val="5000"/>
                  </a:schemeClr>
                </a:solidFill>
                <a:latin typeface="Garamond" panose="02020404030301010803" pitchFamily="18" charset="0"/>
              </a:rPr>
              <a:t>in tutti gli Stati membri dell’UE e che ha abrogato la </a:t>
            </a:r>
            <a:r>
              <a:rPr lang="it-IT" b="1" dirty="0">
                <a:solidFill>
                  <a:schemeClr val="tx1">
                    <a:lumMod val="95000"/>
                    <a:lumOff val="5000"/>
                  </a:schemeClr>
                </a:solidFill>
                <a:latin typeface="Garamond" panose="02020404030301010803" pitchFamily="18" charset="0"/>
              </a:rPr>
              <a:t>Direttiva 95/46/EC </a:t>
            </a:r>
            <a:r>
              <a:rPr lang="it-IT" dirty="0">
                <a:solidFill>
                  <a:schemeClr val="tx1">
                    <a:lumMod val="95000"/>
                    <a:lumOff val="5000"/>
                  </a:schemeClr>
                </a:solidFill>
                <a:latin typeface="Garamond" panose="02020404030301010803" pitchFamily="18" charset="0"/>
              </a:rPr>
              <a:t>(non è invece stata abrogata</a:t>
            </a:r>
            <a:r>
              <a:rPr lang="it-IT" b="1" dirty="0">
                <a:solidFill>
                  <a:schemeClr val="tx1">
                    <a:lumMod val="95000"/>
                    <a:lumOff val="5000"/>
                  </a:schemeClr>
                </a:solidFill>
                <a:latin typeface="Garamond" panose="02020404030301010803" pitchFamily="18" charset="0"/>
              </a:rPr>
              <a:t> </a:t>
            </a:r>
            <a:r>
              <a:rPr lang="it-IT" dirty="0">
                <a:solidFill>
                  <a:schemeClr val="tx1"/>
                </a:solidFill>
                <a:latin typeface="Garamond" panose="02020404030301010803" pitchFamily="18" charset="0"/>
              </a:rPr>
              <a:t>la Direttiva 2002/58/CE) </a:t>
            </a:r>
          </a:p>
          <a:p>
            <a:r>
              <a:rPr lang="it-IT" dirty="0">
                <a:solidFill>
                  <a:schemeClr val="tx1"/>
                </a:solidFill>
                <a:latin typeface="Garamond" panose="02020404030301010803" pitchFamily="18" charset="0"/>
              </a:rPr>
              <a:t> </a:t>
            </a:r>
          </a:p>
          <a:p>
            <a:r>
              <a:rPr lang="it-IT" dirty="0">
                <a:solidFill>
                  <a:schemeClr val="tx1"/>
                </a:solidFill>
                <a:latin typeface="Garamond" panose="02020404030301010803" pitchFamily="18" charset="0"/>
              </a:rPr>
              <a:t>Necessità di un successivo intervento normativo nazionale che ha chiarito quali disposizioni del </a:t>
            </a:r>
            <a:r>
              <a:rPr lang="it-IT" dirty="0" err="1">
                <a:solidFill>
                  <a:schemeClr val="tx1"/>
                </a:solidFill>
                <a:latin typeface="Garamond" panose="02020404030301010803" pitchFamily="18" charset="0"/>
              </a:rPr>
              <a:t>D.Lgs.</a:t>
            </a:r>
            <a:r>
              <a:rPr lang="it-IT" dirty="0">
                <a:solidFill>
                  <a:schemeClr val="tx1"/>
                </a:solidFill>
                <a:latin typeface="Garamond" panose="02020404030301010803" pitchFamily="18" charset="0"/>
              </a:rPr>
              <a:t> 196/2003 sopravvivono perché non incompatibili  con il GDPR: la scelta del legislatore italiano e il </a:t>
            </a:r>
            <a:r>
              <a:rPr lang="it-IT" b="1" dirty="0">
                <a:solidFill>
                  <a:schemeClr val="tx1"/>
                </a:solidFill>
                <a:latin typeface="Garamond" panose="02020404030301010803" pitchFamily="18" charset="0"/>
              </a:rPr>
              <a:t>d.lgs. 101 del  10.08.18</a:t>
            </a:r>
            <a:endParaRPr lang="it-IT" dirty="0">
              <a:solidFill>
                <a:schemeClr val="tx1"/>
              </a:solidFill>
              <a:latin typeface="Garamond" panose="02020404030301010803" pitchFamily="18" charset="0"/>
            </a:endParaRPr>
          </a:p>
          <a:p>
            <a:endParaRPr lang="it-IT" dirty="0"/>
          </a:p>
        </p:txBody>
      </p:sp>
    </p:spTree>
    <p:extLst>
      <p:ext uri="{BB962C8B-B14F-4D97-AF65-F5344CB8AC3E}">
        <p14:creationId xmlns:p14="http://schemas.microsoft.com/office/powerpoint/2010/main" val="352112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620000" cy="6106690"/>
          </a:xfrm>
        </p:spPr>
        <p:txBody>
          <a:bodyPr/>
          <a:lstStyle/>
          <a:p>
            <a:r>
              <a:rPr lang="it-IT" sz="2000" b="1" dirty="0">
                <a:solidFill>
                  <a:schemeClr val="tx1"/>
                </a:solidFill>
                <a:ea typeface="+mn-ea"/>
                <a:cs typeface="+mn-cs"/>
              </a:rPr>
              <a:t>Nozioni fondamentali in materia di Data </a:t>
            </a:r>
            <a:r>
              <a:rPr lang="it-IT" sz="2000" b="1" dirty="0" err="1">
                <a:solidFill>
                  <a:schemeClr val="tx1"/>
                </a:solidFill>
                <a:ea typeface="+mn-ea"/>
                <a:cs typeface="+mn-cs"/>
              </a:rPr>
              <a:t>Protection</a:t>
            </a:r>
            <a:r>
              <a:rPr lang="it-IT" sz="2000" b="1" dirty="0">
                <a:solidFill>
                  <a:schemeClr val="tx1"/>
                </a:solidFill>
                <a:ea typeface="+mn-ea"/>
                <a:cs typeface="+mn-cs"/>
              </a:rPr>
              <a:t> 1 </a:t>
            </a:r>
            <a:br>
              <a:rPr lang="it-IT" sz="2000" dirty="0">
                <a:solidFill>
                  <a:schemeClr val="tx1"/>
                </a:solidFill>
                <a:ea typeface="+mn-ea"/>
                <a:cs typeface="+mn-cs"/>
              </a:rPr>
            </a:br>
            <a:r>
              <a:rPr lang="it-IT" sz="2000" dirty="0">
                <a:solidFill>
                  <a:schemeClr val="tx1"/>
                </a:solidFill>
                <a:ea typeface="+mn-ea"/>
                <a:cs typeface="+mn-cs"/>
              </a:rPr>
              <a:t> </a:t>
            </a:r>
            <a:br>
              <a:rPr lang="it-IT" sz="2000" dirty="0">
                <a:solidFill>
                  <a:schemeClr val="tx1"/>
                </a:solidFill>
                <a:ea typeface="+mn-ea"/>
                <a:cs typeface="+mn-cs"/>
              </a:rPr>
            </a:br>
            <a:r>
              <a:rPr lang="en-US" sz="2000" dirty="0">
                <a:solidFill>
                  <a:schemeClr val="tx1"/>
                </a:solidFill>
              </a:rPr>
              <a:t>Dal “right to be alone” </a:t>
            </a:r>
            <a:r>
              <a:rPr lang="en-US" sz="2000" dirty="0" err="1">
                <a:solidFill>
                  <a:schemeClr val="tx1"/>
                </a:solidFill>
              </a:rPr>
              <a:t>alla</a:t>
            </a:r>
            <a:r>
              <a:rPr lang="en-US" sz="2000" dirty="0">
                <a:solidFill>
                  <a:schemeClr val="tx1"/>
                </a:solidFill>
              </a:rPr>
              <a:t> “data protection”:  </a:t>
            </a:r>
            <a:br>
              <a:rPr lang="it-IT" sz="2000" dirty="0">
                <a:solidFill>
                  <a:schemeClr val="tx1"/>
                </a:solidFill>
              </a:rPr>
            </a:br>
            <a:r>
              <a:rPr lang="en-US" sz="2000" dirty="0">
                <a:solidFill>
                  <a:schemeClr val="tx1"/>
                </a:solidFill>
              </a:rPr>
              <a:t>                                </a:t>
            </a:r>
            <a:r>
              <a:rPr lang="it-IT" sz="2000" dirty="0">
                <a:solidFill>
                  <a:schemeClr val="tx1"/>
                </a:solidFill>
              </a:rPr>
              <a:t>dalla tutela statica/escludente alla tutela dinamica, che segue i dati nella loro circolazione                      </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Diritto alla protezione dei dati personali  quale </a:t>
            </a:r>
            <a:r>
              <a:rPr lang="it-IT" sz="2000" b="1" dirty="0">
                <a:solidFill>
                  <a:schemeClr val="tx1"/>
                </a:solidFill>
              </a:rPr>
              <a:t>diritto fondamentale</a:t>
            </a:r>
            <a:br>
              <a:rPr lang="it-IT" sz="2000" dirty="0">
                <a:solidFill>
                  <a:schemeClr val="tx1"/>
                </a:solidFill>
              </a:rPr>
            </a:br>
            <a:r>
              <a:rPr lang="it-IT" sz="2000" dirty="0">
                <a:solidFill>
                  <a:schemeClr val="tx1"/>
                </a:solidFill>
              </a:rPr>
              <a:t>Carta dei diritti fondamentali dell’Unione europea  (Carta di Nizza): art. 8, paragrafo 1</a:t>
            </a:r>
            <a:br>
              <a:rPr lang="it-IT" sz="2000" dirty="0">
                <a:solidFill>
                  <a:schemeClr val="tx1"/>
                </a:solidFill>
              </a:rPr>
            </a:br>
            <a:r>
              <a:rPr lang="it-IT" sz="2000" dirty="0">
                <a:solidFill>
                  <a:schemeClr val="tx1"/>
                </a:solidFill>
              </a:rPr>
              <a:t>Trattato: art. 16, paragrafo 1</a:t>
            </a:r>
            <a:br>
              <a:rPr lang="it-IT" sz="2000" dirty="0">
                <a:solidFill>
                  <a:schemeClr val="tx1"/>
                </a:solidFill>
              </a:rPr>
            </a:br>
            <a:r>
              <a:rPr lang="it-IT" sz="2000" dirty="0">
                <a:solidFill>
                  <a:schemeClr val="tx1"/>
                </a:solidFill>
              </a:rPr>
              <a:t>Dalla Dichiarazione dei diritti in Internet:  art. 4</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a:solidFill>
                  <a:schemeClr val="tx1"/>
                </a:solidFill>
              </a:rPr>
              <a:t>Dalla </a:t>
            </a:r>
            <a:r>
              <a:rPr lang="it-IT" sz="2000" b="1" dirty="0">
                <a:solidFill>
                  <a:schemeClr val="tx1"/>
                </a:solidFill>
              </a:rPr>
              <a:t>riservatezza </a:t>
            </a:r>
            <a:r>
              <a:rPr lang="it-IT" sz="2000" dirty="0">
                <a:solidFill>
                  <a:schemeClr val="tx1"/>
                </a:solidFill>
              </a:rPr>
              <a:t>al </a:t>
            </a:r>
            <a:r>
              <a:rPr lang="it-IT" sz="2000" b="1" dirty="0">
                <a:solidFill>
                  <a:schemeClr val="tx1"/>
                </a:solidFill>
              </a:rPr>
              <a:t>controllo</a:t>
            </a:r>
            <a:r>
              <a:rPr lang="it-IT" sz="2000" dirty="0">
                <a:solidFill>
                  <a:schemeClr val="tx1"/>
                </a:solidFill>
              </a:rPr>
              <a:t> sui propri dati </a:t>
            </a:r>
            <a:br>
              <a:rPr lang="it-IT" sz="2000" dirty="0">
                <a:solidFill>
                  <a:schemeClr val="tx1"/>
                </a:solidFill>
              </a:rPr>
            </a:br>
            <a:r>
              <a:rPr lang="it-IT" sz="2000" dirty="0">
                <a:solidFill>
                  <a:schemeClr val="tx1"/>
                </a:solidFill>
              </a:rPr>
              <a:t> </a:t>
            </a:r>
            <a:br>
              <a:rPr lang="it-IT" sz="2000" dirty="0">
                <a:solidFill>
                  <a:schemeClr val="tx1"/>
                </a:solidFill>
              </a:rPr>
            </a:br>
            <a:r>
              <a:rPr lang="it-IT" sz="2000" dirty="0" err="1">
                <a:solidFill>
                  <a:schemeClr val="tx1"/>
                </a:solidFill>
              </a:rPr>
              <a:t>Dati</a:t>
            </a:r>
            <a:r>
              <a:rPr lang="it-IT" sz="2000" dirty="0">
                <a:solidFill>
                  <a:schemeClr val="tx1"/>
                </a:solidFill>
              </a:rPr>
              <a:t> personali come merce vs dignità della persona. I dati personali come </a:t>
            </a:r>
            <a:r>
              <a:rPr lang="it-IT" sz="2000" dirty="0" err="1">
                <a:solidFill>
                  <a:schemeClr val="tx1"/>
                </a:solidFill>
              </a:rPr>
              <a:t>asset</a:t>
            </a:r>
            <a:r>
              <a:rPr lang="it-IT" sz="2000" dirty="0">
                <a:solidFill>
                  <a:schemeClr val="tx1"/>
                </a:solidFill>
              </a:rPr>
              <a:t> strategico di notevole valore.</a:t>
            </a:r>
            <a:br>
              <a:rPr lang="it-IT" sz="2000" dirty="0">
                <a:solidFill>
                  <a:schemeClr val="tx1"/>
                </a:solidFill>
              </a:rPr>
            </a:br>
            <a:r>
              <a:rPr lang="it-IT" sz="2000" dirty="0">
                <a:solidFill>
                  <a:schemeClr val="tx1"/>
                </a:solidFill>
              </a:rPr>
              <a:t>Protezione intransigente vs libera circolazione</a:t>
            </a:r>
            <a:br>
              <a:rPr lang="it-IT" sz="2000" dirty="0">
                <a:solidFill>
                  <a:schemeClr val="tx1"/>
                </a:solidFill>
              </a:rPr>
            </a:br>
            <a:r>
              <a:rPr lang="it-IT" sz="2000" dirty="0">
                <a:solidFill>
                  <a:schemeClr val="tx1"/>
                </a:solidFill>
              </a:rPr>
              <a:t>La scelta del bilanciamento e la dignità della persona</a:t>
            </a:r>
            <a:br>
              <a:rPr lang="it-IT" sz="2000" dirty="0">
                <a:solidFill>
                  <a:schemeClr val="tx1"/>
                </a:solidFill>
              </a:rPr>
            </a:br>
            <a:r>
              <a:rPr lang="it-IT" sz="2000" dirty="0">
                <a:solidFill>
                  <a:schemeClr val="tx1"/>
                </a:solidFill>
              </a:rPr>
              <a:t>Modello europeo vs. modello nordamericano</a:t>
            </a:r>
            <a:br>
              <a:rPr lang="it-IT" sz="2000" dirty="0"/>
            </a:br>
            <a:br>
              <a:rPr lang="it-IT" sz="2000" dirty="0"/>
            </a:br>
            <a:endParaRPr lang="it-IT" sz="2000" dirty="0">
              <a:latin typeface="+mn-lt"/>
            </a:endParaRPr>
          </a:p>
        </p:txBody>
      </p:sp>
    </p:spTree>
    <p:extLst>
      <p:ext uri="{BB962C8B-B14F-4D97-AF65-F5344CB8AC3E}">
        <p14:creationId xmlns:p14="http://schemas.microsoft.com/office/powerpoint/2010/main" val="3670295674"/>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diacente">
  <a:themeElements>
    <a:clrScheme name="Onde">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iacent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4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1931</TotalTime>
  <Words>4124</Words>
  <Application>Microsoft Office PowerPoint</Application>
  <PresentationFormat>Presentazione su schermo (4:3)</PresentationFormat>
  <Paragraphs>265</Paragraphs>
  <Slides>54</Slides>
  <Notes>0</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54</vt:i4>
      </vt:variant>
    </vt:vector>
  </HeadingPairs>
  <TitlesOfParts>
    <vt:vector size="66" baseType="lpstr">
      <vt:lpstr>Arial</vt:lpstr>
      <vt:lpstr>Calibri</vt:lpstr>
      <vt:lpstr>Cambria</vt:lpstr>
      <vt:lpstr>Garamond</vt:lpstr>
      <vt:lpstr>PT Sans</vt:lpstr>
      <vt:lpstr>Roboto</vt:lpstr>
      <vt:lpstr>Times New Roman</vt:lpstr>
      <vt:lpstr>Titillium Web</vt:lpstr>
      <vt:lpstr>Personalizza struttura</vt:lpstr>
      <vt:lpstr>8_Personalizza struttura</vt:lpstr>
      <vt:lpstr>Adiacente</vt:lpstr>
      <vt:lpstr>4_Personalizza struttura</vt:lpstr>
      <vt:lpstr>            Privacy e Data Protection Prof.ssa Dianora Poletti     Lezioni corso a.a. 2021/22 </vt:lpstr>
      <vt:lpstr>La «datificazione» </vt:lpstr>
      <vt:lpstr>Presentazione standard di PowerPoint</vt:lpstr>
      <vt:lpstr> Dalla Direttiva al Regolamento</vt:lpstr>
      <vt:lpstr>           La diversa ratio</vt:lpstr>
      <vt:lpstr>La diversa ratio (segue)</vt:lpstr>
      <vt:lpstr>Presentazione standard di PowerPoint</vt:lpstr>
      <vt:lpstr>Presentazione standard di PowerPoint</vt:lpstr>
      <vt:lpstr>Nozioni fondamentali in materia di Data Protection 1    Dal “right to be alone” alla “data protection”:                                   dalla tutela statica/escludente alla tutela dinamica, che segue i dati nella loro circolazione                         Diritto alla protezione dei dati personali  quale diritto fondamentale Carta dei diritti fondamentali dell’Unione europea  (Carta di Nizza): art. 8, paragrafo 1 Trattato: art. 16, paragrafo 1 Dalla Dichiarazione dei diritti in Internet:  art. 4   Dalla riservatezza al controllo sui propri dati    Dati personali come merce vs dignità della persona. I dati personali come asset strategico di notevole valore. Protezione intransigente vs libera circolazione La scelta del bilanciamento e la dignità della persona Modello europeo vs. modello nordamericano  </vt:lpstr>
      <vt:lpstr>        Carta dei Diritti Fondamentali dell’Unione Europea – (Carta di Nizza )   Art. 7 - Rispetto della vita privata e della vita familiare Ogni individuo ha diritto al rispetto della propria vita privata e familiare, del proprio domicilio e delle sue comunicazioni.  Art. 8 - Protezione dei dati di carattere personale 1. Ogni individuo ha diritto alla protezione dei dati di carattere personale che lo riguardano. 2. Tali dati devono essere trattati secondo il principio di lealtà, per finalità determinate e in base al consenso della persona interessata o a un altro fondamento legittimo previsto dalla legge. Ogni individuo ha il diritto di accedere ai dati raccolti che lo riguardano e di ottenerne la rettifica. 3. Il rispetto di tali regole è soggetto al controllo di un'autorità indipendente.</vt:lpstr>
      <vt:lpstr>Articolo 16 del Trattato di funzionamento UE (ex articolo 286 del TCE) 1. Ogni persona ha diritto alla protezione dei dati di carattere personale che la riguardano.  2. Il Parlamento europeo e il Consiglio, deliberando secondo la procedura legislativa ordinaria, stabiliscono le norme relative alla protezione delle persone fisiche con riguardo al trattamento dei dati di carattere personale da parte delle istituzioni, degli organi e degli organismi dell'Unione, nonché da parte degli Stati membri nell'esercizio di attività che rientrano nel campo di applicazione del diritto dell'Unione, e le norme relative alla libera circolazione di tali dati. Il rispetto di tali norme è soggetto al controllo di autorità indipendenti   3. Le norme adottate sulla base del presente articolo fanno salve le norme specifiche di cui all'articolo 39 del trattato sull'Unione europea.  </vt:lpstr>
      <vt:lpstr>Art. 4.  Dichiarazione dei diritti in Internet TUTELA DEI DATI PERSONALI  Ogni persona ha diritto alla protezione dei dati che la riguardano, per garantire il rispetto della sua dignità, identità e riservatezza. I dati personali sono quelli che consentono di risalire all’identità di una persona e comprendono anche i dati identificativi dei dispositivi e le loro ulteriori elaborazioni, come quelle legate alla produzione di profili.  I dati devono essere trattati rispettando i principi di necessità, finalità, pertinenza, proporzionalità e, in ogni caso, prevale il diritto di ogni persona all’autodeterminazione informativa.  I dati possono essere raccolti e trattati solo con il consenso effettivamente informato della persona interessata o in base a altro fondamento legittimo previsto dalla legge. Il consenso è in via di principio revocabile. Per il trattamento di dati sensibili la legge può prevedere che il consenso della persona interessata debba essere accompagnato da specifiche autorizzazioni.  Il consenso non può costituire una base legale per il trattamento quando vi sia un significativo squilibrio di potere tra la persona interessata e il soggetto che effettua il trattamento. Sono vietati l’accesso e il trattamento dei dati personali con finalità anche indirettamente discriminatorie.  </vt:lpstr>
      <vt:lpstr>Presentazione standard di PowerPoint</vt:lpstr>
      <vt:lpstr>Presentazione standard di PowerPoint</vt:lpstr>
      <vt:lpstr>Cosa è un dato personale? Il Codice Privacy    Art. 4 lettera b) d. lgs. n. 196/2003: qualunque informazione relativa a persona fisica, identificata o identificabile, anche indirettamente, mediante riferimento a qualsiasi altra, ivi compreso un numero di identificazione personale   Quali tipologie di dati:  identificativi  sensibili  giudiziari  genetici o biometrici   Dati personali= dati volontariamente rilasciati? I dati involontariamente rilasciati e i cookies La spinta verso l’anonimizzazione e  il c.d. principio di necessità Il divieto di profilazione </vt:lpstr>
      <vt:lpstr> segue: il GDPR</vt:lpstr>
      <vt:lpstr>I dati particolari</vt:lpstr>
      <vt:lpstr>Presentazione standard di PowerPoint</vt:lpstr>
      <vt:lpstr>Nozioni fondamentali in materia di Data Protection 1     Il trattamento: Trattamento: qualsiasi operazione o insieme di operazioni, compiute con o senza l’ausilio di processi automatizzati e applicate a dati personali o insiemi di dati personali, come la raccolta, la registrazione, la conservazione, la modifica, l’estrazione, la consultazione, l’uso, la cancellazione, la distruzione   Sostanziale equivalenza tra GDPR e Codice Privacy</vt:lpstr>
      <vt:lpstr>         I «soggetti della Data Protection»: il GDPR</vt:lpstr>
      <vt:lpstr>Il DPO</vt:lpstr>
      <vt:lpstr>     La nomina del DPO è obbligatoria?</vt:lpstr>
      <vt:lpstr>I soggetti del trattamento   Focus su:  L’interessato La persona fisica «identificata o identificabile»   (art. 4 . 1 GDPR) Il problema delle persone giuridiche, enti e associazioni (provv. Garante 20.12.12  e il recupero della persona giuridica e degli enti nella nozione di contraente o utente) L’interessato minore di età (art. 8 GDPR) L’interessato defunto: chi aziona i diritti relativi ai dati personali che sopravvivono alla morte?                       -GDPR: il Considerando 27 esclude l’applicazione del                        Regolamento, rinviando alle decisioni degli Stati                        membri (e v. Codice Privacy: art. 2-terdecies)</vt:lpstr>
      <vt:lpstr>I principi del trattamento</vt:lpstr>
      <vt:lpstr>I PRINCIPI DEL TRATTAMENTO /L’INFORMATIVA  L’informativa (principio generale del trattamento dei dati personali) art. 13  Codice Privacy art. 13-14 GDPR  Chi deve dare l’informativa Il contenuto minimo (v. oltre, slide successiva)  La forma e le modalità espressive   I dati raccolti presso terzi    L’informativa semplificata e l’informativa breve:  i curricula lavorativi (art. 13 comma 5 bis CP); il trattamento dei dati per finalità amministrative e contabili e in caso di videosorveglianza.   </vt:lpstr>
      <vt:lpstr>Il contenuto dell’informativa</vt:lpstr>
      <vt:lpstr>         Il CONSENSO al trattamento Il consenso è una delle sei (6) basi giuridiche del trattamento (art. 6)   Quali le altre?  Ad es: l’esecuzione di un compito di interesse pubblico, l’esecuzione di un contratto,    La forma del consenso (quando il trattamento è fondato sul consenso, il titolare deve essere in grado di dimostrare che l’interessato ha prestato il  proprio consenso) Per il trattamento dei dati particolari, il consenso deve essere esplicito. Il consenso è REVOCABILE        </vt:lpstr>
      <vt:lpstr>Presentazione standard di PowerPoint</vt:lpstr>
      <vt:lpstr>I diritti dell’interessato</vt:lpstr>
      <vt:lpstr>Il GDPR e un nuovo diritto</vt:lpstr>
      <vt:lpstr>Segue diritto alla portabilità:</vt:lpstr>
      <vt:lpstr>I diritti dell’interessato (segue)</vt:lpstr>
      <vt:lpstr>Il titolare e i diritti dell’interessato</vt:lpstr>
      <vt:lpstr>Privacy by default</vt:lpstr>
      <vt:lpstr>Privacy by design</vt:lpstr>
      <vt:lpstr>(segue)</vt:lpstr>
      <vt:lpstr>L’approccio preventivo del GDPR</vt:lpstr>
      <vt:lpstr>Il principio di accountability</vt:lpstr>
      <vt:lpstr>Presentazione standard di PowerPoint</vt:lpstr>
      <vt:lpstr>Le autorità di controllo</vt:lpstr>
      <vt:lpstr> I compiti e i poteri delle Autorità Garanti</vt:lpstr>
      <vt:lpstr>             </vt:lpstr>
      <vt:lpstr>Segue: segnalazioni e reclami </vt:lpstr>
      <vt:lpstr>             Le sanzioni amministrative del GDPR</vt:lpstr>
      <vt:lpstr>             Le sanzioni penali</vt:lpstr>
      <vt:lpstr>             Dall’accountability alla responsabilità</vt:lpstr>
      <vt:lpstr>            segue art. 82</vt:lpstr>
      <vt:lpstr>             La responsabilità ex art. 82 GDPR</vt:lpstr>
      <vt:lpstr>La responsabilità</vt:lpstr>
      <vt:lpstr>Le sanzioni amministrative</vt:lpstr>
      <vt:lpstr>Sanzionata Agenzia immobiliare per uso di Linkedin</vt:lpstr>
      <vt:lpstr>Sanzionata Università per uso di software di proctoring</vt:lpstr>
      <vt:lpstr>Il trasferimento transfrontaliero dei dati</vt:lpstr>
      <vt:lpstr>Sanzionata Roma Capitale per Atac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Gemma Basile</dc:creator>
  <cp:lastModifiedBy>Fernanda Faini</cp:lastModifiedBy>
  <cp:revision>141</cp:revision>
  <cp:lastPrinted>2017-11-13T07:17:33Z</cp:lastPrinted>
  <dcterms:created xsi:type="dcterms:W3CDTF">2016-03-03T15:48:52Z</dcterms:created>
  <dcterms:modified xsi:type="dcterms:W3CDTF">2021-11-11T12:04:32Z</dcterms:modified>
</cp:coreProperties>
</file>