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68" r:id="rId2"/>
  </p:sldMasterIdLst>
  <p:notesMasterIdLst>
    <p:notesMasterId r:id="rId23"/>
  </p:notesMasterIdLst>
  <p:sldIdLst>
    <p:sldId id="256" r:id="rId3"/>
    <p:sldId id="316" r:id="rId4"/>
    <p:sldId id="309" r:id="rId5"/>
    <p:sldId id="319" r:id="rId6"/>
    <p:sldId id="317" r:id="rId7"/>
    <p:sldId id="307" r:id="rId8"/>
    <p:sldId id="318" r:id="rId9"/>
    <p:sldId id="315" r:id="rId10"/>
    <p:sldId id="314" r:id="rId11"/>
    <p:sldId id="273" r:id="rId12"/>
    <p:sldId id="277" r:id="rId13"/>
    <p:sldId id="312" r:id="rId14"/>
    <p:sldId id="303" r:id="rId15"/>
    <p:sldId id="313" r:id="rId16"/>
    <p:sldId id="310" r:id="rId17"/>
    <p:sldId id="320" r:id="rId18"/>
    <p:sldId id="321" r:id="rId19"/>
    <p:sldId id="322" r:id="rId20"/>
    <p:sldId id="327" r:id="rId21"/>
    <p:sldId id="328" r:id="rId22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67" autoAdjust="0"/>
  </p:normalViewPr>
  <p:slideViewPr>
    <p:cSldViewPr>
      <p:cViewPr varScale="1">
        <p:scale>
          <a:sx n="97" d="100"/>
          <a:sy n="97" d="100"/>
        </p:scale>
        <p:origin x="192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A841B-8FA3-48A9-B4AE-8FC22528D1F6}" type="datetimeFigureOut">
              <a:rPr lang="it-IT" smtClean="0"/>
              <a:t>27/09/2021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F2F2B-3866-448E-B957-DFB9766F63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3581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F2F2B-3866-448E-B957-DFB9766F631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1426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/>
              <a:t>Fare clic per modificare lo stile del sottotitolo dello schema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04E57-45CA-45E2-A128-E2BE9575D141}" type="datetime1">
              <a:rPr lang="it-IT" smtClean="0"/>
              <a:t>27/09/2021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0D027-BF80-42CD-86C1-4AC1A633E6FD}" type="datetime1">
              <a:rPr lang="it-IT" smtClean="0"/>
              <a:t>27/09/2021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35283-9FED-4157-BBB3-1C54A0440F3F}" type="datetime1">
              <a:rPr lang="it-IT" smtClean="0"/>
              <a:t>27/09/2021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/>
              <a:t>Fare clic per modificare lo stile del sottotitolo dello schema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4C86-506B-4DD5-9F5F-70CE0693DAEA}" type="datetimeFigureOut">
              <a:rPr lang="it-IT" smtClean="0"/>
              <a:t>27/09/2021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7020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4C86-506B-4DD5-9F5F-70CE0693DAEA}" type="datetimeFigureOut">
              <a:rPr lang="it-IT" smtClean="0"/>
              <a:t>27/09/2021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7772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4C86-506B-4DD5-9F5F-70CE0693DAEA}" type="datetimeFigureOut">
              <a:rPr lang="it-IT" smtClean="0"/>
              <a:t>27/09/2021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6711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4C86-506B-4DD5-9F5F-70CE0693DAEA}" type="datetimeFigureOut">
              <a:rPr lang="it-IT" smtClean="0"/>
              <a:t>27/09/2021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9863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4C86-506B-4DD5-9F5F-70CE0693DAEA}" type="datetimeFigureOut">
              <a:rPr lang="it-IT" smtClean="0"/>
              <a:t>27/09/2021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4736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4C86-506B-4DD5-9F5F-70CE0693DAEA}" type="datetimeFigureOut">
              <a:rPr lang="it-IT" smtClean="0"/>
              <a:t>27/09/2021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50562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4C86-506B-4DD5-9F5F-70CE0693DAEA}" type="datetimeFigureOut">
              <a:rPr lang="it-IT" smtClean="0"/>
              <a:t>27/09/2021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32611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4C86-506B-4DD5-9F5F-70CE0693DAEA}" type="datetimeFigureOut">
              <a:rPr lang="it-IT" smtClean="0"/>
              <a:t>27/09/2021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144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2E4D9-1DEB-42C9-9F5B-1EA100C8E192}" type="datetime1">
              <a:rPr lang="it-IT" smtClean="0"/>
              <a:t>27/09/2021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4C86-506B-4DD5-9F5F-70CE0693DAEA}" type="datetimeFigureOut">
              <a:rPr lang="it-IT" smtClean="0"/>
              <a:t>27/09/2021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74140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4C86-506B-4DD5-9F5F-70CE0693DAEA}" type="datetimeFigureOut">
              <a:rPr lang="it-IT" smtClean="0"/>
              <a:t>27/09/2021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32070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54C86-506B-4DD5-9F5F-70CE0693DAEA}" type="datetimeFigureOut">
              <a:rPr lang="it-IT" smtClean="0"/>
              <a:t>27/09/2021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642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A03E6-F85F-40C0-969B-459163E9C072}" type="datetime1">
              <a:rPr lang="it-IT" smtClean="0"/>
              <a:t>27/09/2021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E6F95-A9A4-48CF-97E5-D570E24737F4}" type="datetime1">
              <a:rPr lang="it-IT" smtClean="0"/>
              <a:t>27/09/2021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F0678-E9B9-41DB-B535-06C2966B11B3}" type="datetime1">
              <a:rPr lang="it-IT" smtClean="0"/>
              <a:t>27/09/2021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D7CCD-7F9B-47FB-82EB-B3AA88A3170B}" type="datetime1">
              <a:rPr lang="it-IT" smtClean="0"/>
              <a:t>27/09/2021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D4EB4-427A-4111-8C4E-0C51A52AAB52}" type="datetime1">
              <a:rPr lang="it-IT" smtClean="0"/>
              <a:t>27/09/2021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/>
              <a:t>Fare clic per modificare stili del testo dello schema</a:t>
            </a:r>
          </a:p>
          <a:p>
            <a:pPr lvl="1" eaLnBrk="1" latinLnBrk="0" hangingPunct="1"/>
            <a:r>
              <a:rPr lang="it-IT"/>
              <a:t>Secondo livello</a:t>
            </a:r>
          </a:p>
          <a:p>
            <a:pPr lvl="2" eaLnBrk="1" latinLnBrk="0" hangingPunct="1"/>
            <a:r>
              <a:rPr lang="it-IT"/>
              <a:t>Terzo livello</a:t>
            </a:r>
          </a:p>
          <a:p>
            <a:pPr lvl="3" eaLnBrk="1" latinLnBrk="0" hangingPunct="1"/>
            <a:r>
              <a:rPr lang="it-IT"/>
              <a:t>Quarto livello</a:t>
            </a:r>
          </a:p>
          <a:p>
            <a:pPr lvl="4" eaLnBrk="1" latinLnBrk="0" hangingPunct="1"/>
            <a:r>
              <a:rPr lang="it-IT"/>
              <a:t>Quinto livello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2D972-A66C-47FF-BF64-2CEBA980AF1E}" type="datetime1">
              <a:rPr lang="it-IT" smtClean="0"/>
              <a:t>27/09/2021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9C8C7-E0B4-41D5-86CA-E5E3AD31958A}" type="datetime1">
              <a:rPr lang="it-IT" smtClean="0"/>
              <a:t>27/09/2021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/>
              <a:t>Fare clic sull'icona per inserire un'immagine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  <a:p>
            <a:pPr lvl="1" eaLnBrk="1" latinLnBrk="0" hangingPunct="1"/>
            <a:r>
              <a:rPr kumimoji="0" lang="it-IT"/>
              <a:t>Secondo livello</a:t>
            </a:r>
          </a:p>
          <a:p>
            <a:pPr lvl="2" eaLnBrk="1" latinLnBrk="0" hangingPunct="1"/>
            <a:r>
              <a:rPr kumimoji="0" lang="it-IT"/>
              <a:t>Terzo livello</a:t>
            </a:r>
          </a:p>
          <a:p>
            <a:pPr lvl="3" eaLnBrk="1" latinLnBrk="0" hangingPunct="1"/>
            <a:r>
              <a:rPr kumimoji="0" lang="it-IT"/>
              <a:t>Quarto livello</a:t>
            </a:r>
          </a:p>
          <a:p>
            <a:pPr lvl="4" eaLnBrk="1" latinLnBrk="0" hangingPunct="1"/>
            <a:r>
              <a:rPr kumimoji="0" lang="it-IT"/>
              <a:t>Quinto livello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C9484CB-2AD6-4EA9-B7F2-224C563E4DD4}" type="datetime1">
              <a:rPr lang="it-IT" smtClean="0"/>
              <a:t>27/09/2021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/>
              <a:t>Fare clic per modificare lo stile del titolo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/>
              <a:t>Fare clic per modificare stili del testo dello schema</a:t>
            </a:r>
          </a:p>
          <a:p>
            <a:pPr lvl="1" eaLnBrk="1" latinLnBrk="0" hangingPunct="1"/>
            <a:r>
              <a:rPr kumimoji="0" lang="it-IT"/>
              <a:t>Secondo livello</a:t>
            </a:r>
          </a:p>
          <a:p>
            <a:pPr lvl="2" eaLnBrk="1" latinLnBrk="0" hangingPunct="1"/>
            <a:r>
              <a:rPr kumimoji="0" lang="it-IT"/>
              <a:t>Terzo livello</a:t>
            </a:r>
          </a:p>
          <a:p>
            <a:pPr lvl="3" eaLnBrk="1" latinLnBrk="0" hangingPunct="1"/>
            <a:r>
              <a:rPr kumimoji="0" lang="it-IT"/>
              <a:t>Quarto livello</a:t>
            </a:r>
          </a:p>
          <a:p>
            <a:pPr lvl="4" eaLnBrk="1" latinLnBrk="0" hangingPunct="1"/>
            <a:r>
              <a:rPr kumimoji="0" lang="it-IT"/>
              <a:t>Quinto livello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3454C86-506B-4DD5-9F5F-70CE0693DAEA}" type="datetimeFigureOut">
              <a:rPr lang="it-IT" smtClean="0"/>
              <a:t>27/09/2021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AB8D538-355C-4F00-847B-814DA646B84C}" type="slidenum">
              <a:rPr lang="it-IT" smtClean="0"/>
              <a:t>‹N›</a:t>
            </a:fld>
            <a:endParaRPr lang="it-IT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082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>
          <a:xfrm>
            <a:off x="611560" y="692696"/>
            <a:ext cx="8075240" cy="1728192"/>
          </a:xfrm>
        </p:spPr>
        <p:txBody>
          <a:bodyPr>
            <a:noAutofit/>
          </a:bodyPr>
          <a:lstStyle/>
          <a:p>
            <a:pPr algn="ctr"/>
            <a:br>
              <a:rPr lang="it-IT" sz="5500" dirty="0">
                <a:latin typeface="Garamond" panose="02020404030301010803" pitchFamily="18" charset="0"/>
              </a:rPr>
            </a:br>
            <a:br>
              <a:rPr lang="it-IT" sz="5500" dirty="0">
                <a:latin typeface="Garamond" panose="02020404030301010803" pitchFamily="18" charset="0"/>
              </a:rPr>
            </a:br>
            <a:br>
              <a:rPr lang="it-IT" sz="5500" dirty="0">
                <a:latin typeface="Garamond" panose="02020404030301010803" pitchFamily="18" charset="0"/>
              </a:rPr>
            </a:br>
            <a:br>
              <a:rPr lang="it-IT" sz="5500" dirty="0">
                <a:latin typeface="Garamond" panose="02020404030301010803" pitchFamily="18" charset="0"/>
              </a:rPr>
            </a:br>
            <a:r>
              <a:rPr lang="it-IT" sz="6000" b="1" dirty="0">
                <a:solidFill>
                  <a:srgbClr val="0070C0"/>
                </a:solidFill>
                <a:latin typeface="Garamond" panose="02020404030301010803" pitchFamily="18" charset="0"/>
              </a:rPr>
              <a:t>Prof.ssa Dianora Poletti </a:t>
            </a:r>
            <a:br>
              <a:rPr lang="it-IT" sz="5800" b="1" dirty="0">
                <a:solidFill>
                  <a:srgbClr val="0070C0"/>
                </a:solidFill>
                <a:latin typeface="Garamond" panose="02020404030301010803" pitchFamily="18" charset="0"/>
              </a:rPr>
            </a:br>
            <a:endParaRPr lang="it-IT" sz="5800" b="1" dirty="0">
              <a:solidFill>
                <a:srgbClr val="0070C0"/>
              </a:solidFill>
            </a:endParaRPr>
          </a:p>
        </p:txBody>
      </p:sp>
      <p:sp>
        <p:nvSpPr>
          <p:cNvPr id="6" name="Segnaposto contenuto 5"/>
          <p:cNvSpPr>
            <a:spLocks noGrp="1"/>
          </p:cNvSpPr>
          <p:nvPr>
            <p:ph idx="1"/>
          </p:nvPr>
        </p:nvSpPr>
        <p:spPr>
          <a:xfrm>
            <a:off x="0" y="0"/>
            <a:ext cx="8964488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t-IT" sz="5500" dirty="0">
                <a:latin typeface="Garamond" panose="02020404030301010803" pitchFamily="18" charset="0"/>
              </a:rPr>
              <a:t>    </a:t>
            </a:r>
          </a:p>
          <a:p>
            <a:pPr marL="0" indent="0" algn="ctr">
              <a:buNone/>
            </a:pPr>
            <a:endParaRPr lang="it-IT" sz="4600" dirty="0">
              <a:latin typeface="Garamond" panose="02020404030301010803" pitchFamily="18" charset="0"/>
            </a:endParaRPr>
          </a:p>
          <a:p>
            <a:pPr marL="0" indent="0" algn="ctr">
              <a:buNone/>
            </a:pPr>
            <a:r>
              <a:rPr lang="it-IT" sz="5400" b="1" dirty="0">
                <a:solidFill>
                  <a:schemeClr val="accent1"/>
                </a:solidFill>
                <a:latin typeface="Garamond" panose="02020404030301010803" pitchFamily="18" charset="0"/>
              </a:rPr>
              <a:t>Dott.ssa Fernanda Faini</a:t>
            </a:r>
          </a:p>
          <a:p>
            <a:pPr marL="0" indent="0" algn="ctr">
              <a:buNone/>
            </a:pPr>
            <a:r>
              <a:rPr lang="it-IT" sz="3600" dirty="0">
                <a:latin typeface="Garamond" panose="02020404030301010803" pitchFamily="18" charset="0"/>
              </a:rPr>
              <a:t>Corsi di: </a:t>
            </a:r>
          </a:p>
          <a:p>
            <a:pPr marL="0" indent="0" algn="ctr">
              <a:buNone/>
            </a:pPr>
            <a:r>
              <a:rPr lang="it-IT" sz="3600" dirty="0">
                <a:latin typeface="Garamond" panose="02020404030301010803" pitchFamily="18" charset="0"/>
              </a:rPr>
              <a:t> Diritto dell’Informatica, Sistemi Informatici e Sicurezza dei Dati</a:t>
            </a:r>
          </a:p>
          <a:p>
            <a:pPr marL="0" indent="0" algn="ctr">
              <a:buNone/>
            </a:pPr>
            <a:r>
              <a:rPr lang="it-IT" sz="3600" dirty="0">
                <a:latin typeface="Garamond" panose="02020404030301010803" pitchFamily="18" charset="0"/>
              </a:rPr>
              <a:t>Diritto dell’Informatica</a:t>
            </a:r>
          </a:p>
          <a:p>
            <a:pPr marL="0" indent="0" algn="ctr">
              <a:buNone/>
            </a:pPr>
            <a:r>
              <a:rPr lang="it-IT" sz="4600" dirty="0" err="1">
                <a:latin typeface="Garamond" panose="02020404030301010803" pitchFamily="18" charset="0"/>
              </a:rPr>
              <a:t>a.a</a:t>
            </a:r>
            <a:r>
              <a:rPr lang="it-IT" sz="4600" dirty="0">
                <a:latin typeface="Garamond" panose="02020404030301010803" pitchFamily="18" charset="0"/>
              </a:rPr>
              <a:t>. 2021/2022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7370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424936" cy="1296144"/>
          </a:xfrm>
        </p:spPr>
        <p:txBody>
          <a:bodyPr>
            <a:normAutofit fontScale="90000"/>
          </a:bodyPr>
          <a:lstStyle/>
          <a:p>
            <a:r>
              <a:rPr lang="it-IT" sz="4300" b="1" dirty="0">
                <a:latin typeface="Garamond" panose="02020404030301010803" pitchFamily="18" charset="0"/>
              </a:rPr>
              <a:t>I principali problemi posti dalla Rete al diritto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67544" y="1556792"/>
            <a:ext cx="8219256" cy="4767808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it-IT" b="1" i="1" dirty="0">
                <a:latin typeface="Garamond" panose="02020404030301010803" pitchFamily="18" charset="0"/>
              </a:rPr>
              <a:t>Dematerializzazione</a:t>
            </a:r>
            <a:r>
              <a:rPr lang="it-IT" b="1" dirty="0">
                <a:latin typeface="Garamond" panose="02020404030301010803" pitchFamily="18" charset="0"/>
              </a:rPr>
              <a:t> </a:t>
            </a:r>
            <a:r>
              <a:rPr lang="it-IT" dirty="0">
                <a:latin typeface="Garamond" panose="02020404030301010803" pitchFamily="18" charset="0"/>
              </a:rPr>
              <a:t>(dei documenti, della moneta, dei titoli di credito, dei beni)</a:t>
            </a:r>
          </a:p>
          <a:p>
            <a:pPr lvl="0"/>
            <a:r>
              <a:rPr lang="it-IT" b="1" i="1" dirty="0" err="1">
                <a:latin typeface="Garamond" panose="02020404030301010803" pitchFamily="18" charset="0"/>
              </a:rPr>
              <a:t>Deterritorializzazione</a:t>
            </a:r>
            <a:r>
              <a:rPr lang="it-IT" b="1" dirty="0">
                <a:latin typeface="Garamond" panose="02020404030301010803" pitchFamily="18" charset="0"/>
              </a:rPr>
              <a:t> </a:t>
            </a:r>
            <a:r>
              <a:rPr lang="it-IT" dirty="0">
                <a:latin typeface="Garamond" panose="02020404030301010803" pitchFamily="18" charset="0"/>
              </a:rPr>
              <a:t>(superamento dell’idea dei confini territoriali: Internet è “delocalizzato”) : ogni </a:t>
            </a:r>
            <a:r>
              <a:rPr lang="it-IT" dirty="0" err="1">
                <a:latin typeface="Garamond" panose="02020404030301010803" pitchFamily="18" charset="0"/>
              </a:rPr>
              <a:t>user</a:t>
            </a:r>
            <a:r>
              <a:rPr lang="it-IT" dirty="0">
                <a:latin typeface="Garamond" panose="02020404030301010803" pitchFamily="18" charset="0"/>
              </a:rPr>
              <a:t> da qualunque parte del mondo può comunicare con utenti che accedono ad Internet da altra parte del mondo… si abbattono le barriere spaziali &gt; contrasto con la sovranità dei diritti. Si assiste in parte anche alla eliminazione delle barriere temporali e linguistiche</a:t>
            </a:r>
            <a:endParaRPr lang="it-IT" i="1" dirty="0">
              <a:latin typeface="Garamond" panose="02020404030301010803" pitchFamily="18" charset="0"/>
            </a:endParaRPr>
          </a:p>
          <a:p>
            <a:r>
              <a:rPr lang="it-IT" b="1" i="1" dirty="0">
                <a:latin typeface="Garamond" panose="02020404030301010803" pitchFamily="18" charset="0"/>
              </a:rPr>
              <a:t>«A-temporalità»: </a:t>
            </a:r>
            <a:r>
              <a:rPr lang="it-IT" dirty="0">
                <a:latin typeface="Garamond" panose="02020404030301010803" pitchFamily="18" charset="0"/>
              </a:rPr>
              <a:t>le tecnologie rendono sostanzialmente immediata la trasmissione delle comunicazioni, cambiano la percezione del tempo e rendono possibile compiere più cose nello stesso momento (</a:t>
            </a:r>
            <a:r>
              <a:rPr lang="it-IT" i="1" dirty="0">
                <a:latin typeface="Garamond" panose="02020404030301010803" pitchFamily="18" charset="0"/>
              </a:rPr>
              <a:t>multitasking</a:t>
            </a:r>
            <a:r>
              <a:rPr lang="it-IT" dirty="0">
                <a:latin typeface="Garamond" panose="02020404030301010803" pitchFamily="18" charset="0"/>
              </a:rPr>
              <a:t>). L’informazione in rete è temporalmente decontestualizzata</a:t>
            </a:r>
          </a:p>
          <a:p>
            <a:pPr lvl="0"/>
            <a:r>
              <a:rPr lang="it-IT" b="1" i="1" dirty="0" err="1">
                <a:latin typeface="Garamond" panose="02020404030301010803" pitchFamily="18" charset="0"/>
              </a:rPr>
              <a:t>Tecnologicizzazione</a:t>
            </a:r>
            <a:r>
              <a:rPr lang="it-IT" dirty="0">
                <a:latin typeface="Garamond" panose="02020404030301010803" pitchFamily="18" charset="0"/>
              </a:rPr>
              <a:t> Il diritto di Internet è a </a:t>
            </a:r>
            <a:r>
              <a:rPr lang="it-IT" u="sng" dirty="0">
                <a:latin typeface="Garamond" panose="02020404030301010803" pitchFamily="18" charset="0"/>
              </a:rPr>
              <a:t>forte grado di tecnicità</a:t>
            </a:r>
            <a:r>
              <a:rPr lang="it-IT" dirty="0">
                <a:latin typeface="Garamond" panose="02020404030301010803" pitchFamily="18" charset="0"/>
              </a:rPr>
              <a:t> (la possibilità di assicurare un’ effettiva tutela dipende dal grado di sviluppo della tecnologia)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4732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dirty="0"/>
              <a:t>Il problema più generale</a:t>
            </a:r>
            <a:br>
              <a:rPr lang="it-IT" dirty="0"/>
            </a:br>
            <a:r>
              <a:rPr lang="it-IT" dirty="0"/>
              <a:t>La </a:t>
            </a:r>
            <a:r>
              <a:rPr lang="it-IT" dirty="0" err="1"/>
              <a:t>Governance</a:t>
            </a:r>
            <a:r>
              <a:rPr lang="it-IT" dirty="0"/>
              <a:t> di Internet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Chi governa la Rete? </a:t>
            </a:r>
          </a:p>
          <a:p>
            <a:endParaRPr lang="it-IT" dirty="0"/>
          </a:p>
          <a:p>
            <a:r>
              <a:rPr lang="it-IT" dirty="0"/>
              <a:t>Dall’iniziale ipotizzata assenza di regole alla Costituzione dei Diritti in Internet</a:t>
            </a:r>
          </a:p>
          <a:p>
            <a:endParaRPr lang="it-IT" dirty="0"/>
          </a:p>
          <a:p>
            <a:r>
              <a:rPr lang="it-IT" dirty="0"/>
              <a:t>Quali regole per Internet?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3204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12</a:t>
            </a:fld>
            <a:endParaRPr lang="it-IT"/>
          </a:p>
        </p:txBody>
      </p:sp>
      <p:sp>
        <p:nvSpPr>
          <p:cNvPr id="3" name="Rettangolo 2"/>
          <p:cNvSpPr/>
          <p:nvPr/>
        </p:nvSpPr>
        <p:spPr>
          <a:xfrm>
            <a:off x="755576" y="692696"/>
            <a:ext cx="793122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it-IT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it-IT" sz="2400" b="1" dirty="0">
                <a:solidFill>
                  <a:schemeClr val="tx2"/>
                </a:solidFill>
                <a:latin typeface="Arial" panose="020B0604020202020204" pitchFamily="34" charset="0"/>
              </a:rPr>
              <a:t>IL PROBLEMA DELLE FONTI </a:t>
            </a:r>
          </a:p>
          <a:p>
            <a:endParaRPr lang="it-IT" dirty="0">
              <a:latin typeface="Arial" panose="020B0604020202020204" pitchFamily="34" charset="0"/>
            </a:endParaRPr>
          </a:p>
          <a:p>
            <a:r>
              <a:rPr lang="it-IT" dirty="0">
                <a:latin typeface="Arial" panose="020B0604020202020204" pitchFamily="34" charset="0"/>
              </a:rPr>
              <a:t>Diritto dell’informatica acquista centralità e grande accelerazione: </a:t>
            </a:r>
          </a:p>
          <a:p>
            <a:endParaRPr lang="it-IT" dirty="0">
              <a:latin typeface="Wingdings" panose="05000000000000000000" pitchFamily="2" charset="2"/>
            </a:endParaRPr>
          </a:p>
          <a:p>
            <a:r>
              <a:rPr lang="it-IT" dirty="0">
                <a:latin typeface="Wingdings" panose="05000000000000000000" pitchFamily="2" charset="2"/>
              </a:rPr>
              <a:t></a:t>
            </a:r>
            <a:r>
              <a:rPr lang="it-IT" b="1" dirty="0">
                <a:latin typeface="Arial" panose="020B0604020202020204" pitchFamily="34" charset="0"/>
              </a:rPr>
              <a:t>codici, testi unici e leggi “dedicate” </a:t>
            </a:r>
            <a:r>
              <a:rPr lang="it-IT" dirty="0">
                <a:latin typeface="Arial" panose="020B0604020202020204" pitchFamily="34" charset="0"/>
              </a:rPr>
              <a:t>→ si regolano in modo sistematico e organico ambiti di disciplina → codice della privacy (d.lgs. 196/2003), codice delle comunicazioni elettroniche (d.lgs. 259/2003), codice dell’amministrazione digitale (d.lgs. 82/2005), commercio elettronico (d.lgs. 70/2003) etc. </a:t>
            </a:r>
          </a:p>
          <a:p>
            <a:endParaRPr lang="it-IT" dirty="0">
              <a:latin typeface="Arial" panose="020B0604020202020204" pitchFamily="34" charset="0"/>
            </a:endParaRPr>
          </a:p>
          <a:p>
            <a:r>
              <a:rPr lang="it-IT" dirty="0">
                <a:latin typeface="Wingdings" panose="05000000000000000000" pitchFamily="2" charset="2"/>
              </a:rPr>
              <a:t></a:t>
            </a:r>
            <a:r>
              <a:rPr lang="it-IT" b="1" dirty="0">
                <a:latin typeface="Arial" panose="020B0604020202020204" pitchFamily="34" charset="0"/>
              </a:rPr>
              <a:t>mosaico legislativo “a strati” e trasversale </a:t>
            </a:r>
            <a:r>
              <a:rPr lang="it-IT" dirty="0">
                <a:latin typeface="Arial" panose="020B0604020202020204" pitchFamily="34" charset="0"/>
              </a:rPr>
              <a:t>→ normativa secondaria, regole tecniche, provvedimenti delle autorità indipendenti, convivenza di disposizioni afferenti a diversi rami del diritto nello stesso atto (d.lgs. 82/2005) </a:t>
            </a:r>
          </a:p>
          <a:p>
            <a:endParaRPr lang="it-IT" dirty="0">
              <a:latin typeface="Arial" panose="020B0604020202020204" pitchFamily="34" charset="0"/>
            </a:endParaRPr>
          </a:p>
          <a:p>
            <a:r>
              <a:rPr lang="it-IT" dirty="0">
                <a:latin typeface="Wingdings" panose="05000000000000000000" pitchFamily="2" charset="2"/>
              </a:rPr>
              <a:t></a:t>
            </a:r>
            <a:r>
              <a:rPr lang="it-IT" b="1" dirty="0">
                <a:latin typeface="Arial" panose="020B0604020202020204" pitchFamily="34" charset="0"/>
              </a:rPr>
              <a:t>esigenza di soluzioni sovranazionali</a:t>
            </a:r>
            <a:r>
              <a:rPr lang="it-IT" dirty="0">
                <a:latin typeface="Arial" panose="020B0604020202020204" pitchFamily="34" charset="0"/>
              </a:rPr>
              <a:t>→ impulso sempre più forte da parte del legislatore europeo e della dimensione globale</a:t>
            </a:r>
          </a:p>
        </p:txBody>
      </p:sp>
    </p:spTree>
    <p:extLst>
      <p:ext uri="{BB962C8B-B14F-4D97-AF65-F5344CB8AC3E}">
        <p14:creationId xmlns:p14="http://schemas.microsoft.com/office/powerpoint/2010/main" val="3015915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pPr algn="ctr"/>
            <a:r>
              <a:rPr lang="it-IT" dirty="0"/>
              <a:t>Internet e accesso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484783"/>
            <a:ext cx="8291264" cy="5236691"/>
          </a:xfrm>
        </p:spPr>
        <p:txBody>
          <a:bodyPr/>
          <a:lstStyle/>
          <a:p>
            <a:r>
              <a:rPr lang="it-IT" dirty="0"/>
              <a:t>Cosa è Internet? </a:t>
            </a:r>
            <a:r>
              <a:rPr lang="it-IT" sz="2400" dirty="0"/>
              <a:t>Formazione sociale?</a:t>
            </a:r>
          </a:p>
          <a:p>
            <a:pPr lvl="8"/>
            <a:r>
              <a:rPr lang="it-IT" sz="2400" dirty="0"/>
              <a:t>      Bene comune? </a:t>
            </a:r>
          </a:p>
          <a:p>
            <a:pPr lvl="8"/>
            <a:r>
              <a:rPr lang="it-IT" sz="2400" dirty="0"/>
              <a:t>      Semplice infrastruttura?</a:t>
            </a:r>
          </a:p>
          <a:p>
            <a:r>
              <a:rPr lang="it-IT" dirty="0"/>
              <a:t>2016: 30 anni Internet e 25 Web – Internet e la sua nascita (Internet /Web)</a:t>
            </a:r>
          </a:p>
          <a:p>
            <a:r>
              <a:rPr lang="it-IT" dirty="0"/>
              <a:t>Il cambiamento di </a:t>
            </a:r>
            <a:r>
              <a:rPr lang="it-IT" b="1" dirty="0"/>
              <a:t>Internet</a:t>
            </a:r>
            <a:r>
              <a:rPr lang="it-IT" dirty="0"/>
              <a:t> con il </a:t>
            </a:r>
            <a:r>
              <a:rPr lang="it-IT" b="1" dirty="0"/>
              <a:t>web</a:t>
            </a:r>
            <a:r>
              <a:rPr lang="it-IT" dirty="0"/>
              <a:t> 2.o. la funzione partecipativa (consumer/producer)</a:t>
            </a:r>
          </a:p>
          <a:p>
            <a:r>
              <a:rPr lang="it-IT" dirty="0"/>
              <a:t>L’accesso a Internet e la sua funzionalizzazione alla fruizione dei servizi essenziali</a:t>
            </a:r>
            <a:r>
              <a:rPr lang="it-IT" sz="2400" dirty="0"/>
              <a:t> – Accesso a Internet come servizio universale→?</a:t>
            </a:r>
          </a:p>
          <a:p>
            <a:r>
              <a:rPr lang="it-IT" sz="2400" dirty="0"/>
              <a:t>I divari digitali (c.d. </a:t>
            </a:r>
            <a:r>
              <a:rPr lang="it-IT" sz="2400" dirty="0" err="1"/>
              <a:t>digital</a:t>
            </a:r>
            <a:r>
              <a:rPr lang="it-IT" sz="2400" dirty="0"/>
              <a:t> divide)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0033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14</a:t>
            </a:fld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812770"/>
            <a:ext cx="2457450" cy="185737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128" y="3580195"/>
            <a:ext cx="2889672" cy="216446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4572001" y="1340768"/>
            <a:ext cx="3672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Vint</a:t>
            </a:r>
            <a:r>
              <a:rPr lang="it-IT" dirty="0"/>
              <a:t> </a:t>
            </a:r>
            <a:r>
              <a:rPr lang="it-IT" dirty="0" err="1"/>
              <a:t>Cerf</a:t>
            </a:r>
            <a:r>
              <a:rPr lang="it-IT" dirty="0"/>
              <a:t> (informatico statunitense)</a:t>
            </a:r>
          </a:p>
          <a:p>
            <a:r>
              <a:rPr lang="it-IT" dirty="0"/>
              <a:t>Bob Khan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763688" y="4149080"/>
            <a:ext cx="2611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Tim </a:t>
            </a:r>
            <a:r>
              <a:rPr lang="it-IT" dirty="0" err="1"/>
              <a:t>Berners</a:t>
            </a:r>
            <a:r>
              <a:rPr lang="it-IT" dirty="0"/>
              <a:t>-Lee</a:t>
            </a:r>
          </a:p>
          <a:p>
            <a:r>
              <a:rPr lang="it-IT" dirty="0"/>
              <a:t>(informatico britannico)</a:t>
            </a:r>
          </a:p>
        </p:txBody>
      </p:sp>
    </p:spTree>
    <p:extLst>
      <p:ext uri="{BB962C8B-B14F-4D97-AF65-F5344CB8AC3E}">
        <p14:creationId xmlns:p14="http://schemas.microsoft.com/office/powerpoint/2010/main" val="3252581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15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1861454" y="404664"/>
            <a:ext cx="638295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800" b="1" dirty="0">
              <a:solidFill>
                <a:schemeClr val="tx2"/>
              </a:solidFill>
            </a:endParaRPr>
          </a:p>
          <a:p>
            <a:endParaRPr lang="it-IT" sz="2800" b="1" dirty="0">
              <a:solidFill>
                <a:schemeClr val="tx2"/>
              </a:solidFill>
            </a:endParaRPr>
          </a:p>
          <a:p>
            <a:r>
              <a:rPr lang="it-IT" sz="2800" b="1" dirty="0">
                <a:solidFill>
                  <a:schemeClr val="tx2"/>
                </a:solidFill>
              </a:rPr>
              <a:t>Più in generale ….</a:t>
            </a:r>
          </a:p>
          <a:p>
            <a:endParaRPr lang="it-IT" sz="2800" b="1" dirty="0">
              <a:solidFill>
                <a:schemeClr val="tx2"/>
              </a:solidFill>
            </a:endParaRPr>
          </a:p>
          <a:p>
            <a:endParaRPr lang="it-IT" sz="2800" b="1" dirty="0">
              <a:solidFill>
                <a:schemeClr val="tx2"/>
              </a:solidFill>
            </a:endParaRPr>
          </a:p>
          <a:p>
            <a:r>
              <a:rPr lang="it-IT" sz="2800" b="1" dirty="0">
                <a:solidFill>
                  <a:schemeClr val="tx2"/>
                </a:solidFill>
              </a:rPr>
              <a:t>Cambio di paradigma anche per i «pilastri» del diritto privato</a:t>
            </a:r>
          </a:p>
          <a:p>
            <a:endParaRPr lang="it-IT" sz="2800" b="1" dirty="0">
              <a:solidFill>
                <a:schemeClr val="tx2"/>
              </a:solidFill>
            </a:endParaRPr>
          </a:p>
          <a:p>
            <a:r>
              <a:rPr lang="it-IT" sz="2800" b="1" dirty="0">
                <a:solidFill>
                  <a:schemeClr val="tx2"/>
                </a:solidFill>
              </a:rPr>
              <a:t>Persona</a:t>
            </a:r>
          </a:p>
          <a:p>
            <a:r>
              <a:rPr lang="it-IT" sz="2800" b="1" dirty="0">
                <a:solidFill>
                  <a:schemeClr val="tx2"/>
                </a:solidFill>
              </a:rPr>
              <a:t>Proprietà/possesso </a:t>
            </a:r>
          </a:p>
          <a:p>
            <a:r>
              <a:rPr lang="it-IT" sz="2800" b="1" dirty="0">
                <a:solidFill>
                  <a:schemeClr val="tx2"/>
                </a:solidFill>
              </a:rPr>
              <a:t>Contratto (dalla logica del prodotto alla logica del servizio)</a:t>
            </a:r>
          </a:p>
          <a:p>
            <a:r>
              <a:rPr lang="it-IT" sz="2800" b="1" dirty="0">
                <a:solidFill>
                  <a:schemeClr val="tx2"/>
                </a:solidFill>
              </a:rPr>
              <a:t>Responsabilità</a:t>
            </a:r>
          </a:p>
        </p:txBody>
      </p:sp>
    </p:spTree>
    <p:extLst>
      <p:ext uri="{BB962C8B-B14F-4D97-AF65-F5344CB8AC3E}">
        <p14:creationId xmlns:p14="http://schemas.microsoft.com/office/powerpoint/2010/main" val="2183606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pPr algn="ctr"/>
            <a:r>
              <a:rPr lang="it-IT" b="1" dirty="0">
                <a:latin typeface="Garamond" panose="02020404030301010803" pitchFamily="18" charset="0"/>
              </a:rPr>
              <a:t>I soggetti della Rete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800" dirty="0">
                <a:latin typeface="Garamond" panose="02020404030301010803" pitchFamily="18" charset="0"/>
              </a:rPr>
              <a:t>Chi è il </a:t>
            </a:r>
            <a:r>
              <a:rPr lang="it-IT" sz="2800" b="1" dirty="0">
                <a:solidFill>
                  <a:schemeClr val="accent1"/>
                </a:solidFill>
                <a:latin typeface="Garamond" panose="02020404030301010803" pitchFamily="18" charset="0"/>
              </a:rPr>
              <a:t>prestatore di servizi</a:t>
            </a:r>
            <a:r>
              <a:rPr lang="it-IT" sz="2800" dirty="0">
                <a:latin typeface="Garamond" panose="02020404030301010803" pitchFamily="18" charset="0"/>
              </a:rPr>
              <a:t> nella società dell’informazione? </a:t>
            </a:r>
          </a:p>
          <a:p>
            <a:pPr marL="0" indent="0">
              <a:buNone/>
            </a:pPr>
            <a:r>
              <a:rPr lang="it-IT" sz="2800" dirty="0">
                <a:latin typeface="Garamond" panose="02020404030301010803" pitchFamily="18" charset="0"/>
              </a:rPr>
              <a:t>Cosa si intende per </a:t>
            </a:r>
            <a:r>
              <a:rPr lang="it-IT" sz="2800" b="1" dirty="0">
                <a:solidFill>
                  <a:srgbClr val="0070C0"/>
                </a:solidFill>
                <a:latin typeface="Garamond" panose="02020404030301010803" pitchFamily="18" charset="0"/>
              </a:rPr>
              <a:t>servizio della società dell’informazione</a:t>
            </a:r>
            <a:r>
              <a:rPr lang="it-IT" sz="2800" dirty="0">
                <a:latin typeface="Garamond" panose="02020404030301010803" pitchFamily="18" charset="0"/>
              </a:rPr>
              <a:t>? </a:t>
            </a:r>
          </a:p>
          <a:p>
            <a:pPr marL="0" indent="0">
              <a:buNone/>
            </a:pPr>
            <a:r>
              <a:rPr lang="it-IT" sz="2800" dirty="0">
                <a:latin typeface="Garamond" panose="02020404030301010803" pitchFamily="18" charset="0"/>
              </a:rPr>
              <a:t>-attività economiche svolte on line e </a:t>
            </a:r>
          </a:p>
          <a:p>
            <a:pPr marL="0" indent="0">
              <a:buNone/>
            </a:pPr>
            <a:r>
              <a:rPr lang="it-IT" sz="2800" dirty="0">
                <a:latin typeface="Garamond" panose="02020404030301010803" pitchFamily="18" charset="0"/>
              </a:rPr>
              <a:t>-servizi prestati normalmente dietro retribuzione, a distanza, per via elettronica e a richiesta individuale di un destinatario di servizi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8D538-355C-4F00-847B-814DA646B84C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2087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    L’imprenditore nella Rete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sz="3200" dirty="0">
              <a:latin typeface="Garamond" panose="02020404030301010803" pitchFamily="18" charset="0"/>
            </a:endParaRPr>
          </a:p>
          <a:p>
            <a:r>
              <a:rPr lang="it-IT" sz="3200" dirty="0">
                <a:latin typeface="Garamond" panose="02020404030301010803" pitchFamily="18" charset="0"/>
              </a:rPr>
              <a:t>Come si diventa prestatori di servizi nella società dell’informazione: l’art. 6 d. </a:t>
            </a:r>
            <a:r>
              <a:rPr lang="it-IT" sz="3200" dirty="0" err="1">
                <a:latin typeface="Garamond" panose="02020404030301010803" pitchFamily="18" charset="0"/>
              </a:rPr>
              <a:t>lgs</a:t>
            </a:r>
            <a:r>
              <a:rPr lang="it-IT" sz="3200" dirty="0">
                <a:latin typeface="Garamond" panose="02020404030301010803" pitchFamily="18" charset="0"/>
              </a:rPr>
              <a:t>. n. 70/2003 e l’</a:t>
            </a:r>
            <a:r>
              <a:rPr lang="it-IT" sz="3200" b="1" dirty="0">
                <a:solidFill>
                  <a:srgbClr val="FF0000"/>
                </a:solidFill>
                <a:latin typeface="Garamond" panose="02020404030301010803" pitchFamily="18" charset="0"/>
              </a:rPr>
              <a:t>assenza di autorizzazione preventiva</a:t>
            </a:r>
            <a:r>
              <a:rPr lang="it-IT" sz="3200" dirty="0">
                <a:latin typeface="Garamond" panose="02020404030301010803" pitchFamily="18" charset="0"/>
              </a:rPr>
              <a:t> (il rapporto direttiva 2000/31 e la legge di attuazione) </a:t>
            </a:r>
          </a:p>
          <a:p>
            <a:pPr marL="0" indent="0">
              <a:buNone/>
            </a:pPr>
            <a:r>
              <a:rPr lang="it-IT" sz="3200" dirty="0">
                <a:latin typeface="Garamond" panose="02020404030301010803" pitchFamily="18" charset="0"/>
              </a:rPr>
              <a:t>   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8D538-355C-4F00-847B-814DA646B84C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0213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dirty="0"/>
              <a:t>La nozione di «prestatore stabilito»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 </a:t>
            </a:r>
          </a:p>
          <a:p>
            <a:pPr marL="0" indent="0">
              <a:buNone/>
            </a:pPr>
            <a:r>
              <a:rPr lang="it-IT" dirty="0"/>
              <a:t>Art. 2 lettera c) </a:t>
            </a:r>
          </a:p>
          <a:p>
            <a:pPr marL="0" indent="0">
              <a:buNone/>
            </a:pPr>
            <a:r>
              <a:rPr lang="it-IT" dirty="0"/>
              <a:t>"</a:t>
            </a:r>
            <a:r>
              <a:rPr lang="it-IT" b="1" dirty="0">
                <a:solidFill>
                  <a:srgbClr val="FF0000"/>
                </a:solidFill>
              </a:rPr>
              <a:t>prestatore stabilito</a:t>
            </a:r>
            <a:r>
              <a:rPr lang="it-IT" dirty="0"/>
              <a:t>": il prestatore che esercita effettivamente un'attività economica mediante una stabile organizzazione per un tempo indeterminato. La presenza e l 'uso dei mezzi tecnici e delle tecnologie necessarie per prestare un servizio non costituiscono di per se uno stabilimento del prestatore</a:t>
            </a:r>
          </a:p>
        </p:txBody>
      </p:sp>
    </p:spTree>
    <p:extLst>
      <p:ext uri="{BB962C8B-B14F-4D97-AF65-F5344CB8AC3E}">
        <p14:creationId xmlns:p14="http://schemas.microsoft.com/office/powerpoint/2010/main" val="4136677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4861" y="11663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rgbClr val="FF0000"/>
                </a:solidFill>
              </a:rPr>
              <a:t> Providers e Digital Platform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95536" y="1484784"/>
            <a:ext cx="8291264" cy="4839816"/>
          </a:xfrm>
        </p:spPr>
        <p:txBody>
          <a:bodyPr>
            <a:normAutofit fontScale="85000" lnSpcReduction="10000"/>
          </a:bodyPr>
          <a:lstStyle/>
          <a:p>
            <a:pPr algn="l" fontAlgn="base"/>
            <a:r>
              <a:rPr lang="it-IT" b="1" i="0" dirty="0">
                <a:solidFill>
                  <a:srgbClr val="003057"/>
                </a:solidFill>
                <a:effectLst/>
                <a:latin typeface="Ubuntu"/>
              </a:rPr>
              <a:t>Le piattaforme digitali sono infrastrutture digitali in grado di connettere tra loro sistemi diversi e presentarli agli utenti attraverso interfacce semplificate ed integrate </a:t>
            </a:r>
            <a:r>
              <a:rPr lang="it-IT" i="0" dirty="0">
                <a:solidFill>
                  <a:srgbClr val="003057"/>
                </a:solidFill>
                <a:effectLst/>
                <a:latin typeface="Ubuntu"/>
              </a:rPr>
              <a:t>(</a:t>
            </a:r>
            <a:r>
              <a:rPr lang="it-IT" b="0" i="0" dirty="0">
                <a:solidFill>
                  <a:srgbClr val="003057"/>
                </a:solidFill>
                <a:effectLst/>
                <a:latin typeface="Ubuntu"/>
              </a:rPr>
              <a:t>app o siti web).</a:t>
            </a:r>
            <a:br>
              <a:rPr lang="it-IT" b="0" i="0" dirty="0">
                <a:solidFill>
                  <a:srgbClr val="003057"/>
                </a:solidFill>
                <a:effectLst/>
                <a:latin typeface="Ubuntu"/>
              </a:rPr>
            </a:br>
            <a:endParaRPr lang="it-IT" b="0" i="0" dirty="0">
              <a:solidFill>
                <a:srgbClr val="003057"/>
              </a:solidFill>
              <a:effectLst/>
              <a:latin typeface="Ubuntu"/>
            </a:endParaRPr>
          </a:p>
          <a:p>
            <a:pPr algn="l" fontAlgn="base"/>
            <a:r>
              <a:rPr lang="it-IT" b="1" i="0" dirty="0">
                <a:solidFill>
                  <a:srgbClr val="003057"/>
                </a:solidFill>
                <a:effectLst/>
                <a:latin typeface="Ubuntu"/>
              </a:rPr>
              <a:t>Marketplace</a:t>
            </a:r>
            <a:r>
              <a:rPr lang="it-IT" dirty="0">
                <a:solidFill>
                  <a:srgbClr val="003057"/>
                </a:solidFill>
                <a:latin typeface="Ubuntu"/>
              </a:rPr>
              <a:t>: </a:t>
            </a:r>
            <a:r>
              <a:rPr lang="it-IT" b="0" i="0" dirty="0">
                <a:solidFill>
                  <a:srgbClr val="003057"/>
                </a:solidFill>
                <a:effectLst/>
                <a:latin typeface="Ubuntu"/>
              </a:rPr>
              <a:t>permettono di far incontrare domanda e offerta di beni (es: Amazon, eBay, </a:t>
            </a:r>
            <a:r>
              <a:rPr lang="it-IT" b="0" i="0" dirty="0" err="1">
                <a:solidFill>
                  <a:srgbClr val="003057"/>
                </a:solidFill>
                <a:effectLst/>
                <a:latin typeface="Ubuntu"/>
              </a:rPr>
              <a:t>Zalando</a:t>
            </a:r>
            <a:r>
              <a:rPr lang="it-IT" b="0" i="0" dirty="0">
                <a:solidFill>
                  <a:srgbClr val="003057"/>
                </a:solidFill>
                <a:effectLst/>
                <a:latin typeface="Ubuntu"/>
              </a:rPr>
              <a:t>, che guadagnano sulle commissioni di vendita)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it-IT" b="1" i="0" dirty="0">
                <a:solidFill>
                  <a:srgbClr val="003057"/>
                </a:solidFill>
                <a:effectLst/>
                <a:latin typeface="Ubuntu"/>
              </a:rPr>
              <a:t>Piattaforme di servizi</a:t>
            </a:r>
            <a:r>
              <a:rPr lang="it-IT" b="0" i="0" dirty="0">
                <a:solidFill>
                  <a:srgbClr val="003057"/>
                </a:solidFill>
                <a:effectLst/>
                <a:latin typeface="Ubuntu"/>
              </a:rPr>
              <a:t>: permettono di far incontrare domanda e offerta di servizi (Uber e </a:t>
            </a:r>
            <a:r>
              <a:rPr lang="it-IT" b="0" i="0" dirty="0" err="1">
                <a:solidFill>
                  <a:srgbClr val="003057"/>
                </a:solidFill>
                <a:effectLst/>
                <a:latin typeface="Ubuntu"/>
              </a:rPr>
              <a:t>Airbnb</a:t>
            </a:r>
            <a:r>
              <a:rPr lang="it-IT" b="0" i="0" dirty="0">
                <a:solidFill>
                  <a:srgbClr val="003057"/>
                </a:solidFill>
                <a:effectLst/>
                <a:latin typeface="Ubuntu"/>
              </a:rPr>
              <a:t>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it-IT" b="1" i="0" dirty="0">
                <a:solidFill>
                  <a:srgbClr val="003057"/>
                </a:solidFill>
                <a:effectLst/>
                <a:latin typeface="Ubuntu"/>
              </a:rPr>
              <a:t>Piattaforme di pagamenti</a:t>
            </a:r>
            <a:r>
              <a:rPr lang="it-IT" b="0" i="0" dirty="0">
                <a:solidFill>
                  <a:srgbClr val="003057"/>
                </a:solidFill>
                <a:effectLst/>
                <a:latin typeface="Ubuntu"/>
              </a:rPr>
              <a:t>: operano soprattutto nei micropagamenti e nei trasferimenti in denaro Peer-to-Peer, come PayPal.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it-IT" b="1" i="0" dirty="0">
                <a:solidFill>
                  <a:srgbClr val="003057"/>
                </a:solidFill>
                <a:effectLst/>
                <a:latin typeface="Ubuntu"/>
              </a:rPr>
              <a:t>Marketplace d’investimento</a:t>
            </a:r>
            <a:r>
              <a:rPr lang="it-IT" b="0" i="0" dirty="0">
                <a:solidFill>
                  <a:srgbClr val="003057"/>
                </a:solidFill>
                <a:effectLst/>
                <a:latin typeface="Ubuntu"/>
              </a:rPr>
              <a:t>: piattaforme di equity crowdfunding, come </a:t>
            </a:r>
            <a:r>
              <a:rPr lang="it-IT" b="0" i="0" dirty="0" err="1">
                <a:solidFill>
                  <a:srgbClr val="003057"/>
                </a:solidFill>
                <a:effectLst/>
                <a:latin typeface="Ubuntu"/>
              </a:rPr>
              <a:t>CircleUp</a:t>
            </a:r>
            <a:r>
              <a:rPr lang="it-IT" b="0" i="0" dirty="0">
                <a:solidFill>
                  <a:srgbClr val="003057"/>
                </a:solidFill>
                <a:effectLst/>
                <a:latin typeface="Ubuntu"/>
              </a:rPr>
              <a:t>, che puntano a sostenere le startup attraverso un meccanismo di </a:t>
            </a:r>
            <a:r>
              <a:rPr lang="it-IT" b="0" i="0">
                <a:solidFill>
                  <a:srgbClr val="003057"/>
                </a:solidFill>
                <a:effectLst/>
                <a:latin typeface="Ubuntu"/>
              </a:rPr>
              <a:t>investimento collettivo</a:t>
            </a:r>
            <a:endParaRPr lang="it-IT" b="0" i="0" dirty="0">
              <a:solidFill>
                <a:srgbClr val="003057"/>
              </a:solidFill>
              <a:effectLst/>
              <a:latin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1879263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65FAE0-F515-419C-A52B-19660E16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Introduzione al corso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3039D3-77CC-4A30-BEF4-29DB646FE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Cosa studieremo? </a:t>
            </a:r>
          </a:p>
          <a:p>
            <a:endParaRPr lang="it-IT" dirty="0"/>
          </a:p>
          <a:p>
            <a:r>
              <a:rPr lang="it-IT" dirty="0"/>
              <a:t>Quali sono le finalità del corso? </a:t>
            </a:r>
          </a:p>
          <a:p>
            <a:endParaRPr lang="it-IT" dirty="0"/>
          </a:p>
          <a:p>
            <a:r>
              <a:rPr lang="it-IT" dirty="0"/>
              <a:t>Come è strutturato il corso?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91123A-44BD-4DCA-ACBC-F5245378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782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 </a:t>
            </a:r>
            <a:r>
              <a:rPr lang="it-IT" sz="4000" dirty="0">
                <a:solidFill>
                  <a:schemeClr val="tx1"/>
                </a:solidFill>
                <a:latin typeface="Garamond" panose="02020404030301010803" pitchFamily="18" charset="0"/>
              </a:rPr>
              <a:t>- segue -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Il </a:t>
            </a:r>
            <a:r>
              <a:rPr lang="it-IT" b="1" dirty="0">
                <a:solidFill>
                  <a:schemeClr val="accent1"/>
                </a:solidFill>
              </a:rPr>
              <a:t>destinatario dei servizi</a:t>
            </a:r>
            <a:r>
              <a:rPr lang="it-IT" dirty="0"/>
              <a:t> </a:t>
            </a:r>
          </a:p>
          <a:p>
            <a:endParaRPr lang="it-IT" dirty="0"/>
          </a:p>
          <a:p>
            <a:r>
              <a:rPr lang="it-IT" dirty="0"/>
              <a:t>Chi è il </a:t>
            </a:r>
            <a:r>
              <a:rPr lang="it-IT" b="1" dirty="0">
                <a:solidFill>
                  <a:schemeClr val="accent1"/>
                </a:solidFill>
              </a:rPr>
              <a:t>consumatore</a:t>
            </a:r>
            <a:r>
              <a:rPr lang="it-IT" dirty="0"/>
              <a:t>? Persona fisica che agisce per scopi estranei all’attività imprenditoriale/professionale/commerciale </a:t>
            </a:r>
            <a:r>
              <a:rPr lang="it-IT"/>
              <a:t>eventualmente svolta</a:t>
            </a:r>
            <a:endParaRPr lang="it-IT" dirty="0"/>
          </a:p>
          <a:p>
            <a:endParaRPr lang="it-IT" dirty="0"/>
          </a:p>
          <a:p>
            <a:r>
              <a:rPr lang="it-IT" dirty="0"/>
              <a:t>Consumatore e </a:t>
            </a:r>
            <a:r>
              <a:rPr lang="it-IT" b="1" dirty="0">
                <a:solidFill>
                  <a:schemeClr val="accent1"/>
                </a:solidFill>
              </a:rPr>
              <a:t>consumatore  telematico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8D538-355C-4F00-847B-814DA646B84C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srgbClr val="04617B">
                    <a:shade val="90000"/>
                  </a:srgbClr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srgbClr val="04617B">
                  <a:shade val="90000"/>
                </a:srgbClr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594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studieremo nel corso?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/>
              <a:t>E-commerce, contratti con le piattaforme e smart </a:t>
            </a:r>
            <a:r>
              <a:rPr lang="it-IT" b="1" dirty="0" err="1"/>
              <a:t>contracts</a:t>
            </a:r>
            <a:endParaRPr lang="it-IT" b="1" dirty="0"/>
          </a:p>
          <a:p>
            <a:r>
              <a:rPr lang="it-IT" b="1" dirty="0"/>
              <a:t>Documento informatico e firme elettroniche </a:t>
            </a:r>
          </a:p>
          <a:p>
            <a:r>
              <a:rPr lang="it-IT" b="1" dirty="0"/>
              <a:t>Protezione dei dati personali</a:t>
            </a:r>
          </a:p>
          <a:p>
            <a:r>
              <a:rPr lang="it-IT" b="1" dirty="0"/>
              <a:t>Big Data, IoT e Intelligenza Artificiale</a:t>
            </a:r>
          </a:p>
          <a:p>
            <a:r>
              <a:rPr lang="it-IT" b="1" dirty="0"/>
              <a:t>Responsabilità in Internet </a:t>
            </a:r>
          </a:p>
          <a:p>
            <a:r>
              <a:rPr lang="it-IT" b="1" dirty="0"/>
              <a:t>Proprietà intellettuale nella Rete</a:t>
            </a:r>
          </a:p>
          <a:p>
            <a:r>
              <a:rPr lang="it-IT" b="1" dirty="0"/>
              <a:t>Altro… (nomi a dominio, blockchain, moneta elettronica e criptovalute ...)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359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CB277D-6AE0-43F4-B00D-CA2CEEF0E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               - segue -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3DFD5B-F4E9-49BB-8242-C85CF4AA1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600" dirty="0"/>
              <a:t>Finalità del corso </a:t>
            </a:r>
          </a:p>
          <a:p>
            <a:endParaRPr lang="it-IT" sz="3600" dirty="0"/>
          </a:p>
          <a:p>
            <a:endParaRPr lang="it-IT" sz="3600" dirty="0"/>
          </a:p>
          <a:p>
            <a:r>
              <a:rPr lang="it-IT" sz="3600" dirty="0"/>
              <a:t>Struttura del corso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C1717B-3E6B-4A02-84CD-3E21625CE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3301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96C4C3-9885-4833-BB4F-265E91981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4000" dirty="0"/>
              <a:t>Come prepararsi all’esame?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8D68B9-EEE8-4E21-8735-1ED932742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Programma e materiali del corso</a:t>
            </a:r>
          </a:p>
          <a:p>
            <a:endParaRPr lang="it-IT" dirty="0"/>
          </a:p>
          <a:p>
            <a:r>
              <a:rPr lang="it-IT" dirty="0"/>
              <a:t>Libro di testo consigliato per la preparazione dell’esame: </a:t>
            </a:r>
            <a:r>
              <a:rPr lang="it-IT" b="1" dirty="0"/>
              <a:t>Faini-</a:t>
            </a:r>
            <a:r>
              <a:rPr lang="it-IT" b="1" dirty="0" err="1"/>
              <a:t>Pietropaoli</a:t>
            </a:r>
            <a:r>
              <a:rPr lang="it-IT" b="1" dirty="0"/>
              <a:t>, Scienza Giuridica e Tecnologie Informatiche, Giappichelli editore, 2021</a:t>
            </a:r>
            <a:r>
              <a:rPr lang="it-IT" dirty="0"/>
              <a:t> (in corso di pubblicazione)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1153D9-4648-4ABE-AE10-87A8DBC9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297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6</a:t>
            </a:fld>
            <a:endParaRPr lang="it-IT"/>
          </a:p>
        </p:txBody>
      </p:sp>
      <p:sp>
        <p:nvSpPr>
          <p:cNvPr id="3" name="Rettangolo 2"/>
          <p:cNvSpPr/>
          <p:nvPr/>
        </p:nvSpPr>
        <p:spPr>
          <a:xfrm>
            <a:off x="467544" y="764704"/>
            <a:ext cx="842493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it-IT" sz="2800" b="1" dirty="0">
                <a:solidFill>
                  <a:schemeClr val="tx2"/>
                </a:solidFill>
                <a:latin typeface="Arial" panose="020B0604020202020204" pitchFamily="34" charset="0"/>
              </a:rPr>
              <a:t>Rivoluzione digitale</a:t>
            </a:r>
            <a:r>
              <a:rPr lang="it-IT" sz="2800" b="1" dirty="0">
                <a:latin typeface="Arial" panose="020B0604020202020204" pitchFamily="34" charset="0"/>
              </a:rPr>
              <a:t> </a:t>
            </a:r>
            <a:r>
              <a:rPr lang="it-IT" dirty="0">
                <a:latin typeface="Arial" panose="020B0604020202020204" pitchFamily="34" charset="0"/>
              </a:rPr>
              <a:t>Evoluzione/rivoluzione della realtà in cui viviamo grazie alle tecnologie dell’informazione e della comunicazione (</a:t>
            </a:r>
            <a:r>
              <a:rPr lang="it-IT" b="1" dirty="0">
                <a:latin typeface="Arial" panose="020B0604020202020204" pitchFamily="34" charset="0"/>
              </a:rPr>
              <a:t>ICT</a:t>
            </a:r>
            <a:r>
              <a:rPr lang="it-IT" dirty="0">
                <a:latin typeface="Arial" panose="020B0604020202020204" pitchFamily="34" charset="0"/>
              </a:rPr>
              <a:t>) </a:t>
            </a:r>
          </a:p>
          <a:p>
            <a:r>
              <a:rPr lang="it-IT" dirty="0">
                <a:latin typeface="Arial" panose="020B0604020202020204" pitchFamily="34" charset="0"/>
              </a:rPr>
              <a:t>↓ </a:t>
            </a:r>
          </a:p>
          <a:p>
            <a:r>
              <a:rPr lang="it-IT" b="1" dirty="0">
                <a:latin typeface="Arial" panose="020B0604020202020204" pitchFamily="34" charset="0"/>
              </a:rPr>
              <a:t>I° rivoluzione industriale </a:t>
            </a:r>
            <a:endParaRPr lang="it-IT" dirty="0">
              <a:latin typeface="Arial" panose="020B0604020202020204" pitchFamily="34" charset="0"/>
            </a:endParaRPr>
          </a:p>
          <a:p>
            <a:r>
              <a:rPr lang="it-IT" dirty="0">
                <a:latin typeface="Arial" panose="020B0604020202020204" pitchFamily="34" charset="0"/>
              </a:rPr>
              <a:t>settore tessile - metallurgico/macchina a vapore/telaio meccanico </a:t>
            </a:r>
          </a:p>
          <a:p>
            <a:r>
              <a:rPr lang="it-IT" b="1" dirty="0">
                <a:latin typeface="Arial" panose="020B0604020202020204" pitchFamily="34" charset="0"/>
              </a:rPr>
              <a:t>II° rivoluzione industriale </a:t>
            </a:r>
            <a:endParaRPr lang="it-IT" dirty="0">
              <a:latin typeface="Arial" panose="020B0604020202020204" pitchFamily="34" charset="0"/>
            </a:endParaRPr>
          </a:p>
          <a:p>
            <a:r>
              <a:rPr lang="it-IT" dirty="0">
                <a:latin typeface="Arial" panose="020B0604020202020204" pitchFamily="34" charset="0"/>
              </a:rPr>
              <a:t>elettricità/petrolio/prodotti chimici </a:t>
            </a:r>
          </a:p>
          <a:p>
            <a:r>
              <a:rPr lang="it-IT" b="1" dirty="0">
                <a:latin typeface="Arial" panose="020B0604020202020204" pitchFamily="34" charset="0"/>
              </a:rPr>
              <a:t>III° rivoluzione industriale </a:t>
            </a:r>
            <a:endParaRPr lang="it-IT" dirty="0">
              <a:latin typeface="Arial" panose="020B0604020202020204" pitchFamily="34" charset="0"/>
            </a:endParaRPr>
          </a:p>
          <a:p>
            <a:r>
              <a:rPr lang="it-IT" dirty="0">
                <a:latin typeface="Arial" panose="020B0604020202020204" pitchFamily="34" charset="0"/>
              </a:rPr>
              <a:t>automazione/elettronica/informatica/telematica </a:t>
            </a:r>
          </a:p>
          <a:p>
            <a:r>
              <a:rPr lang="it-IT" b="1" dirty="0">
                <a:latin typeface="Arial" panose="020B0604020202020204" pitchFamily="34" charset="0"/>
              </a:rPr>
              <a:t>IV° rivoluzione industriale </a:t>
            </a:r>
            <a:endParaRPr lang="it-IT" dirty="0">
              <a:latin typeface="Arial" panose="020B0604020202020204" pitchFamily="34" charset="0"/>
            </a:endParaRPr>
          </a:p>
          <a:p>
            <a:r>
              <a:rPr lang="it-IT" dirty="0">
                <a:latin typeface="Arial" panose="020B0604020202020204" pitchFamily="34" charset="0"/>
              </a:rPr>
              <a:t>industria 4.0 o fabbrica 4.0/robotica/intelligenza artificiale/big data/cloud computing/Internet of </a:t>
            </a:r>
            <a:r>
              <a:rPr lang="it-IT" dirty="0" err="1">
                <a:latin typeface="Arial" panose="020B0604020202020204" pitchFamily="34" charset="0"/>
              </a:rPr>
              <a:t>things</a:t>
            </a:r>
            <a:r>
              <a:rPr lang="it-IT" dirty="0">
                <a:latin typeface="Arial" panose="020B0604020202020204" pitchFamily="34" charset="0"/>
              </a:rPr>
              <a:t> (IoT)</a:t>
            </a:r>
          </a:p>
          <a:p>
            <a:r>
              <a:rPr lang="it-IT" dirty="0">
                <a:latin typeface="Arial" panose="020B0604020202020204" pitchFamily="34" charset="0"/>
              </a:rPr>
              <a:t>↓ </a:t>
            </a:r>
          </a:p>
        </p:txBody>
      </p:sp>
    </p:spTree>
    <p:extLst>
      <p:ext uri="{BB962C8B-B14F-4D97-AF65-F5344CB8AC3E}">
        <p14:creationId xmlns:p14="http://schemas.microsoft.com/office/powerpoint/2010/main" val="4266731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B5C6F7C-E97C-411D-A218-BE272F84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7</a:t>
            </a:fld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2A0B43B-6751-41C3-8DC4-DC75BE458C0D}"/>
              </a:ext>
            </a:extLst>
          </p:cNvPr>
          <p:cNvSpPr txBox="1"/>
          <p:nvPr/>
        </p:nvSpPr>
        <p:spPr>
          <a:xfrm>
            <a:off x="971600" y="1052736"/>
            <a:ext cx="7272808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Società postindustriale </a:t>
            </a:r>
            <a:endParaRPr kumimoji="0" lang="it-IT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↓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la caratteristica dominante non è più la produzione di beni materiali,  ma la generazione, l’utilizzo e la condivisione di byte, informazioni e conoscenza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beni immateriali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2400" b="1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La società postindustriale come società «</a:t>
            </a:r>
            <a:r>
              <a:rPr kumimoji="0" lang="it-IT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datificata</a:t>
            </a: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2400" b="1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 dati come «nuovo petrolio» o «linfa vitale» - I Big Giants della Rete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2400" b="1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269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8</a:t>
            </a:fld>
            <a:endParaRPr lang="it-IT"/>
          </a:p>
        </p:txBody>
      </p:sp>
      <p:sp>
        <p:nvSpPr>
          <p:cNvPr id="3" name="Rettangolo 2"/>
          <p:cNvSpPr/>
          <p:nvPr/>
        </p:nvSpPr>
        <p:spPr>
          <a:xfrm>
            <a:off x="467544" y="764704"/>
            <a:ext cx="842493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12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it-IT" sz="2800" b="1" dirty="0">
                <a:solidFill>
                  <a:schemeClr val="tx2"/>
                </a:solidFill>
                <a:latin typeface="Arial" panose="020B0604020202020204" pitchFamily="34" charset="0"/>
              </a:rPr>
              <a:t>Dalla rivoluzione digitale all’ecosistema digitale</a:t>
            </a:r>
            <a:endParaRPr lang="it-IT" b="1" dirty="0">
              <a:latin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587D998-40B9-4E0C-96DB-E671C68C77DD}"/>
              </a:ext>
            </a:extLst>
          </p:cNvPr>
          <p:cNvSpPr txBox="1"/>
          <p:nvPr/>
        </p:nvSpPr>
        <p:spPr>
          <a:xfrm>
            <a:off x="683568" y="1844824"/>
            <a:ext cx="698477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/>
              <a:t>Perchè</a:t>
            </a:r>
            <a:r>
              <a:rPr lang="it-IT" sz="2400" b="1" dirty="0"/>
              <a:t> Ecosistema Digitale? </a:t>
            </a:r>
          </a:p>
          <a:p>
            <a:endParaRPr lang="it-IT" sz="2400" b="1" dirty="0"/>
          </a:p>
          <a:p>
            <a:endParaRPr lang="it-IT" sz="2400" b="1" dirty="0"/>
          </a:p>
          <a:p>
            <a:r>
              <a:rPr lang="it-IT" sz="2400" b="1" dirty="0"/>
              <a:t>Il mondo interconnesso </a:t>
            </a:r>
          </a:p>
          <a:p>
            <a:endParaRPr lang="it-IT" sz="2400" b="1" dirty="0"/>
          </a:p>
          <a:p>
            <a:endParaRPr lang="it-IT" sz="2400" b="1" dirty="0"/>
          </a:p>
          <a:p>
            <a:r>
              <a:rPr lang="it-IT" sz="2400" b="1" dirty="0"/>
              <a:t>Dall’interconnessione delle persone all’interconnessione degli oggetti con le persone e degli oggetti tra loro (IoT e </a:t>
            </a:r>
            <a:r>
              <a:rPr lang="it-IT" sz="2400" b="1" dirty="0" err="1"/>
              <a:t>IoEt</a:t>
            </a:r>
            <a:r>
              <a:rPr lang="it-IT" sz="2400" b="1" dirty="0"/>
              <a:t>)</a:t>
            </a:r>
          </a:p>
          <a:p>
            <a:endParaRPr lang="it-IT" sz="2400" b="1" dirty="0"/>
          </a:p>
          <a:p>
            <a:endParaRPr lang="it-IT" sz="2400" b="1" dirty="0"/>
          </a:p>
          <a:p>
            <a:endParaRPr lang="it-IT" sz="2400" b="1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1415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8D538-355C-4F00-847B-814DA646B84C}" type="slidenum">
              <a:rPr lang="it-IT" smtClean="0"/>
              <a:t>9</a:t>
            </a:fld>
            <a:endParaRPr lang="it-IT"/>
          </a:p>
        </p:txBody>
      </p:sp>
      <p:sp>
        <p:nvSpPr>
          <p:cNvPr id="3" name="Rettangolo 2"/>
          <p:cNvSpPr/>
          <p:nvPr/>
        </p:nvSpPr>
        <p:spPr>
          <a:xfrm>
            <a:off x="683568" y="476672"/>
            <a:ext cx="800323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1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r>
              <a:rPr lang="it-IT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		</a:t>
            </a:r>
            <a:r>
              <a:rPr lang="it-IT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INFORMATICA E DIRITTO</a:t>
            </a:r>
            <a:r>
              <a:rPr lang="it-IT" sz="2400" dirty="0">
                <a:latin typeface="Arial" panose="020B0604020202020204" pitchFamily="34" charset="0"/>
              </a:rPr>
              <a:t> </a:t>
            </a:r>
          </a:p>
          <a:p>
            <a:endParaRPr lang="it-IT" dirty="0">
              <a:latin typeface="Arial" panose="020B0604020202020204" pitchFamily="34" charset="0"/>
            </a:endParaRPr>
          </a:p>
          <a:p>
            <a:r>
              <a:rPr lang="it-IT" dirty="0">
                <a:latin typeface="Arial" panose="020B0604020202020204" pitchFamily="34" charset="0"/>
              </a:rPr>
              <a:t>L’avvento e la “rivoluzione” digitale ha un forte impatto sul diritto → incide in modo duplice: </a:t>
            </a:r>
          </a:p>
          <a:p>
            <a:r>
              <a:rPr lang="it-IT" dirty="0">
                <a:latin typeface="Wingdings" panose="05000000000000000000" pitchFamily="2" charset="2"/>
              </a:rPr>
              <a:t></a:t>
            </a:r>
            <a:r>
              <a:rPr lang="it-IT" dirty="0">
                <a:latin typeface="Arial" panose="020B0604020202020204" pitchFamily="34" charset="0"/>
              </a:rPr>
              <a:t>modifica l’attività del giurista conferendogli nuovi strumenti di lavoro, gli strumenti informatici; </a:t>
            </a:r>
          </a:p>
          <a:p>
            <a:r>
              <a:rPr lang="it-IT" dirty="0">
                <a:latin typeface="Wingdings" panose="05000000000000000000" pitchFamily="2" charset="2"/>
              </a:rPr>
              <a:t></a:t>
            </a:r>
            <a:r>
              <a:rPr lang="it-IT" dirty="0">
                <a:latin typeface="Arial" panose="020B0604020202020204" pitchFamily="34" charset="0"/>
              </a:rPr>
              <a:t>pone nuove questioni, problematiche e opportunità che necessitano di risposte e soluzioni giuridiche. </a:t>
            </a:r>
          </a:p>
          <a:p>
            <a:endParaRPr lang="it-IT" dirty="0">
              <a:latin typeface="Arial" panose="020B0604020202020204" pitchFamily="34" charset="0"/>
            </a:endParaRPr>
          </a:p>
          <a:p>
            <a:r>
              <a:rPr lang="it-IT" dirty="0">
                <a:latin typeface="Wingdings" panose="05000000000000000000" pitchFamily="2" charset="2"/>
              </a:rPr>
              <a:t></a:t>
            </a:r>
            <a:r>
              <a:rPr lang="it-IT" b="1" dirty="0">
                <a:latin typeface="Arial" panose="020B0604020202020204" pitchFamily="34" charset="0"/>
              </a:rPr>
              <a:t>informatica del diritto </a:t>
            </a:r>
            <a:r>
              <a:rPr lang="it-IT" dirty="0">
                <a:latin typeface="Arial" panose="020B0604020202020204" pitchFamily="34" charset="0"/>
              </a:rPr>
              <a:t>(c.d. informatica giuridica in senso stretto) → l’applicazione dell’informatica al diritto, l’uso delle tecnologie dell’informazione nel diritto.  Il diritto è «oggetto» dell’informatica. </a:t>
            </a:r>
          </a:p>
          <a:p>
            <a:endParaRPr lang="it-IT" dirty="0">
              <a:latin typeface="Wingdings" panose="05000000000000000000" pitchFamily="2" charset="2"/>
            </a:endParaRPr>
          </a:p>
          <a:p>
            <a:r>
              <a:rPr lang="it-IT" dirty="0">
                <a:latin typeface="Wingdings" panose="05000000000000000000" pitchFamily="2" charset="2"/>
              </a:rPr>
              <a:t></a:t>
            </a:r>
            <a:r>
              <a:rPr lang="it-IT" b="1" dirty="0">
                <a:solidFill>
                  <a:schemeClr val="tx2"/>
                </a:solidFill>
                <a:latin typeface="Arial" panose="020B0604020202020204" pitchFamily="34" charset="0"/>
              </a:rPr>
              <a:t>diritto dell’informatica</a:t>
            </a:r>
            <a:r>
              <a:rPr lang="it-IT" b="1" dirty="0">
                <a:latin typeface="Arial" panose="020B0604020202020204" pitchFamily="34" charset="0"/>
              </a:rPr>
              <a:t> </a:t>
            </a:r>
            <a:r>
              <a:rPr lang="it-IT" dirty="0">
                <a:latin typeface="Arial" panose="020B0604020202020204" pitchFamily="34" charset="0"/>
              </a:rPr>
              <a:t>(c.d. informatica giuridica in senso lato) → </a:t>
            </a:r>
          </a:p>
          <a:p>
            <a:r>
              <a:rPr lang="it-IT" dirty="0">
                <a:latin typeface="Arial" panose="020B0604020202020204" pitchFamily="34" charset="0"/>
              </a:rPr>
              <a:t>le questioni giuridiche sorte dall’applicazione e dall’impiego dell’informatica, ossia il diritto che scaturisce dall’impatto dell’informatica sulla società. L’informatica è «oggetto» del diritto. </a:t>
            </a:r>
          </a:p>
        </p:txBody>
      </p:sp>
    </p:spTree>
    <p:extLst>
      <p:ext uri="{BB962C8B-B14F-4D97-AF65-F5344CB8AC3E}">
        <p14:creationId xmlns:p14="http://schemas.microsoft.com/office/powerpoint/2010/main" val="981550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Equinozi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quinozi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Equinozio">
  <a:themeElements>
    <a:clrScheme name="Equinozi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quinozi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1610</TotalTime>
  <Words>1229</Words>
  <Application>Microsoft Office PowerPoint</Application>
  <PresentationFormat>Presentazione su schermo (4:3)</PresentationFormat>
  <Paragraphs>170</Paragraphs>
  <Slides>20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20</vt:i4>
      </vt:variant>
    </vt:vector>
  </HeadingPairs>
  <TitlesOfParts>
    <vt:vector size="29" baseType="lpstr">
      <vt:lpstr>Arial</vt:lpstr>
      <vt:lpstr>Calibri</vt:lpstr>
      <vt:lpstr>Constantia</vt:lpstr>
      <vt:lpstr>Garamond</vt:lpstr>
      <vt:lpstr>Ubuntu</vt:lpstr>
      <vt:lpstr>Wingdings</vt:lpstr>
      <vt:lpstr>Wingdings 2</vt:lpstr>
      <vt:lpstr>Equinozio</vt:lpstr>
      <vt:lpstr>1_Equinozio</vt:lpstr>
      <vt:lpstr>    Prof.ssa Dianora Poletti  </vt:lpstr>
      <vt:lpstr>Introduzione al corso</vt:lpstr>
      <vt:lpstr>Cosa studieremo nel corso?</vt:lpstr>
      <vt:lpstr>               - segue -</vt:lpstr>
      <vt:lpstr>Come prepararsi all’esame?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I principali problemi posti dalla Rete al diritto</vt:lpstr>
      <vt:lpstr>Il problema più generale La Governance di Internet</vt:lpstr>
      <vt:lpstr>Presentazione standard di PowerPoint</vt:lpstr>
      <vt:lpstr>Internet e accesso</vt:lpstr>
      <vt:lpstr>Presentazione standard di PowerPoint</vt:lpstr>
      <vt:lpstr>Presentazione standard di PowerPoint</vt:lpstr>
      <vt:lpstr>I soggetti della Rete</vt:lpstr>
      <vt:lpstr>    L’imprenditore nella Rete</vt:lpstr>
      <vt:lpstr>La nozione di «prestatore stabilito»</vt:lpstr>
      <vt:lpstr> Providers e Digital Platform</vt:lpstr>
      <vt:lpstr> - segue 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Prof.ssa Dianora Poletti</dc:title>
  <dc:creator>Dianora Poletti</dc:creator>
  <cp:lastModifiedBy>Fernanda Faini</cp:lastModifiedBy>
  <cp:revision>106</cp:revision>
  <dcterms:created xsi:type="dcterms:W3CDTF">2016-03-17T17:37:28Z</dcterms:created>
  <dcterms:modified xsi:type="dcterms:W3CDTF">2021-09-27T17:45:14Z</dcterms:modified>
</cp:coreProperties>
</file>