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8"/>
  </p:notesMasterIdLst>
  <p:sldIdLst>
    <p:sldId id="256" r:id="rId2"/>
    <p:sldId id="283" r:id="rId3"/>
    <p:sldId id="290" r:id="rId4"/>
    <p:sldId id="286" r:id="rId5"/>
    <p:sldId id="291" r:id="rId6"/>
    <p:sldId id="287" r:id="rId7"/>
    <p:sldId id="317" r:id="rId8"/>
    <p:sldId id="293" r:id="rId9"/>
    <p:sldId id="292" r:id="rId10"/>
    <p:sldId id="294" r:id="rId11"/>
    <p:sldId id="278" r:id="rId12"/>
    <p:sldId id="300" r:id="rId13"/>
    <p:sldId id="302" r:id="rId14"/>
    <p:sldId id="279" r:id="rId15"/>
    <p:sldId id="303" r:id="rId16"/>
    <p:sldId id="323" r:id="rId17"/>
  </p:sldIdLst>
  <p:sldSz cx="9144000" cy="6858000" type="screen4x3"/>
  <p:notesSz cx="6797675" cy="9928225"/>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9" autoAdjust="0"/>
    <p:restoredTop sz="86323" autoAdjust="0"/>
  </p:normalViewPr>
  <p:slideViewPr>
    <p:cSldViewPr>
      <p:cViewPr varScale="1">
        <p:scale>
          <a:sx n="58" d="100"/>
          <a:sy n="58" d="100"/>
        </p:scale>
        <p:origin x="814" y="31"/>
      </p:cViewPr>
      <p:guideLst>
        <p:guide orient="horz" pos="2160"/>
        <p:guide pos="2880"/>
      </p:guideLst>
    </p:cSldViewPr>
  </p:slideViewPr>
  <p:outlineViewPr>
    <p:cViewPr>
      <p:scale>
        <a:sx n="33" d="100"/>
        <a:sy n="33" d="100"/>
      </p:scale>
      <p:origin x="0" y="376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E7DA841B-8FA3-48A9-B4AE-8FC22528D1F6}" type="datetimeFigureOut">
              <a:rPr lang="it-IT" smtClean="0"/>
              <a:t>05/10/2021</a:t>
            </a:fld>
            <a:endParaRPr lang="it-IT"/>
          </a:p>
        </p:txBody>
      </p:sp>
      <p:sp>
        <p:nvSpPr>
          <p:cNvPr id="4" name="Segnaposto immagine diapositiva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D80F2F2B-3866-448E-B957-DFB9766F631C}" type="slidenum">
              <a:rPr lang="it-IT" smtClean="0"/>
              <a:t>‹N›</a:t>
            </a:fld>
            <a:endParaRPr lang="it-IT"/>
          </a:p>
        </p:txBody>
      </p:sp>
    </p:spTree>
    <p:extLst>
      <p:ext uri="{BB962C8B-B14F-4D97-AF65-F5344CB8AC3E}">
        <p14:creationId xmlns:p14="http://schemas.microsoft.com/office/powerpoint/2010/main" val="2993581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a:t>Fare clic per modificare lo stile del titolo</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30" name="Date Placeholder 29"/>
          <p:cNvSpPr>
            <a:spLocks noGrp="1"/>
          </p:cNvSpPr>
          <p:nvPr>
            <p:ph type="dt" sz="half" idx="10"/>
          </p:nvPr>
        </p:nvSpPr>
        <p:spPr/>
        <p:txBody>
          <a:bodyPr/>
          <a:lstStyle/>
          <a:p>
            <a:fld id="{83454C86-506B-4DD5-9F5F-70CE0693DAEA}" type="datetimeFigureOut">
              <a:rPr lang="it-IT" smtClean="0"/>
              <a:t>05/10/2021</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CAB8D538-355C-4F00-847B-814DA646B84C}"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a:t>Fare clic per modificare lo stile del titolo</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Date Placeholder 3"/>
          <p:cNvSpPr>
            <a:spLocks noGrp="1"/>
          </p:cNvSpPr>
          <p:nvPr>
            <p:ph type="dt" sz="half" idx="10"/>
          </p:nvPr>
        </p:nvSpPr>
        <p:spPr/>
        <p:txBody>
          <a:bodyPr/>
          <a:lstStyle/>
          <a:p>
            <a:fld id="{83454C86-506B-4DD5-9F5F-70CE0693DAEA}" type="datetimeFigureOut">
              <a:rPr lang="it-IT" smtClean="0"/>
              <a:t>05/10/2021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B8D538-355C-4F00-847B-814DA646B84C}"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it-IT"/>
              <a:t>Fare clic per modificare lo stile del titolo</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Date Placeholder 3"/>
          <p:cNvSpPr>
            <a:spLocks noGrp="1"/>
          </p:cNvSpPr>
          <p:nvPr>
            <p:ph type="dt" sz="half" idx="10"/>
          </p:nvPr>
        </p:nvSpPr>
        <p:spPr/>
        <p:txBody>
          <a:bodyPr/>
          <a:lstStyle/>
          <a:p>
            <a:fld id="{83454C86-506B-4DD5-9F5F-70CE0693DAEA}" type="datetimeFigureOut">
              <a:rPr lang="it-IT" smtClean="0"/>
              <a:t>05/10/2021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B8D538-355C-4F00-847B-814DA646B84C}"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a:t>Fare clic per modificare lo stile del titolo</a:t>
            </a:r>
            <a:endParaRPr kumimoji="0" lang="en-US"/>
          </a:p>
        </p:txBody>
      </p:sp>
      <p:sp>
        <p:nvSpPr>
          <p:cNvPr id="3" name="Content Placeholder 2"/>
          <p:cNvSpPr>
            <a:spLocks noGrp="1"/>
          </p:cNvSpPr>
          <p:nvPr>
            <p:ph idx="1"/>
          </p:nvPr>
        </p:nvSpPr>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Date Placeholder 3"/>
          <p:cNvSpPr>
            <a:spLocks noGrp="1"/>
          </p:cNvSpPr>
          <p:nvPr>
            <p:ph type="dt" sz="half" idx="10"/>
          </p:nvPr>
        </p:nvSpPr>
        <p:spPr/>
        <p:txBody>
          <a:bodyPr/>
          <a:lstStyle/>
          <a:p>
            <a:fld id="{83454C86-506B-4DD5-9F5F-70CE0693DAEA}" type="datetimeFigureOut">
              <a:rPr lang="it-IT" smtClean="0"/>
              <a:t>05/10/2021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B8D538-355C-4F00-847B-814DA646B84C}"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a:t>Fare clic per modificare lo stile del titolo</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Date Placeholder 3"/>
          <p:cNvSpPr>
            <a:spLocks noGrp="1"/>
          </p:cNvSpPr>
          <p:nvPr>
            <p:ph type="dt" sz="half" idx="10"/>
          </p:nvPr>
        </p:nvSpPr>
        <p:spPr/>
        <p:txBody>
          <a:bodyPr/>
          <a:lstStyle/>
          <a:p>
            <a:fld id="{83454C86-506B-4DD5-9F5F-70CE0693DAEA}" type="datetimeFigureOut">
              <a:rPr lang="it-IT" smtClean="0"/>
              <a:t>05/10/2021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B8D538-355C-4F00-847B-814DA646B84C}"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it-IT"/>
              <a:t>Fare clic per modificare lo stile del titolo</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5" name="Date Placeholder 4"/>
          <p:cNvSpPr>
            <a:spLocks noGrp="1"/>
          </p:cNvSpPr>
          <p:nvPr>
            <p:ph type="dt" sz="half" idx="10"/>
          </p:nvPr>
        </p:nvSpPr>
        <p:spPr/>
        <p:txBody>
          <a:bodyPr/>
          <a:lstStyle/>
          <a:p>
            <a:fld id="{83454C86-506B-4DD5-9F5F-70CE0693DAEA}" type="datetimeFigureOut">
              <a:rPr lang="it-IT" smtClean="0"/>
              <a:t>05/10/2021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AB8D538-355C-4F00-847B-814DA646B84C}"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it-IT"/>
              <a:t>Fare clic per modificare lo stile del titolo</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7" name="Date Placeholder 6"/>
          <p:cNvSpPr>
            <a:spLocks noGrp="1"/>
          </p:cNvSpPr>
          <p:nvPr>
            <p:ph type="dt" sz="half" idx="10"/>
          </p:nvPr>
        </p:nvSpPr>
        <p:spPr/>
        <p:txBody>
          <a:bodyPr/>
          <a:lstStyle/>
          <a:p>
            <a:fld id="{83454C86-506B-4DD5-9F5F-70CE0693DAEA}" type="datetimeFigureOut">
              <a:rPr lang="it-IT" smtClean="0"/>
              <a:t>05/10/2021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AB8D538-355C-4F00-847B-814DA646B84C}"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a:t>Fare clic per modificare lo stile del titolo</a:t>
            </a:r>
            <a:endParaRPr kumimoji="0" lang="en-US"/>
          </a:p>
        </p:txBody>
      </p:sp>
      <p:sp>
        <p:nvSpPr>
          <p:cNvPr id="3" name="Date Placeholder 2"/>
          <p:cNvSpPr>
            <a:spLocks noGrp="1"/>
          </p:cNvSpPr>
          <p:nvPr>
            <p:ph type="dt" sz="half" idx="10"/>
          </p:nvPr>
        </p:nvSpPr>
        <p:spPr/>
        <p:txBody>
          <a:bodyPr/>
          <a:lstStyle/>
          <a:p>
            <a:fld id="{83454C86-506B-4DD5-9F5F-70CE0693DAEA}" type="datetimeFigureOut">
              <a:rPr lang="it-IT" smtClean="0"/>
              <a:t>05/10/2021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AB8D538-355C-4F00-847B-814DA646B84C}"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4C86-506B-4DD5-9F5F-70CE0693DAEA}" type="datetimeFigureOut">
              <a:rPr lang="it-IT" smtClean="0"/>
              <a:t>05/10/2021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AB8D538-355C-4F00-847B-814DA646B84C}"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a:t>Fare clic per modificare lo stile del titolo</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5" name="Date Placeholder 4"/>
          <p:cNvSpPr>
            <a:spLocks noGrp="1"/>
          </p:cNvSpPr>
          <p:nvPr>
            <p:ph type="dt" sz="half" idx="10"/>
          </p:nvPr>
        </p:nvSpPr>
        <p:spPr/>
        <p:txBody>
          <a:bodyPr/>
          <a:lstStyle/>
          <a:p>
            <a:fld id="{83454C86-506B-4DD5-9F5F-70CE0693DAEA}" type="datetimeFigureOut">
              <a:rPr lang="it-IT" smtClean="0"/>
              <a:t>05/10/2021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AB8D538-355C-4F00-847B-814DA646B84C}"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Date Placeholder 4"/>
          <p:cNvSpPr>
            <a:spLocks noGrp="1"/>
          </p:cNvSpPr>
          <p:nvPr>
            <p:ph type="dt" sz="half" idx="10"/>
          </p:nvPr>
        </p:nvSpPr>
        <p:spPr/>
        <p:txBody>
          <a:bodyPr/>
          <a:lstStyle/>
          <a:p>
            <a:fld id="{83454C86-506B-4DD5-9F5F-70CE0693DAEA}" type="datetimeFigureOut">
              <a:rPr lang="it-IT" smtClean="0"/>
              <a:t>05/10/2021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CAB8D538-355C-4F00-847B-814DA646B84C}" type="slidenum">
              <a:rPr lang="it-IT" smtClean="0"/>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a:t>Fare clic per modificare lo stile del titolo</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3454C86-506B-4DD5-9F5F-70CE0693DAEA}" type="datetimeFigureOut">
              <a:rPr lang="it-IT" smtClean="0"/>
              <a:t>05/10/2021</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AB8D538-355C-4F00-847B-814DA646B84C}" type="slidenum">
              <a:rPr lang="it-IT" smtClean="0"/>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ilregistrodelleopposizion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611560" y="692696"/>
            <a:ext cx="8075240" cy="1728192"/>
          </a:xfrm>
        </p:spPr>
        <p:txBody>
          <a:bodyPr>
            <a:noAutofit/>
          </a:bodyPr>
          <a:lstStyle/>
          <a:p>
            <a:pPr algn="ctr"/>
            <a:br>
              <a:rPr lang="it-IT" sz="5500" dirty="0">
                <a:latin typeface="Garamond" panose="02020404030301010803" pitchFamily="18" charset="0"/>
              </a:rPr>
            </a:br>
            <a:br>
              <a:rPr lang="it-IT" sz="5500" dirty="0">
                <a:latin typeface="Garamond" panose="02020404030301010803" pitchFamily="18" charset="0"/>
              </a:rPr>
            </a:br>
            <a:br>
              <a:rPr lang="it-IT" sz="5500" dirty="0">
                <a:latin typeface="Garamond" panose="02020404030301010803" pitchFamily="18" charset="0"/>
              </a:rPr>
            </a:br>
            <a:br>
              <a:rPr lang="it-IT" sz="5500" dirty="0">
                <a:latin typeface="Garamond" panose="02020404030301010803" pitchFamily="18" charset="0"/>
              </a:rPr>
            </a:br>
            <a:r>
              <a:rPr lang="it-IT" sz="6000" b="1" dirty="0">
                <a:solidFill>
                  <a:srgbClr val="0070C0"/>
                </a:solidFill>
                <a:latin typeface="Garamond" panose="02020404030301010803" pitchFamily="18" charset="0"/>
              </a:rPr>
              <a:t>Prof.ssa Dianora Poletti </a:t>
            </a:r>
            <a:br>
              <a:rPr lang="it-IT" sz="5800" b="1" dirty="0">
                <a:solidFill>
                  <a:srgbClr val="0070C0"/>
                </a:solidFill>
                <a:latin typeface="Garamond" panose="02020404030301010803" pitchFamily="18" charset="0"/>
              </a:rPr>
            </a:br>
            <a:endParaRPr lang="it-IT" sz="5800" b="1" dirty="0">
              <a:solidFill>
                <a:srgbClr val="0070C0"/>
              </a:solidFill>
            </a:endParaRPr>
          </a:p>
        </p:txBody>
      </p:sp>
      <p:sp>
        <p:nvSpPr>
          <p:cNvPr id="6" name="Segnaposto contenuto 5"/>
          <p:cNvSpPr>
            <a:spLocks noGrp="1"/>
          </p:cNvSpPr>
          <p:nvPr>
            <p:ph idx="1"/>
          </p:nvPr>
        </p:nvSpPr>
        <p:spPr>
          <a:xfrm>
            <a:off x="0" y="99392"/>
            <a:ext cx="8964488" cy="6858000"/>
          </a:xfrm>
        </p:spPr>
        <p:txBody>
          <a:bodyPr>
            <a:normAutofit/>
          </a:bodyPr>
          <a:lstStyle/>
          <a:p>
            <a:pPr marL="0" indent="0" algn="ctr">
              <a:buNone/>
            </a:pPr>
            <a:r>
              <a:rPr lang="it-IT" sz="5500" dirty="0">
                <a:latin typeface="Garamond" panose="02020404030301010803" pitchFamily="18" charset="0"/>
              </a:rPr>
              <a:t>    </a:t>
            </a:r>
          </a:p>
          <a:p>
            <a:pPr marL="0" indent="0" algn="ctr">
              <a:buNone/>
            </a:pPr>
            <a:endParaRPr lang="it-IT" sz="4600" dirty="0">
              <a:latin typeface="Garamond" panose="02020404030301010803" pitchFamily="18" charset="0"/>
            </a:endParaRPr>
          </a:p>
          <a:p>
            <a:pPr marL="0" indent="0" algn="ctr">
              <a:buNone/>
            </a:pPr>
            <a:r>
              <a:rPr lang="it-IT" sz="4600" b="1" dirty="0">
                <a:solidFill>
                  <a:srgbClr val="FF0000"/>
                </a:solidFill>
                <a:latin typeface="Garamond" panose="02020404030301010803" pitchFamily="18" charset="0"/>
              </a:rPr>
              <a:t>Comunicazioni commerciali, pubblicità indesiderata (spamming)</a:t>
            </a:r>
          </a:p>
          <a:p>
            <a:pPr marL="0" indent="0" algn="ctr">
              <a:buNone/>
            </a:pPr>
            <a:r>
              <a:rPr lang="it-IT" sz="4600" b="1" dirty="0">
                <a:solidFill>
                  <a:srgbClr val="FF0000"/>
                </a:solidFill>
                <a:latin typeface="Garamond" panose="02020404030301010803" pitchFamily="18" charset="0"/>
              </a:rPr>
              <a:t>e tutela del consumatore</a:t>
            </a:r>
          </a:p>
          <a:p>
            <a:pPr marL="0" indent="0" algn="ctr">
              <a:buNone/>
            </a:pPr>
            <a:endParaRPr lang="it-IT" sz="4600" dirty="0">
              <a:latin typeface="Garamond" panose="02020404030301010803" pitchFamily="18" charset="0"/>
            </a:endParaRPr>
          </a:p>
        </p:txBody>
      </p:sp>
    </p:spTree>
    <p:extLst>
      <p:ext uri="{BB962C8B-B14F-4D97-AF65-F5344CB8AC3E}">
        <p14:creationId xmlns:p14="http://schemas.microsoft.com/office/powerpoint/2010/main" val="395737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Segue art. 130</a:t>
            </a:r>
          </a:p>
        </p:txBody>
      </p:sp>
      <p:sp>
        <p:nvSpPr>
          <p:cNvPr id="3" name="Segnaposto contenuto 2"/>
          <p:cNvSpPr>
            <a:spLocks noGrp="1"/>
          </p:cNvSpPr>
          <p:nvPr>
            <p:ph idx="1"/>
          </p:nvPr>
        </p:nvSpPr>
        <p:spPr/>
        <p:txBody>
          <a:bodyPr>
            <a:normAutofit fontScale="77500" lnSpcReduction="20000"/>
          </a:bodyPr>
          <a:lstStyle/>
          <a:p>
            <a:pPr marL="114300" indent="0" fontAlgn="t">
              <a:buNone/>
            </a:pPr>
            <a:endParaRPr lang="it-IT" sz="2800" dirty="0"/>
          </a:p>
          <a:p>
            <a:pPr marL="114300" indent="0" fontAlgn="t">
              <a:buNone/>
            </a:pPr>
            <a:r>
              <a:rPr lang="it-IT" sz="2800" dirty="0"/>
              <a:t>5. É vietato in ogni caso l'invio di comunicazioni per le finalità di cui al comma 1 o, comunque, a scopo promozionale, effettuato camuffando o celando l'identità del mittente </a:t>
            </a:r>
            <a:r>
              <a:rPr lang="it-IT" sz="2800" u="sng" dirty="0"/>
              <a:t>o in violazione dell'articolo 8 del decreto legislativo 9 aprile 2003, n. 70</a:t>
            </a:r>
            <a:r>
              <a:rPr lang="it-IT" sz="2800" dirty="0"/>
              <a:t>, o senza fornire un idoneo recapito presso il quale l'interessato possa esercitare i diritti di cui all'articolo da 15 a 22 del Regolamento, oppure esortando i destinatari a visitare siti web che violino il predetto articolo 8 del decreto legislativo n. 70 del 2003. </a:t>
            </a:r>
          </a:p>
          <a:p>
            <a:pPr marL="114300" indent="0" fontAlgn="t">
              <a:buNone/>
            </a:pPr>
            <a:r>
              <a:rPr lang="it-IT" sz="2800" dirty="0"/>
              <a:t>6. In caso di reiterata violazione delle disposizioni di cui al presente articolo il Garante può, provvedendo ai sensi dell'articolo 58 del Regolamento altresì prescrivere a fornitori di servizi di comunicazione elettronica di adottare procedure di filtraggio o altre misure praticabili relativamente alle coordinate di posta elettronica da cui sono stati inviate le comunicazioni.</a:t>
            </a:r>
          </a:p>
          <a:p>
            <a:endParaRPr lang="it-IT" dirty="0"/>
          </a:p>
        </p:txBody>
      </p:sp>
    </p:spTree>
    <p:extLst>
      <p:ext uri="{BB962C8B-B14F-4D97-AF65-F5344CB8AC3E}">
        <p14:creationId xmlns:p14="http://schemas.microsoft.com/office/powerpoint/2010/main" val="39850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Il registro delle opposizioni</a:t>
            </a:r>
          </a:p>
        </p:txBody>
      </p:sp>
      <p:sp>
        <p:nvSpPr>
          <p:cNvPr id="3" name="Segnaposto contenuto 2"/>
          <p:cNvSpPr>
            <a:spLocks noGrp="1"/>
          </p:cNvSpPr>
          <p:nvPr>
            <p:ph idx="1"/>
          </p:nvPr>
        </p:nvSpPr>
        <p:spPr/>
        <p:txBody>
          <a:bodyPr/>
          <a:lstStyle/>
          <a:p>
            <a:endParaRPr lang="it-IT" dirty="0">
              <a:solidFill>
                <a:srgbClr val="FF0000"/>
              </a:solidFill>
              <a:hlinkClick r:id="rId2"/>
            </a:endParaRPr>
          </a:p>
          <a:p>
            <a:r>
              <a:rPr lang="it-IT" b="1" dirty="0">
                <a:solidFill>
                  <a:srgbClr val="FF0000"/>
                </a:solidFill>
                <a:hlinkClick r:id="rId2"/>
              </a:rPr>
              <a:t>www. registrodelleopposizioni.it</a:t>
            </a:r>
            <a:endParaRPr lang="it-IT" b="1" dirty="0">
              <a:solidFill>
                <a:srgbClr val="FF0000"/>
              </a:solidFill>
            </a:endParaRPr>
          </a:p>
          <a:p>
            <a:r>
              <a:rPr lang="it-IT" dirty="0">
                <a:solidFill>
                  <a:srgbClr val="FF0000"/>
                </a:solidFill>
              </a:rPr>
              <a:t>facilità e gratuità dell’iscrizione, della modifica, della rettifica – durata dell’iscrizione indeterminata </a:t>
            </a:r>
          </a:p>
          <a:p>
            <a:endParaRPr lang="it-IT" dirty="0">
              <a:solidFill>
                <a:srgbClr val="FF0000"/>
              </a:solidFill>
            </a:endParaRPr>
          </a:p>
          <a:p>
            <a:r>
              <a:rPr lang="it-IT" dirty="0"/>
              <a:t>Da chi è tenuto? Da una fondazione pubblica (la Fondazione Ugo Bordoni), soggetta alla vigilanza del MEF</a:t>
            </a:r>
          </a:p>
        </p:txBody>
      </p:sp>
    </p:spTree>
    <p:extLst>
      <p:ext uri="{BB962C8B-B14F-4D97-AF65-F5344CB8AC3E}">
        <p14:creationId xmlns:p14="http://schemas.microsoft.com/office/powerpoint/2010/main" val="1882103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pPr algn="ctr"/>
            <a:r>
              <a:rPr lang="it-IT" sz="4400" b="1" dirty="0"/>
              <a:t>La comunicazione non richiesta e il Codice del Consumo</a:t>
            </a:r>
          </a:p>
        </p:txBody>
      </p:sp>
      <p:sp>
        <p:nvSpPr>
          <p:cNvPr id="3" name="Segnaposto contenuto 2"/>
          <p:cNvSpPr>
            <a:spLocks noGrp="1"/>
          </p:cNvSpPr>
          <p:nvPr>
            <p:ph idx="1"/>
          </p:nvPr>
        </p:nvSpPr>
        <p:spPr/>
        <p:txBody>
          <a:bodyPr/>
          <a:lstStyle/>
          <a:p>
            <a:r>
              <a:rPr lang="it-IT" b="1" dirty="0"/>
              <a:t>Art. 26 – Pratiche commerciali considerate in ogni caso aggressive</a:t>
            </a:r>
            <a:endParaRPr lang="it-IT" sz="2400" b="1" dirty="0"/>
          </a:p>
          <a:p>
            <a:pPr marL="0" indent="0">
              <a:buNone/>
            </a:pPr>
            <a:r>
              <a:rPr lang="it-IT" sz="2400" dirty="0"/>
              <a:t>Sono considerate in ogni caso aggressive le seguenti pratiche commerciali:</a:t>
            </a:r>
          </a:p>
          <a:p>
            <a:pPr marL="0" indent="0">
              <a:buNone/>
            </a:pPr>
            <a:r>
              <a:rPr lang="it-IT" sz="2400" dirty="0"/>
              <a:t>….</a:t>
            </a:r>
          </a:p>
          <a:p>
            <a:pPr marL="0" indent="0">
              <a:buNone/>
            </a:pPr>
            <a:r>
              <a:rPr lang="it-IT" sz="2400" dirty="0"/>
              <a:t>c)Effettuare ripetute e non richieste sollecitazioni commerciali per telefono, via fax, per posta elettronica o mediante altro mezzo di comunicazione a distanza … fatto salvo l’art. 130 del d. </a:t>
            </a:r>
            <a:r>
              <a:rPr lang="it-IT" sz="2400" dirty="0" err="1"/>
              <a:t>lgs</a:t>
            </a:r>
            <a:r>
              <a:rPr lang="it-IT" sz="2400" dirty="0"/>
              <a:t>. n. 196/2003</a:t>
            </a:r>
            <a:r>
              <a:rPr lang="it-IT" dirty="0"/>
              <a:t> </a:t>
            </a:r>
          </a:p>
          <a:p>
            <a:endParaRPr lang="it-IT" dirty="0"/>
          </a:p>
        </p:txBody>
      </p:sp>
    </p:spTree>
    <p:extLst>
      <p:ext uri="{BB962C8B-B14F-4D97-AF65-F5344CB8AC3E}">
        <p14:creationId xmlns:p14="http://schemas.microsoft.com/office/powerpoint/2010/main" val="3787345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60648"/>
            <a:ext cx="8229600" cy="1152128"/>
          </a:xfrm>
        </p:spPr>
        <p:txBody>
          <a:bodyPr>
            <a:normAutofit fontScale="90000"/>
          </a:bodyPr>
          <a:lstStyle/>
          <a:p>
            <a:pPr algn="ctr"/>
            <a:r>
              <a:rPr lang="it-IT" dirty="0"/>
              <a:t>Quali sanzioni per lo «spamming»?</a:t>
            </a:r>
          </a:p>
        </p:txBody>
      </p:sp>
      <p:sp>
        <p:nvSpPr>
          <p:cNvPr id="3" name="Segnaposto contenuto 2"/>
          <p:cNvSpPr>
            <a:spLocks noGrp="1"/>
          </p:cNvSpPr>
          <p:nvPr>
            <p:ph idx="1"/>
          </p:nvPr>
        </p:nvSpPr>
        <p:spPr/>
        <p:txBody>
          <a:bodyPr>
            <a:normAutofit lnSpcReduction="10000"/>
          </a:bodyPr>
          <a:lstStyle/>
          <a:p>
            <a:r>
              <a:rPr lang="it-IT" dirty="0"/>
              <a:t>Art. </a:t>
            </a:r>
            <a:r>
              <a:rPr lang="it-IT" b="1" dirty="0"/>
              <a:t>167 c. 1 Codice Privacy</a:t>
            </a:r>
            <a:r>
              <a:rPr lang="it-IT" dirty="0"/>
              <a:t>: la violazione dell’art. 130 configura il reato di illecito trattamento dei dati personali: chi, per trarne profitto per sé o per altri o per recare ad altri un danno, provvede al trattamento in violazione di quanto disposto dall’art. 130 è punito, se dal fatto deriva nocumento, con la reclusione da 6 a 18 mesi….   </a:t>
            </a:r>
          </a:p>
          <a:p>
            <a:r>
              <a:rPr lang="it-IT" dirty="0"/>
              <a:t>(Cassazione penale 41604/19)</a:t>
            </a:r>
          </a:p>
          <a:p>
            <a:r>
              <a:rPr lang="it-IT" dirty="0"/>
              <a:t>Se pratica commerciale aggressiva (invio </a:t>
            </a:r>
            <a:r>
              <a:rPr lang="it-IT" b="1" dirty="0"/>
              <a:t>ripetuto): intervento </a:t>
            </a:r>
            <a:r>
              <a:rPr lang="it-IT" b="1" dirty="0" err="1"/>
              <a:t>dell’AGCoM</a:t>
            </a:r>
            <a:r>
              <a:rPr lang="it-IT" dirty="0"/>
              <a:t> e sanzioni amministrative (art. 27 Cod. </a:t>
            </a:r>
            <a:r>
              <a:rPr lang="it-IT" dirty="0" err="1"/>
              <a:t>cons</a:t>
            </a:r>
            <a:r>
              <a:rPr lang="it-IT" dirty="0"/>
              <a:t>.)</a:t>
            </a:r>
          </a:p>
        </p:txBody>
      </p:sp>
    </p:spTree>
    <p:extLst>
      <p:ext uri="{BB962C8B-B14F-4D97-AF65-F5344CB8AC3E}">
        <p14:creationId xmlns:p14="http://schemas.microsoft.com/office/powerpoint/2010/main" val="383692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000" b="1" dirty="0">
                <a:solidFill>
                  <a:srgbClr val="FF0000"/>
                </a:solidFill>
              </a:rPr>
              <a:t>La giurisprudenza sullo «spamming» 1</a:t>
            </a:r>
          </a:p>
        </p:txBody>
      </p:sp>
      <p:sp>
        <p:nvSpPr>
          <p:cNvPr id="3" name="Segnaposto contenuto 2"/>
          <p:cNvSpPr>
            <a:spLocks noGrp="1"/>
          </p:cNvSpPr>
          <p:nvPr>
            <p:ph idx="1"/>
          </p:nvPr>
        </p:nvSpPr>
        <p:spPr/>
        <p:txBody>
          <a:bodyPr/>
          <a:lstStyle/>
          <a:p>
            <a:endParaRPr lang="it-IT" dirty="0"/>
          </a:p>
          <a:p>
            <a:r>
              <a:rPr lang="it-IT" dirty="0">
                <a:solidFill>
                  <a:srgbClr val="FF0000"/>
                </a:solidFill>
              </a:rPr>
              <a:t>Giudice  di Pace di Napoli</a:t>
            </a:r>
            <a:r>
              <a:rPr lang="it-IT" dirty="0"/>
              <a:t>, 10 giugno 2004 (un e-mail da </a:t>
            </a:r>
            <a:r>
              <a:rPr lang="it-IT" dirty="0" err="1"/>
              <a:t>Nencini</a:t>
            </a:r>
            <a:r>
              <a:rPr lang="it-IT" dirty="0"/>
              <a:t> Sport) </a:t>
            </a:r>
          </a:p>
          <a:p>
            <a:endParaRPr lang="it-IT" dirty="0"/>
          </a:p>
          <a:p>
            <a:r>
              <a:rPr lang="it-IT" dirty="0">
                <a:solidFill>
                  <a:srgbClr val="FF0000"/>
                </a:solidFill>
              </a:rPr>
              <a:t>Giudice di Pace di Napoli</a:t>
            </a:r>
            <a:r>
              <a:rPr lang="it-IT" dirty="0"/>
              <a:t>, 29 settembre 2005 (vari SMS da TIM)</a:t>
            </a:r>
          </a:p>
          <a:p>
            <a:endParaRPr lang="it-IT" dirty="0"/>
          </a:p>
          <a:p>
            <a:r>
              <a:rPr lang="it-IT" dirty="0">
                <a:solidFill>
                  <a:srgbClr val="FF0000"/>
                </a:solidFill>
              </a:rPr>
              <a:t>Tribunale di Bari</a:t>
            </a:r>
            <a:r>
              <a:rPr lang="it-IT" dirty="0"/>
              <a:t>, 23 novembre 2009 (tre fax da E…..S.r.l.)</a:t>
            </a:r>
          </a:p>
        </p:txBody>
      </p:sp>
    </p:spTree>
    <p:extLst>
      <p:ext uri="{BB962C8B-B14F-4D97-AF65-F5344CB8AC3E}">
        <p14:creationId xmlns:p14="http://schemas.microsoft.com/office/powerpoint/2010/main" val="763106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73110" y="291964"/>
            <a:ext cx="8229600" cy="1143000"/>
          </a:xfrm>
        </p:spPr>
        <p:txBody>
          <a:bodyPr>
            <a:noAutofit/>
          </a:bodyPr>
          <a:lstStyle/>
          <a:p>
            <a:r>
              <a:rPr lang="it-IT" sz="4000" b="1" dirty="0">
                <a:solidFill>
                  <a:srgbClr val="FF0000"/>
                </a:solidFill>
              </a:rPr>
              <a:t>La giurisprudenza sullo «spamming» 2</a:t>
            </a:r>
            <a:endParaRPr lang="it-IT" sz="4000" dirty="0"/>
          </a:p>
        </p:txBody>
      </p:sp>
      <p:sp>
        <p:nvSpPr>
          <p:cNvPr id="3" name="Segnaposto contenuto 2"/>
          <p:cNvSpPr>
            <a:spLocks noGrp="1"/>
          </p:cNvSpPr>
          <p:nvPr>
            <p:ph idx="1"/>
          </p:nvPr>
        </p:nvSpPr>
        <p:spPr>
          <a:xfrm>
            <a:off x="457200" y="1988840"/>
            <a:ext cx="8229600" cy="4389120"/>
          </a:xfrm>
        </p:spPr>
        <p:txBody>
          <a:bodyPr/>
          <a:lstStyle/>
          <a:p>
            <a:r>
              <a:rPr lang="it-IT" dirty="0">
                <a:solidFill>
                  <a:srgbClr val="FF0000"/>
                </a:solidFill>
              </a:rPr>
              <a:t>Tribunale di Brescia</a:t>
            </a:r>
            <a:r>
              <a:rPr lang="it-IT" dirty="0"/>
              <a:t>, 4 marzo 2013 (un fax da Wind)</a:t>
            </a:r>
          </a:p>
          <a:p>
            <a:endParaRPr lang="it-IT" dirty="0"/>
          </a:p>
          <a:p>
            <a:r>
              <a:rPr lang="it-IT" dirty="0"/>
              <a:t>L’approdo in Cassazione!</a:t>
            </a:r>
          </a:p>
          <a:p>
            <a:r>
              <a:rPr lang="it-IT" dirty="0">
                <a:solidFill>
                  <a:srgbClr val="FF0000"/>
                </a:solidFill>
                <a:latin typeface="Calibri"/>
              </a:rPr>
              <a:t>→</a:t>
            </a:r>
            <a:r>
              <a:rPr lang="it-IT" dirty="0">
                <a:solidFill>
                  <a:srgbClr val="FF0000"/>
                </a:solidFill>
              </a:rPr>
              <a:t>Cassazione</a:t>
            </a:r>
            <a:r>
              <a:rPr lang="it-IT" dirty="0"/>
              <a:t>, 24 giugno 2014, n. 14326 (tre fax da </a:t>
            </a:r>
            <a:r>
              <a:rPr lang="it-IT" dirty="0" err="1"/>
              <a:t>Manage</a:t>
            </a:r>
            <a:r>
              <a:rPr lang="it-IT" dirty="0"/>
              <a:t> </a:t>
            </a:r>
            <a:r>
              <a:rPr lang="it-IT" dirty="0" err="1"/>
              <a:t>Consulting</a:t>
            </a:r>
            <a:r>
              <a:rPr lang="it-IT" dirty="0"/>
              <a:t> – si conferma il provvedimento del Garante)</a:t>
            </a:r>
          </a:p>
          <a:p>
            <a:r>
              <a:rPr lang="it-IT" dirty="0">
                <a:solidFill>
                  <a:srgbClr val="FF0000"/>
                </a:solidFill>
              </a:rPr>
              <a:t>→Cassazione</a:t>
            </a:r>
            <a:r>
              <a:rPr lang="it-IT" dirty="0"/>
              <a:t>, 8 febbraio 2017 (dieci e-mail in tre anni da SIAA) …… responsabile si, ma il danno????</a:t>
            </a:r>
          </a:p>
          <a:p>
            <a:endParaRPr lang="it-IT" dirty="0"/>
          </a:p>
          <a:p>
            <a:endParaRPr lang="it-IT" dirty="0"/>
          </a:p>
          <a:p>
            <a:endParaRPr lang="it-IT" dirty="0"/>
          </a:p>
        </p:txBody>
      </p:sp>
    </p:spTree>
    <p:extLst>
      <p:ext uri="{BB962C8B-B14F-4D97-AF65-F5344CB8AC3E}">
        <p14:creationId xmlns:p14="http://schemas.microsoft.com/office/powerpoint/2010/main" val="3869313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FB776B-2889-4AE2-ABF1-0284182C1CB4}"/>
              </a:ext>
            </a:extLst>
          </p:cNvPr>
          <p:cNvSpPr>
            <a:spLocks noGrp="1"/>
          </p:cNvSpPr>
          <p:nvPr>
            <p:ph type="title"/>
          </p:nvPr>
        </p:nvSpPr>
        <p:spPr/>
        <p:txBody>
          <a:bodyPr>
            <a:normAutofit fontScale="90000"/>
          </a:bodyPr>
          <a:lstStyle/>
          <a:p>
            <a:r>
              <a:rPr lang="it-IT" dirty="0"/>
              <a:t>La pubblicità nelle professioni regolamentate</a:t>
            </a:r>
          </a:p>
        </p:txBody>
      </p:sp>
      <p:sp>
        <p:nvSpPr>
          <p:cNvPr id="3" name="Segnaposto contenuto 2">
            <a:extLst>
              <a:ext uri="{FF2B5EF4-FFF2-40B4-BE49-F238E27FC236}">
                <a16:creationId xmlns:a16="http://schemas.microsoft.com/office/drawing/2014/main" id="{900FCE3E-27DA-410B-812E-F93588E4BEA2}"/>
              </a:ext>
            </a:extLst>
          </p:cNvPr>
          <p:cNvSpPr>
            <a:spLocks noGrp="1"/>
          </p:cNvSpPr>
          <p:nvPr>
            <p:ph idx="1"/>
          </p:nvPr>
        </p:nvSpPr>
        <p:spPr/>
        <p:txBody>
          <a:bodyPr/>
          <a:lstStyle/>
          <a:p>
            <a:endParaRPr lang="it-IT" dirty="0"/>
          </a:p>
          <a:p>
            <a:endParaRPr lang="it-IT" dirty="0"/>
          </a:p>
          <a:p>
            <a:r>
              <a:rPr lang="it-IT" sz="2800" b="1" dirty="0"/>
              <a:t>Art. 10 del d.lgs. n. 70/2003</a:t>
            </a:r>
          </a:p>
        </p:txBody>
      </p:sp>
    </p:spTree>
    <p:extLst>
      <p:ext uri="{BB962C8B-B14F-4D97-AF65-F5344CB8AC3E}">
        <p14:creationId xmlns:p14="http://schemas.microsoft.com/office/powerpoint/2010/main" val="406102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548680"/>
            <a:ext cx="8229600" cy="1298408"/>
          </a:xfrm>
        </p:spPr>
        <p:txBody>
          <a:bodyPr>
            <a:normAutofit/>
          </a:bodyPr>
          <a:lstStyle/>
          <a:p>
            <a:r>
              <a:rPr lang="it-IT" sz="4000" b="1" dirty="0">
                <a:solidFill>
                  <a:srgbClr val="FF0000"/>
                </a:solidFill>
              </a:rPr>
              <a:t>Definizione di comunicazione commerciale</a:t>
            </a:r>
          </a:p>
        </p:txBody>
      </p:sp>
      <p:sp>
        <p:nvSpPr>
          <p:cNvPr id="3" name="Segnaposto contenuto 2"/>
          <p:cNvSpPr>
            <a:spLocks noGrp="1"/>
          </p:cNvSpPr>
          <p:nvPr>
            <p:ph idx="1"/>
          </p:nvPr>
        </p:nvSpPr>
        <p:spPr/>
        <p:txBody>
          <a:bodyPr>
            <a:normAutofit fontScale="85000" lnSpcReduction="20000"/>
          </a:bodyPr>
          <a:lstStyle/>
          <a:p>
            <a:pPr marL="0" indent="0">
              <a:buNone/>
            </a:pPr>
            <a:r>
              <a:rPr lang="it-IT" dirty="0"/>
              <a:t>Art. 2 d.lgs. n. 70/2003 (attuazione Direttiva 2000/31) </a:t>
            </a:r>
          </a:p>
          <a:p>
            <a:pPr marL="0" indent="0">
              <a:buNone/>
            </a:pPr>
            <a:r>
              <a:rPr lang="it-IT" b="1" dirty="0"/>
              <a:t>Sono comunicazioni commerciali</a:t>
            </a:r>
            <a:r>
              <a:rPr lang="it-IT" dirty="0"/>
              <a:t>: </a:t>
            </a:r>
          </a:p>
          <a:p>
            <a:r>
              <a:rPr lang="it-IT" dirty="0"/>
              <a:t>tutte le forme di comunicazione destinate, in modo diretto o indiretto, a </a:t>
            </a:r>
            <a:r>
              <a:rPr lang="it-IT" b="1" dirty="0"/>
              <a:t>promuovere</a:t>
            </a:r>
            <a:r>
              <a:rPr lang="it-IT" dirty="0"/>
              <a:t> beni, servizi o l'immagine di un'impresa, di un'organizzazione o di un soggetto che esercita un'attività agricola, commerciale, industriale, artigianale o una libera professione. </a:t>
            </a:r>
          </a:p>
          <a:p>
            <a:r>
              <a:rPr lang="it-IT" b="1" dirty="0"/>
              <a:t>Non sono</a:t>
            </a:r>
            <a:r>
              <a:rPr lang="it-IT" dirty="0"/>
              <a:t> di per sé comunicazioni commerciali:</a:t>
            </a:r>
            <a:br>
              <a:rPr lang="it-IT" dirty="0"/>
            </a:br>
            <a:r>
              <a:rPr lang="it-IT" dirty="0"/>
              <a:t>1) le informazioni che consentono un accesso diretto all'attività dell'impresa, del soggetto o dell'organizzazione, come un nome di dominio, o un indirizzo di posta elettronica;</a:t>
            </a:r>
            <a:br>
              <a:rPr lang="it-IT" dirty="0"/>
            </a:br>
            <a:r>
              <a:rPr lang="it-IT" dirty="0"/>
              <a:t>2) le comunicazioni relative a beni, servizi o all'immagine di tale impresa, soggetto o organizzazione, elaborate in modo indipendente, in particolare senza alcun corrispettivo</a:t>
            </a:r>
          </a:p>
        </p:txBody>
      </p:sp>
    </p:spTree>
    <p:extLst>
      <p:ext uri="{BB962C8B-B14F-4D97-AF65-F5344CB8AC3E}">
        <p14:creationId xmlns:p14="http://schemas.microsoft.com/office/powerpoint/2010/main" val="51143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b="1" dirty="0">
                <a:solidFill>
                  <a:srgbClr val="FF0000"/>
                </a:solidFill>
              </a:rPr>
              <a:t>Obblighi informativi per le comunicazioni commerciali</a:t>
            </a:r>
          </a:p>
        </p:txBody>
      </p:sp>
      <p:sp>
        <p:nvSpPr>
          <p:cNvPr id="3" name="Segnaposto contenuto 2"/>
          <p:cNvSpPr>
            <a:spLocks noGrp="1"/>
          </p:cNvSpPr>
          <p:nvPr>
            <p:ph idx="1"/>
          </p:nvPr>
        </p:nvSpPr>
        <p:spPr/>
        <p:txBody>
          <a:bodyPr>
            <a:normAutofit fontScale="85000" lnSpcReduction="20000"/>
          </a:bodyPr>
          <a:lstStyle/>
          <a:p>
            <a:r>
              <a:rPr lang="it-IT" b="1" dirty="0"/>
              <a:t>Art. 8 d. </a:t>
            </a:r>
            <a:r>
              <a:rPr lang="it-IT" b="1" dirty="0" err="1"/>
              <a:t>lgs</a:t>
            </a:r>
            <a:r>
              <a:rPr lang="it-IT" b="1" dirty="0"/>
              <a:t>. n. 70/2003</a:t>
            </a:r>
            <a:endParaRPr lang="it-IT" dirty="0"/>
          </a:p>
          <a:p>
            <a:r>
              <a:rPr lang="it-IT" dirty="0"/>
              <a:t>1. In aggiunta agli obblighi informativi previsti per specifici beni e servizi, le comunicazioni commerciali che costituiscono un servizio della società dell'informazione o ne sono parte integrante, devono contenere, sin dal primo invio, in modo chiaro ed inequivocabile, una specifica informativa, diretta ad evidenziare:</a:t>
            </a:r>
          </a:p>
          <a:p>
            <a:r>
              <a:rPr lang="it-IT" u="sng" dirty="0"/>
              <a:t>che si tratta di comunicazione commerciale</a:t>
            </a:r>
            <a:r>
              <a:rPr lang="it-IT" dirty="0"/>
              <a:t>;</a:t>
            </a:r>
          </a:p>
          <a:p>
            <a:r>
              <a:rPr lang="it-IT" u="sng" dirty="0"/>
              <a:t>la persona fisica o giuridica per conto della quale è effettuata la comunicazione commerciale</a:t>
            </a:r>
            <a:r>
              <a:rPr lang="it-IT" dirty="0"/>
              <a:t>;</a:t>
            </a:r>
          </a:p>
          <a:p>
            <a:r>
              <a:rPr lang="it-IT" u="sng" dirty="0"/>
              <a:t>che si tratta di un'offerta promozionale come sconti, premi, o omaggi e le relative condizioni di accesso</a:t>
            </a:r>
            <a:r>
              <a:rPr lang="it-IT" dirty="0"/>
              <a:t>;</a:t>
            </a:r>
          </a:p>
          <a:p>
            <a:r>
              <a:rPr lang="it-IT" u="sng" dirty="0"/>
              <a:t>che si tratta di concorsi o giochi promozionali, se consentiti, e le relative condizioni di partecipazione</a:t>
            </a:r>
            <a:r>
              <a:rPr lang="it-IT" dirty="0"/>
              <a:t>.</a:t>
            </a:r>
          </a:p>
          <a:p>
            <a:endParaRPr lang="it-IT" dirty="0"/>
          </a:p>
        </p:txBody>
      </p:sp>
    </p:spTree>
    <p:extLst>
      <p:ext uri="{BB962C8B-B14F-4D97-AF65-F5344CB8AC3E}">
        <p14:creationId xmlns:p14="http://schemas.microsoft.com/office/powerpoint/2010/main" val="136504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p:cNvSpPr txBox="1">
            <a:spLocks noGrp="1"/>
          </p:cNvSpPr>
          <p:nvPr>
            <p:ph type="title"/>
          </p:nvPr>
        </p:nvSpPr>
        <p:spPr>
          <a:xfrm>
            <a:off x="457200" y="274638"/>
            <a:ext cx="7620000" cy="1642194"/>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ctr"/>
            <a:endParaRPr lang="it-IT" b="1" dirty="0"/>
          </a:p>
          <a:p>
            <a:pPr marL="114300" indent="0">
              <a:buNone/>
            </a:pPr>
            <a:endParaRPr lang="it-IT" b="1" dirty="0"/>
          </a:p>
        </p:txBody>
      </p:sp>
      <p:sp>
        <p:nvSpPr>
          <p:cNvPr id="5" name="Sottotitolo 2"/>
          <p:cNvSpPr txBox="1">
            <a:spLocks/>
          </p:cNvSpPr>
          <p:nvPr/>
        </p:nvSpPr>
        <p:spPr>
          <a:xfrm>
            <a:off x="581891" y="2564904"/>
            <a:ext cx="7620000" cy="1584176"/>
          </a:xfrm>
          <a:prstGeom prst="rect">
            <a:avLst/>
          </a:prstGeom>
        </p:spPr>
        <p:txBody>
          <a:bodyPr vert="horz" lIns="91440" tIns="45720" rIns="91440" bIns="45720" rtlCol="0" anchor="ctr">
            <a:normAutofit fontScale="250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cap="none" spc="-100" baseline="0">
                <a:ln>
                  <a:noFill/>
                </a:ln>
                <a:solidFill>
                  <a:schemeClr val="tx1"/>
                </a:solidFill>
                <a:effectLst/>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it-IT" sz="7600" b="1" cap="small" dirty="0">
                <a:solidFill>
                  <a:srgbClr val="FF0000"/>
                </a:solidFill>
              </a:rPr>
              <a:t>L</a:t>
            </a:r>
            <a:r>
              <a:rPr lang="it-IT" sz="9600" b="1" cap="small" dirty="0">
                <a:solidFill>
                  <a:srgbClr val="FF0000"/>
                </a:solidFill>
              </a:rPr>
              <a:t>’art. 9 del d. </a:t>
            </a:r>
            <a:r>
              <a:rPr lang="it-IT" sz="9600" b="1" cap="small" dirty="0" err="1">
                <a:solidFill>
                  <a:srgbClr val="FF0000"/>
                </a:solidFill>
              </a:rPr>
              <a:t>lgs</a:t>
            </a:r>
            <a:r>
              <a:rPr lang="it-IT" sz="9600" b="1" cap="small" dirty="0">
                <a:solidFill>
                  <a:srgbClr val="FF0000"/>
                </a:solidFill>
              </a:rPr>
              <a:t>. n. 70/2003 e la tecnica dell’OPT-OUT</a:t>
            </a:r>
          </a:p>
          <a:p>
            <a:pPr marL="114300" indent="0">
              <a:buNone/>
            </a:pPr>
            <a:endParaRPr lang="it-IT" dirty="0"/>
          </a:p>
          <a:p>
            <a:pPr marL="114300" indent="0">
              <a:buNone/>
            </a:pPr>
            <a:endParaRPr lang="it-IT" dirty="0"/>
          </a:p>
          <a:p>
            <a:pPr marL="114300" indent="0">
              <a:buNone/>
            </a:pPr>
            <a:r>
              <a:rPr lang="it-IT" sz="9600" b="1" dirty="0"/>
              <a:t>Art. 9 (Comunicazione commerciale non sollecitata)</a:t>
            </a:r>
            <a:endParaRPr lang="it-IT" sz="9600" dirty="0"/>
          </a:p>
          <a:p>
            <a:pPr marL="114300" indent="0" algn="just">
              <a:buNone/>
            </a:pPr>
            <a:r>
              <a:rPr lang="it-IT" sz="9600" dirty="0"/>
              <a:t>……le comunicazioni commerciali non sollecitate trasmesse da un prestatore per posta elettronica devono, in modo chiaro e inequivocabile, essere identificate come tali fin dal momento in cui il destinatario le riceve e </a:t>
            </a:r>
            <a:r>
              <a:rPr lang="it-IT" sz="9600" u="sng" dirty="0"/>
              <a:t>contenere l'indicazione che il destinatario del messaggio può opporsi al ricevimento in futuro di tali comunicazioni</a:t>
            </a:r>
            <a:r>
              <a:rPr lang="it-IT" sz="9600" dirty="0"/>
              <a:t>.</a:t>
            </a:r>
          </a:p>
          <a:p>
            <a:pPr marL="114300" indent="0" algn="just">
              <a:buNone/>
            </a:pPr>
            <a:r>
              <a:rPr lang="it-IT" sz="9600" dirty="0"/>
              <a:t>2. La prova del carattere sollecitato delle comunicazioni commerciali spetta al prestatore</a:t>
            </a:r>
          </a:p>
          <a:p>
            <a:pPr marL="114300" indent="0" algn="just">
              <a:buNone/>
            </a:pPr>
            <a:endParaRPr lang="it-IT" sz="9600" dirty="0"/>
          </a:p>
          <a:p>
            <a:pPr marL="114300" indent="0" algn="just">
              <a:buNone/>
            </a:pPr>
            <a:r>
              <a:rPr lang="it-IT" sz="9600" dirty="0"/>
              <a:t>La diversa scelta della Direttiva 31/2000 e la scelta della tecnica dell’</a:t>
            </a:r>
            <a:r>
              <a:rPr lang="it-IT" sz="9600" b="1" dirty="0">
                <a:solidFill>
                  <a:srgbClr val="FF0000"/>
                </a:solidFill>
              </a:rPr>
              <a:t>OPT-IN</a:t>
            </a:r>
          </a:p>
          <a:p>
            <a:pPr marL="114300" indent="0">
              <a:buNone/>
            </a:pPr>
            <a:endParaRPr lang="it-IT" dirty="0"/>
          </a:p>
          <a:p>
            <a:pPr marL="114300" indent="0">
              <a:buNone/>
            </a:pPr>
            <a:endParaRPr lang="it-IT" dirty="0"/>
          </a:p>
          <a:p>
            <a:pPr marL="114300" indent="0">
              <a:buFont typeface="Arial" pitchFamily="34" charset="0"/>
              <a:buNone/>
            </a:pPr>
            <a:endParaRPr lang="it-IT" b="1" dirty="0"/>
          </a:p>
        </p:txBody>
      </p:sp>
    </p:spTree>
    <p:extLst>
      <p:ext uri="{BB962C8B-B14F-4D97-AF65-F5344CB8AC3E}">
        <p14:creationId xmlns:p14="http://schemas.microsoft.com/office/powerpoint/2010/main" val="35956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4400" b="1" dirty="0">
                <a:solidFill>
                  <a:srgbClr val="FF0000"/>
                </a:solidFill>
              </a:rPr>
              <a:t>     L’art. 130 d.lgs. n. 196/2003</a:t>
            </a:r>
          </a:p>
        </p:txBody>
      </p:sp>
      <p:sp>
        <p:nvSpPr>
          <p:cNvPr id="3" name="Segnaposto contenuto 2"/>
          <p:cNvSpPr>
            <a:spLocks noGrp="1"/>
          </p:cNvSpPr>
          <p:nvPr>
            <p:ph idx="1"/>
          </p:nvPr>
        </p:nvSpPr>
        <p:spPr>
          <a:xfrm>
            <a:off x="539552" y="2468880"/>
            <a:ext cx="8229600" cy="4389120"/>
          </a:xfrm>
        </p:spPr>
        <p:txBody>
          <a:bodyPr/>
          <a:lstStyle/>
          <a:p>
            <a:endParaRPr lang="it-IT" sz="2800" dirty="0"/>
          </a:p>
          <a:p>
            <a:r>
              <a:rPr lang="it-IT" sz="2800" dirty="0"/>
              <a:t>Perché il raccordo con il «Codice della Privacy»?</a:t>
            </a:r>
          </a:p>
          <a:p>
            <a:endParaRPr lang="it-IT" sz="2800" dirty="0"/>
          </a:p>
          <a:p>
            <a:r>
              <a:rPr lang="it-IT" sz="2800" dirty="0"/>
              <a:t>L’art. 130 del d. </a:t>
            </a:r>
            <a:r>
              <a:rPr lang="it-IT" sz="2800" dirty="0" err="1"/>
              <a:t>lgs</a:t>
            </a:r>
            <a:r>
              <a:rPr lang="it-IT" sz="2800" dirty="0"/>
              <a:t>. n. 196/2003 (aggiornato con il d.lgs. 101/2018): tra </a:t>
            </a:r>
            <a:r>
              <a:rPr lang="it-IT" sz="2800" dirty="0" err="1"/>
              <a:t>opt</a:t>
            </a:r>
            <a:r>
              <a:rPr lang="it-IT" sz="2800" dirty="0"/>
              <a:t>-in, </a:t>
            </a:r>
            <a:r>
              <a:rPr lang="it-IT" sz="2800" dirty="0" err="1"/>
              <a:t>opt</a:t>
            </a:r>
            <a:r>
              <a:rPr lang="it-IT" sz="2800" dirty="0"/>
              <a:t>-out  e soft-spam o soft-</a:t>
            </a:r>
            <a:r>
              <a:rPr lang="it-IT" sz="2800" dirty="0" err="1"/>
              <a:t>opt</a:t>
            </a:r>
            <a:r>
              <a:rPr lang="it-IT" sz="2800" dirty="0"/>
              <a:t> -in</a:t>
            </a:r>
          </a:p>
          <a:p>
            <a:endParaRPr lang="it-IT" dirty="0"/>
          </a:p>
        </p:txBody>
      </p:sp>
    </p:spTree>
    <p:extLst>
      <p:ext uri="{BB962C8B-B14F-4D97-AF65-F5344CB8AC3E}">
        <p14:creationId xmlns:p14="http://schemas.microsoft.com/office/powerpoint/2010/main" val="139712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ttotitolo 2"/>
          <p:cNvSpPr txBox="1">
            <a:spLocks/>
          </p:cNvSpPr>
          <p:nvPr/>
        </p:nvSpPr>
        <p:spPr>
          <a:xfrm>
            <a:off x="609600" y="-675456"/>
            <a:ext cx="7922840" cy="7533456"/>
          </a:xfrm>
          <a:prstGeom prst="rect">
            <a:avLst/>
          </a:prstGeom>
        </p:spPr>
        <p:txBody>
          <a:bodyPr vert="horz" lIns="91440" tIns="45720" rIns="91440" bIns="45720" rtlCol="0" anchor="ctr">
            <a:normAutofit fontScale="92500"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cap="none" spc="-100" baseline="0">
                <a:ln>
                  <a:noFill/>
                </a:ln>
                <a:solidFill>
                  <a:schemeClr val="tx1"/>
                </a:solidFill>
                <a:effectLst/>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lvl="1" algn="ctr"/>
            <a:endParaRPr lang="it-IT" sz="3000" b="1" dirty="0"/>
          </a:p>
          <a:p>
            <a:pPr marL="114300" indent="0" fontAlgn="t">
              <a:buNone/>
            </a:pPr>
            <a:r>
              <a:rPr lang="it-IT" sz="4600" b="1" dirty="0">
                <a:solidFill>
                  <a:srgbClr val="FF0000"/>
                </a:solidFill>
              </a:rPr>
              <a:t>Art. 130. Comunicazioni indesiderate</a:t>
            </a:r>
            <a:br>
              <a:rPr lang="it-IT" sz="4600" b="1" dirty="0">
                <a:solidFill>
                  <a:srgbClr val="FF0000"/>
                </a:solidFill>
              </a:rPr>
            </a:br>
            <a:r>
              <a:rPr lang="it-IT" sz="3200" dirty="0"/>
              <a:t>1. </a:t>
            </a:r>
            <a:r>
              <a:rPr lang="it-IT" sz="2800" dirty="0"/>
              <a:t>Fermo restando quanto stabilito dagli articoli 8 e 21 del decreto legislativo 9 aprile 2003, n. 70, l'uso di sistemi automatizzati di chiamata o di comunicazione di chiamata senza l'intervento di un operatore per l'invio di materiale pubblicitario o di vendita diretta o per il compimento di ricerche di mercato o di comunicazione commerciale è consentito </a:t>
            </a:r>
            <a:r>
              <a:rPr lang="it-IT" sz="2800" b="1" dirty="0"/>
              <a:t>con il consenso del contraente o utente</a:t>
            </a:r>
            <a:r>
              <a:rPr lang="it-IT" sz="2800" dirty="0"/>
              <a:t>. </a:t>
            </a:r>
            <a:r>
              <a:rPr lang="it-IT" sz="3000" dirty="0"/>
              <a:t>Resta in ogni caso fermo quanto previsto dall’articolo 1, comma 14, della legge 11 gennaio 2018, n. 5</a:t>
            </a:r>
          </a:p>
          <a:p>
            <a:pPr marL="114300" indent="0" fontAlgn="t">
              <a:buNone/>
            </a:pPr>
            <a:r>
              <a:rPr lang="it-IT" sz="2800" dirty="0"/>
              <a:t>2. La disposizione di cui al comma 1 si applica anche alle comunicazioni elettroniche, effettuate per le finalità ivi indicate, mediante posta elettronica, telefax, messaggi del tipo </a:t>
            </a:r>
            <a:r>
              <a:rPr lang="it-IT" sz="2800" dirty="0" err="1"/>
              <a:t>Mms</a:t>
            </a:r>
            <a:r>
              <a:rPr lang="it-IT" sz="2800" dirty="0"/>
              <a:t> (Multimedia Messaging Service) o Sms (Short Message Service) o di altro tipo.</a:t>
            </a:r>
          </a:p>
          <a:p>
            <a:pPr marL="114300" indent="0" fontAlgn="t">
              <a:buNone/>
            </a:pPr>
            <a:r>
              <a:rPr lang="it-IT" sz="2800" dirty="0"/>
              <a:t>3. (…..) </a:t>
            </a:r>
          </a:p>
        </p:txBody>
      </p:sp>
    </p:spTree>
    <p:extLst>
      <p:ext uri="{BB962C8B-B14F-4D97-AF65-F5344CB8AC3E}">
        <p14:creationId xmlns:p14="http://schemas.microsoft.com/office/powerpoint/2010/main" val="405455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dirty="0"/>
          </a:p>
        </p:txBody>
      </p:sp>
      <p:sp>
        <p:nvSpPr>
          <p:cNvPr id="3" name="Segnaposto contenuto 2"/>
          <p:cNvSpPr>
            <a:spLocks noGrp="1"/>
          </p:cNvSpPr>
          <p:nvPr>
            <p:ph idx="1"/>
          </p:nvPr>
        </p:nvSpPr>
        <p:spPr>
          <a:xfrm>
            <a:off x="457200" y="620688"/>
            <a:ext cx="8219256" cy="5703912"/>
          </a:xfrm>
        </p:spPr>
        <p:txBody>
          <a:bodyPr>
            <a:normAutofit/>
          </a:bodyPr>
          <a:lstStyle/>
          <a:p>
            <a:r>
              <a:rPr lang="it-IT" dirty="0"/>
              <a:t>Cosa dice l’art. 1 comma 14 della legge 5/2018?</a:t>
            </a:r>
          </a:p>
          <a:p>
            <a:endParaRPr lang="it-IT" dirty="0"/>
          </a:p>
          <a:p>
            <a:endParaRPr lang="it-IT" dirty="0"/>
          </a:p>
          <a:p>
            <a:r>
              <a:rPr lang="it-IT" dirty="0"/>
              <a:t>E' vietato l'utilizzo di compositori telefonici per la ricerca automatica di numeri anche non inseriti negli elenchi di abbonati di cui all'articolo 2, comma 2, del regolamento di cui al D.P.R. n. 178/2010. In caso di violazione di tale divieto, si applica la sanzione amministrativa di cui all'articolo 162, comma 2-bis, del Codice di cui al d. </a:t>
            </a:r>
            <a:r>
              <a:rPr lang="it-IT" dirty="0" err="1"/>
              <a:t>lgs</a:t>
            </a:r>
            <a:r>
              <a:rPr lang="it-IT" dirty="0"/>
              <a:t>. n. 196/2003.</a:t>
            </a:r>
          </a:p>
          <a:p>
            <a:endParaRPr lang="it-IT" dirty="0"/>
          </a:p>
        </p:txBody>
      </p:sp>
    </p:spTree>
    <p:extLst>
      <p:ext uri="{BB962C8B-B14F-4D97-AF65-F5344CB8AC3E}">
        <p14:creationId xmlns:p14="http://schemas.microsoft.com/office/powerpoint/2010/main" val="801124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332656"/>
            <a:ext cx="8229600" cy="864096"/>
          </a:xfrm>
        </p:spPr>
        <p:txBody>
          <a:bodyPr/>
          <a:lstStyle/>
          <a:p>
            <a:r>
              <a:rPr lang="it-IT" sz="3600" b="1" dirty="0">
                <a:solidFill>
                  <a:srgbClr val="FF0000"/>
                </a:solidFill>
              </a:rPr>
              <a:t>Segue art. 130 </a:t>
            </a:r>
          </a:p>
        </p:txBody>
      </p:sp>
      <p:sp>
        <p:nvSpPr>
          <p:cNvPr id="3" name="Segnaposto contenuto 2"/>
          <p:cNvSpPr>
            <a:spLocks noGrp="1"/>
          </p:cNvSpPr>
          <p:nvPr>
            <p:ph idx="1"/>
          </p:nvPr>
        </p:nvSpPr>
        <p:spPr>
          <a:xfrm>
            <a:off x="56581" y="1268760"/>
            <a:ext cx="9041182" cy="5055840"/>
          </a:xfrm>
        </p:spPr>
        <p:txBody>
          <a:bodyPr>
            <a:noAutofit/>
          </a:bodyPr>
          <a:lstStyle/>
          <a:p>
            <a:pPr marL="114300" indent="0" fontAlgn="t">
              <a:buNone/>
            </a:pPr>
            <a:r>
              <a:rPr lang="it-IT" sz="1800" dirty="0"/>
              <a:t>3-</a:t>
            </a:r>
            <a:r>
              <a:rPr lang="it-IT" sz="1800" i="1" dirty="0"/>
              <a:t>bis</a:t>
            </a:r>
            <a:r>
              <a:rPr lang="it-IT" sz="1800" dirty="0"/>
              <a:t>. In deroga a quanto previsto dall'articolo 129, il trattamento dei dati di cui al comma 1 del predetto articolo, mediante l'impiego del </a:t>
            </a:r>
            <a:r>
              <a:rPr lang="it-IT" sz="1800" b="1" dirty="0"/>
              <a:t>telefono e della posta cartacea</a:t>
            </a:r>
            <a:r>
              <a:rPr lang="it-IT" sz="1800" dirty="0"/>
              <a:t> per le finalità di invio di </a:t>
            </a:r>
            <a:r>
              <a:rPr lang="it-IT" sz="1800" b="1" dirty="0"/>
              <a:t>materiale pubblicitario o di vendita diretta o per il compimento di ricerche di mercato o di comunicazione commerciale </a:t>
            </a:r>
            <a:r>
              <a:rPr lang="it-IT" sz="1800" dirty="0"/>
              <a:t>è consentito nei confronti di chi </a:t>
            </a:r>
            <a:r>
              <a:rPr lang="it-IT" sz="1800" b="1" dirty="0"/>
              <a:t>non abbia esercitato il diritto di opposizione</a:t>
            </a:r>
            <a:r>
              <a:rPr lang="it-IT" sz="1800" dirty="0"/>
              <a:t>, con modalità semplificate e anche in via telematica, mediante l'iscrizione della numerazione della quale è intestatario e degli altri dati personali di cui all'articolo 129, comma 1, in un </a:t>
            </a:r>
            <a:r>
              <a:rPr lang="it-IT" sz="1800" b="1" dirty="0"/>
              <a:t>registro pubblico delle opposizioni</a:t>
            </a:r>
            <a:r>
              <a:rPr lang="it-IT" sz="1800" dirty="0"/>
              <a:t>. </a:t>
            </a:r>
          </a:p>
          <a:p>
            <a:pPr marL="114300" indent="0" fontAlgn="t">
              <a:buNone/>
            </a:pPr>
            <a:r>
              <a:rPr lang="it-IT" sz="1800" dirty="0"/>
              <a:t>3-</a:t>
            </a:r>
            <a:r>
              <a:rPr lang="it-IT" sz="1800" i="1" dirty="0"/>
              <a:t>ter</a:t>
            </a:r>
            <a:r>
              <a:rPr lang="it-IT" sz="1800" dirty="0"/>
              <a:t>. Il registro di cui al comma 3-bis è istituito con decreto del Presidente della Repubblica (DPR n. 178/2010) secondo i seguenti criteri e princìpi generali:</a:t>
            </a:r>
          </a:p>
          <a:p>
            <a:pPr fontAlgn="t"/>
            <a:r>
              <a:rPr lang="it-IT" sz="1800" dirty="0"/>
              <a:t>a) attribuzione dell'istituzione e della gestione del registro ad un ente o organismo pubblico titolare di competenze inerenti alla materia (….);</a:t>
            </a:r>
            <a:br>
              <a:rPr lang="it-IT" sz="1800" dirty="0"/>
            </a:br>
            <a:r>
              <a:rPr lang="it-IT" sz="1800" dirty="0"/>
              <a:t>c) previsione che le modalità tecniche di funzionamento del registro consentano ad ogni utente di chiedere che sia iscritta la numerazione della quale è intestatario secondo modalità semplificate ed anche in via telematica o telefonica.</a:t>
            </a:r>
          </a:p>
          <a:p>
            <a:pPr marL="114300" indent="0" fontAlgn="t">
              <a:buNone/>
            </a:pPr>
            <a:r>
              <a:rPr lang="it-IT" sz="1800" dirty="0"/>
              <a:t>3-</a:t>
            </a:r>
            <a:r>
              <a:rPr lang="it-IT" sz="1800" i="1" dirty="0"/>
              <a:t>quater.</a:t>
            </a:r>
            <a:r>
              <a:rPr lang="it-IT" sz="1800" dirty="0"/>
              <a:t> La vigilanza e il controllo sull'organizzazione e il funzionamento del registro di cui al comma 3-bis e sul trattamento dei dati sono attribuiti al Garante. </a:t>
            </a:r>
          </a:p>
          <a:p>
            <a:endParaRPr lang="it-IT" sz="2000" dirty="0"/>
          </a:p>
        </p:txBody>
      </p:sp>
    </p:spTree>
    <p:extLst>
      <p:ext uri="{BB962C8B-B14F-4D97-AF65-F5344CB8AC3E}">
        <p14:creationId xmlns:p14="http://schemas.microsoft.com/office/powerpoint/2010/main" val="251819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404664"/>
            <a:ext cx="8229600" cy="792088"/>
          </a:xfrm>
        </p:spPr>
        <p:txBody>
          <a:bodyPr/>
          <a:lstStyle/>
          <a:p>
            <a:r>
              <a:rPr lang="it-IT" sz="4800" b="1" dirty="0">
                <a:solidFill>
                  <a:srgbClr val="FF0000"/>
                </a:solidFill>
              </a:rPr>
              <a:t>           </a:t>
            </a:r>
            <a:r>
              <a:rPr lang="it-IT" sz="4000" b="1" dirty="0">
                <a:solidFill>
                  <a:srgbClr val="FF0000"/>
                </a:solidFill>
              </a:rPr>
              <a:t>Segue art. 130  (il soft </a:t>
            </a:r>
            <a:r>
              <a:rPr lang="it-IT" sz="4000" b="1" dirty="0" err="1">
                <a:solidFill>
                  <a:srgbClr val="FF0000"/>
                </a:solidFill>
              </a:rPr>
              <a:t>opt</a:t>
            </a:r>
            <a:r>
              <a:rPr lang="it-IT" sz="4000" b="1" dirty="0">
                <a:solidFill>
                  <a:srgbClr val="FF0000"/>
                </a:solidFill>
              </a:rPr>
              <a:t>-in)</a:t>
            </a:r>
          </a:p>
        </p:txBody>
      </p:sp>
      <p:sp>
        <p:nvSpPr>
          <p:cNvPr id="3" name="Segnaposto contenuto 2"/>
          <p:cNvSpPr>
            <a:spLocks noGrp="1"/>
          </p:cNvSpPr>
          <p:nvPr>
            <p:ph idx="1"/>
          </p:nvPr>
        </p:nvSpPr>
        <p:spPr>
          <a:xfrm>
            <a:off x="467544" y="1484784"/>
            <a:ext cx="8229600" cy="4389120"/>
          </a:xfrm>
        </p:spPr>
        <p:txBody>
          <a:bodyPr>
            <a:normAutofit fontScale="32500" lnSpcReduction="20000"/>
          </a:bodyPr>
          <a:lstStyle/>
          <a:p>
            <a:pPr marL="114300" indent="0" fontAlgn="t">
              <a:buNone/>
            </a:pPr>
            <a:r>
              <a:rPr lang="it-IT" sz="7200" dirty="0"/>
              <a:t>4. Fatto salvo quanto previsto nel comma 1, se il titolare del trattamento utilizza, a fini di vendita diretta di propri prodotti o servizi, le coordinate di posta elettronica fornite dall'interessato nel contesto della vendita di un prodotto o di un servizio, può </a:t>
            </a:r>
            <a:r>
              <a:rPr lang="it-IT" sz="7200" u="sng" dirty="0"/>
              <a:t>non richiedere il consenso dell'interessato, sempre che si tratti di servizi analoghi a quelli oggetto della vendita e l'interessato</a:t>
            </a:r>
            <a:r>
              <a:rPr lang="it-IT" sz="7200" dirty="0"/>
              <a:t>, adeguatamente informato, non rifiuti tale uso, inizialmente o in occasione di successive comunicazioni. L'interessato, al momento della raccolta e in occasione dell'invio di ogni comunicazione effettuata per le finalità di cui al presente comma, è informato della possibilità di opporsi in ogni momento al trattamento, in maniera agevole e gratuitamente.</a:t>
            </a:r>
          </a:p>
          <a:p>
            <a:pPr marL="114300" indent="0">
              <a:buFont typeface="Arial" pitchFamily="34" charset="0"/>
              <a:buNone/>
            </a:pPr>
            <a:endParaRPr lang="it-IT" b="1" dirty="0"/>
          </a:p>
          <a:p>
            <a:endParaRPr lang="it-IT" dirty="0"/>
          </a:p>
        </p:txBody>
      </p:sp>
    </p:spTree>
    <p:extLst>
      <p:ext uri="{BB962C8B-B14F-4D97-AF65-F5344CB8AC3E}">
        <p14:creationId xmlns:p14="http://schemas.microsoft.com/office/powerpoint/2010/main" val="2861380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2686</TotalTime>
  <Words>1565</Words>
  <Application>Microsoft Office PowerPoint</Application>
  <PresentationFormat>Presentazione su schermo (4:3)</PresentationFormat>
  <Paragraphs>83</Paragraphs>
  <Slides>16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Arial</vt:lpstr>
      <vt:lpstr>Calibri</vt:lpstr>
      <vt:lpstr>Constantia</vt:lpstr>
      <vt:lpstr>Garamond</vt:lpstr>
      <vt:lpstr>Wingdings 2</vt:lpstr>
      <vt:lpstr>Equinozio</vt:lpstr>
      <vt:lpstr>    Prof.ssa Dianora Poletti  </vt:lpstr>
      <vt:lpstr>Definizione di comunicazione commerciale</vt:lpstr>
      <vt:lpstr>Obblighi informativi per le comunicazioni commerciali</vt:lpstr>
      <vt:lpstr> </vt:lpstr>
      <vt:lpstr>     L’art. 130 d.lgs. n. 196/2003</vt:lpstr>
      <vt:lpstr>Presentazione standard di PowerPoint</vt:lpstr>
      <vt:lpstr>Presentazione standard di PowerPoint</vt:lpstr>
      <vt:lpstr>Segue art. 130 </vt:lpstr>
      <vt:lpstr>           Segue art. 130  (il soft opt-in)</vt:lpstr>
      <vt:lpstr>Segue art. 130</vt:lpstr>
      <vt:lpstr>Il registro delle opposizioni</vt:lpstr>
      <vt:lpstr>La comunicazione non richiesta e il Codice del Consumo</vt:lpstr>
      <vt:lpstr>Quali sanzioni per lo «spamming»?</vt:lpstr>
      <vt:lpstr>La giurisprudenza sullo «spamming» 1</vt:lpstr>
      <vt:lpstr>La giurisprudenza sullo «spamming» 2</vt:lpstr>
      <vt:lpstr>La pubblicità nelle professioni regolamentate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Prof.ssa Dianora Poletti</dc:title>
  <dc:creator>Dianora Poletti</dc:creator>
  <cp:lastModifiedBy>Dianora Poletti</cp:lastModifiedBy>
  <cp:revision>142</cp:revision>
  <cp:lastPrinted>2017-03-03T22:18:20Z</cp:lastPrinted>
  <dcterms:created xsi:type="dcterms:W3CDTF">2016-03-17T17:37:28Z</dcterms:created>
  <dcterms:modified xsi:type="dcterms:W3CDTF">2021-10-05T17:00:51Z</dcterms:modified>
</cp:coreProperties>
</file>