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6" r:id="rId3"/>
    <p:sldId id="334" r:id="rId4"/>
    <p:sldId id="257" r:id="rId5"/>
    <p:sldId id="260" r:id="rId6"/>
    <p:sldId id="315" r:id="rId7"/>
    <p:sldId id="316" r:id="rId8"/>
    <p:sldId id="318" r:id="rId9"/>
    <p:sldId id="336" r:id="rId10"/>
    <p:sldId id="317" r:id="rId11"/>
    <p:sldId id="320" r:id="rId12"/>
    <p:sldId id="329" r:id="rId13"/>
    <p:sldId id="335" r:id="rId14"/>
    <p:sldId id="262" r:id="rId15"/>
    <p:sldId id="261" r:id="rId16"/>
    <p:sldId id="272" r:id="rId17"/>
    <p:sldId id="338" r:id="rId18"/>
    <p:sldId id="264" r:id="rId19"/>
    <p:sldId id="263" r:id="rId20"/>
    <p:sldId id="281" r:id="rId21"/>
    <p:sldId id="282" r:id="rId22"/>
    <p:sldId id="283" r:id="rId23"/>
    <p:sldId id="308" r:id="rId24"/>
    <p:sldId id="284" r:id="rId25"/>
    <p:sldId id="266" r:id="rId26"/>
    <p:sldId id="267" r:id="rId27"/>
    <p:sldId id="322" r:id="rId28"/>
    <p:sldId id="286" r:id="rId29"/>
    <p:sldId id="337" r:id="rId30"/>
  </p:sldIdLst>
  <p:sldSz cx="9144000" cy="6858000" type="screen4x3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75" autoAdjust="0"/>
  </p:normalViewPr>
  <p:slideViewPr>
    <p:cSldViewPr>
      <p:cViewPr varScale="1">
        <p:scale>
          <a:sx n="79" d="100"/>
          <a:sy n="79" d="100"/>
        </p:scale>
        <p:origin x="24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4E078-3B26-4A84-A753-BF031629F95B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46015-872D-4468-9D87-D7476EF66B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41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A841B-8FA3-48A9-B4AE-8FC22528D1F6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2F2B-3866-448E-B957-DFB9766F63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58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F2F2B-3866-448E-B957-DFB9766F63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55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Ieri il prof. Di </a:t>
            </a:r>
            <a:r>
              <a:rPr lang="it-IT" dirty="0" err="1"/>
              <a:t>Ciommo</a:t>
            </a:r>
            <a:r>
              <a:rPr lang="it-IT" dirty="0"/>
              <a:t> diceva che la direttiva appartiene alla preistoria di Internet ....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F2F2B-3866-448E-B957-DFB9766F631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3610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F2F2B-3866-448E-B957-DFB9766F631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022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F2F2B-3866-448E-B957-DFB9766F631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20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F2F2B-3866-448E-B957-DFB9766F631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498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F2F2B-3866-448E-B957-DFB9766F631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962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F2F2B-3866-448E-B957-DFB9766F631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1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E57-45CA-45E2-A128-E2BE9575D141}" type="datetime1">
              <a:rPr lang="it-IT" smtClean="0"/>
              <a:t>27/09/2021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027-BF80-42CD-86C1-4AC1A633E6FD}" type="datetime1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5283-9FED-4157-BBB3-1C54A0440F3F}" type="datetime1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E4D9-1DEB-42C9-9F5B-1EA100C8E192}" type="datetime1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03E6-F85F-40C0-969B-459163E9C072}" type="datetime1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6F95-A9A4-48CF-97E5-D570E24737F4}" type="datetime1">
              <a:rPr lang="it-IT" smtClean="0"/>
              <a:t>27/09/2021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0678-E9B9-41DB-B535-06C2966B11B3}" type="datetime1">
              <a:rPr lang="it-IT" smtClean="0"/>
              <a:t>27/09/2021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7CCD-7F9B-47FB-82EB-B3AA88A3170B}" type="datetime1">
              <a:rPr lang="it-IT" smtClean="0"/>
              <a:t>27/09/2021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4EB4-427A-4111-8C4E-0C51A52AAB52}" type="datetime1">
              <a:rPr lang="it-IT" smtClean="0"/>
              <a:t>27/09/2021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D972-A66C-47FF-BF64-2CEBA980AF1E}" type="datetime1">
              <a:rPr lang="it-IT" smtClean="0"/>
              <a:t>27/09/2021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C8C7-E0B4-41D5-86CA-E5E3AD31958A}" type="datetime1">
              <a:rPr lang="it-IT" smtClean="0"/>
              <a:t>27/09/2021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9484CB-2AD6-4EA9-B7F2-224C563E4DD4}" type="datetime1">
              <a:rPr lang="it-IT" smtClean="0"/>
              <a:t>27/09/2021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611560" y="692696"/>
            <a:ext cx="8075240" cy="1728192"/>
          </a:xfrm>
        </p:spPr>
        <p:txBody>
          <a:bodyPr>
            <a:noAutofit/>
          </a:bodyPr>
          <a:lstStyle/>
          <a:p>
            <a:pPr algn="ctr"/>
            <a:br>
              <a:rPr lang="it-IT" sz="5500" dirty="0">
                <a:latin typeface="Garamond" panose="02020404030301010803" pitchFamily="18" charset="0"/>
              </a:rPr>
            </a:br>
            <a:br>
              <a:rPr lang="it-IT" sz="5500" dirty="0">
                <a:latin typeface="Garamond" panose="02020404030301010803" pitchFamily="18" charset="0"/>
              </a:rPr>
            </a:br>
            <a:br>
              <a:rPr lang="it-IT" sz="5500" dirty="0">
                <a:latin typeface="Garamond" panose="02020404030301010803" pitchFamily="18" charset="0"/>
              </a:rPr>
            </a:br>
            <a:br>
              <a:rPr lang="it-IT" sz="5500" dirty="0">
                <a:latin typeface="Garamond" panose="02020404030301010803" pitchFamily="18" charset="0"/>
              </a:rPr>
            </a:br>
            <a:r>
              <a:rPr lang="it-IT" sz="6000" b="1" dirty="0">
                <a:solidFill>
                  <a:srgbClr val="0070C0"/>
                </a:solidFill>
                <a:latin typeface="Garamond" panose="02020404030301010803" pitchFamily="18" charset="0"/>
              </a:rPr>
              <a:t>Prof.ssa Dianora Poletti </a:t>
            </a:r>
            <a:br>
              <a:rPr lang="it-IT" sz="5800" b="1" dirty="0">
                <a:solidFill>
                  <a:srgbClr val="0070C0"/>
                </a:solidFill>
                <a:latin typeface="Garamond" panose="02020404030301010803" pitchFamily="18" charset="0"/>
              </a:rPr>
            </a:br>
            <a:endParaRPr lang="it-IT" sz="5800" b="1" dirty="0">
              <a:solidFill>
                <a:srgbClr val="0070C0"/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0" y="0"/>
            <a:ext cx="8964488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5500" dirty="0">
                <a:latin typeface="Garamond" panose="02020404030301010803" pitchFamily="18" charset="0"/>
              </a:rPr>
              <a:t>    </a:t>
            </a:r>
          </a:p>
          <a:p>
            <a:pPr marL="0" indent="0" algn="ctr">
              <a:buNone/>
            </a:pPr>
            <a:endParaRPr lang="it-IT" sz="4600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it-IT" sz="4600" dirty="0">
                <a:latin typeface="Garamond" panose="02020404030301010803" pitchFamily="18" charset="0"/>
              </a:rPr>
              <a:t>Corso di Diritto dell’Informatica</a:t>
            </a:r>
          </a:p>
          <a:p>
            <a:pPr marL="0" indent="0" algn="ctr">
              <a:buNone/>
            </a:pPr>
            <a:endParaRPr lang="it-IT" sz="4600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it-IT" sz="3200" b="1" dirty="0">
                <a:solidFill>
                  <a:schemeClr val="accent1"/>
                </a:solidFill>
                <a:latin typeface="Garamond" panose="02020404030301010803" pitchFamily="18" charset="0"/>
              </a:rPr>
              <a:t>E-COMMERCE: LA FORMAZIONE DEL CONTRATTO TELEMATICO. </a:t>
            </a:r>
          </a:p>
          <a:p>
            <a:pPr marL="0" indent="0" algn="ctr">
              <a:buNone/>
            </a:pPr>
            <a:endParaRPr lang="it-IT" sz="4600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it-IT" sz="4600" dirty="0">
                <a:latin typeface="Garamond" panose="02020404030301010803" pitchFamily="18" charset="0"/>
              </a:rPr>
              <a:t>Lezioni del 21-22.09.2021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37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10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1700808"/>
            <a:ext cx="69127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Segue: </a:t>
            </a:r>
          </a:p>
          <a:p>
            <a:r>
              <a:rPr lang="it-IT" sz="2800" dirty="0"/>
              <a:t>Art. </a:t>
            </a:r>
            <a:r>
              <a:rPr lang="it-IT" sz="2800" dirty="0">
                <a:solidFill>
                  <a:srgbClr val="FF0000"/>
                </a:solidFill>
              </a:rPr>
              <a:t>49 comma 8 C. </a:t>
            </a:r>
            <a:r>
              <a:rPr lang="it-IT" sz="2800" dirty="0" err="1">
                <a:solidFill>
                  <a:srgbClr val="FF0000"/>
                </a:solidFill>
              </a:rPr>
              <a:t>cons</a:t>
            </a:r>
            <a:r>
              <a:rPr lang="it-IT" sz="2800" dirty="0">
                <a:solidFill>
                  <a:srgbClr val="FF0000"/>
                </a:solidFill>
              </a:rPr>
              <a:t>.</a:t>
            </a:r>
            <a:r>
              <a:rPr lang="it-IT" sz="2800" dirty="0"/>
              <a:t> : «Gli obblighi di informazione stabiliti nella presente sezione si aggiungono … agli obblighi di informazione contenuti nel d. </a:t>
            </a:r>
            <a:r>
              <a:rPr lang="it-IT" sz="2800" dirty="0" err="1"/>
              <a:t>lgs</a:t>
            </a:r>
            <a:r>
              <a:rPr lang="it-IT" sz="2800" dirty="0"/>
              <a:t>. n. 70/2003 …» </a:t>
            </a:r>
          </a:p>
          <a:p>
            <a:endParaRPr lang="it-IT" sz="2800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24191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43608" y="476672"/>
            <a:ext cx="724381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Ancora dal Cod. </a:t>
            </a:r>
            <a:r>
              <a:rPr lang="it-IT" sz="2400" dirty="0" err="1"/>
              <a:t>Cons</a:t>
            </a:r>
            <a:r>
              <a:rPr lang="it-IT" sz="2400" dirty="0"/>
              <a:t>. </a:t>
            </a:r>
            <a:r>
              <a:rPr lang="it-IT" sz="2400" b="1" dirty="0">
                <a:solidFill>
                  <a:schemeClr val="accent2"/>
                </a:solidFill>
              </a:rPr>
              <a:t>Il c.d. tasto di pagamento</a:t>
            </a:r>
            <a:endParaRPr lang="it-IT" sz="2400" dirty="0">
              <a:solidFill>
                <a:schemeClr val="accent2"/>
              </a:solidFill>
            </a:endParaRPr>
          </a:p>
          <a:p>
            <a:endParaRPr lang="it-IT" dirty="0">
              <a:solidFill>
                <a:schemeClr val="accent2"/>
              </a:solidFill>
            </a:endParaRPr>
          </a:p>
          <a:p>
            <a:pPr algn="just"/>
            <a:r>
              <a:rPr lang="it-IT" sz="2000" dirty="0"/>
              <a:t>Art. 51 Cod. cos. «Se un contratto a distanza che deve essere concluso con mezzi elettronici impone al consumatore l’</a:t>
            </a:r>
            <a:r>
              <a:rPr lang="it-IT" sz="2000" b="1" dirty="0"/>
              <a:t>obbligo di pagare</a:t>
            </a:r>
            <a:r>
              <a:rPr lang="it-IT" sz="2000" dirty="0"/>
              <a:t>, il professionista gli </a:t>
            </a:r>
            <a:r>
              <a:rPr lang="it-IT" sz="2000" u="sng" dirty="0"/>
              <a:t>comunica</a:t>
            </a:r>
            <a:r>
              <a:rPr lang="it-IT" sz="2000" dirty="0"/>
              <a:t> in modo chiaro ed evidente le informazioni di cui all’articolo 49, comma 1, lettere a), e), q) ed r), direttamente prima che il consumatore inoltri l’ordine. </a:t>
            </a:r>
          </a:p>
          <a:p>
            <a:pPr algn="just"/>
            <a:r>
              <a:rPr lang="it-IT" sz="2000" dirty="0"/>
              <a:t>Il professionista garantisce che, al momento di inoltrare l’ordine, il consumatore </a:t>
            </a:r>
            <a:r>
              <a:rPr lang="it-IT" sz="2000" u="sng" dirty="0"/>
              <a:t>riconosca espressamente che l’ordine implica l’obbligo di pagare.</a:t>
            </a:r>
            <a:r>
              <a:rPr lang="it-IT" sz="2000" dirty="0"/>
              <a:t> Se l’inoltro dell’ordine implica di </a:t>
            </a:r>
            <a:r>
              <a:rPr lang="it-IT" sz="2000" u="sng" dirty="0"/>
              <a:t>azionare un </a:t>
            </a:r>
            <a:r>
              <a:rPr lang="it-IT" sz="2000" b="1" u="sng" dirty="0">
                <a:solidFill>
                  <a:srgbClr val="FF0000"/>
                </a:solidFill>
              </a:rPr>
              <a:t>pulsante o una funzione analoga,</a:t>
            </a:r>
            <a:r>
              <a:rPr lang="it-IT" sz="2000" u="sng" dirty="0"/>
              <a:t> il pulsante o la funzione analoga riportano in modo facilmente leggibile soltanto le parole “</a:t>
            </a:r>
            <a:r>
              <a:rPr lang="it-IT" sz="2000" b="1" u="sng" dirty="0"/>
              <a:t>ordine con obbligo di pagare</a:t>
            </a:r>
            <a:r>
              <a:rPr lang="it-IT" sz="2000" dirty="0"/>
              <a:t>” o una formulazione corrispondente inequivocabile indicante che l’inoltro dell’ordine implica l’obbligo di pagare il professionista. </a:t>
            </a:r>
            <a:r>
              <a:rPr lang="it-IT" sz="2000" u="sng" dirty="0"/>
              <a:t>Se il professionista non osserva il presente comma, </a:t>
            </a:r>
            <a:r>
              <a:rPr lang="it-IT" sz="2000" b="1" u="sng" dirty="0"/>
              <a:t>il consumatore non è vincolato dal contratto o dall’ordine</a:t>
            </a:r>
            <a:r>
              <a:rPr lang="it-IT" sz="2000" dirty="0"/>
              <a:t>».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43608" y="453226"/>
            <a:ext cx="724381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Ancora dal Cod. Cons. </a:t>
            </a:r>
            <a:endParaRPr lang="it-IT" dirty="0">
              <a:solidFill>
                <a:schemeClr val="accent2"/>
              </a:solidFill>
            </a:endParaRP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Segue Art. 51 Cod. cos. </a:t>
            </a:r>
          </a:p>
          <a:p>
            <a:pPr algn="just"/>
            <a:endParaRPr lang="it-IT" sz="2000" dirty="0"/>
          </a:p>
          <a:p>
            <a:pPr algn="just"/>
            <a:r>
              <a:rPr lang="it-IT" sz="2800" dirty="0"/>
              <a:t>«I siti di CE indicano in modo chiaro e leggibile, al più tardi all’inizio del processo di ordinazione, se si applicano restrizioni relative alla </a:t>
            </a:r>
            <a:r>
              <a:rPr lang="it-IT" sz="2800" b="1" dirty="0"/>
              <a:t>consegna</a:t>
            </a:r>
            <a:r>
              <a:rPr lang="it-IT" sz="2800" dirty="0"/>
              <a:t> e quali </a:t>
            </a:r>
            <a:r>
              <a:rPr lang="it-IT" sz="2800" b="1" dirty="0"/>
              <a:t>mezzi di pagamento</a:t>
            </a:r>
            <a:r>
              <a:rPr lang="it-IT" sz="2800" dirty="0"/>
              <a:t> sono accettati».</a:t>
            </a:r>
          </a:p>
          <a:p>
            <a:pPr algn="just"/>
            <a:endParaRPr lang="it-IT" sz="2000" dirty="0"/>
          </a:p>
          <a:p>
            <a:pPr algn="just"/>
            <a:endParaRPr lang="it-IT" sz="2000" dirty="0"/>
          </a:p>
          <a:p>
            <a:pPr algn="just"/>
            <a:endParaRPr lang="it-IT" sz="2000" dirty="0"/>
          </a:p>
          <a:p>
            <a:pPr algn="just"/>
            <a:endParaRPr lang="it-IT" sz="20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98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43608" y="453226"/>
            <a:ext cx="72438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Ancora dal Cod. Cons. </a:t>
            </a:r>
            <a:endParaRPr lang="it-IT" sz="2400" dirty="0">
              <a:solidFill>
                <a:schemeClr val="accent2"/>
              </a:solidFill>
            </a:endParaRPr>
          </a:p>
          <a:p>
            <a:pPr algn="just"/>
            <a:endParaRPr lang="it-IT" sz="2000" dirty="0"/>
          </a:p>
          <a:p>
            <a:pPr algn="just"/>
            <a:endParaRPr lang="it-IT" sz="2000" dirty="0"/>
          </a:p>
          <a:p>
            <a:pPr algn="just"/>
            <a:endParaRPr lang="it-IT" sz="2800" dirty="0"/>
          </a:p>
          <a:p>
            <a:pPr algn="just"/>
            <a:r>
              <a:rPr lang="it-IT" sz="2800" b="1" dirty="0">
                <a:solidFill>
                  <a:srgbClr val="FF0000"/>
                </a:solidFill>
              </a:rPr>
              <a:t>Selezione o </a:t>
            </a:r>
            <a:r>
              <a:rPr lang="it-IT" sz="2800" b="1" dirty="0" err="1">
                <a:solidFill>
                  <a:srgbClr val="FF0000"/>
                </a:solidFill>
              </a:rPr>
              <a:t>deselezione</a:t>
            </a:r>
            <a:r>
              <a:rPr lang="it-IT" sz="2800" b="1" dirty="0">
                <a:solidFill>
                  <a:srgbClr val="FF0000"/>
                </a:solidFill>
              </a:rPr>
              <a:t> delle caselle di opzione? </a:t>
            </a:r>
          </a:p>
          <a:p>
            <a:pPr algn="just"/>
            <a:endParaRPr lang="it-IT" sz="2000" dirty="0"/>
          </a:p>
          <a:p>
            <a:pPr algn="just"/>
            <a:endParaRPr lang="it-IT" sz="2000" dirty="0"/>
          </a:p>
          <a:p>
            <a:pPr algn="just"/>
            <a:endParaRPr lang="it-IT" sz="2000" dirty="0"/>
          </a:p>
          <a:p>
            <a:pPr algn="just"/>
            <a:endParaRPr lang="it-IT" sz="20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42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687756"/>
            <a:ext cx="882047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	Le modalità di conclusione</a:t>
            </a: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Il contratto «tra assenti»: lo schema base dello scambio tra proposta/accettazione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cs typeface="Arial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Quando si conclude il contratto telematico?</a:t>
            </a:r>
          </a:p>
          <a:p>
            <a:pPr marL="57150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cs typeface="Arial" pitchFamily="34" charset="0"/>
              </a:rPr>
              <a:t>Indirizzo fisico e indirizzo di posta elettronica</a:t>
            </a:r>
          </a:p>
          <a:p>
            <a:pPr marL="57150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2800" dirty="0">
                <a:latin typeface="Garamond" panose="02020404030301010803" pitchFamily="18" charset="0"/>
                <a:cs typeface="Arial" pitchFamily="34" charset="0"/>
              </a:rPr>
              <a:t>Il problema del luogo di conclusione del contratto e l’ubicazione del </a:t>
            </a:r>
            <a:r>
              <a:rPr lang="it-IT" altLang="it-IT" sz="2800" b="1" dirty="0">
                <a:solidFill>
                  <a:schemeClr val="accent1"/>
                </a:solidFill>
                <a:latin typeface="Garamond" panose="02020404030301010803" pitchFamily="18" charset="0"/>
                <a:cs typeface="Arial" pitchFamily="34" charset="0"/>
              </a:rPr>
              <a:t>server</a:t>
            </a:r>
            <a:endParaRPr kumimoji="0" lang="it-IT" altLang="it-IT" sz="2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Garamond" panose="02020404030301010803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cs typeface="Arial" pitchFamily="34" charset="0"/>
            </a:endParaRPr>
          </a:p>
        </p:txBody>
      </p:sp>
      <p:pic>
        <p:nvPicPr>
          <p:cNvPr id="2049" name="Immagine 2" descr="Risultati immagini per foto server di goo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77072"/>
            <a:ext cx="3138098" cy="23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78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4400" dirty="0">
              <a:latin typeface="Garamond" panose="02020404030301010803" pitchFamily="18" charset="0"/>
            </a:endParaRPr>
          </a:p>
          <a:p>
            <a:pPr algn="ctr"/>
            <a:r>
              <a:rPr lang="it-IT" sz="4400" b="1" dirty="0">
                <a:latin typeface="Garamond" panose="02020404030301010803" pitchFamily="18" charset="0"/>
              </a:rPr>
              <a:t>Trattative nella Rete?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>
                <a:latin typeface="Garamond" panose="02020404030301010803" pitchFamily="18" charset="0"/>
              </a:rPr>
              <a:t>il contratto e la fase delle </a:t>
            </a:r>
            <a:r>
              <a:rPr lang="it-IT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trattative</a:t>
            </a:r>
            <a:r>
              <a:rPr lang="it-IT" sz="4400" b="1" dirty="0">
                <a:latin typeface="Garamond" panose="02020404030301010803" pitchFamily="18" charset="0"/>
              </a:rPr>
              <a:t> </a:t>
            </a:r>
            <a:r>
              <a:rPr lang="it-IT" sz="4400" dirty="0">
                <a:latin typeface="Garamond" panose="02020404030301010803" pitchFamily="18" charset="0"/>
              </a:rPr>
              <a:t>→ conseguenza della scorrettezza durante tale fase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>
                <a:latin typeface="Garamond" panose="02020404030301010803" pitchFamily="18" charset="0"/>
              </a:rPr>
              <a:t>Le trattative e i contratti conclusi via </a:t>
            </a:r>
            <a:r>
              <a:rPr lang="it-IT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e-mail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>
                <a:latin typeface="Garamond" panose="02020404030301010803" pitchFamily="18" charset="0"/>
              </a:rPr>
              <a:t>Le trattative e i contratti P&amp;C→ i c.d. </a:t>
            </a:r>
            <a:r>
              <a:rPr lang="it-IT" sz="4400" b="1" dirty="0" err="1">
                <a:solidFill>
                  <a:schemeClr val="accent1"/>
                </a:solidFill>
                <a:latin typeface="Garamond" panose="02020404030301010803" pitchFamily="18" charset="0"/>
              </a:rPr>
              <a:t>forms</a:t>
            </a:r>
            <a:endParaRPr lang="it-IT" sz="44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5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908720"/>
            <a:ext cx="903649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3400" b="1" dirty="0">
                <a:solidFill>
                  <a:schemeClr val="accent1"/>
                </a:solidFill>
                <a:latin typeface="Garamond" panose="02020404030301010803" pitchFamily="18" charset="0"/>
              </a:rPr>
              <a:t>Il negozio virtuale, il contratto P&amp;C e l’offerta al pubblico</a:t>
            </a:r>
            <a:br>
              <a:rPr lang="it-IT" sz="3400" b="1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it-IT" sz="3400" dirty="0">
                <a:latin typeface="Garamond" panose="02020404030301010803" pitchFamily="18" charset="0"/>
              </a:rPr>
              <a:t>«L’offerta al pubblico, quando contiene gli estremi essenziali del contratto alla cui conclusione è diretta, vale come proposta, salvo che sia diversamente disposto dalle circostanze o dagli usi» (art. 1336 c. 1 c.c.)</a:t>
            </a:r>
          </a:p>
          <a:p>
            <a:endParaRPr lang="it-IT" sz="3400" dirty="0">
              <a:latin typeface="Garamond" panose="02020404030301010803" pitchFamily="18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3400" b="1" dirty="0">
                <a:solidFill>
                  <a:schemeClr val="accent1"/>
                </a:solidFill>
                <a:latin typeface="Garamond" panose="02020404030301010803" pitchFamily="18" charset="0"/>
              </a:rPr>
              <a:t>L’offerta al pubblico e l’invito a offrire</a:t>
            </a:r>
            <a:r>
              <a:rPr lang="it-IT" sz="3400" dirty="0">
                <a:latin typeface="Garamond" panose="02020404030301010803" pitchFamily="18" charset="0"/>
              </a:rPr>
              <a:t> (i ruoli rovesciati di proponente e accettante)</a:t>
            </a:r>
            <a:br>
              <a:rPr lang="it-IT" sz="3400" dirty="0">
                <a:latin typeface="Garamond" panose="02020404030301010803" pitchFamily="18" charset="0"/>
              </a:rPr>
            </a:br>
            <a:br>
              <a:rPr lang="it-IT" sz="3400" dirty="0">
                <a:latin typeface="Garamond" panose="02020404030301010803" pitchFamily="18" charset="0"/>
              </a:rPr>
            </a:br>
            <a:endParaRPr lang="it-IT" sz="3400" dirty="0">
              <a:latin typeface="Garamond" panose="02020404030301010803" pitchFamily="18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15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908719"/>
            <a:ext cx="90364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3400" b="1" dirty="0">
                <a:solidFill>
                  <a:schemeClr val="accent1"/>
                </a:solidFill>
                <a:latin typeface="Garamond" panose="02020404030301010803" pitchFamily="18" charset="0"/>
              </a:rPr>
              <a:t>Il contratto concluso tramite App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it-IT" sz="3400" dirty="0">
              <a:latin typeface="Garamond" panose="02020404030301010803" pitchFamily="18" charset="0"/>
            </a:endParaRPr>
          </a:p>
          <a:p>
            <a:endParaRPr lang="it-IT" sz="3400" dirty="0">
              <a:latin typeface="Garamond" panose="02020404030301010803" pitchFamily="18" charset="0"/>
            </a:endParaRPr>
          </a:p>
          <a:p>
            <a:pPr marL="457200" indent="-457200">
              <a:buClr>
                <a:schemeClr val="tx1"/>
              </a:buClr>
              <a:buFontTx/>
              <a:buChar char="-"/>
            </a:pPr>
            <a:r>
              <a:rPr lang="it-IT" sz="3400" dirty="0">
                <a:latin typeface="Garamond" panose="02020404030301010803" pitchFamily="18" charset="0"/>
              </a:rPr>
              <a:t>rientra nell’offerta al pubblico</a:t>
            </a:r>
          </a:p>
          <a:p>
            <a:pPr marL="457200" indent="-457200">
              <a:buClr>
                <a:schemeClr val="tx1"/>
              </a:buClr>
              <a:buFontTx/>
              <a:buChar char="-"/>
            </a:pPr>
            <a:endParaRPr lang="it-IT" sz="3400" dirty="0">
              <a:latin typeface="Garamond" panose="02020404030301010803" pitchFamily="18" charset="0"/>
            </a:endParaRPr>
          </a:p>
          <a:p>
            <a:pPr marL="457200" indent="-457200">
              <a:buClr>
                <a:schemeClr val="tx1"/>
              </a:buClr>
              <a:buFontTx/>
              <a:buChar char="-"/>
            </a:pPr>
            <a:r>
              <a:rPr lang="it-IT" sz="3400" dirty="0">
                <a:latin typeface="Garamond" panose="02020404030301010803" pitchFamily="18" charset="0"/>
              </a:rPr>
              <a:t>App Store come «serbatoio» di dati</a:t>
            </a:r>
            <a:br>
              <a:rPr lang="it-IT" sz="3400" dirty="0">
                <a:latin typeface="Garamond" panose="02020404030301010803" pitchFamily="18" charset="0"/>
              </a:rPr>
            </a:br>
            <a:br>
              <a:rPr lang="it-IT" sz="3400" dirty="0">
                <a:latin typeface="Garamond" panose="02020404030301010803" pitchFamily="18" charset="0"/>
              </a:rPr>
            </a:br>
            <a:endParaRPr lang="it-IT" sz="3400" dirty="0">
              <a:latin typeface="Garamond" panose="02020404030301010803" pitchFamily="18" charset="0"/>
            </a:endParaRP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222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512" y="818158"/>
            <a:ext cx="885698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I contratti P&amp;C sono </a:t>
            </a:r>
            <a:r>
              <a:rPr kumimoji="0" lang="it-IT" altLang="it-IT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contratti per adesione</a:t>
            </a:r>
            <a:r>
              <a:rPr kumimoji="0" lang="it-IT" alt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itchFamily="34" charset="0"/>
                <a:cs typeface="Times New Roman" pitchFamily="18" charset="0"/>
              </a:rPr>
              <a:t>? 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Immagine 3" descr="Risultati immagini per immagini di persone che stipulano un contrat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2628900" cy="174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754922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1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79512" y="3157440"/>
            <a:ext cx="88569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/>
                </a:solidFill>
                <a:latin typeface="Garamond" panose="02020404030301010803" pitchFamily="18" charset="0"/>
              </a:rPr>
              <a:t>CLAUSOLE VESSATORIE </a:t>
            </a:r>
            <a:r>
              <a:rPr lang="it-IT" sz="3200" dirty="0">
                <a:latin typeface="Garamond" panose="02020404030301010803" pitchFamily="18" charset="0"/>
              </a:rPr>
              <a:t>(art. 1341 comma 2° c.c.): come soddisfare il requisito della specifica sottoscrizione? </a:t>
            </a:r>
          </a:p>
          <a:p>
            <a:r>
              <a:rPr lang="it-IT" sz="3200" dirty="0">
                <a:latin typeface="Garamond" panose="02020404030301010803" pitchFamily="18" charset="0"/>
              </a:rPr>
              <a:t> </a:t>
            </a:r>
          </a:p>
          <a:p>
            <a:r>
              <a:rPr lang="it-IT" sz="3200" b="1" dirty="0">
                <a:solidFill>
                  <a:schemeClr val="accent1"/>
                </a:solidFill>
                <a:latin typeface="Garamond" panose="02020404030301010803" pitchFamily="18" charset="0"/>
              </a:rPr>
              <a:t>Focus</a:t>
            </a:r>
            <a:r>
              <a:rPr lang="it-IT" sz="3200" dirty="0">
                <a:latin typeface="Garamond" panose="02020404030301010803" pitchFamily="18" charset="0"/>
              </a:rPr>
              <a:t>: Contratti per adesione versus contratti del consumatore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511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476672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400" dirty="0">
                <a:latin typeface="Garamond" panose="02020404030301010803" pitchFamily="18" charset="0"/>
              </a:rPr>
              <a:t>La </a:t>
            </a:r>
            <a:r>
              <a:rPr lang="it-IT" sz="3400" b="1" dirty="0">
                <a:solidFill>
                  <a:schemeClr val="accent1"/>
                </a:solidFill>
                <a:latin typeface="Garamond" panose="02020404030301010803" pitchFamily="18" charset="0"/>
              </a:rPr>
              <a:t>revoca della proposta</a:t>
            </a:r>
            <a:r>
              <a:rPr lang="it-IT" sz="3400" dirty="0">
                <a:latin typeface="Garamond" panose="02020404030301010803" pitchFamily="18" charset="0"/>
              </a:rPr>
              <a:t> a contrarre: fino a quale momento?</a:t>
            </a:r>
          </a:p>
          <a:p>
            <a:pPr algn="ctr"/>
            <a:r>
              <a:rPr lang="it-IT" sz="3400" dirty="0">
                <a:latin typeface="Garamond" panose="02020404030301010803" pitchFamily="18" charset="0"/>
              </a:rPr>
              <a:t>Proposta revocabile </a:t>
            </a:r>
          </a:p>
          <a:p>
            <a:pPr algn="ctr"/>
            <a:r>
              <a:rPr lang="it-IT" sz="3400" dirty="0">
                <a:latin typeface="Garamond" panose="02020404030301010803" pitchFamily="18" charset="0"/>
              </a:rPr>
              <a:t>  Proposta irrevocabile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400" dirty="0">
                <a:latin typeface="Garamond" panose="02020404030301010803" pitchFamily="18" charset="0"/>
              </a:rPr>
              <a:t>La </a:t>
            </a:r>
            <a:r>
              <a:rPr lang="it-IT" sz="3400" b="1" dirty="0">
                <a:solidFill>
                  <a:schemeClr val="accent1"/>
                </a:solidFill>
                <a:latin typeface="Garamond" panose="02020404030301010803" pitchFamily="18" charset="0"/>
              </a:rPr>
              <a:t>revoca dell’accettazione</a:t>
            </a:r>
            <a:r>
              <a:rPr lang="it-IT" sz="3400" dirty="0">
                <a:latin typeface="Garamond" panose="02020404030301010803" pitchFamily="18" charset="0"/>
              </a:rPr>
              <a:t>: fino a quale momento?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400" dirty="0">
                <a:latin typeface="Garamond" panose="02020404030301010803" pitchFamily="18" charset="0"/>
              </a:rPr>
              <a:t>Revoca della proposta e revoca dell’accettazione nei contratti conclusi mediante scambio di messaggi di posta elettronica e nei contratti conclusi mediante P&amp;C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400" dirty="0">
                <a:latin typeface="Garamond" panose="02020404030301010803" pitchFamily="18" charset="0"/>
              </a:rPr>
              <a:t>La revoca dell’accettazione e i contratti B2C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76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pPr algn="ctr"/>
            <a:r>
              <a:rPr lang="it-IT" b="1" dirty="0">
                <a:latin typeface="Garamond" panose="02020404030301010803" pitchFamily="18" charset="0"/>
              </a:rPr>
              <a:t>Il Commercio Elettronico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rmAutofit fontScale="25000" lnSpcReduction="20000"/>
          </a:bodyPr>
          <a:lstStyle/>
          <a:p>
            <a:endParaRPr lang="it-IT" dirty="0"/>
          </a:p>
          <a:p>
            <a:pPr algn="just"/>
            <a:r>
              <a:rPr lang="it-IT" sz="8800" dirty="0">
                <a:latin typeface="Garamond" panose="02020404030301010803" pitchFamily="18" charset="0"/>
              </a:rPr>
              <a:t>Nozione di commercio elettronico (nessuna indicazione specifica nella direttiva 31/2000 e nel d. </a:t>
            </a:r>
            <a:r>
              <a:rPr lang="it-IT" sz="8800" dirty="0" err="1">
                <a:latin typeface="Garamond" panose="02020404030301010803" pitchFamily="18" charset="0"/>
              </a:rPr>
              <a:t>lgs</a:t>
            </a:r>
            <a:r>
              <a:rPr lang="it-IT" sz="8800" dirty="0">
                <a:latin typeface="Garamond" panose="02020404030301010803" pitchFamily="18" charset="0"/>
              </a:rPr>
              <a:t>. n. 70/2003) </a:t>
            </a:r>
          </a:p>
          <a:p>
            <a:pPr algn="just"/>
            <a:r>
              <a:rPr lang="it-IT" sz="8800" dirty="0">
                <a:latin typeface="Garamond" panose="02020404030301010803" pitchFamily="18" charset="0"/>
              </a:rPr>
              <a:t>Il C.E. è un servizio della società dell’informazione</a:t>
            </a:r>
            <a:br>
              <a:rPr lang="it-IT" sz="8800" dirty="0">
                <a:latin typeface="Garamond" panose="02020404030301010803" pitchFamily="18" charset="0"/>
              </a:rPr>
            </a:br>
            <a:r>
              <a:rPr lang="it-IT" sz="8800" dirty="0">
                <a:latin typeface="Garamond" panose="02020404030301010803" pitchFamily="18" charset="0"/>
              </a:rPr>
              <a:t>→  Commercio elettronico “diretto” e “indiretto”</a:t>
            </a:r>
          </a:p>
          <a:p>
            <a:pPr marL="0" indent="0" algn="just">
              <a:buNone/>
            </a:pPr>
            <a:r>
              <a:rPr lang="it-IT" sz="8800" dirty="0">
                <a:latin typeface="Garamond" panose="02020404030301010803" pitchFamily="18" charset="0"/>
              </a:rPr>
              <a:t> </a:t>
            </a:r>
            <a:br>
              <a:rPr lang="it-IT" sz="8800" dirty="0">
                <a:latin typeface="Garamond" panose="02020404030301010803" pitchFamily="18" charset="0"/>
              </a:rPr>
            </a:br>
            <a:r>
              <a:rPr lang="it-IT" sz="8800" dirty="0">
                <a:latin typeface="Garamond" panose="02020404030301010803" pitchFamily="18" charset="0"/>
              </a:rPr>
              <a:t>Servizio della società dell’informazione, ossia: - qualsiasi servizio prestato normalmente: </a:t>
            </a:r>
            <a:r>
              <a:rPr lang="it-IT" sz="8800" b="1" dirty="0">
                <a:latin typeface="Garamond" panose="02020404030301010803" pitchFamily="18" charset="0"/>
              </a:rPr>
              <a:t>a)</a:t>
            </a:r>
            <a:r>
              <a:rPr lang="it-IT" sz="8800" dirty="0">
                <a:latin typeface="Garamond" panose="02020404030301010803" pitchFamily="18" charset="0"/>
              </a:rPr>
              <a:t> </a:t>
            </a:r>
            <a:r>
              <a:rPr lang="it-IT" sz="8800" b="1" dirty="0">
                <a:latin typeface="Garamond" panose="02020404030301010803" pitchFamily="18" charset="0"/>
              </a:rPr>
              <a:t>dietro retribuzione, b) a distanza, c) per via elettronica d) a richiesta individuale di un destinatario di servizi</a:t>
            </a:r>
            <a:endParaRPr lang="it-IT" sz="8800" dirty="0">
              <a:latin typeface="Garamond" panose="02020404030301010803" pitchFamily="18" charset="0"/>
            </a:endParaRPr>
          </a:p>
          <a:p>
            <a:pPr algn="just"/>
            <a:r>
              <a:rPr lang="it-IT" sz="8800" dirty="0">
                <a:latin typeface="Garamond" panose="02020404030301010803" pitchFamily="18" charset="0"/>
              </a:rPr>
              <a:t>A distanza&gt; un servizio fornito senza la presenza simultanea delle parti</a:t>
            </a:r>
          </a:p>
          <a:p>
            <a:pPr algn="just"/>
            <a:r>
              <a:rPr lang="it-IT" sz="8800" dirty="0">
                <a:latin typeface="Garamond" panose="02020404030301010803" pitchFamily="18" charset="0"/>
              </a:rPr>
              <a:t>Per via elettronica&gt; s. inviato all’origine e ricevuto a destinazione mediante attrezzature elettroniche di trattamento e di memorizzazione dei dati, interamente trasmesso, inoltrato e ricevuto mediante fili, radio, mezzi ottici e elettromagnetici</a:t>
            </a:r>
          </a:p>
          <a:p>
            <a:pPr algn="just"/>
            <a:r>
              <a:rPr lang="it-IT" sz="8800" dirty="0">
                <a:latin typeface="Garamond" panose="02020404030301010803" pitchFamily="18" charset="0"/>
              </a:rPr>
              <a:t>A richiesta…&gt; s. fornito mediante trasmissione di dati a richiesta individuale</a:t>
            </a:r>
          </a:p>
          <a:p>
            <a:endParaRPr lang="it-IT" sz="8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78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403648" y="764704"/>
            <a:ext cx="70677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70C0"/>
                </a:solidFill>
              </a:rPr>
              <a:t>DIRITTO DI RECESSO DEL CONSUMATORE</a:t>
            </a:r>
          </a:p>
          <a:p>
            <a:r>
              <a:rPr lang="it-IT" b="1" dirty="0">
                <a:solidFill>
                  <a:schemeClr val="accent2"/>
                </a:solidFill>
              </a:rPr>
              <a:t>(CONTRATTI B2C)</a:t>
            </a:r>
          </a:p>
          <a:p>
            <a:endParaRPr lang="it-IT" sz="2400" dirty="0"/>
          </a:p>
          <a:p>
            <a:r>
              <a:rPr lang="it-IT" sz="2400" dirty="0"/>
              <a:t>14 giorni per esercitarlo (o un anno + 14 gg.) :  ma </a:t>
            </a:r>
            <a:r>
              <a:rPr lang="it-IT" sz="2400" u="sng" dirty="0"/>
              <a:t>da quando</a:t>
            </a:r>
            <a:r>
              <a:rPr lang="it-IT" sz="2400" dirty="0"/>
              <a:t>? </a:t>
            </a:r>
          </a:p>
          <a:p>
            <a:endParaRPr lang="it-IT" sz="2400" dirty="0"/>
          </a:p>
          <a:p>
            <a:r>
              <a:rPr lang="it-IT" sz="2400" dirty="0"/>
              <a:t>Art. 52 Codice consumo: </a:t>
            </a:r>
          </a:p>
          <a:p>
            <a:r>
              <a:rPr lang="it-IT" sz="2400" dirty="0"/>
              <a:t>Contratti di servizi:  dal giorno della conclusione</a:t>
            </a:r>
          </a:p>
          <a:p>
            <a:r>
              <a:rPr lang="it-IT" sz="2400" dirty="0"/>
              <a:t>Contratti di vendita: dal giorno in cui il consumatore acquisisce il possesso fisico dei beni  - (beni multipli o beni in lotti o in pezzi multipli: dal possesso fisico dell’ultimo lotto o pezzo)</a:t>
            </a:r>
          </a:p>
          <a:p>
            <a:r>
              <a:rPr lang="it-IT" sz="2400" dirty="0"/>
              <a:t> </a:t>
            </a:r>
          </a:p>
          <a:p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60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55576" y="764704"/>
            <a:ext cx="7704856" cy="595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70C0"/>
                </a:solidFill>
              </a:rPr>
              <a:t>Modulo di recesso tipo</a:t>
            </a:r>
            <a:endParaRPr lang="it-IT" b="1" dirty="0">
              <a:solidFill>
                <a:srgbClr val="0070C0"/>
              </a:solidFill>
            </a:endParaRPr>
          </a:p>
          <a:p>
            <a:r>
              <a:rPr lang="it-IT" b="1" dirty="0">
                <a:solidFill>
                  <a:srgbClr val="0070C0"/>
                </a:solidFill>
              </a:rPr>
              <a:t>(introdotto dal d. l. n. 21/2014, che ha modificato il Cod. </a:t>
            </a:r>
            <a:r>
              <a:rPr lang="it-IT" b="1" dirty="0" err="1">
                <a:solidFill>
                  <a:srgbClr val="0070C0"/>
                </a:solidFill>
              </a:rPr>
              <a:t>Cons</a:t>
            </a:r>
            <a:r>
              <a:rPr lang="it-IT" b="1" dirty="0">
                <a:solidFill>
                  <a:srgbClr val="0070C0"/>
                </a:solidFill>
              </a:rPr>
              <a:t>.)</a:t>
            </a:r>
          </a:p>
          <a:p>
            <a:endParaRPr lang="it-IT" sz="2000" dirty="0"/>
          </a:p>
          <a:p>
            <a:r>
              <a:rPr lang="it-IT" sz="2000" dirty="0"/>
              <a:t>Destinatario [il nome, l'indirizzo geografico e, qualora disponibili, </a:t>
            </a:r>
          </a:p>
          <a:p>
            <a:r>
              <a:rPr lang="it-IT" sz="2000" dirty="0"/>
              <a:t>il numero di telefono, di fax e gli indirizzi di posta elettronica </a:t>
            </a:r>
          </a:p>
          <a:p>
            <a:r>
              <a:rPr lang="it-IT" sz="2000" dirty="0"/>
              <a:t>devono essere inseriti dal professionista] </a:t>
            </a:r>
          </a:p>
          <a:p>
            <a:endParaRPr lang="it-IT" sz="2000" dirty="0"/>
          </a:p>
          <a:p>
            <a:r>
              <a:rPr lang="it-IT" sz="2000" b="1" dirty="0">
                <a:solidFill>
                  <a:srgbClr val="0070C0"/>
                </a:solidFill>
              </a:rPr>
              <a:t>Con la presente io/noi (*) notifichiamo il recesso dal mio/nostro (*) </a:t>
            </a:r>
          </a:p>
          <a:p>
            <a:r>
              <a:rPr lang="it-IT" sz="2000" b="1" dirty="0">
                <a:solidFill>
                  <a:srgbClr val="0070C0"/>
                </a:solidFill>
              </a:rPr>
              <a:t>contratto di vendita dei seguenti beni/servizi (*) – </a:t>
            </a:r>
          </a:p>
          <a:p>
            <a:r>
              <a:rPr lang="it-IT" sz="2000" b="1" dirty="0">
                <a:solidFill>
                  <a:srgbClr val="0070C0"/>
                </a:solidFill>
              </a:rPr>
              <a:t>Ordinato il (*)/ricevuto il (*) </a:t>
            </a:r>
          </a:p>
          <a:p>
            <a:endParaRPr lang="it-IT" sz="2000" dirty="0"/>
          </a:p>
          <a:p>
            <a:r>
              <a:rPr lang="it-IT" sz="2000" dirty="0"/>
              <a:t>Nome del/dei consumatore(i) - Indirizzo del/dei consumatore(i) – </a:t>
            </a:r>
          </a:p>
          <a:p>
            <a:r>
              <a:rPr lang="it-IT" sz="2000" dirty="0"/>
              <a:t>Firma del/dei consumatore(i) </a:t>
            </a:r>
          </a:p>
          <a:p>
            <a:r>
              <a:rPr lang="it-IT" sz="2000" dirty="0"/>
              <a:t>(solo se il presente modulo è notificato in versione cartacea) – </a:t>
            </a:r>
          </a:p>
          <a:p>
            <a:endParaRPr lang="it-IT" sz="2000" dirty="0"/>
          </a:p>
          <a:p>
            <a:r>
              <a:rPr lang="it-IT" sz="2000" dirty="0"/>
              <a:t>Data</a:t>
            </a:r>
          </a:p>
          <a:p>
            <a:endParaRPr lang="it-IT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61610"/>
            <a:ext cx="269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20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15616" y="1196752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70C0"/>
                </a:solidFill>
                <a:latin typeface="Garamond" panose="02020404030301010803" pitchFamily="18" charset="0"/>
              </a:rPr>
              <a:t>Quale l’effetto del recesso?</a:t>
            </a:r>
            <a:endParaRPr lang="it-IT" sz="2200" b="1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endParaRPr lang="it-IT" sz="2200" b="1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r>
              <a:rPr lang="it-IT" sz="2200" b="1" dirty="0">
                <a:solidFill>
                  <a:srgbClr val="0070C0"/>
                </a:solidFill>
                <a:latin typeface="Garamond" panose="02020404030301010803" pitchFamily="18" charset="0"/>
              </a:rPr>
              <a:t>Pone termine agli obblighi delle parti </a:t>
            </a:r>
          </a:p>
          <a:p>
            <a:r>
              <a:rPr lang="it-IT" sz="2200" b="1" dirty="0">
                <a:solidFill>
                  <a:srgbClr val="0070C0"/>
                </a:solidFill>
                <a:latin typeface="Garamond" panose="02020404030301010803" pitchFamily="18" charset="0"/>
              </a:rPr>
              <a:t>-di concludere il contratto nei casi in cui un’offerta sia stata fatta dal consumatore; </a:t>
            </a:r>
          </a:p>
          <a:p>
            <a:r>
              <a:rPr lang="it-IT" sz="2200" b="1" dirty="0">
                <a:solidFill>
                  <a:srgbClr val="0070C0"/>
                </a:solidFill>
                <a:latin typeface="Garamond" panose="02020404030301010803" pitchFamily="18" charset="0"/>
              </a:rPr>
              <a:t>-di eseguire il contratto se lo stesso è stato concluso</a:t>
            </a:r>
          </a:p>
          <a:p>
            <a:r>
              <a:rPr lang="it-IT" sz="2000" b="1" dirty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</a:p>
          <a:p>
            <a:r>
              <a:rPr lang="it-IT" sz="2800" b="1" dirty="0">
                <a:solidFill>
                  <a:srgbClr val="0070C0"/>
                </a:solidFill>
                <a:latin typeface="Garamond" panose="02020404030301010803" pitchFamily="18" charset="0"/>
              </a:rPr>
              <a:t>Quali gli obblighi del professionista? Quali quelli del consumatore? </a:t>
            </a:r>
          </a:p>
          <a:p>
            <a:r>
              <a:rPr lang="it-IT" sz="2200" b="1" dirty="0">
                <a:solidFill>
                  <a:srgbClr val="0070C0"/>
                </a:solidFill>
                <a:latin typeface="Garamond" panose="02020404030301010803" pitchFamily="18" charset="0"/>
              </a:rPr>
              <a:t>Attenzione: è nulla la clausola che preveda limitazioni al rimborso delle somme versate dal consumatore in caso di esercizio del diritto di recesso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674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23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1403648" y="1268760"/>
            <a:ext cx="616495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Obblighi del professionista in caso di recesso  </a:t>
            </a:r>
          </a:p>
          <a:p>
            <a:endParaRPr lang="it-IT" dirty="0"/>
          </a:p>
          <a:p>
            <a:r>
              <a:rPr lang="it-IT" sz="2000" dirty="0"/>
              <a:t>-rimborso di </a:t>
            </a:r>
            <a:r>
              <a:rPr lang="it-IT" sz="2000" u="sng" dirty="0"/>
              <a:t>tutti</a:t>
            </a:r>
            <a:r>
              <a:rPr lang="it-IT" sz="2000" dirty="0"/>
              <a:t> i pagamenti ricevuti dal consumatore</a:t>
            </a:r>
          </a:p>
          <a:p>
            <a:endParaRPr lang="it-IT" dirty="0"/>
          </a:p>
          <a:p>
            <a:r>
              <a:rPr lang="it-IT" sz="2400" dirty="0">
                <a:solidFill>
                  <a:srgbClr val="FF0000"/>
                </a:solidFill>
              </a:rPr>
              <a:t>Obblighi del consumatore in caso di recesso</a:t>
            </a:r>
          </a:p>
          <a:p>
            <a:endParaRPr lang="it-IT" sz="2000" dirty="0"/>
          </a:p>
          <a:p>
            <a:r>
              <a:rPr lang="it-IT" sz="2000" dirty="0"/>
              <a:t>-restituzione del bene (14 gg. da quando ha esercitato il recesso)</a:t>
            </a:r>
          </a:p>
          <a:p>
            <a:r>
              <a:rPr lang="it-IT" sz="2000" dirty="0"/>
              <a:t>-nessuna responsabilità a suo carico se utilizza il bene per stabilirne natura, caratteristiche e funzionamento</a:t>
            </a:r>
          </a:p>
          <a:p>
            <a:endParaRPr lang="it-IT" sz="2000" dirty="0"/>
          </a:p>
          <a:p>
            <a:r>
              <a:rPr lang="it-IT" sz="2000" dirty="0"/>
              <a:t>-in particolare, nessuna responsabilità del consumatore per la diminuzione di valore del bene se lo stesso non è stato informato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7156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87624" y="692696"/>
            <a:ext cx="727280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70C0"/>
                </a:solidFill>
                <a:latin typeface="Garamond" panose="02020404030301010803" pitchFamily="18" charset="0"/>
              </a:rPr>
              <a:t>Il recesso può essere sempre esercitato? </a:t>
            </a:r>
          </a:p>
          <a:p>
            <a:endParaRPr lang="it-IT" dirty="0"/>
          </a:p>
          <a:p>
            <a:r>
              <a:rPr lang="it-IT" sz="2400" dirty="0"/>
              <a:t>No, esistono casi di </a:t>
            </a:r>
            <a:r>
              <a:rPr lang="it-IT" sz="2400" u="sng" dirty="0"/>
              <a:t>esclusione</a:t>
            </a:r>
            <a:r>
              <a:rPr lang="it-IT" sz="2400" dirty="0"/>
              <a:t> (art. 59 </a:t>
            </a:r>
            <a:r>
              <a:rPr lang="it-IT" sz="2400" dirty="0" err="1"/>
              <a:t>Cod</a:t>
            </a:r>
            <a:r>
              <a:rPr lang="it-IT" sz="2400"/>
              <a:t> Consumo)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Tra questi, le forniture di: 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beni e servizi legati a fluttuazioni del mercato finanziario non controllabili dal  professionista;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beni confezionati su misura o personalizzati; 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registrazioni audio o video oppure di software sigillati e aperti dopo la consegna; 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giornali e riviste, ad eccezione dei contratti di abbonamento</a:t>
            </a:r>
          </a:p>
          <a:p>
            <a:r>
              <a:rPr lang="it-IT" sz="2400" dirty="0"/>
              <a:t> - i c.d. contratti del tempo libero</a:t>
            </a:r>
          </a:p>
          <a:p>
            <a:r>
              <a:rPr lang="it-IT" sz="2400" dirty="0"/>
              <a:t>  - i contratti conclusi in occasione di un’ asta</a:t>
            </a:r>
          </a:p>
          <a:p>
            <a:r>
              <a:rPr lang="it-IT" sz="2400" dirty="0"/>
              <a:t>    pubblica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0374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72008" y="764704"/>
            <a:ext cx="9036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800" dirty="0">
                <a:latin typeface="Garamond" panose="02020404030301010803" pitchFamily="18" charset="0"/>
              </a:rPr>
              <a:t>     </a:t>
            </a:r>
            <a:r>
              <a:rPr lang="it-IT" sz="4000" dirty="0">
                <a:latin typeface="Garamond" panose="02020404030301010803" pitchFamily="18" charset="0"/>
              </a:rPr>
              <a:t>Il terzo «</a:t>
            </a:r>
            <a:r>
              <a:rPr lang="it-IT" sz="4000" dirty="0" err="1">
                <a:latin typeface="Garamond" panose="02020404030301010803" pitchFamily="18" charset="0"/>
              </a:rPr>
              <a:t>step</a:t>
            </a:r>
            <a:r>
              <a:rPr lang="it-IT" sz="4000" dirty="0">
                <a:latin typeface="Garamond" panose="02020404030301010803" pitchFamily="18" charset="0"/>
              </a:rPr>
              <a:t>» informativo</a:t>
            </a:r>
          </a:p>
          <a:p>
            <a:endParaRPr lang="it-IT" sz="3800" dirty="0"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>
                <a:latin typeface="Garamond" panose="02020404030301010803" pitchFamily="18" charset="0"/>
              </a:rPr>
              <a:t>L’accusa della </a:t>
            </a:r>
            <a:r>
              <a:rPr lang="it-IT" sz="4400" b="1" dirty="0">
                <a:solidFill>
                  <a:schemeClr val="accent1"/>
                </a:solidFill>
                <a:latin typeface="Garamond" panose="02020404030301010803" pitchFamily="18" charset="0"/>
              </a:rPr>
              <a:t>ricevuta dell’ordine</a:t>
            </a:r>
            <a:r>
              <a:rPr lang="it-IT" sz="4400" dirty="0">
                <a:latin typeface="Garamond" panose="02020404030301010803" pitchFamily="18" charset="0"/>
              </a:rPr>
              <a:t>: l’art. 13 del d.lgs. n. 70</a:t>
            </a:r>
          </a:p>
          <a:p>
            <a:r>
              <a:rPr lang="it-IT" sz="4400" dirty="0">
                <a:latin typeface="Garamond" panose="02020404030301010803" pitchFamily="18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400" dirty="0">
                <a:latin typeface="Garamond" panose="02020404030301010803" pitchFamily="18" charset="0"/>
              </a:rPr>
              <a:t>Il campo di applicazione dell’art. 13 (NO per i contratti conclusi via </a:t>
            </a:r>
            <a:r>
              <a:rPr lang="it-IT" sz="4400" dirty="0" err="1">
                <a:latin typeface="Garamond" panose="02020404030301010803" pitchFamily="18" charset="0"/>
              </a:rPr>
              <a:t>e.mail</a:t>
            </a:r>
            <a:r>
              <a:rPr lang="it-IT" sz="4400" dirty="0">
                <a:latin typeface="Garamond" panose="02020404030301010803" pitchFamily="18" charset="0"/>
              </a:rPr>
              <a:t>; SI per i contratti B2C, NI per i contratti B2B)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0855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23528" y="188640"/>
            <a:ext cx="878497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4600" dirty="0">
              <a:latin typeface="Garamond" panose="02020404030301010803" pitchFamily="18" charset="0"/>
            </a:endParaRPr>
          </a:p>
          <a:p>
            <a:r>
              <a:rPr lang="it-IT" sz="4600" b="1" dirty="0">
                <a:solidFill>
                  <a:schemeClr val="accent1"/>
                </a:solidFill>
                <a:latin typeface="Garamond" panose="02020404030301010803" pitchFamily="18" charset="0"/>
              </a:rPr>
              <a:t>Problemi</a:t>
            </a:r>
            <a:r>
              <a:rPr lang="it-IT" sz="4600" dirty="0">
                <a:latin typeface="Garamond" panose="02020404030301010803" pitchFamily="18" charset="0"/>
              </a:rPr>
              <a:t>: </a:t>
            </a:r>
          </a:p>
          <a:p>
            <a:endParaRPr lang="it-IT" sz="4600" dirty="0">
              <a:latin typeface="Garamond" panose="02020404030301010803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600" dirty="0">
                <a:latin typeface="Garamond" panose="02020404030301010803" pitchFamily="18" charset="0"/>
              </a:rPr>
              <a:t>Quando deve essere data la ricevuta dell’ordine?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600" dirty="0">
                <a:latin typeface="Garamond" panose="02020404030301010803" pitchFamily="18" charset="0"/>
              </a:rPr>
              <a:t>Cosa deve contenere?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600" dirty="0">
                <a:latin typeface="Garamond" panose="02020404030301010803" pitchFamily="18" charset="0"/>
              </a:rPr>
              <a:t>Se non viene inviata il contratto è concluso?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4726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9513" y="1484784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</a:rPr>
              <a:t>LA CONFERMA DEL CONTRATTO A DISTANZA </a:t>
            </a:r>
          </a:p>
          <a:p>
            <a:r>
              <a:rPr lang="it-IT" sz="2400" b="1" dirty="0">
                <a:solidFill>
                  <a:schemeClr val="accent1"/>
                </a:solidFill>
              </a:rPr>
              <a:t>NEL COD. CONS. </a:t>
            </a:r>
          </a:p>
          <a:p>
            <a:endParaRPr lang="it-IT" sz="2400" dirty="0"/>
          </a:p>
          <a:p>
            <a:r>
              <a:rPr lang="it-IT" sz="2400" dirty="0"/>
              <a:t>Art. 51 c. 7</a:t>
            </a:r>
          </a:p>
          <a:p>
            <a:r>
              <a:rPr lang="it-IT" sz="2400" dirty="0"/>
              <a:t>Il professionista fornisce al consumatore la </a:t>
            </a:r>
            <a:r>
              <a:rPr lang="it-IT" sz="2400" b="1" dirty="0"/>
              <a:t>conferma del contratto</a:t>
            </a:r>
            <a:r>
              <a:rPr lang="it-IT" sz="2400" dirty="0"/>
              <a:t> su un mezzo durevole, </a:t>
            </a:r>
          </a:p>
          <a:p>
            <a:r>
              <a:rPr lang="it-IT" sz="2400" dirty="0"/>
              <a:t>entro un </a:t>
            </a:r>
            <a:r>
              <a:rPr lang="it-IT" sz="2400" b="1" dirty="0"/>
              <a:t>termine ragionevole dopo la conclusione del contratto</a:t>
            </a:r>
            <a:r>
              <a:rPr lang="it-IT" sz="2400" dirty="0"/>
              <a:t> a distanza e al più tardi al momento della consegna dei beni o prima che abbia inizio l’esecuzione del servizio</a:t>
            </a:r>
          </a:p>
          <a:p>
            <a:r>
              <a:rPr lang="it-IT" sz="2400" dirty="0"/>
              <a:t>La conferma deve comprendere tutte la informazioni dell’art. 49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9411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5537" y="908720"/>
            <a:ext cx="81369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/>
                </a:solidFill>
              </a:rPr>
              <a:t>Art. 13 d. </a:t>
            </a:r>
            <a:r>
              <a:rPr lang="it-IT" sz="3200" b="1" dirty="0" err="1">
                <a:solidFill>
                  <a:schemeClr val="accent1"/>
                </a:solidFill>
              </a:rPr>
              <a:t>lgs</a:t>
            </a:r>
            <a:r>
              <a:rPr lang="it-IT" sz="3200" b="1" dirty="0">
                <a:solidFill>
                  <a:schemeClr val="accent1"/>
                </a:solidFill>
              </a:rPr>
              <a:t>. n. 70/2003</a:t>
            </a:r>
            <a:endParaRPr lang="it-IT" sz="2400" b="1" dirty="0">
              <a:solidFill>
                <a:schemeClr val="accent1"/>
              </a:solidFill>
            </a:endParaRPr>
          </a:p>
          <a:p>
            <a:r>
              <a:rPr lang="it-IT" sz="2400" dirty="0"/>
              <a:t>Comma 3. L’ordine e la ricevuta si considerano pervenuti quando le parti alle quali sono indirizzati hanno </a:t>
            </a:r>
            <a:r>
              <a:rPr lang="it-IT" sz="2400" u="sng" dirty="0"/>
              <a:t>la possibilità di accedervi.</a:t>
            </a:r>
          </a:p>
          <a:p>
            <a:endParaRPr lang="it-IT" sz="2800" b="1" dirty="0">
              <a:solidFill>
                <a:schemeClr val="accent1"/>
              </a:solidFill>
            </a:endParaRPr>
          </a:p>
          <a:p>
            <a:r>
              <a:rPr lang="it-IT" sz="2800" b="1" dirty="0">
                <a:solidFill>
                  <a:schemeClr val="accent1"/>
                </a:solidFill>
              </a:rPr>
              <a:t>Art. 45 CAD (Codice Amministrazione Digitale)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sz="2400" dirty="0"/>
              <a:t>Comma 2. Il documento informatico trasmesso per via telematica si intende spedito dal mittente se inviato al proprio gestore, e si intende consegnato al destinatario se </a:t>
            </a:r>
            <a:r>
              <a:rPr lang="it-IT" sz="2400" u="sng" dirty="0"/>
              <a:t>reso disponibile</a:t>
            </a:r>
            <a:r>
              <a:rPr lang="it-IT" sz="2400" dirty="0"/>
              <a:t> all'indirizzo elettronico da questi dichiarato, nella casella di posta elettronica del destinatario messa a disposizione dal gestore.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156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5537" y="908720"/>
            <a:ext cx="8136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/>
                </a:solidFill>
              </a:rPr>
              <a:t> Conseguenze della violazione degli obblighi di informazione degli artt. </a:t>
            </a:r>
          </a:p>
          <a:p>
            <a:r>
              <a:rPr lang="it-IT" sz="3200" b="1" dirty="0">
                <a:solidFill>
                  <a:schemeClr val="accent1"/>
                </a:solidFill>
              </a:rPr>
              <a:t>7, 12 e 13</a:t>
            </a:r>
          </a:p>
          <a:p>
            <a:endParaRPr lang="it-IT" sz="3200" b="1" dirty="0">
              <a:solidFill>
                <a:schemeClr val="accent1"/>
              </a:solidFill>
            </a:endParaRPr>
          </a:p>
          <a:p>
            <a:endParaRPr lang="it-IT" sz="3200" b="1" dirty="0">
              <a:solidFill>
                <a:schemeClr val="accent1"/>
              </a:solidFill>
            </a:endParaRPr>
          </a:p>
          <a:p>
            <a:r>
              <a:rPr lang="it-IT" sz="3200" b="1" dirty="0"/>
              <a:t>Sanzioni Amministrative (no per art. </a:t>
            </a:r>
            <a:r>
              <a:rPr lang="it-IT" sz="3200" b="1"/>
              <a:t>13)</a:t>
            </a:r>
            <a:endParaRPr lang="it-IT" sz="3200" b="1" dirty="0"/>
          </a:p>
          <a:p>
            <a:endParaRPr lang="it-IT" sz="3200" b="1" dirty="0"/>
          </a:p>
          <a:p>
            <a:r>
              <a:rPr lang="it-IT" sz="3200" b="1" dirty="0"/>
              <a:t>Responsabilità </a:t>
            </a:r>
            <a:r>
              <a:rPr lang="it-IT" sz="3200" b="1" dirty="0" err="1"/>
              <a:t>pre-postcontrattuale</a:t>
            </a:r>
            <a:endParaRPr lang="it-IT" sz="24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87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F5454-8D91-4780-A11F-28B79298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Contratto Telematico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FB8B86-97AE-4EB1-99A2-45E83B8E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3600" b="0" i="0" dirty="0">
              <a:solidFill>
                <a:srgbClr val="0C0C0F"/>
              </a:solidFill>
              <a:effectLst/>
              <a:latin typeface="Lato" panose="020F0502020204030203" pitchFamily="34" charset="0"/>
            </a:endParaRPr>
          </a:p>
          <a:p>
            <a:r>
              <a:rPr lang="it-IT" sz="3600" b="0" i="0" dirty="0">
                <a:solidFill>
                  <a:srgbClr val="0C0C0F"/>
                </a:solidFill>
                <a:effectLst/>
                <a:latin typeface="Lato" panose="020F0502020204030203" pitchFamily="34" charset="0"/>
              </a:rPr>
              <a:t>il contratto concluso attraverso strumenti telematici senza che le parti siano contemporaneamente presenti nello stesso luogo (contratti c.d. a distanza)</a:t>
            </a:r>
            <a:endParaRPr lang="it-IT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E4F72A-A11E-4105-B068-52056D31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6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Autofit/>
          </a:bodyPr>
          <a:lstStyle/>
          <a:p>
            <a:br>
              <a:rPr lang="it-IT" sz="1000" dirty="0">
                <a:latin typeface="Garamond" panose="02020404030301010803" pitchFamily="18" charset="0"/>
              </a:rPr>
            </a:br>
            <a:br>
              <a:rPr lang="it-IT" sz="1000" dirty="0">
                <a:latin typeface="Garamond" panose="02020404030301010803" pitchFamily="18" charset="0"/>
              </a:rPr>
            </a:br>
            <a:endParaRPr lang="it-IT" sz="1000" dirty="0">
              <a:latin typeface="Garamond" panose="02020404030301010803" pitchFamily="18" charset="0"/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4294967295"/>
          </p:nvPr>
        </p:nvSpPr>
        <p:spPr>
          <a:xfrm>
            <a:off x="467544" y="620688"/>
            <a:ext cx="8352928" cy="6237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5800" dirty="0">
                <a:latin typeface="Garamond" panose="02020404030301010803" pitchFamily="18" charset="0"/>
              </a:rPr>
              <a:t>La ‘</a:t>
            </a:r>
            <a:r>
              <a:rPr lang="it-IT" sz="5800" b="1" dirty="0">
                <a:solidFill>
                  <a:schemeClr val="accent1"/>
                </a:solidFill>
                <a:latin typeface="Garamond" panose="02020404030301010803" pitchFamily="18" charset="0"/>
              </a:rPr>
              <a:t>duplice doppiezza</a:t>
            </a:r>
            <a:r>
              <a:rPr lang="it-IT" sz="5800" dirty="0">
                <a:latin typeface="Garamond" panose="02020404030301010803" pitchFamily="18" charset="0"/>
              </a:rPr>
              <a:t>’ dei contratti telematici</a:t>
            </a:r>
            <a:br>
              <a:rPr lang="it-IT" sz="5800" dirty="0">
                <a:latin typeface="Garamond" panose="02020404030301010803" pitchFamily="18" charset="0"/>
              </a:rPr>
            </a:br>
            <a:endParaRPr lang="it-IT" sz="3000" dirty="0">
              <a:latin typeface="Garamond" panose="02020404030301010803" pitchFamily="18" charset="0"/>
            </a:endParaRPr>
          </a:p>
          <a:p>
            <a:pPr>
              <a:buClrTx/>
              <a:buSzPct val="80000"/>
            </a:pPr>
            <a:r>
              <a:rPr lang="it-IT" sz="3000" dirty="0">
                <a:latin typeface="Garamond" panose="02020404030301010803" pitchFamily="18" charset="0"/>
              </a:rPr>
              <a:t>Contratti conclusi mediante </a:t>
            </a:r>
            <a:r>
              <a:rPr lang="it-IT" sz="3000" b="1" dirty="0">
                <a:solidFill>
                  <a:srgbClr val="0070C0"/>
                </a:solidFill>
                <a:latin typeface="Garamond" panose="02020404030301010803" pitchFamily="18" charset="0"/>
              </a:rPr>
              <a:t>scambi di messaggi di posta elettronica</a:t>
            </a:r>
            <a:r>
              <a:rPr lang="it-IT" sz="3000" dirty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br>
              <a:rPr lang="it-IT" sz="3000" dirty="0">
                <a:solidFill>
                  <a:srgbClr val="0070C0"/>
                </a:solidFill>
                <a:latin typeface="Garamond" panose="02020404030301010803" pitchFamily="18" charset="0"/>
              </a:rPr>
            </a:br>
            <a:r>
              <a:rPr lang="en-US" sz="3000" dirty="0" err="1">
                <a:latin typeface="Garamond" panose="02020404030301010803" pitchFamily="18" charset="0"/>
              </a:rPr>
              <a:t>Contratti</a:t>
            </a:r>
            <a:r>
              <a:rPr lang="en-US" sz="3000" dirty="0">
                <a:latin typeface="Garamond" panose="02020404030301010803" pitchFamily="18" charset="0"/>
              </a:rPr>
              <a:t> c.d.</a:t>
            </a:r>
            <a:r>
              <a:rPr lang="en-US" sz="3000" b="1" dirty="0">
                <a:solidFill>
                  <a:srgbClr val="0070C0"/>
                </a:solidFill>
                <a:latin typeface="Garamond" panose="02020404030301010803" pitchFamily="18" charset="0"/>
              </a:rPr>
              <a:t> Point &amp; Click (P&amp;C)</a:t>
            </a:r>
            <a:r>
              <a:rPr lang="en-US" sz="3000" dirty="0">
                <a:latin typeface="Garamond" panose="02020404030301010803" pitchFamily="18" charset="0"/>
              </a:rPr>
              <a:t> o </a:t>
            </a:r>
            <a:r>
              <a:rPr lang="en-US" sz="3000" dirty="0" err="1">
                <a:latin typeface="Garamond" panose="02020404030301010803" pitchFamily="18" charset="0"/>
              </a:rPr>
              <a:t>mediante</a:t>
            </a:r>
            <a:r>
              <a:rPr lang="en-US" sz="3000" dirty="0">
                <a:latin typeface="Garamond" panose="02020404030301010803" pitchFamily="18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Garamond" panose="02020404030301010803" pitchFamily="18" charset="0"/>
              </a:rPr>
              <a:t>Tasto</a:t>
            </a:r>
            <a:r>
              <a:rPr lang="en-US" sz="3000" b="1" dirty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Garamond" panose="02020404030301010803" pitchFamily="18" charset="0"/>
              </a:rPr>
              <a:t>Negoziale</a:t>
            </a:r>
            <a:r>
              <a:rPr lang="en-US" sz="3000" b="1" dirty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Garamond" panose="02020404030301010803" pitchFamily="18" charset="0"/>
              </a:rPr>
              <a:t>Virtuale</a:t>
            </a:r>
            <a:r>
              <a:rPr lang="en-US" sz="3000" b="1" dirty="0">
                <a:solidFill>
                  <a:srgbClr val="0070C0"/>
                </a:solidFill>
                <a:latin typeface="Garamond" panose="02020404030301010803" pitchFamily="18" charset="0"/>
              </a:rPr>
              <a:t> </a:t>
            </a:r>
            <a:br>
              <a:rPr lang="it-IT" sz="3000" dirty="0">
                <a:latin typeface="Garamond" panose="02020404030301010803" pitchFamily="18" charset="0"/>
              </a:rPr>
            </a:br>
            <a:endParaRPr lang="it-IT" sz="3000" dirty="0">
              <a:latin typeface="Garamond" panose="02020404030301010803" pitchFamily="18" charset="0"/>
            </a:endParaRPr>
          </a:p>
          <a:p>
            <a:pPr>
              <a:buClrTx/>
              <a:buSzPct val="80000"/>
            </a:pPr>
            <a:r>
              <a:rPr lang="it-IT" sz="3000" dirty="0">
                <a:latin typeface="Garamond" panose="02020404030301010803" pitchFamily="18" charset="0"/>
              </a:rPr>
              <a:t>Contratti </a:t>
            </a:r>
            <a:r>
              <a:rPr lang="it-IT" sz="3000" b="1" dirty="0">
                <a:solidFill>
                  <a:srgbClr val="0070C0"/>
                </a:solidFill>
                <a:latin typeface="Garamond" panose="02020404030301010803" pitchFamily="18" charset="0"/>
              </a:rPr>
              <a:t>B2B</a:t>
            </a:r>
            <a:br>
              <a:rPr lang="it-IT" sz="3000" dirty="0">
                <a:latin typeface="Garamond" panose="02020404030301010803" pitchFamily="18" charset="0"/>
              </a:rPr>
            </a:br>
            <a:r>
              <a:rPr lang="it-IT" sz="3000" dirty="0">
                <a:latin typeface="Garamond" panose="02020404030301010803" pitchFamily="18" charset="0"/>
              </a:rPr>
              <a:t>Contratti </a:t>
            </a:r>
            <a:r>
              <a:rPr lang="it-IT" sz="3000" b="1" dirty="0">
                <a:solidFill>
                  <a:srgbClr val="0070C0"/>
                </a:solidFill>
                <a:latin typeface="Garamond" panose="02020404030301010803" pitchFamily="18" charset="0"/>
              </a:rPr>
              <a:t>B2C</a:t>
            </a:r>
          </a:p>
          <a:p>
            <a:pPr marL="0" indent="0">
              <a:buClrTx/>
              <a:buNone/>
            </a:pPr>
            <a:r>
              <a:rPr lang="it-IT" sz="3000" dirty="0">
                <a:latin typeface="Garamond" panose="02020404030301010803" pitchFamily="18" charset="0"/>
              </a:rPr>
              <a:t>Il problema della transnazionalità dei contraenti     (rinvio)</a:t>
            </a:r>
          </a:p>
          <a:p>
            <a:pPr marL="0" indent="0">
              <a:buClrTx/>
              <a:buNone/>
            </a:pPr>
            <a:r>
              <a:rPr lang="it-IT" sz="3000" dirty="0">
                <a:latin typeface="Garamond" panose="02020404030301010803" pitchFamily="18" charset="0"/>
              </a:rPr>
              <a:t>I contratti</a:t>
            </a:r>
            <a:r>
              <a:rPr lang="it-IT" sz="3000" b="1" dirty="0">
                <a:solidFill>
                  <a:srgbClr val="0070C0"/>
                </a:solidFill>
                <a:latin typeface="Garamond" panose="02020404030301010803" pitchFamily="18" charset="0"/>
              </a:rPr>
              <a:t> P2P </a:t>
            </a:r>
            <a:r>
              <a:rPr lang="it-IT" sz="3000" dirty="0">
                <a:latin typeface="Garamond" panose="02020404030301010803" pitchFamily="18" charset="0"/>
              </a:rPr>
              <a:t>(rinvio)</a:t>
            </a:r>
            <a:endParaRPr lang="it-IT" sz="3000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41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683568" y="476672"/>
            <a:ext cx="7848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800" dirty="0">
              <a:latin typeface="Garamond" panose="02020404030301010803" pitchFamily="18" charset="0"/>
            </a:endParaRPr>
          </a:p>
          <a:p>
            <a:r>
              <a:rPr lang="it-IT" sz="2800" dirty="0">
                <a:latin typeface="Garamond" panose="02020404030301010803" pitchFamily="18" charset="0"/>
              </a:rPr>
              <a:t>Come si conclude un contratto telematico? Rilevanza dell’individuazione del momento di perfezionamento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accent1"/>
                </a:solidFill>
                <a:latin typeface="Garamond" panose="02020404030301010803" pitchFamily="18" charset="0"/>
              </a:rPr>
              <a:t>Art. 13 comma 1° d. </a:t>
            </a:r>
            <a:r>
              <a:rPr lang="it-IT" sz="2800" b="1" dirty="0" err="1">
                <a:solidFill>
                  <a:schemeClr val="accent1"/>
                </a:solidFill>
                <a:latin typeface="Garamond" panose="02020404030301010803" pitchFamily="18" charset="0"/>
              </a:rPr>
              <a:t>lgs</a:t>
            </a:r>
            <a:r>
              <a:rPr lang="it-IT" sz="2800" b="1" dirty="0">
                <a:solidFill>
                  <a:schemeClr val="accent1"/>
                </a:solidFill>
                <a:latin typeface="Garamond" panose="02020404030301010803" pitchFamily="18" charset="0"/>
              </a:rPr>
              <a:t>. n. 70/2003</a:t>
            </a:r>
            <a:r>
              <a:rPr lang="it-IT" sz="2800" dirty="0">
                <a:latin typeface="Garamond" panose="02020404030301010803" pitchFamily="18" charset="0"/>
              </a:rPr>
              <a:t>: Le norme sulla conclusione dei contratti si applicano </a:t>
            </a:r>
            <a:r>
              <a:rPr lang="it-IT" sz="2800" u="sng" dirty="0">
                <a:latin typeface="Garamond" panose="02020404030301010803" pitchFamily="18" charset="0"/>
              </a:rPr>
              <a:t>anche nei casi in cui il destinatario di un bene o di un servizio della società dell’informazione inoltri il proprio ordine per via telematica</a:t>
            </a:r>
            <a:r>
              <a:rPr lang="it-IT" sz="2800" dirty="0">
                <a:latin typeface="Garamond" panose="02020404030301010803" pitchFamily="18" charset="0"/>
              </a:rPr>
              <a:t>.</a:t>
            </a:r>
          </a:p>
          <a:p>
            <a:r>
              <a:rPr lang="it-IT" sz="2800" dirty="0">
                <a:latin typeface="Garamond" panose="02020404030301010803" pitchFamily="18" charset="0"/>
              </a:rPr>
              <a:t>Il codice civile (artt. 1326 ss.) e la formazione del c.d. contratti “tra assenti” </a:t>
            </a:r>
          </a:p>
          <a:p>
            <a:r>
              <a:rPr lang="it-IT" sz="2800" dirty="0">
                <a:latin typeface="Garamond" panose="02020404030301010803" pitchFamily="18" charset="0"/>
              </a:rPr>
              <a:t>In rete il contratto non cambia, ma diventa più «</a:t>
            </a:r>
            <a:r>
              <a:rPr lang="it-IT" sz="2800" b="1" dirty="0">
                <a:solidFill>
                  <a:srgbClr val="FF0000"/>
                </a:solidFill>
                <a:latin typeface="Garamond" panose="02020404030301010803" pitchFamily="18" charset="0"/>
              </a:rPr>
              <a:t>procedimentalizzato</a:t>
            </a:r>
            <a:r>
              <a:rPr lang="it-IT" sz="2800" dirty="0">
                <a:latin typeface="Garamond" panose="02020404030301010803" pitchFamily="18" charset="0"/>
              </a:rPr>
              <a:t>»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31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971600" y="260648"/>
            <a:ext cx="712879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Garamond" panose="02020404030301010803" pitchFamily="18" charset="0"/>
              </a:rPr>
              <a:t>Il regime degli </a:t>
            </a:r>
            <a:r>
              <a:rPr lang="it-IT" sz="3600" b="1" dirty="0">
                <a:solidFill>
                  <a:schemeClr val="accent1"/>
                </a:solidFill>
                <a:latin typeface="Garamond" panose="02020404030301010803" pitchFamily="18" charset="0"/>
              </a:rPr>
              <a:t>obblighi informativi</a:t>
            </a:r>
            <a:r>
              <a:rPr lang="it-IT" sz="3600" dirty="0">
                <a:latin typeface="Garamond" panose="02020404030301010803" pitchFamily="18" charset="0"/>
              </a:rPr>
              <a:t> del prestatore di servizi – </a:t>
            </a:r>
            <a:r>
              <a:rPr lang="it-IT" sz="2400" dirty="0">
                <a:latin typeface="Garamond" panose="02020404030301010803" pitchFamily="18" charset="0"/>
              </a:rPr>
              <a:t>(manifestazione della «procedimentalizzazione»)</a:t>
            </a:r>
          </a:p>
          <a:p>
            <a:endParaRPr lang="it-IT" sz="3200" dirty="0">
              <a:latin typeface="Garamond" panose="02020404030301010803" pitchFamily="18" charset="0"/>
            </a:endParaRPr>
          </a:p>
          <a:p>
            <a:r>
              <a:rPr lang="it-IT" sz="3200" dirty="0">
                <a:latin typeface="Garamond" panose="02020404030301010803" pitchFamily="18" charset="0"/>
              </a:rPr>
              <a:t>Quali gli «</a:t>
            </a:r>
            <a:r>
              <a:rPr lang="it-IT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zoccoli informativi</a:t>
            </a:r>
            <a:r>
              <a:rPr lang="it-IT" sz="3200" dirty="0">
                <a:latin typeface="Garamond" panose="02020404030301010803" pitchFamily="18" charset="0"/>
              </a:rPr>
              <a:t>» del d. </a:t>
            </a:r>
            <a:r>
              <a:rPr lang="it-IT" sz="3200" dirty="0" err="1">
                <a:latin typeface="Garamond" panose="02020404030301010803" pitchFamily="18" charset="0"/>
              </a:rPr>
              <a:t>lgs</a:t>
            </a:r>
            <a:r>
              <a:rPr lang="it-IT" sz="3200" dirty="0">
                <a:latin typeface="Garamond" panose="02020404030301010803" pitchFamily="18" charset="0"/>
              </a:rPr>
              <a:t>. n. 70/2003?</a:t>
            </a:r>
          </a:p>
          <a:p>
            <a:r>
              <a:rPr lang="it-IT" sz="3200" dirty="0">
                <a:latin typeface="Garamond" panose="02020404030301010803" pitchFamily="18" charset="0"/>
              </a:rPr>
              <a:t>-art. 7</a:t>
            </a:r>
          </a:p>
          <a:p>
            <a:r>
              <a:rPr lang="it-IT" sz="3200" dirty="0">
                <a:latin typeface="Garamond" panose="02020404030301010803" pitchFamily="18" charset="0"/>
              </a:rPr>
              <a:t>-art. 12 </a:t>
            </a:r>
          </a:p>
          <a:p>
            <a:r>
              <a:rPr lang="it-IT" sz="3200" dirty="0">
                <a:latin typeface="Garamond" panose="02020404030301010803" pitchFamily="18" charset="0"/>
              </a:rPr>
              <a:t>-art. 13</a:t>
            </a:r>
          </a:p>
          <a:p>
            <a:r>
              <a:rPr lang="it-IT" sz="3200" b="1" dirty="0">
                <a:latin typeface="Garamond" panose="02020404030301010803" pitchFamily="18" charset="0"/>
              </a:rPr>
              <a:t>Gli obblighi informativi generali</a:t>
            </a:r>
            <a:r>
              <a:rPr lang="it-IT" sz="3200" dirty="0">
                <a:latin typeface="Garamond" panose="02020404030301010803" pitchFamily="18" charset="0"/>
              </a:rPr>
              <a:t> (art. 7 del d. </a:t>
            </a:r>
            <a:r>
              <a:rPr lang="it-IT" sz="3200" dirty="0" err="1">
                <a:latin typeface="Garamond" panose="02020404030301010803" pitchFamily="18" charset="0"/>
              </a:rPr>
              <a:t>lgs</a:t>
            </a:r>
            <a:r>
              <a:rPr lang="it-IT" sz="3200" dirty="0">
                <a:latin typeface="Garamond" panose="02020404030301010803" pitchFamily="18" charset="0"/>
              </a:rPr>
              <a:t>. n. 70/2003): riguardano </a:t>
            </a:r>
            <a:r>
              <a:rPr lang="it-IT" sz="3200" u="sng" dirty="0">
                <a:latin typeface="Garamond" panose="02020404030301010803" pitchFamily="18" charset="0"/>
              </a:rPr>
              <a:t>tutti</a:t>
            </a:r>
            <a:r>
              <a:rPr lang="it-IT" sz="3200" dirty="0">
                <a:latin typeface="Garamond" panose="02020404030301010803" pitchFamily="18" charset="0"/>
              </a:rPr>
              <a:t> i destinatari della società dell’informazione </a:t>
            </a:r>
          </a:p>
          <a:p>
            <a:endParaRPr lang="it-IT" sz="4400" dirty="0">
              <a:latin typeface="Garamond" panose="02020404030301010803" pitchFamily="18" charset="0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92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43608" y="836712"/>
            <a:ext cx="69847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0070C0"/>
                </a:solidFill>
                <a:latin typeface="Garamond" panose="02020404030301010803" pitchFamily="18" charset="0"/>
              </a:rPr>
              <a:t>GLI ALTRI OBBLIGHI INFORMATIVI</a:t>
            </a:r>
          </a:p>
          <a:p>
            <a:r>
              <a:rPr lang="it-IT" sz="2800" dirty="0">
                <a:latin typeface="Garamond" panose="02020404030301010803" pitchFamily="18" charset="0"/>
              </a:rPr>
              <a:t>Art. 12 del d. </a:t>
            </a:r>
            <a:r>
              <a:rPr lang="it-IT" sz="2800" dirty="0" err="1">
                <a:latin typeface="Garamond" panose="02020404030301010803" pitchFamily="18" charset="0"/>
              </a:rPr>
              <a:t>lgs</a:t>
            </a:r>
            <a:r>
              <a:rPr lang="it-IT" sz="2800" dirty="0">
                <a:latin typeface="Garamond" panose="02020404030301010803" pitchFamily="18" charset="0"/>
              </a:rPr>
              <a:t>. n. 70/2003 -  Le informazioni dirette alla conclusione del contratto</a:t>
            </a:r>
          </a:p>
          <a:p>
            <a:r>
              <a:rPr lang="it-IT" sz="2800" dirty="0">
                <a:latin typeface="Garamond" panose="02020404030301010803" pitchFamily="18" charset="0"/>
              </a:rPr>
              <a:t>▪In particolare, le informazioni dirette a colmare un gap informativo tra i contraenti                                                </a:t>
            </a:r>
          </a:p>
          <a:p>
            <a:r>
              <a:rPr lang="it-IT" sz="2800" dirty="0">
                <a:latin typeface="Garamond" panose="02020404030301010803" pitchFamily="18" charset="0"/>
              </a:rPr>
              <a:t>▪ L’ambito applicativo della norma</a:t>
            </a:r>
          </a:p>
          <a:p>
            <a:r>
              <a:rPr lang="it-IT" sz="2800" dirty="0">
                <a:latin typeface="Garamond" panose="02020404030301010803" pitchFamily="18" charset="0"/>
              </a:rPr>
              <a:t>▪ L’art. 12 e il suo raccordo con il Codice del consumo</a:t>
            </a:r>
          </a:p>
          <a:p>
            <a:r>
              <a:rPr lang="it-IT" sz="2800" dirty="0">
                <a:latin typeface="Garamond" panose="02020404030301010803" pitchFamily="18" charset="0"/>
              </a:rPr>
              <a:t>▪ L’art. 49 del </a:t>
            </a:r>
            <a:r>
              <a:rPr lang="it-IT" sz="2800" dirty="0" err="1">
                <a:latin typeface="Garamond" panose="02020404030301010803" pitchFamily="18" charset="0"/>
              </a:rPr>
              <a:t>C.Cons</a:t>
            </a:r>
            <a:r>
              <a:rPr lang="it-IT" sz="2800" dirty="0">
                <a:latin typeface="Garamond" panose="02020404030301010803" pitchFamily="18" charset="0"/>
              </a:rPr>
              <a:t>.: informazioni  precontrattuali e informazioni sul diritto di recesso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78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980728"/>
            <a:ext cx="88924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/>
                </a:solidFill>
              </a:rPr>
              <a:t>Come devono essere fornite le informazioni dell’art. 7? </a:t>
            </a:r>
          </a:p>
          <a:p>
            <a:endParaRPr lang="it-IT" sz="3200" dirty="0"/>
          </a:p>
          <a:p>
            <a:endParaRPr lang="it-IT" sz="3200" dirty="0"/>
          </a:p>
          <a:p>
            <a:r>
              <a:rPr lang="it-IT" sz="3200" dirty="0"/>
              <a:t>In modo facilmente accessibile, </a:t>
            </a:r>
            <a:r>
              <a:rPr lang="it-IT" sz="3200" b="1" dirty="0"/>
              <a:t>diretto e permanente</a:t>
            </a:r>
          </a:p>
          <a:p>
            <a:endParaRPr lang="it-IT" sz="3200" dirty="0"/>
          </a:p>
          <a:p>
            <a:endParaRPr lang="it-IT" sz="3200" dirty="0"/>
          </a:p>
          <a:p>
            <a:r>
              <a:rPr lang="it-IT" sz="3200" dirty="0"/>
              <a:t>Le informazioni devono essere </a:t>
            </a:r>
            <a:r>
              <a:rPr lang="it-IT" sz="3200" b="1" dirty="0"/>
              <a:t>aggiornate</a:t>
            </a:r>
          </a:p>
          <a:p>
            <a:endParaRPr lang="it-IT" sz="2400" b="1" dirty="0">
              <a:solidFill>
                <a:schemeClr val="accent1"/>
              </a:solidFill>
            </a:endParaRPr>
          </a:p>
          <a:p>
            <a:endParaRPr lang="it-IT" sz="2400" b="1" dirty="0">
              <a:solidFill>
                <a:schemeClr val="accent1"/>
              </a:solidFill>
            </a:endParaRPr>
          </a:p>
          <a:p>
            <a:endParaRPr lang="it-IT" sz="2400" b="1" dirty="0">
              <a:solidFill>
                <a:schemeClr val="accent1"/>
              </a:solidFill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08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980728"/>
            <a:ext cx="8892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</a:rPr>
              <a:t>Come devono essere fornite le informazioni dell’art. 12? </a:t>
            </a:r>
          </a:p>
          <a:p>
            <a:r>
              <a:rPr lang="it-IT" sz="2400" dirty="0"/>
              <a:t>In modo chiaro e inequivocabile</a:t>
            </a:r>
          </a:p>
          <a:p>
            <a:endParaRPr lang="it-IT" sz="2400" b="1" dirty="0">
              <a:solidFill>
                <a:schemeClr val="accent1"/>
              </a:solidFill>
            </a:endParaRPr>
          </a:p>
          <a:p>
            <a:r>
              <a:rPr lang="it-IT" sz="2400" b="1" dirty="0">
                <a:solidFill>
                  <a:schemeClr val="accent1"/>
                </a:solidFill>
              </a:rPr>
              <a:t>Come devono essere fornite le informazioni dell’art. 49 cod. </a:t>
            </a:r>
            <a:r>
              <a:rPr lang="it-IT" sz="2400" b="1" dirty="0" err="1">
                <a:solidFill>
                  <a:schemeClr val="accent1"/>
                </a:solidFill>
              </a:rPr>
              <a:t>cons</a:t>
            </a:r>
            <a:r>
              <a:rPr lang="it-IT" sz="2400" b="1" dirty="0">
                <a:solidFill>
                  <a:schemeClr val="accent1"/>
                </a:solidFill>
              </a:rPr>
              <a:t>., che lascia impregiudicato l’art. 12?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Con linguaggio semplice e comprensibile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In modo appropriato al mezzo di comunicazione a distanza (art. 51 Cod. </a:t>
            </a:r>
            <a:r>
              <a:rPr lang="it-IT" sz="2400" dirty="0" err="1"/>
              <a:t>Cons</a:t>
            </a:r>
            <a:r>
              <a:rPr lang="it-IT" sz="2400" dirty="0"/>
              <a:t>.)</a:t>
            </a:r>
          </a:p>
          <a:p>
            <a:pPr marL="285750" indent="-285750">
              <a:buFontTx/>
              <a:buChar char="-"/>
            </a:pPr>
            <a:endParaRPr lang="it-IT" sz="2400" dirty="0"/>
          </a:p>
          <a:p>
            <a:r>
              <a:rPr lang="it-IT" sz="2400" b="1" dirty="0">
                <a:solidFill>
                  <a:srgbClr val="0070C0"/>
                </a:solidFill>
              </a:rPr>
              <a:t>Che succede in caso di possibile contrasto tra l’art. 12 e il cod. </a:t>
            </a:r>
            <a:r>
              <a:rPr lang="it-IT" sz="2400" b="1" dirty="0" err="1">
                <a:solidFill>
                  <a:srgbClr val="0070C0"/>
                </a:solidFill>
              </a:rPr>
              <a:t>cons</a:t>
            </a:r>
            <a:r>
              <a:rPr lang="it-IT" sz="2400" b="1" dirty="0">
                <a:solidFill>
                  <a:srgbClr val="0070C0"/>
                </a:solidFill>
              </a:rPr>
              <a:t>. circa il contenuto e le modalità di rilascio delle informazioni?</a:t>
            </a:r>
            <a:r>
              <a:rPr lang="it-IT" sz="2400" dirty="0"/>
              <a:t> Prevalenza del Cod. </a:t>
            </a:r>
            <a:r>
              <a:rPr lang="it-IT" sz="2400" dirty="0" err="1"/>
              <a:t>Cons</a:t>
            </a:r>
            <a:r>
              <a:rPr lang="it-IT" sz="2400" dirty="0"/>
              <a:t>. (art. 49, co. 9)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765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2925</TotalTime>
  <Words>1941</Words>
  <Application>Microsoft Office PowerPoint</Application>
  <PresentationFormat>Presentazione su schermo (4:3)</PresentationFormat>
  <Paragraphs>236</Paragraphs>
  <Slides>29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7" baseType="lpstr">
      <vt:lpstr>Arial Unicode MS</vt:lpstr>
      <vt:lpstr>Arial</vt:lpstr>
      <vt:lpstr>Calibri</vt:lpstr>
      <vt:lpstr>Constantia</vt:lpstr>
      <vt:lpstr>Garamond</vt:lpstr>
      <vt:lpstr>Lato</vt:lpstr>
      <vt:lpstr>Wingdings 2</vt:lpstr>
      <vt:lpstr>Equinozio</vt:lpstr>
      <vt:lpstr>    Prof.ssa Dianora Poletti  </vt:lpstr>
      <vt:lpstr>Il Commercio Elettronico</vt:lpstr>
      <vt:lpstr>Il Contratto Telematico</vt:lpstr>
      <vt:lpstr> 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Prof.ssa Dianora Poletti</dc:title>
  <dc:creator>Dianora Poletti</dc:creator>
  <cp:lastModifiedBy>Fernanda Faini</cp:lastModifiedBy>
  <cp:revision>140</cp:revision>
  <cp:lastPrinted>2019-03-22T10:28:00Z</cp:lastPrinted>
  <dcterms:created xsi:type="dcterms:W3CDTF">2016-03-17T17:37:28Z</dcterms:created>
  <dcterms:modified xsi:type="dcterms:W3CDTF">2021-09-27T17:46:26Z</dcterms:modified>
</cp:coreProperties>
</file>