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Thin"/>
      <p:regular r:id="rId26"/>
      <p:bold r:id="rId27"/>
      <p:italic r:id="rId28"/>
      <p:boldItalic r:id="rId29"/>
    </p:embeddedFont>
    <p:embeddedFont>
      <p:font typeface="Raleway"/>
      <p:regular r:id="rId30"/>
      <p:bold r:id="rId31"/>
      <p:italic r:id="rId32"/>
      <p:boldItalic r:id="rId33"/>
    </p:embeddedFont>
    <p:embeddedFont>
      <p:font typeface="Roboto"/>
      <p:regular r:id="rId34"/>
      <p:bold r:id="rId35"/>
      <p:italic r:id="rId36"/>
      <p:boldItalic r:id="rId37"/>
    </p:embeddedFont>
    <p:embeddedFont>
      <p:font typeface="Roboto Medium"/>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
      <p:font typeface="Average"/>
      <p:regular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A6D06C-90E3-4337-80C5-378E8DF1E424}">
  <a:tblStyle styleId="{E6A6D06C-90E3-4337-80C5-378E8DF1E4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5FFCF7E-C20E-4DA9-9032-A01C2EB6C98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42" Type="http://schemas.openxmlformats.org/officeDocument/2006/relationships/font" Target="fonts/Montserrat-regular.fntdata"/><Relationship Id="rId41" Type="http://schemas.openxmlformats.org/officeDocument/2006/relationships/font" Target="fonts/RobotoMedium-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33" Type="http://schemas.openxmlformats.org/officeDocument/2006/relationships/font" Target="fonts/Raleway-boldItalic.fntdata"/><Relationship Id="rId32" Type="http://schemas.openxmlformats.org/officeDocument/2006/relationships/font" Target="fonts/Raleway-italic.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RobotoMedium-bold.fntdata"/><Relationship Id="rId38" Type="http://schemas.openxmlformats.org/officeDocument/2006/relationships/font" Target="fonts/Roboto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26" Type="http://schemas.openxmlformats.org/officeDocument/2006/relationships/font" Target="fonts/RobotoThin-regular.fntdata"/><Relationship Id="rId25" Type="http://schemas.openxmlformats.org/officeDocument/2006/relationships/font" Target="fonts/RobotoSlab-bold.fntdata"/><Relationship Id="rId28" Type="http://schemas.openxmlformats.org/officeDocument/2006/relationships/font" Target="fonts/RobotoThin-italic.fntdata"/><Relationship Id="rId27" Type="http://schemas.openxmlformats.org/officeDocument/2006/relationships/font" Target="fonts/RobotoThin-bold.fntdata"/><Relationship Id="rId29" Type="http://schemas.openxmlformats.org/officeDocument/2006/relationships/font" Target="fonts/RobotoThin-boldItalic.fntdata"/><Relationship Id="rId51" Type="http://schemas.openxmlformats.org/officeDocument/2006/relationships/font" Target="fonts/OpenSans-regular.fntdata"/><Relationship Id="rId50" Type="http://schemas.openxmlformats.org/officeDocument/2006/relationships/font" Target="fonts/Average-regular.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f87997393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f87997393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8799739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f8799739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8dce6a907_0_1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8dce6a907_0_1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8dce6a907_0_1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8dce6a907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8dce6a907_0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8dce6a907_0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8dce6a907_0_1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8dce6a907_0_1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8dce6a907_0_2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8dce6a907_0_2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b05265e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b05265e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8dce6a907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8dce6a907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b047d4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b047d4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96f539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96f539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59" name="Shape 59"/>
        <p:cNvGrpSpPr/>
        <p:nvPr/>
      </p:nvGrpSpPr>
      <p:grpSpPr>
        <a:xfrm>
          <a:off x="0" y="0"/>
          <a:ext cx="0" cy="0"/>
          <a:chOff x="0" y="0"/>
          <a:chExt cx="0" cy="0"/>
        </a:xfrm>
      </p:grpSpPr>
      <p:grpSp>
        <p:nvGrpSpPr>
          <p:cNvPr id="60" name="Google Shape;60;p13"/>
          <p:cNvGrpSpPr/>
          <p:nvPr/>
        </p:nvGrpSpPr>
        <p:grpSpPr>
          <a:xfrm>
            <a:off x="4406400" y="0"/>
            <a:ext cx="4737600" cy="5143065"/>
            <a:chOff x="4406400" y="0"/>
            <a:chExt cx="4737600" cy="5143065"/>
          </a:xfrm>
        </p:grpSpPr>
        <p:sp>
          <p:nvSpPr>
            <p:cNvPr id="61" name="Google Shape;61;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0" name="Google Shape;80;p13"/>
          <p:cNvSpPr txBox="1"/>
          <p:nvPr>
            <p:ph type="title"/>
          </p:nvPr>
        </p:nvSpPr>
        <p:spPr>
          <a:xfrm>
            <a:off x="1297500" y="393750"/>
            <a:ext cx="7038900" cy="9141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81" name="Shape 81"/>
        <p:cNvGrpSpPr/>
        <p:nvPr/>
      </p:nvGrpSpPr>
      <p:grpSpPr>
        <a:xfrm>
          <a:off x="0" y="0"/>
          <a:ext cx="0" cy="0"/>
          <a:chOff x="0" y="0"/>
          <a:chExt cx="0" cy="0"/>
        </a:xfrm>
      </p:grpSpPr>
      <p:pic>
        <p:nvPicPr>
          <p:cNvPr descr="offset_comp_343059.jpg" id="82" name="Google Shape;82;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83" name="Google Shape;83;p14"/>
          <p:cNvSpPr txBox="1"/>
          <p:nvPr>
            <p:ph type="title"/>
          </p:nvPr>
        </p:nvSpPr>
        <p:spPr>
          <a:xfrm>
            <a:off x="1297500" y="393750"/>
            <a:ext cx="7038900" cy="9141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0"/>
              </a:spcBef>
              <a:spcAft>
                <a:spcPts val="0"/>
              </a:spcAft>
              <a:buClr>
                <a:schemeClr val="dk2"/>
              </a:buClr>
              <a:buSzPts val="1400"/>
              <a:buChar char="■"/>
              <a:defRPr>
                <a:solidFill>
                  <a:schemeClr val="dk2"/>
                </a:solidFill>
              </a:defRPr>
            </a:lvl3pPr>
            <a:lvl4pPr indent="-317500" lvl="3" marL="1828800" rtl="0">
              <a:spcBef>
                <a:spcPts val="0"/>
              </a:spcBef>
              <a:spcAft>
                <a:spcPts val="0"/>
              </a:spcAft>
              <a:buClr>
                <a:schemeClr val="dk2"/>
              </a:buClr>
              <a:buSzPts val="1400"/>
              <a:buChar char="●"/>
              <a:defRPr>
                <a:solidFill>
                  <a:schemeClr val="dk2"/>
                </a:solidFill>
              </a:defRPr>
            </a:lvl4pPr>
            <a:lvl5pPr indent="-317500" lvl="4" marL="2286000" rtl="0">
              <a:spcBef>
                <a:spcPts val="0"/>
              </a:spcBef>
              <a:spcAft>
                <a:spcPts val="0"/>
              </a:spcAft>
              <a:buClr>
                <a:schemeClr val="dk2"/>
              </a:buClr>
              <a:buSzPts val="1400"/>
              <a:buChar char="○"/>
              <a:defRPr>
                <a:solidFill>
                  <a:schemeClr val="dk2"/>
                </a:solidFill>
              </a:defRPr>
            </a:lvl5pPr>
            <a:lvl6pPr indent="-317500" lvl="5" marL="2743200" rtl="0">
              <a:spcBef>
                <a:spcPts val="0"/>
              </a:spcBef>
              <a:spcAft>
                <a:spcPts val="0"/>
              </a:spcAft>
              <a:buClr>
                <a:schemeClr val="dk2"/>
              </a:buClr>
              <a:buSzPts val="1400"/>
              <a:buChar char="■"/>
              <a:defRPr>
                <a:solidFill>
                  <a:schemeClr val="dk2"/>
                </a:solidFill>
              </a:defRPr>
            </a:lvl6pPr>
            <a:lvl7pPr indent="-317500" lvl="6" marL="3200400" rtl="0">
              <a:spcBef>
                <a:spcPts val="0"/>
              </a:spcBef>
              <a:spcAft>
                <a:spcPts val="0"/>
              </a:spcAft>
              <a:buClr>
                <a:schemeClr val="dk2"/>
              </a:buClr>
              <a:buSzPts val="1400"/>
              <a:buChar char="●"/>
              <a:defRPr>
                <a:solidFill>
                  <a:schemeClr val="dk2"/>
                </a:solidFill>
              </a:defRPr>
            </a:lvl7pPr>
            <a:lvl8pPr indent="-317500" lvl="7" marL="3657600" rtl="0">
              <a:spcBef>
                <a:spcPts val="0"/>
              </a:spcBef>
              <a:spcAft>
                <a:spcPts val="0"/>
              </a:spcAft>
              <a:buClr>
                <a:schemeClr val="dk2"/>
              </a:buClr>
              <a:buSzPts val="1400"/>
              <a:buChar char="○"/>
              <a:defRPr>
                <a:solidFill>
                  <a:schemeClr val="dk2"/>
                </a:solidFill>
              </a:defRPr>
            </a:lvl8pPr>
            <a:lvl9pPr indent="-317500" lvl="8" marL="4114800" rtl="0">
              <a:spcBef>
                <a:spcPts val="0"/>
              </a:spcBef>
              <a:spcAft>
                <a:spcPts val="0"/>
              </a:spcAft>
              <a:buClr>
                <a:schemeClr val="dk2"/>
              </a:buClr>
              <a:buSzPts val="1400"/>
              <a:buChar char="■"/>
              <a:defRPr>
                <a:solidFill>
                  <a:schemeClr val="dk2"/>
                </a:solidFill>
              </a:defRPr>
            </a:lvl9pPr>
          </a:lstStyle>
          <a:p/>
        </p:txBody>
      </p:sp>
      <p:sp>
        <p:nvSpPr>
          <p:cNvPr id="85" name="Google Shape;8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4"/>
          <p:cNvGrpSpPr/>
          <p:nvPr/>
        </p:nvGrpSpPr>
        <p:grpSpPr>
          <a:xfrm>
            <a:off x="0" y="381001"/>
            <a:ext cx="1037850" cy="1016287"/>
            <a:chOff x="0" y="381001"/>
            <a:chExt cx="1037850" cy="1016287"/>
          </a:xfrm>
        </p:grpSpPr>
        <p:sp>
          <p:nvSpPr>
            <p:cNvPr id="91" name="Google Shape;9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93" name="Shape 93"/>
        <p:cNvGrpSpPr/>
        <p:nvPr/>
      </p:nvGrpSpPr>
      <p:grpSpPr>
        <a:xfrm>
          <a:off x="0" y="0"/>
          <a:ext cx="0" cy="0"/>
          <a:chOff x="0" y="0"/>
          <a:chExt cx="0" cy="0"/>
        </a:xfrm>
      </p:grpSpPr>
      <p:sp>
        <p:nvSpPr>
          <p:cNvPr id="94" name="Google Shape;94;p15"/>
          <p:cNvSpPr txBox="1"/>
          <p:nvPr>
            <p:ph type="title"/>
          </p:nvPr>
        </p:nvSpPr>
        <p:spPr>
          <a:xfrm>
            <a:off x="361071" y="1924852"/>
            <a:ext cx="2304900" cy="1797300"/>
          </a:xfrm>
          <a:prstGeom prst="rect">
            <a:avLst/>
          </a:prstGeom>
        </p:spPr>
        <p:txBody>
          <a:bodyPr anchorCtr="0" anchor="b"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5" name="Google Shape;95;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97" name="Google Shape;97;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5"/>
          <p:cNvGrpSpPr/>
          <p:nvPr/>
        </p:nvGrpSpPr>
        <p:grpSpPr>
          <a:xfrm>
            <a:off x="0" y="381001"/>
            <a:ext cx="1037850" cy="1016287"/>
            <a:chOff x="0" y="381001"/>
            <a:chExt cx="1037850" cy="1016287"/>
          </a:xfrm>
        </p:grpSpPr>
        <p:sp>
          <p:nvSpPr>
            <p:cNvPr id="102" name="Google Shape;102;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txBox="1"/>
          <p:nvPr>
            <p:ph idx="2" type="title"/>
          </p:nvPr>
        </p:nvSpPr>
        <p:spPr>
          <a:xfrm>
            <a:off x="1297500" y="459490"/>
            <a:ext cx="3005700" cy="510900"/>
          </a:xfrm>
          <a:prstGeom prst="rect">
            <a:avLst/>
          </a:prstGeom>
        </p:spPr>
        <p:txBody>
          <a:bodyPr anchorCtr="0" anchor="b"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5" name="Google Shape;10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06" name="Shape 106"/>
        <p:cNvGrpSpPr/>
        <p:nvPr/>
      </p:nvGrpSpPr>
      <p:grpSpPr>
        <a:xfrm>
          <a:off x="0" y="0"/>
          <a:ext cx="0" cy="0"/>
          <a:chOff x="0" y="0"/>
          <a:chExt cx="0" cy="0"/>
        </a:xfrm>
      </p:grpSpPr>
      <p:sp>
        <p:nvSpPr>
          <p:cNvPr id="107" name="Google Shape;107;p16"/>
          <p:cNvSpPr txBox="1"/>
          <p:nvPr>
            <p:ph type="title"/>
          </p:nvPr>
        </p:nvSpPr>
        <p:spPr>
          <a:xfrm>
            <a:off x="702850" y="1708619"/>
            <a:ext cx="3333300" cy="1470900"/>
          </a:xfrm>
          <a:prstGeom prst="rect">
            <a:avLst/>
          </a:prstGeom>
        </p:spPr>
        <p:txBody>
          <a:bodyPr anchorCtr="0" anchor="b"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8" name="Google Shape;108;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6"/>
          <p:cNvGrpSpPr/>
          <p:nvPr/>
        </p:nvGrpSpPr>
        <p:grpSpPr>
          <a:xfrm>
            <a:off x="0" y="381001"/>
            <a:ext cx="1037850" cy="1016287"/>
            <a:chOff x="0" y="381001"/>
            <a:chExt cx="1037850" cy="1016287"/>
          </a:xfrm>
        </p:grpSpPr>
        <p:sp>
          <p:nvSpPr>
            <p:cNvPr id="114" name="Google Shape;114;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2" type="title"/>
          </p:nvPr>
        </p:nvSpPr>
        <p:spPr>
          <a:xfrm>
            <a:off x="1297500" y="459490"/>
            <a:ext cx="3005700" cy="510900"/>
          </a:xfrm>
          <a:prstGeom prst="rect">
            <a:avLst/>
          </a:prstGeom>
        </p:spPr>
        <p:txBody>
          <a:bodyPr anchorCtr="0" anchor="b"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7" name="Google Shape;11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document/d/18UulqwGVix3nXJmAfgx-WmRazQi2juwz9dz0LajQNcI/edit#" TargetMode="External"/><Relationship Id="rId4" Type="http://schemas.openxmlformats.org/officeDocument/2006/relationships/hyperlink" Target="https://github.com/Got-Your-Backs" TargetMode="External"/><Relationship Id="rId5" Type="http://schemas.openxmlformats.org/officeDocument/2006/relationships/hyperlink" Target="https://gotyourbacks.atlassian.net/jira/software/projects/PAYL/boards/1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Paylatte</a:t>
            </a:r>
            <a:endParaRPr b="1"/>
          </a:p>
        </p:txBody>
      </p:sp>
      <p:sp>
        <p:nvSpPr>
          <p:cNvPr id="124" name="Google Shape;124;p17"/>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None/>
            </a:pPr>
            <a:r>
              <a:rPr b="1" lang="en-GB"/>
              <a:t>By Team</a:t>
            </a:r>
            <a:endParaRPr b="1"/>
          </a:p>
          <a:p>
            <a:pPr indent="0" lvl="0" marL="0" rtl="0" algn="ctr">
              <a:lnSpc>
                <a:spcPct val="115000"/>
              </a:lnSpc>
              <a:spcBef>
                <a:spcPts val="1600"/>
              </a:spcBef>
              <a:spcAft>
                <a:spcPts val="1600"/>
              </a:spcAft>
              <a:buNone/>
            </a:pPr>
            <a:r>
              <a:rPr b="1" lang="en-GB"/>
              <a:t>Got -Your-Backs(GYB)</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Development Tools</a:t>
            </a:r>
            <a:endParaRPr/>
          </a:p>
        </p:txBody>
      </p:sp>
      <p:sp>
        <p:nvSpPr>
          <p:cNvPr id="253" name="Google Shape;253;p26"/>
          <p:cNvSpPr txBox="1"/>
          <p:nvPr/>
        </p:nvSpPr>
        <p:spPr>
          <a:xfrm>
            <a:off x="388375" y="1448575"/>
            <a:ext cx="66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4" name="Google Shape;254;p26"/>
          <p:cNvSpPr txBox="1"/>
          <p:nvPr/>
        </p:nvSpPr>
        <p:spPr>
          <a:xfrm>
            <a:off x="524850" y="1322625"/>
            <a:ext cx="3904800" cy="513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800">
                <a:solidFill>
                  <a:schemeClr val="dk1"/>
                </a:solidFill>
              </a:rPr>
              <a:t>Software requirements</a:t>
            </a:r>
            <a:r>
              <a:rPr lang="en-GB">
                <a:solidFill>
                  <a:schemeClr val="dk1"/>
                </a:solidFill>
                <a:latin typeface="Times New Roman"/>
                <a:ea typeface="Times New Roman"/>
                <a:cs typeface="Times New Roman"/>
                <a:sym typeface="Times New Roman"/>
              </a:rPr>
              <a:t>:</a:t>
            </a:r>
            <a:endParaRPr b="1" sz="2200">
              <a:solidFill>
                <a:schemeClr val="dk1"/>
              </a:solidFill>
              <a:latin typeface="Raleway"/>
              <a:ea typeface="Raleway"/>
              <a:cs typeface="Raleway"/>
              <a:sym typeface="Raleway"/>
            </a:endParaRPr>
          </a:p>
          <a:p>
            <a:pPr indent="457200" lvl="0" marL="0" rtl="0" algn="l">
              <a:lnSpc>
                <a:spcPct val="150000"/>
              </a:lnSpc>
              <a:spcBef>
                <a:spcPts val="0"/>
              </a:spcBef>
              <a:spcAft>
                <a:spcPts val="0"/>
              </a:spcAft>
              <a:buNone/>
            </a:pPr>
            <a:r>
              <a:rPr lang="en-GB" sz="1900">
                <a:solidFill>
                  <a:srgbClr val="FFFFFF"/>
                </a:solidFill>
                <a:latin typeface="Raleway"/>
                <a:ea typeface="Raleway"/>
                <a:cs typeface="Raleway"/>
                <a:sym typeface="Raleway"/>
              </a:rPr>
              <a:t>Language : PHP 7+</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rPr lang="en-GB" sz="1900">
                <a:solidFill>
                  <a:srgbClr val="FFFFFF"/>
                </a:solidFill>
                <a:latin typeface="Raleway"/>
                <a:ea typeface="Raleway"/>
                <a:cs typeface="Raleway"/>
                <a:sym typeface="Raleway"/>
              </a:rPr>
              <a:t>Database  :</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rPr lang="en-GB" sz="1900">
                <a:solidFill>
                  <a:srgbClr val="FFFFFF"/>
                </a:solidFill>
                <a:latin typeface="Raleway"/>
                <a:ea typeface="Raleway"/>
                <a:cs typeface="Raleway"/>
                <a:sym typeface="Raleway"/>
              </a:rPr>
              <a:t>Cockroach-DB,Redis</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rPr lang="en-GB" sz="1900">
                <a:solidFill>
                  <a:srgbClr val="FFFFFF"/>
                </a:solidFill>
                <a:latin typeface="Raleway"/>
                <a:ea typeface="Raleway"/>
                <a:cs typeface="Raleway"/>
                <a:sym typeface="Raleway"/>
              </a:rPr>
              <a:t>Load-Balancer:haproxy</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rPr lang="en-GB" sz="1900">
                <a:solidFill>
                  <a:srgbClr val="FFFFFF"/>
                </a:solidFill>
                <a:latin typeface="Raleway"/>
                <a:ea typeface="Raleway"/>
                <a:cs typeface="Raleway"/>
                <a:sym typeface="Raleway"/>
              </a:rPr>
              <a:t>Server : Php-Built-in-Server </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rPr lang="en-GB" sz="1900">
                <a:solidFill>
                  <a:srgbClr val="FFFFFF"/>
                </a:solidFill>
                <a:latin typeface="Raleway"/>
                <a:ea typeface="Raleway"/>
                <a:cs typeface="Raleway"/>
                <a:sym typeface="Raleway"/>
              </a:rPr>
              <a:t>Frameworks:</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rPr lang="en-GB" sz="1900">
                <a:solidFill>
                  <a:srgbClr val="FFFFFF"/>
                </a:solidFill>
                <a:latin typeface="Raleway"/>
                <a:ea typeface="Raleway"/>
                <a:cs typeface="Raleway"/>
                <a:sym typeface="Raleway"/>
              </a:rPr>
              <a:t> Laravel 8,Angular-13</a:t>
            </a:r>
            <a:endParaRPr sz="1900">
              <a:solidFill>
                <a:srgbClr val="FFFFFF"/>
              </a:solidFill>
              <a:latin typeface="Raleway"/>
              <a:ea typeface="Raleway"/>
              <a:cs typeface="Raleway"/>
              <a:sym typeface="Raleway"/>
            </a:endParaRPr>
          </a:p>
          <a:p>
            <a:pPr indent="0" lvl="0" marL="457200" rtl="0" algn="l">
              <a:lnSpc>
                <a:spcPct val="150000"/>
              </a:lnSpc>
              <a:spcBef>
                <a:spcPts val="0"/>
              </a:spcBef>
              <a:spcAft>
                <a:spcPts val="0"/>
              </a:spcAft>
              <a:buNone/>
            </a:pPr>
            <a:r>
              <a:t/>
            </a:r>
            <a:endParaRPr sz="1900">
              <a:solidFill>
                <a:srgbClr val="FFFFFF"/>
              </a:solidFill>
              <a:latin typeface="Raleway"/>
              <a:ea typeface="Raleway"/>
              <a:cs typeface="Raleway"/>
              <a:sym typeface="Raleway"/>
            </a:endParaRPr>
          </a:p>
          <a:p>
            <a:pPr indent="0" lvl="0" marL="0" rtl="0" algn="l">
              <a:lnSpc>
                <a:spcPct val="150000"/>
              </a:lnSpc>
              <a:spcBef>
                <a:spcPts val="0"/>
              </a:spcBef>
              <a:spcAft>
                <a:spcPts val="0"/>
              </a:spcAft>
              <a:buNone/>
            </a:pPr>
            <a:r>
              <a:t/>
            </a:r>
            <a:endParaRPr sz="2100">
              <a:solidFill>
                <a:srgbClr val="2D2D2D"/>
              </a:solidFill>
              <a:latin typeface="Raleway"/>
              <a:ea typeface="Raleway"/>
              <a:cs typeface="Raleway"/>
              <a:sym typeface="Raleway"/>
            </a:endParaRPr>
          </a:p>
          <a:p>
            <a:pPr indent="0" lvl="0" marL="0" rtl="0" algn="l">
              <a:lnSpc>
                <a:spcPct val="150000"/>
              </a:lnSpc>
              <a:spcBef>
                <a:spcPts val="0"/>
              </a:spcBef>
              <a:spcAft>
                <a:spcPts val="0"/>
              </a:spcAft>
              <a:buNone/>
            </a:pPr>
            <a:r>
              <a:t/>
            </a:r>
            <a:endParaRPr>
              <a:solidFill>
                <a:srgbClr val="99999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Modules</a:t>
            </a:r>
            <a:endParaRPr/>
          </a:p>
        </p:txBody>
      </p:sp>
      <p:sp>
        <p:nvSpPr>
          <p:cNvPr id="260" name="Google Shape;260;p27"/>
          <p:cNvSpPr txBox="1"/>
          <p:nvPr/>
        </p:nvSpPr>
        <p:spPr>
          <a:xfrm>
            <a:off x="812750" y="19073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User</a:t>
            </a:r>
            <a:endParaRPr/>
          </a:p>
        </p:txBody>
      </p:sp>
      <p:sp>
        <p:nvSpPr>
          <p:cNvPr id="261" name="Google Shape;261;p27"/>
          <p:cNvSpPr txBox="1"/>
          <p:nvPr/>
        </p:nvSpPr>
        <p:spPr>
          <a:xfrm>
            <a:off x="812750" y="2350575"/>
            <a:ext cx="1991400" cy="69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D9D9D9"/>
                </a:solidFill>
                <a:latin typeface="Lato"/>
                <a:ea typeface="Lato"/>
                <a:cs typeface="Lato"/>
                <a:sym typeface="Lato"/>
              </a:rPr>
              <a:t>Registering,Login,</a:t>
            </a:r>
            <a:endParaRPr sz="1100">
              <a:solidFill>
                <a:srgbClr val="D9D9D9"/>
              </a:solidFill>
              <a:latin typeface="Lato"/>
              <a:ea typeface="Lato"/>
              <a:cs typeface="Lato"/>
              <a:sym typeface="Lato"/>
            </a:endParaRPr>
          </a:p>
          <a:p>
            <a:pPr indent="0" lvl="0" marL="0" rtl="0" algn="l">
              <a:lnSpc>
                <a:spcPct val="115000"/>
              </a:lnSpc>
              <a:spcBef>
                <a:spcPts val="1600"/>
              </a:spcBef>
              <a:spcAft>
                <a:spcPts val="1600"/>
              </a:spcAft>
              <a:buNone/>
            </a:pPr>
            <a:r>
              <a:rPr lang="en-GB" sz="1100">
                <a:solidFill>
                  <a:srgbClr val="D9D9D9"/>
                </a:solidFill>
                <a:latin typeface="Lato"/>
                <a:ea typeface="Lato"/>
                <a:cs typeface="Lato"/>
                <a:sym typeface="Lato"/>
              </a:rPr>
              <a:t>Credit</a:t>
            </a:r>
            <a:r>
              <a:rPr lang="en-GB" sz="1100">
                <a:solidFill>
                  <a:srgbClr val="D9D9D9"/>
                </a:solidFill>
                <a:latin typeface="Lato"/>
                <a:ea typeface="Lato"/>
                <a:cs typeface="Lato"/>
                <a:sym typeface="Lato"/>
              </a:rPr>
              <a:t>-Bill-Check,Repayment</a:t>
            </a:r>
            <a:endParaRPr sz="1100">
              <a:solidFill>
                <a:srgbClr val="D9D9D9"/>
              </a:solidFill>
              <a:latin typeface="Lato"/>
              <a:ea typeface="Lato"/>
              <a:cs typeface="Lato"/>
              <a:sym typeface="Lato"/>
            </a:endParaRPr>
          </a:p>
        </p:txBody>
      </p:sp>
      <p:sp>
        <p:nvSpPr>
          <p:cNvPr id="262" name="Google Shape;262;p27"/>
          <p:cNvSpPr txBox="1"/>
          <p:nvPr/>
        </p:nvSpPr>
        <p:spPr>
          <a:xfrm>
            <a:off x="812750" y="33201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Vendor</a:t>
            </a:r>
            <a:endParaRPr/>
          </a:p>
        </p:txBody>
      </p:sp>
      <p:sp>
        <p:nvSpPr>
          <p:cNvPr id="263" name="Google Shape;263;p27"/>
          <p:cNvSpPr txBox="1"/>
          <p:nvPr/>
        </p:nvSpPr>
        <p:spPr>
          <a:xfrm>
            <a:off x="812750" y="3763375"/>
            <a:ext cx="1991400" cy="69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D9D9D9"/>
                </a:solidFill>
                <a:latin typeface="Lato"/>
                <a:ea typeface="Lato"/>
                <a:cs typeface="Lato"/>
                <a:sym typeface="Lato"/>
              </a:rPr>
              <a:t>Charging an User</a:t>
            </a:r>
            <a:endParaRPr sz="1100">
              <a:solidFill>
                <a:srgbClr val="D9D9D9"/>
              </a:solidFill>
              <a:latin typeface="Lato"/>
              <a:ea typeface="Lato"/>
              <a:cs typeface="Lato"/>
              <a:sym typeface="Lato"/>
            </a:endParaRPr>
          </a:p>
          <a:p>
            <a:pPr indent="0" lvl="0" marL="0" rtl="0" algn="l">
              <a:lnSpc>
                <a:spcPct val="115000"/>
              </a:lnSpc>
              <a:spcBef>
                <a:spcPts val="1600"/>
              </a:spcBef>
              <a:spcAft>
                <a:spcPts val="1600"/>
              </a:spcAft>
              <a:buNone/>
            </a:pPr>
            <a:r>
              <a:rPr lang="en-GB" sz="1100">
                <a:solidFill>
                  <a:srgbClr val="D9D9D9"/>
                </a:solidFill>
                <a:latin typeface="Lato"/>
                <a:ea typeface="Lato"/>
                <a:cs typeface="Lato"/>
                <a:sym typeface="Lato"/>
              </a:rPr>
              <a:t>Refund a Transaction</a:t>
            </a:r>
            <a:endParaRPr sz="1100">
              <a:solidFill>
                <a:srgbClr val="D9D9D9"/>
              </a:solidFill>
              <a:latin typeface="Lato"/>
              <a:ea typeface="Lato"/>
              <a:cs typeface="Lato"/>
              <a:sym typeface="Lato"/>
            </a:endParaRPr>
          </a:p>
        </p:txBody>
      </p:sp>
      <p:sp>
        <p:nvSpPr>
          <p:cNvPr id="264" name="Google Shape;264;p27"/>
          <p:cNvSpPr txBox="1"/>
          <p:nvPr/>
        </p:nvSpPr>
        <p:spPr>
          <a:xfrm>
            <a:off x="6548585" y="19073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Credit-Bureau</a:t>
            </a:r>
            <a:endParaRPr/>
          </a:p>
        </p:txBody>
      </p:sp>
      <p:sp>
        <p:nvSpPr>
          <p:cNvPr id="265" name="Google Shape;265;p27"/>
          <p:cNvSpPr txBox="1"/>
          <p:nvPr/>
        </p:nvSpPr>
        <p:spPr>
          <a:xfrm>
            <a:off x="6548585" y="2350575"/>
            <a:ext cx="1991400" cy="69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rgbClr val="D9D9D9"/>
                </a:solidFill>
                <a:latin typeface="Lato"/>
                <a:ea typeface="Lato"/>
                <a:cs typeface="Lato"/>
                <a:sym typeface="Lato"/>
              </a:rPr>
              <a:t>Gathering Details from users and sending the credit-score to the admins</a:t>
            </a:r>
            <a:endParaRPr sz="1100">
              <a:solidFill>
                <a:srgbClr val="D9D9D9"/>
              </a:solidFill>
              <a:latin typeface="Lato"/>
              <a:ea typeface="Lato"/>
              <a:cs typeface="Lato"/>
              <a:sym typeface="Lato"/>
            </a:endParaRPr>
          </a:p>
        </p:txBody>
      </p:sp>
      <p:sp>
        <p:nvSpPr>
          <p:cNvPr id="266" name="Google Shape;266;p27"/>
          <p:cNvSpPr txBox="1"/>
          <p:nvPr/>
        </p:nvSpPr>
        <p:spPr>
          <a:xfrm>
            <a:off x="6548585" y="33201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Admins</a:t>
            </a:r>
            <a:endParaRPr/>
          </a:p>
        </p:txBody>
      </p:sp>
      <p:sp>
        <p:nvSpPr>
          <p:cNvPr id="267" name="Google Shape;267;p27"/>
          <p:cNvSpPr txBox="1"/>
          <p:nvPr/>
        </p:nvSpPr>
        <p:spPr>
          <a:xfrm>
            <a:off x="6548585" y="3763375"/>
            <a:ext cx="1991400" cy="69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D9D9D9"/>
                </a:solidFill>
                <a:latin typeface="Lato"/>
                <a:ea typeface="Lato"/>
                <a:cs typeface="Lato"/>
                <a:sym typeface="Lato"/>
              </a:rPr>
              <a:t>Retrieval</a:t>
            </a:r>
            <a:r>
              <a:rPr lang="en-GB" sz="1100">
                <a:solidFill>
                  <a:srgbClr val="D9D9D9"/>
                </a:solidFill>
                <a:latin typeface="Lato"/>
                <a:ea typeface="Lato"/>
                <a:cs typeface="Lato"/>
                <a:sym typeface="Lato"/>
              </a:rPr>
              <a:t> of all Records  from The Data-Base.</a:t>
            </a:r>
            <a:endParaRPr sz="1100">
              <a:solidFill>
                <a:srgbClr val="D9D9D9"/>
              </a:solidFill>
              <a:latin typeface="Lato"/>
              <a:ea typeface="Lato"/>
              <a:cs typeface="Lato"/>
              <a:sym typeface="Lato"/>
            </a:endParaRPr>
          </a:p>
          <a:p>
            <a:pPr indent="0" lvl="0" marL="0" rtl="0" algn="l">
              <a:lnSpc>
                <a:spcPct val="115000"/>
              </a:lnSpc>
              <a:spcBef>
                <a:spcPts val="1600"/>
              </a:spcBef>
              <a:spcAft>
                <a:spcPts val="1600"/>
              </a:spcAft>
              <a:buNone/>
            </a:pPr>
            <a:r>
              <a:rPr lang="en-GB" sz="1100">
                <a:solidFill>
                  <a:srgbClr val="D9D9D9"/>
                </a:solidFill>
                <a:latin typeface="Lato"/>
                <a:ea typeface="Lato"/>
                <a:cs typeface="Lato"/>
                <a:sym typeface="Lato"/>
              </a:rPr>
              <a:t>Setting The Credit-Limits</a:t>
            </a:r>
            <a:endParaRPr sz="1100">
              <a:solidFill>
                <a:srgbClr val="D9D9D9"/>
              </a:solidFill>
              <a:latin typeface="Lato"/>
              <a:ea typeface="Lato"/>
              <a:cs typeface="Lato"/>
              <a:sym typeface="Lato"/>
            </a:endParaRPr>
          </a:p>
        </p:txBody>
      </p:sp>
      <p:cxnSp>
        <p:nvCxnSpPr>
          <p:cNvPr id="268" name="Google Shape;268;p27"/>
          <p:cNvCxnSpPr/>
          <p:nvPr/>
        </p:nvCxnSpPr>
        <p:spPr>
          <a:xfrm flipH="1">
            <a:off x="780745" y="1641850"/>
            <a:ext cx="7596300" cy="10500"/>
          </a:xfrm>
          <a:prstGeom prst="straightConnector1">
            <a:avLst/>
          </a:prstGeom>
          <a:noFill/>
          <a:ln cap="flat" cmpd="sng" w="9525">
            <a:solidFill>
              <a:srgbClr val="B7B7B7"/>
            </a:solidFill>
            <a:prstDash val="solid"/>
            <a:round/>
            <a:headEnd len="med" w="med" type="none"/>
            <a:tailEnd len="med" w="med" type="none"/>
          </a:ln>
        </p:spPr>
      </p:cxnSp>
      <p:cxnSp>
        <p:nvCxnSpPr>
          <p:cNvPr id="269" name="Google Shape;269;p27"/>
          <p:cNvCxnSpPr/>
          <p:nvPr/>
        </p:nvCxnSpPr>
        <p:spPr>
          <a:xfrm flipH="1">
            <a:off x="780842" y="3044098"/>
            <a:ext cx="2275500" cy="10500"/>
          </a:xfrm>
          <a:prstGeom prst="straightConnector1">
            <a:avLst/>
          </a:prstGeom>
          <a:noFill/>
          <a:ln cap="flat" cmpd="sng" w="9525">
            <a:solidFill>
              <a:srgbClr val="FFFFFF"/>
            </a:solidFill>
            <a:prstDash val="dot"/>
            <a:round/>
            <a:headEnd len="med" w="med" type="none"/>
            <a:tailEnd len="med" w="med" type="none"/>
          </a:ln>
        </p:spPr>
      </p:cxnSp>
      <p:cxnSp>
        <p:nvCxnSpPr>
          <p:cNvPr id="270" name="Google Shape;270;p27"/>
          <p:cNvCxnSpPr/>
          <p:nvPr/>
        </p:nvCxnSpPr>
        <p:spPr>
          <a:xfrm flipH="1">
            <a:off x="6101542" y="3044098"/>
            <a:ext cx="2275500" cy="10500"/>
          </a:xfrm>
          <a:prstGeom prst="straightConnector1">
            <a:avLst/>
          </a:prstGeom>
          <a:noFill/>
          <a:ln cap="flat" cmpd="sng" w="9525">
            <a:solidFill>
              <a:srgbClr val="FFFFFF"/>
            </a:solidFill>
            <a:prstDash val="dot"/>
            <a:round/>
            <a:headEnd len="med" w="med" type="none"/>
            <a:tailEnd len="med" w="med" type="none"/>
          </a:ln>
        </p:spPr>
      </p:cxnSp>
      <p:cxnSp>
        <p:nvCxnSpPr>
          <p:cNvPr id="271" name="Google Shape;271;p27"/>
          <p:cNvCxnSpPr/>
          <p:nvPr/>
        </p:nvCxnSpPr>
        <p:spPr>
          <a:xfrm flipH="1">
            <a:off x="780745" y="4455175"/>
            <a:ext cx="7596300" cy="10500"/>
          </a:xfrm>
          <a:prstGeom prst="straightConnector1">
            <a:avLst/>
          </a:prstGeom>
          <a:noFill/>
          <a:ln cap="flat" cmpd="sng" w="9525">
            <a:solidFill>
              <a:srgbClr val="B7B7B7"/>
            </a:solidFill>
            <a:prstDash val="solid"/>
            <a:round/>
            <a:headEnd len="med" w="med" type="none"/>
            <a:tailEnd len="med" w="med" type="none"/>
          </a:ln>
        </p:spPr>
      </p:cxnSp>
      <p:sp>
        <p:nvSpPr>
          <p:cNvPr id="272" name="Google Shape;272;p27"/>
          <p:cNvSpPr/>
          <p:nvPr/>
        </p:nvSpPr>
        <p:spPr>
          <a:xfrm>
            <a:off x="3171573" y="1660783"/>
            <a:ext cx="2787300" cy="2787300"/>
          </a:xfrm>
          <a:prstGeom prst="pie">
            <a:avLst>
              <a:gd fmla="val 10795717" name="adj1"/>
              <a:gd fmla="val 16201261" name="adj2"/>
            </a:avLst>
          </a:prstGeom>
          <a:solidFill>
            <a:srgbClr val="9BC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rot="5400000">
            <a:off x="3171560" y="1660783"/>
            <a:ext cx="2787300" cy="2787300"/>
          </a:xfrm>
          <a:prstGeom prst="pie">
            <a:avLst>
              <a:gd fmla="val 10795717" name="adj1"/>
              <a:gd fmla="val 16201261" name="adj2"/>
            </a:avLst>
          </a:prstGeom>
          <a:solidFill>
            <a:srgbClr val="0D4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rot="10800000">
            <a:off x="3171560" y="1660768"/>
            <a:ext cx="2787300" cy="2787300"/>
          </a:xfrm>
          <a:prstGeom prst="pie">
            <a:avLst>
              <a:gd fmla="val 10795717" name="adj1"/>
              <a:gd fmla="val 16201261" name="adj2"/>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rot="-5400000">
            <a:off x="3171573" y="1660768"/>
            <a:ext cx="2787300" cy="2787300"/>
          </a:xfrm>
          <a:prstGeom prst="pie">
            <a:avLst>
              <a:gd fmla="val 10795717" name="adj1"/>
              <a:gd fmla="val 16201261" name="adj2"/>
            </a:avLst>
          </a:prstGeom>
          <a:solidFill>
            <a:srgbClr val="219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7"/>
          <p:cNvGrpSpPr/>
          <p:nvPr/>
        </p:nvGrpSpPr>
        <p:grpSpPr>
          <a:xfrm>
            <a:off x="3078687" y="2700858"/>
            <a:ext cx="737729" cy="737729"/>
            <a:chOff x="2920647" y="2157958"/>
            <a:chExt cx="827700" cy="827700"/>
          </a:xfrm>
        </p:grpSpPr>
        <p:sp>
          <p:nvSpPr>
            <p:cNvPr id="277" name="Google Shape;277;p27"/>
            <p:cNvSpPr/>
            <p:nvPr/>
          </p:nvSpPr>
          <p:spPr>
            <a:xfrm rot="2368348">
              <a:off x="3040494" y="2277805"/>
              <a:ext cx="588007" cy="588007"/>
            </a:xfrm>
            <a:prstGeom prst="pie">
              <a:avLst>
                <a:gd fmla="val 18953478" name="adj1"/>
                <a:gd fmla="val 8381030" name="adj2"/>
              </a:avLst>
            </a:prstGeom>
            <a:solidFill>
              <a:srgbClr val="9BC5E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rot="248723">
              <a:off x="3023158" y="2234335"/>
              <a:ext cx="655715" cy="655993"/>
            </a:xfrm>
            <a:prstGeom prst="chord">
              <a:avLst>
                <a:gd fmla="val 2500565" name="adj1"/>
                <a:gd fmla="val 1811979" name="adj2"/>
              </a:avLst>
            </a:prstGeom>
            <a:solidFill>
              <a:srgbClr val="9BC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7"/>
          <p:cNvSpPr txBox="1"/>
          <p:nvPr/>
        </p:nvSpPr>
        <p:spPr>
          <a:xfrm>
            <a:off x="3199194" y="2882857"/>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grpSp>
        <p:nvGrpSpPr>
          <p:cNvPr id="280" name="Google Shape;280;p27"/>
          <p:cNvGrpSpPr/>
          <p:nvPr/>
        </p:nvGrpSpPr>
        <p:grpSpPr>
          <a:xfrm rot="-5400000">
            <a:off x="4225338" y="3802929"/>
            <a:ext cx="737729" cy="737729"/>
            <a:chOff x="2920647" y="2157958"/>
            <a:chExt cx="827700" cy="827700"/>
          </a:xfrm>
        </p:grpSpPr>
        <p:sp>
          <p:nvSpPr>
            <p:cNvPr id="281" name="Google Shape;281;p27"/>
            <p:cNvSpPr/>
            <p:nvPr/>
          </p:nvSpPr>
          <p:spPr>
            <a:xfrm rot="2368348">
              <a:off x="3040494" y="2277805"/>
              <a:ext cx="588007" cy="588007"/>
            </a:xfrm>
            <a:prstGeom prst="pie">
              <a:avLst>
                <a:gd fmla="val 18953478" name="adj1"/>
                <a:gd fmla="val 8381030" name="adj2"/>
              </a:avLst>
            </a:prstGeom>
            <a:solidFill>
              <a:srgbClr val="2196F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rot="248723">
              <a:off x="3023158" y="2234335"/>
              <a:ext cx="655715" cy="655993"/>
            </a:xfrm>
            <a:prstGeom prst="chord">
              <a:avLst>
                <a:gd fmla="val 2500565" name="adj1"/>
                <a:gd fmla="val 1811979" name="adj2"/>
              </a:avLst>
            </a:prstGeom>
            <a:solidFill>
              <a:srgbClr val="219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7"/>
          <p:cNvSpPr txBox="1"/>
          <p:nvPr/>
        </p:nvSpPr>
        <p:spPr>
          <a:xfrm>
            <a:off x="4320431" y="397094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grpSp>
        <p:nvGrpSpPr>
          <p:cNvPr id="284" name="Google Shape;284;p27"/>
          <p:cNvGrpSpPr/>
          <p:nvPr/>
        </p:nvGrpSpPr>
        <p:grpSpPr>
          <a:xfrm>
            <a:off x="5313093" y="2700655"/>
            <a:ext cx="737804" cy="737804"/>
            <a:chOff x="5428888" y="2158023"/>
            <a:chExt cx="828900" cy="828900"/>
          </a:xfrm>
        </p:grpSpPr>
        <p:sp>
          <p:nvSpPr>
            <p:cNvPr id="285" name="Google Shape;285;p27"/>
            <p:cNvSpPr/>
            <p:nvPr/>
          </p:nvSpPr>
          <p:spPr>
            <a:xfrm rot="-8431175">
              <a:off x="5548912" y="2278047"/>
              <a:ext cx="588851" cy="588851"/>
            </a:xfrm>
            <a:prstGeom prst="pie">
              <a:avLst>
                <a:gd fmla="val 19686997" name="adj1"/>
                <a:gd fmla="val 7771013" name="adj2"/>
              </a:avLst>
            </a:prstGeom>
            <a:solidFill>
              <a:srgbClr val="1976D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rot="-10551618">
              <a:off x="5498383" y="2253584"/>
              <a:ext cx="656613" cy="656891"/>
            </a:xfrm>
            <a:prstGeom prst="chord">
              <a:avLst>
                <a:gd fmla="val 2500565" name="adj1"/>
                <a:gd fmla="val 1811979" name="adj2"/>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7"/>
          <p:cNvSpPr txBox="1"/>
          <p:nvPr/>
        </p:nvSpPr>
        <p:spPr>
          <a:xfrm>
            <a:off x="5404083" y="2882857"/>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288" name="Google Shape;288;p27"/>
          <p:cNvGrpSpPr/>
          <p:nvPr/>
        </p:nvGrpSpPr>
        <p:grpSpPr>
          <a:xfrm rot="5400000">
            <a:off x="4193370" y="1569752"/>
            <a:ext cx="737729" cy="737729"/>
            <a:chOff x="2920647" y="2157958"/>
            <a:chExt cx="827700" cy="827700"/>
          </a:xfrm>
        </p:grpSpPr>
        <p:sp>
          <p:nvSpPr>
            <p:cNvPr id="289" name="Google Shape;289;p27"/>
            <p:cNvSpPr/>
            <p:nvPr/>
          </p:nvSpPr>
          <p:spPr>
            <a:xfrm rot="2368348">
              <a:off x="3040494" y="2277805"/>
              <a:ext cx="588007" cy="588007"/>
            </a:xfrm>
            <a:prstGeom prst="pie">
              <a:avLst>
                <a:gd fmla="val 18953478" name="adj1"/>
                <a:gd fmla="val 8381030" name="adj2"/>
              </a:avLst>
            </a:prstGeom>
            <a:solidFill>
              <a:srgbClr val="0D47A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rot="248723">
              <a:off x="3023158" y="2234335"/>
              <a:ext cx="655715" cy="655993"/>
            </a:xfrm>
            <a:prstGeom prst="chord">
              <a:avLst>
                <a:gd fmla="val 2500565" name="adj1"/>
                <a:gd fmla="val 1811979" name="adj2"/>
              </a:avLst>
            </a:prstGeom>
            <a:solidFill>
              <a:srgbClr val="0D4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27"/>
          <p:cNvSpPr txBox="1"/>
          <p:nvPr/>
        </p:nvSpPr>
        <p:spPr>
          <a:xfrm>
            <a:off x="4320431" y="1765093"/>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sp>
        <p:nvSpPr>
          <p:cNvPr id="292" name="Google Shape;292;p27"/>
          <p:cNvSpPr/>
          <p:nvPr/>
        </p:nvSpPr>
        <p:spPr>
          <a:xfrm>
            <a:off x="3753714" y="2242913"/>
            <a:ext cx="1623000" cy="1623000"/>
          </a:xfrm>
          <a:prstGeom prst="ellipse">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User-Module</a:t>
            </a:r>
            <a:endParaRPr/>
          </a:p>
        </p:txBody>
      </p:sp>
      <p:sp>
        <p:nvSpPr>
          <p:cNvPr id="298" name="Google Shape;298;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914400" rtl="0" algn="l">
              <a:lnSpc>
                <a:spcPct val="130000"/>
              </a:lnSpc>
              <a:spcBef>
                <a:spcPts val="0"/>
              </a:spcBef>
              <a:spcAft>
                <a:spcPts val="0"/>
              </a:spcAft>
              <a:buSzPts val="1018"/>
              <a:buNone/>
            </a:pPr>
            <a:r>
              <a:rPr b="1" lang="en-GB" sz="1495">
                <a:latin typeface="Open Sans"/>
                <a:ea typeface="Open Sans"/>
                <a:cs typeface="Open Sans"/>
                <a:sym typeface="Open Sans"/>
              </a:rPr>
              <a:t>Sign up:</a:t>
            </a:r>
            <a:r>
              <a:rPr lang="en-GB" sz="1495">
                <a:latin typeface="Open Sans"/>
                <a:ea typeface="Open Sans"/>
                <a:cs typeface="Open Sans"/>
                <a:sym typeface="Open Sans"/>
              </a:rPr>
              <a:t> The user enters the required information like, Name, Email, PAN number, Phone number and Password for the Paylatte.</a:t>
            </a:r>
            <a:endParaRPr sz="1495">
              <a:latin typeface="Open Sans"/>
              <a:ea typeface="Open Sans"/>
              <a:cs typeface="Open Sans"/>
              <a:sym typeface="Open Sans"/>
            </a:endParaRPr>
          </a:p>
          <a:p>
            <a:pPr indent="0" lvl="0" marL="914400" rtl="0" algn="l">
              <a:lnSpc>
                <a:spcPct val="130000"/>
              </a:lnSpc>
              <a:spcBef>
                <a:spcPts val="0"/>
              </a:spcBef>
              <a:spcAft>
                <a:spcPts val="0"/>
              </a:spcAft>
              <a:buSzPts val="1018"/>
              <a:buNone/>
            </a:pPr>
            <a:r>
              <a:t/>
            </a:r>
            <a:endParaRPr sz="1495">
              <a:latin typeface="Open Sans"/>
              <a:ea typeface="Open Sans"/>
              <a:cs typeface="Open Sans"/>
              <a:sym typeface="Open Sans"/>
            </a:endParaRPr>
          </a:p>
          <a:p>
            <a:pPr indent="0" lvl="0" marL="914400" rtl="0" algn="l">
              <a:lnSpc>
                <a:spcPct val="130000"/>
              </a:lnSpc>
              <a:spcBef>
                <a:spcPts val="0"/>
              </a:spcBef>
              <a:spcAft>
                <a:spcPts val="0"/>
              </a:spcAft>
              <a:buSzPts val="1018"/>
              <a:buNone/>
            </a:pPr>
            <a:r>
              <a:rPr b="1" lang="en-GB" sz="1495">
                <a:latin typeface="Open Sans"/>
                <a:ea typeface="Open Sans"/>
                <a:cs typeface="Open Sans"/>
                <a:sym typeface="Open Sans"/>
              </a:rPr>
              <a:t>Login:</a:t>
            </a:r>
            <a:r>
              <a:rPr lang="en-GB" sz="1495">
                <a:latin typeface="Open Sans"/>
                <a:ea typeface="Open Sans"/>
                <a:cs typeface="Open Sans"/>
                <a:sym typeface="Open Sans"/>
              </a:rPr>
              <a:t> User will login to check the credit limit given by the paylatte.</a:t>
            </a:r>
            <a:endParaRPr sz="1495">
              <a:latin typeface="Open Sans"/>
              <a:ea typeface="Open Sans"/>
              <a:cs typeface="Open Sans"/>
              <a:sym typeface="Open Sans"/>
            </a:endParaRPr>
          </a:p>
          <a:p>
            <a:pPr indent="0" lvl="0" marL="914400" rtl="0" algn="l">
              <a:lnSpc>
                <a:spcPct val="130000"/>
              </a:lnSpc>
              <a:spcBef>
                <a:spcPts val="0"/>
              </a:spcBef>
              <a:spcAft>
                <a:spcPts val="0"/>
              </a:spcAft>
              <a:buSzPts val="1018"/>
              <a:buNone/>
            </a:pPr>
            <a:r>
              <a:t/>
            </a:r>
            <a:endParaRPr sz="1495">
              <a:latin typeface="Open Sans"/>
              <a:ea typeface="Open Sans"/>
              <a:cs typeface="Open Sans"/>
              <a:sym typeface="Open Sans"/>
            </a:endParaRPr>
          </a:p>
          <a:p>
            <a:pPr indent="0" lvl="0" marL="914400" rtl="0" algn="l">
              <a:lnSpc>
                <a:spcPct val="130000"/>
              </a:lnSpc>
              <a:spcBef>
                <a:spcPts val="0"/>
              </a:spcBef>
              <a:spcAft>
                <a:spcPts val="0"/>
              </a:spcAft>
              <a:buSzPts val="1018"/>
              <a:buNone/>
            </a:pPr>
            <a:r>
              <a:rPr b="1" lang="en-GB" sz="1495">
                <a:latin typeface="Open Sans"/>
                <a:ea typeface="Open Sans"/>
                <a:cs typeface="Open Sans"/>
                <a:sym typeface="Open Sans"/>
              </a:rPr>
              <a:t>Credit Bill: </a:t>
            </a:r>
            <a:r>
              <a:rPr lang="en-GB" sz="1495">
                <a:latin typeface="Open Sans"/>
                <a:ea typeface="Open Sans"/>
                <a:cs typeface="Open Sans"/>
                <a:sym typeface="Open Sans"/>
              </a:rPr>
              <a:t>Users will check and clear their credit bill by the month end sent by admin.</a:t>
            </a:r>
            <a:endParaRPr sz="1495">
              <a:latin typeface="Open Sans"/>
              <a:ea typeface="Open Sans"/>
              <a:cs typeface="Open Sans"/>
              <a:sym typeface="Open Sans"/>
            </a:endParaRPr>
          </a:p>
          <a:p>
            <a:pPr indent="0" lvl="0" marL="914400" rtl="0" algn="l">
              <a:lnSpc>
                <a:spcPct val="130000"/>
              </a:lnSpc>
              <a:spcBef>
                <a:spcPts val="0"/>
              </a:spcBef>
              <a:spcAft>
                <a:spcPts val="0"/>
              </a:spcAft>
              <a:buSzPts val="1018"/>
              <a:buNone/>
            </a:pPr>
            <a:r>
              <a:t/>
            </a:r>
            <a:endParaRPr sz="1495">
              <a:latin typeface="Open Sans"/>
              <a:ea typeface="Open Sans"/>
              <a:cs typeface="Open Sans"/>
              <a:sym typeface="Open Sans"/>
            </a:endParaRPr>
          </a:p>
          <a:p>
            <a:pPr indent="0" lvl="0" marL="914400" rtl="0" algn="l">
              <a:lnSpc>
                <a:spcPct val="130000"/>
              </a:lnSpc>
              <a:spcBef>
                <a:spcPts val="0"/>
              </a:spcBef>
              <a:spcAft>
                <a:spcPts val="0"/>
              </a:spcAft>
              <a:buSzPts val="1018"/>
              <a:buNone/>
            </a:pPr>
            <a:r>
              <a:rPr b="1" lang="en-GB" sz="1495">
                <a:latin typeface="Open Sans"/>
                <a:ea typeface="Open Sans"/>
                <a:cs typeface="Open Sans"/>
                <a:sym typeface="Open Sans"/>
              </a:rPr>
              <a:t>Repayment: </a:t>
            </a:r>
            <a:r>
              <a:rPr lang="en-GB" sz="1495">
                <a:latin typeface="Open Sans"/>
                <a:ea typeface="Open Sans"/>
                <a:cs typeface="Open Sans"/>
                <a:sym typeface="Open Sans"/>
              </a:rPr>
              <a:t>User will Pay to Paylatte after reaching the deadline. Users will pay Processing Fee and also Late Fee when unable to pay by deadline.</a:t>
            </a:r>
            <a:endParaRPr sz="1495">
              <a:latin typeface="Open Sans"/>
              <a:ea typeface="Open Sans"/>
              <a:cs typeface="Open Sans"/>
              <a:sym typeface="Open Sans"/>
            </a:endParaRPr>
          </a:p>
          <a:p>
            <a:pPr indent="0" lvl="0" marL="0" rtl="0" algn="l">
              <a:lnSpc>
                <a:spcPct val="130000"/>
              </a:lnSpc>
              <a:spcBef>
                <a:spcPts val="0"/>
              </a:spcBef>
              <a:spcAft>
                <a:spcPts val="0"/>
              </a:spcAft>
              <a:buSzPts val="1018"/>
              <a:buNone/>
            </a:pPr>
            <a:r>
              <a:t/>
            </a:r>
            <a:endParaRPr sz="1125"/>
          </a:p>
          <a:p>
            <a:pPr indent="0" lvl="0" marL="0" rtl="0" algn="l">
              <a:lnSpc>
                <a:spcPct val="95000"/>
              </a:lnSpc>
              <a:spcBef>
                <a:spcPts val="0"/>
              </a:spcBef>
              <a:spcAft>
                <a:spcPts val="1200"/>
              </a:spcAft>
              <a:buSzPts val="1018"/>
              <a:buNone/>
            </a:pPr>
            <a:r>
              <a:t/>
            </a:r>
            <a:endParaRPr sz="18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Admin</a:t>
            </a:r>
            <a:r>
              <a:rPr lang="en-GB"/>
              <a:t>-Module</a:t>
            </a:r>
            <a:endParaRPr/>
          </a:p>
        </p:txBody>
      </p:sp>
      <p:sp>
        <p:nvSpPr>
          <p:cNvPr id="304" name="Google Shape;304;p29"/>
          <p:cNvSpPr txBox="1"/>
          <p:nvPr>
            <p:ph idx="1" type="body"/>
          </p:nvPr>
        </p:nvSpPr>
        <p:spPr>
          <a:xfrm>
            <a:off x="313925" y="1291900"/>
            <a:ext cx="8442300" cy="32769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SzPts val="1018"/>
              <a:buNone/>
            </a:pPr>
            <a:r>
              <a:rPr b="1" lang="en-GB" sz="1600">
                <a:latin typeface="Open Sans"/>
                <a:ea typeface="Open Sans"/>
                <a:cs typeface="Open Sans"/>
                <a:sym typeface="Open Sans"/>
              </a:rPr>
              <a:t>Fetching details from Database:</a:t>
            </a:r>
            <a:endParaRPr b="1" sz="16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00">
              <a:latin typeface="Open Sans"/>
              <a:ea typeface="Open Sans"/>
              <a:cs typeface="Open Sans"/>
              <a:sym typeface="Open Sans"/>
            </a:endParaRPr>
          </a:p>
          <a:p>
            <a:pPr indent="457200" lvl="0" marL="0" rtl="0" algn="just">
              <a:lnSpc>
                <a:spcPct val="130000"/>
              </a:lnSpc>
              <a:spcBef>
                <a:spcPts val="0"/>
              </a:spcBef>
              <a:spcAft>
                <a:spcPts val="0"/>
              </a:spcAft>
              <a:buSzPts val="1018"/>
              <a:buNone/>
            </a:pPr>
            <a:r>
              <a:rPr lang="en-GB" sz="1400">
                <a:latin typeface="Open Sans"/>
                <a:ea typeface="Open Sans"/>
                <a:cs typeface="Open Sans"/>
                <a:sym typeface="Open Sans"/>
              </a:rPr>
              <a:t>Admins will Fetch details like credit score,Net Worth and liabilities</a:t>
            </a:r>
            <a:endParaRPr sz="1400">
              <a:latin typeface="Open Sans"/>
              <a:ea typeface="Open Sans"/>
              <a:cs typeface="Open Sans"/>
              <a:sym typeface="Open Sans"/>
            </a:endParaRPr>
          </a:p>
          <a:p>
            <a:pPr indent="0" lvl="0" marL="457200" rtl="0" algn="l">
              <a:lnSpc>
                <a:spcPct val="150000"/>
              </a:lnSpc>
              <a:spcBef>
                <a:spcPts val="0"/>
              </a:spcBef>
              <a:spcAft>
                <a:spcPts val="0"/>
              </a:spcAft>
              <a:buNone/>
            </a:pPr>
            <a:r>
              <a:rPr lang="en-GB" sz="1400">
                <a:latin typeface="Open Sans"/>
                <a:ea typeface="Open Sans"/>
                <a:cs typeface="Open Sans"/>
                <a:sym typeface="Open Sans"/>
              </a:rPr>
              <a:t>From the credit records sent by the credit bureau.</a:t>
            </a:r>
            <a:endParaRPr sz="1400">
              <a:latin typeface="Open Sans"/>
              <a:ea typeface="Open Sans"/>
              <a:cs typeface="Open Sans"/>
              <a:sym typeface="Open Sans"/>
            </a:endParaRPr>
          </a:p>
          <a:p>
            <a:pPr indent="0" lvl="0" marL="457200" rtl="0" algn="l">
              <a:lnSpc>
                <a:spcPct val="150000"/>
              </a:lnSpc>
              <a:spcBef>
                <a:spcPts val="0"/>
              </a:spcBef>
              <a:spcAft>
                <a:spcPts val="0"/>
              </a:spcAft>
              <a:buNone/>
            </a:pPr>
            <a:r>
              <a:t/>
            </a:r>
            <a:endParaRPr sz="1400">
              <a:latin typeface="Open Sans"/>
              <a:ea typeface="Open Sans"/>
              <a:cs typeface="Open Sans"/>
              <a:sym typeface="Open Sans"/>
            </a:endParaRPr>
          </a:p>
          <a:p>
            <a:pPr indent="0" lvl="0" marL="0" rtl="0" algn="l">
              <a:lnSpc>
                <a:spcPct val="150000"/>
              </a:lnSpc>
              <a:spcBef>
                <a:spcPts val="0"/>
              </a:spcBef>
              <a:spcAft>
                <a:spcPts val="0"/>
              </a:spcAft>
              <a:buNone/>
            </a:pPr>
            <a:r>
              <a:rPr b="1" lang="en-GB" sz="1400">
                <a:latin typeface="Open Sans"/>
                <a:ea typeface="Open Sans"/>
                <a:cs typeface="Open Sans"/>
                <a:sym typeface="Open Sans"/>
              </a:rPr>
              <a:t> </a:t>
            </a:r>
            <a:r>
              <a:rPr b="1" lang="en-GB" sz="1700">
                <a:latin typeface="Open Sans"/>
                <a:ea typeface="Open Sans"/>
                <a:cs typeface="Open Sans"/>
                <a:sym typeface="Open Sans"/>
              </a:rPr>
              <a:t>Setting credit limit: </a:t>
            </a:r>
            <a:endParaRPr b="1" sz="1700">
              <a:latin typeface="Open Sans"/>
              <a:ea typeface="Open Sans"/>
              <a:cs typeface="Open Sans"/>
              <a:sym typeface="Open Sans"/>
            </a:endParaRPr>
          </a:p>
          <a:p>
            <a:pPr indent="0" lvl="0" marL="457200" rtl="0" algn="l">
              <a:lnSpc>
                <a:spcPct val="150000"/>
              </a:lnSpc>
              <a:spcBef>
                <a:spcPts val="0"/>
              </a:spcBef>
              <a:spcAft>
                <a:spcPts val="0"/>
              </a:spcAft>
              <a:buNone/>
            </a:pPr>
            <a:r>
              <a:rPr lang="en-GB" sz="1400">
                <a:latin typeface="Open Sans"/>
                <a:ea typeface="Open Sans"/>
                <a:cs typeface="Open Sans"/>
                <a:sym typeface="Open Sans"/>
              </a:rPr>
              <a:t>Depending on the credit score, Gross revenue and liabilities from the credit records Paylatte will calculate the credit limit of the user. After setting the credit limit they will send the limit to the user.</a:t>
            </a:r>
            <a:endParaRPr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95">
              <a:latin typeface="Open Sans"/>
              <a:ea typeface="Open Sans"/>
              <a:cs typeface="Open Sans"/>
              <a:sym typeface="Open Sans"/>
            </a:endParaRPr>
          </a:p>
          <a:p>
            <a:pPr indent="0" lvl="0" marL="0" rtl="0" algn="l">
              <a:lnSpc>
                <a:spcPct val="95000"/>
              </a:lnSpc>
              <a:spcBef>
                <a:spcPts val="0"/>
              </a:spcBef>
              <a:spcAft>
                <a:spcPts val="1200"/>
              </a:spcAft>
              <a:buSzPts val="1018"/>
              <a:buNone/>
            </a:pPr>
            <a:r>
              <a:t/>
            </a:r>
            <a:endParaRPr sz="186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Vendor</a:t>
            </a:r>
            <a:r>
              <a:rPr lang="en-GB"/>
              <a:t>-Module</a:t>
            </a:r>
            <a:endParaRPr/>
          </a:p>
        </p:txBody>
      </p:sp>
      <p:sp>
        <p:nvSpPr>
          <p:cNvPr id="310" name="Google Shape;310;p30"/>
          <p:cNvSpPr txBox="1"/>
          <p:nvPr>
            <p:ph idx="1" type="body"/>
          </p:nvPr>
        </p:nvSpPr>
        <p:spPr>
          <a:xfrm>
            <a:off x="313925" y="1291900"/>
            <a:ext cx="8442300" cy="32769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SzPts val="1018"/>
              <a:buNone/>
            </a:pPr>
            <a:r>
              <a:rPr b="1" lang="en-GB" sz="1400">
                <a:latin typeface="Open Sans"/>
                <a:ea typeface="Open Sans"/>
                <a:cs typeface="Open Sans"/>
                <a:sym typeface="Open Sans"/>
              </a:rPr>
              <a:t>Processing Payments: </a:t>
            </a:r>
            <a:endParaRPr b="1"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rPr lang="en-GB" sz="1400">
                <a:latin typeface="Open Sans"/>
                <a:ea typeface="Open Sans"/>
                <a:cs typeface="Open Sans"/>
                <a:sym typeface="Open Sans"/>
              </a:rPr>
              <a:t>If the user chooses Paylatte as a Payment option then paylatte will receive  details like cost of items ordered and checks if the credit  limit is sufficient or not.</a:t>
            </a:r>
            <a:endParaRPr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sz="1400">
              <a:latin typeface="Open Sans"/>
              <a:ea typeface="Open Sans"/>
              <a:cs typeface="Open Sans"/>
              <a:sym typeface="Open Sans"/>
            </a:endParaRPr>
          </a:p>
          <a:p>
            <a:pPr indent="0" lvl="0" marL="0" rtl="0" algn="just">
              <a:lnSpc>
                <a:spcPct val="150000"/>
              </a:lnSpc>
              <a:spcBef>
                <a:spcPts val="0"/>
              </a:spcBef>
              <a:spcAft>
                <a:spcPts val="0"/>
              </a:spcAft>
              <a:buNone/>
            </a:pPr>
            <a:r>
              <a:rPr lang="en-GB" sz="1400">
                <a:latin typeface="Open Sans"/>
                <a:ea typeface="Open Sans"/>
                <a:cs typeface="Open Sans"/>
                <a:sym typeface="Open Sans"/>
              </a:rPr>
              <a:t>If Sufficient then paylatte will pay on behalf of the user. If not then paylatte will redirect the user to the vendor's payments page.</a:t>
            </a:r>
            <a:endParaRPr sz="1400">
              <a:latin typeface="Open Sans"/>
              <a:ea typeface="Open Sans"/>
              <a:cs typeface="Open Sans"/>
              <a:sym typeface="Open Sans"/>
            </a:endParaRPr>
          </a:p>
          <a:p>
            <a:pPr indent="0" lvl="0" marL="457200" rtl="0" algn="just">
              <a:lnSpc>
                <a:spcPct val="150000"/>
              </a:lnSpc>
              <a:spcBef>
                <a:spcPts val="0"/>
              </a:spcBef>
              <a:spcAft>
                <a:spcPts val="0"/>
              </a:spcAft>
              <a:buNone/>
            </a:pPr>
            <a:r>
              <a:t/>
            </a:r>
            <a:endParaRPr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rPr b="1" lang="en-GB" sz="1495">
                <a:latin typeface="Open Sans"/>
                <a:ea typeface="Open Sans"/>
                <a:cs typeface="Open Sans"/>
                <a:sym typeface="Open Sans"/>
              </a:rPr>
              <a:t>Charging an User: </a:t>
            </a:r>
            <a:r>
              <a:rPr lang="en-GB" sz="1495">
                <a:latin typeface="Open Sans"/>
                <a:ea typeface="Open Sans"/>
                <a:cs typeface="Open Sans"/>
                <a:sym typeface="Open Sans"/>
              </a:rPr>
              <a:t>The Vendor can Charge an User Based on the User’s Id.</a:t>
            </a:r>
            <a:endParaRPr sz="1495">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95">
              <a:latin typeface="Open Sans"/>
              <a:ea typeface="Open Sans"/>
              <a:cs typeface="Open Sans"/>
              <a:sym typeface="Open Sans"/>
            </a:endParaRPr>
          </a:p>
          <a:p>
            <a:pPr indent="0" lvl="0" marL="0" rtl="0" algn="just">
              <a:lnSpc>
                <a:spcPct val="130000"/>
              </a:lnSpc>
              <a:spcBef>
                <a:spcPts val="0"/>
              </a:spcBef>
              <a:spcAft>
                <a:spcPts val="0"/>
              </a:spcAft>
              <a:buSzPts val="1018"/>
              <a:buNone/>
            </a:pPr>
            <a:r>
              <a:rPr b="1" lang="en-GB" sz="1495">
                <a:latin typeface="Open Sans"/>
                <a:ea typeface="Open Sans"/>
                <a:cs typeface="Open Sans"/>
                <a:sym typeface="Open Sans"/>
              </a:rPr>
              <a:t>Refund a Transaction:</a:t>
            </a:r>
            <a:r>
              <a:rPr lang="en-GB" sz="1495">
                <a:latin typeface="Open Sans"/>
                <a:ea typeface="Open Sans"/>
                <a:cs typeface="Open Sans"/>
                <a:sym typeface="Open Sans"/>
              </a:rPr>
              <a:t>Another Vendor function is to Refund any Failed Transaction.</a:t>
            </a:r>
            <a:endParaRPr sz="1495">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95">
              <a:latin typeface="Open Sans"/>
              <a:ea typeface="Open Sans"/>
              <a:cs typeface="Open Sans"/>
              <a:sym typeface="Open Sans"/>
            </a:endParaRPr>
          </a:p>
          <a:p>
            <a:pPr indent="0" lvl="0" marL="0" rtl="0" algn="l">
              <a:lnSpc>
                <a:spcPct val="95000"/>
              </a:lnSpc>
              <a:spcBef>
                <a:spcPts val="0"/>
              </a:spcBef>
              <a:spcAft>
                <a:spcPts val="1200"/>
              </a:spcAft>
              <a:buSzPts val="1018"/>
              <a:buNone/>
            </a:pPr>
            <a:r>
              <a:t/>
            </a:r>
            <a:endParaRPr sz="186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Credit-Bureau</a:t>
            </a:r>
            <a:r>
              <a:rPr lang="en-GB"/>
              <a:t>-Module</a:t>
            </a:r>
            <a:endParaRPr/>
          </a:p>
        </p:txBody>
      </p:sp>
      <p:sp>
        <p:nvSpPr>
          <p:cNvPr id="316" name="Google Shape;316;p31"/>
          <p:cNvSpPr txBox="1"/>
          <p:nvPr>
            <p:ph idx="1" type="body"/>
          </p:nvPr>
        </p:nvSpPr>
        <p:spPr>
          <a:xfrm>
            <a:off x="313925" y="1291900"/>
            <a:ext cx="8442300" cy="327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500">
                <a:latin typeface="Open Sans"/>
                <a:ea typeface="Open Sans"/>
                <a:cs typeface="Open Sans"/>
                <a:sym typeface="Open Sans"/>
              </a:rPr>
              <a:t>Gathering the Details: </a:t>
            </a:r>
            <a:endParaRPr b="1" sz="1500">
              <a:latin typeface="Open Sans"/>
              <a:ea typeface="Open Sans"/>
              <a:cs typeface="Open Sans"/>
              <a:sym typeface="Open Sans"/>
            </a:endParaRPr>
          </a:p>
          <a:p>
            <a:pPr indent="0" lvl="0" marL="0" rtl="0" algn="l">
              <a:lnSpc>
                <a:spcPct val="150000"/>
              </a:lnSpc>
              <a:spcBef>
                <a:spcPts val="0"/>
              </a:spcBef>
              <a:spcAft>
                <a:spcPts val="0"/>
              </a:spcAft>
              <a:buNone/>
            </a:pPr>
            <a:r>
              <a:t/>
            </a:r>
            <a:endParaRPr b="1" sz="1400">
              <a:latin typeface="Open Sans"/>
              <a:ea typeface="Open Sans"/>
              <a:cs typeface="Open Sans"/>
              <a:sym typeface="Open Sans"/>
            </a:endParaRPr>
          </a:p>
          <a:p>
            <a:pPr indent="0" lvl="0" marL="0" rtl="0" algn="l">
              <a:lnSpc>
                <a:spcPct val="150000"/>
              </a:lnSpc>
              <a:spcBef>
                <a:spcPts val="0"/>
              </a:spcBef>
              <a:spcAft>
                <a:spcPts val="0"/>
              </a:spcAft>
              <a:buNone/>
            </a:pPr>
            <a:r>
              <a:rPr b="1" lang="en-GB" sz="1400">
                <a:latin typeface="Open Sans"/>
                <a:ea typeface="Open Sans"/>
                <a:cs typeface="Open Sans"/>
                <a:sym typeface="Open Sans"/>
              </a:rPr>
              <a:t>	</a:t>
            </a:r>
            <a:r>
              <a:rPr lang="en-GB" sz="1400">
                <a:latin typeface="Open Sans"/>
                <a:ea typeface="Open Sans"/>
                <a:cs typeface="Open Sans"/>
                <a:sym typeface="Open Sans"/>
              </a:rPr>
              <a:t>Paylatte will collect details like(PAN number,Phone Number and Aadhaar number) while the user sign-up and send these details to the credit bureau to fetch details to from credit records.        </a:t>
            </a:r>
            <a:endParaRPr sz="1400">
              <a:latin typeface="Open Sans"/>
              <a:ea typeface="Open Sans"/>
              <a:cs typeface="Open Sans"/>
              <a:sym typeface="Open Sans"/>
            </a:endParaRPr>
          </a:p>
          <a:p>
            <a:pPr indent="0" lvl="0" marL="0" rtl="0" algn="l">
              <a:lnSpc>
                <a:spcPct val="150000"/>
              </a:lnSpc>
              <a:spcBef>
                <a:spcPts val="0"/>
              </a:spcBef>
              <a:spcAft>
                <a:spcPts val="0"/>
              </a:spcAft>
              <a:buNone/>
            </a:pPr>
            <a:r>
              <a:rPr lang="en-GB" sz="1400">
                <a:latin typeface="Open Sans"/>
                <a:ea typeface="Open Sans"/>
                <a:cs typeface="Open Sans"/>
                <a:sym typeface="Open Sans"/>
              </a:rPr>
              <a:t>      </a:t>
            </a:r>
            <a:endParaRPr sz="1400">
              <a:latin typeface="Open Sans"/>
              <a:ea typeface="Open Sans"/>
              <a:cs typeface="Open Sans"/>
              <a:sym typeface="Open Sans"/>
            </a:endParaRPr>
          </a:p>
          <a:p>
            <a:pPr indent="0" lvl="0" marL="0" rtl="0" algn="l">
              <a:lnSpc>
                <a:spcPct val="150000"/>
              </a:lnSpc>
              <a:spcBef>
                <a:spcPts val="0"/>
              </a:spcBef>
              <a:spcAft>
                <a:spcPts val="0"/>
              </a:spcAft>
              <a:buNone/>
            </a:pPr>
            <a:r>
              <a:rPr lang="en-GB" sz="1400">
                <a:latin typeface="Open Sans"/>
                <a:ea typeface="Open Sans"/>
                <a:cs typeface="Open Sans"/>
                <a:sym typeface="Open Sans"/>
              </a:rPr>
              <a:t> </a:t>
            </a:r>
            <a:r>
              <a:rPr lang="en-GB" sz="1500">
                <a:latin typeface="Open Sans"/>
                <a:ea typeface="Open Sans"/>
                <a:cs typeface="Open Sans"/>
                <a:sym typeface="Open Sans"/>
              </a:rPr>
              <a:t> </a:t>
            </a:r>
            <a:r>
              <a:rPr b="1" lang="en-GB" sz="1500">
                <a:latin typeface="Open Sans"/>
                <a:ea typeface="Open Sans"/>
                <a:cs typeface="Open Sans"/>
                <a:sym typeface="Open Sans"/>
              </a:rPr>
              <a:t>Sending Credit Records: </a:t>
            </a:r>
            <a:endParaRPr b="1" sz="1500">
              <a:latin typeface="Open Sans"/>
              <a:ea typeface="Open Sans"/>
              <a:cs typeface="Open Sans"/>
              <a:sym typeface="Open Sans"/>
            </a:endParaRPr>
          </a:p>
          <a:p>
            <a:pPr indent="0" lvl="0" marL="457200" rtl="0" algn="l">
              <a:lnSpc>
                <a:spcPct val="150000"/>
              </a:lnSpc>
              <a:spcBef>
                <a:spcPts val="0"/>
              </a:spcBef>
              <a:spcAft>
                <a:spcPts val="0"/>
              </a:spcAft>
              <a:buNone/>
            </a:pPr>
            <a:r>
              <a:rPr lang="en-GB" sz="1400">
                <a:latin typeface="Open Sans"/>
                <a:ea typeface="Open Sans"/>
                <a:cs typeface="Open Sans"/>
                <a:sym typeface="Open Sans"/>
              </a:rPr>
              <a:t> After receiving the details from paylatte then credit bureau will  send back details from credit records.</a:t>
            </a:r>
            <a:endParaRPr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00">
              <a:latin typeface="Open Sans"/>
              <a:ea typeface="Open Sans"/>
              <a:cs typeface="Open Sans"/>
              <a:sym typeface="Open Sans"/>
            </a:endParaRPr>
          </a:p>
          <a:p>
            <a:pPr indent="0" lvl="0" marL="0" rtl="0" algn="just">
              <a:lnSpc>
                <a:spcPct val="130000"/>
              </a:lnSpc>
              <a:spcBef>
                <a:spcPts val="0"/>
              </a:spcBef>
              <a:spcAft>
                <a:spcPts val="0"/>
              </a:spcAft>
              <a:buSzPts val="1018"/>
              <a:buNone/>
            </a:pPr>
            <a:r>
              <a:t/>
            </a:r>
            <a:endParaRPr b="1" sz="1495">
              <a:latin typeface="Open Sans"/>
              <a:ea typeface="Open Sans"/>
              <a:cs typeface="Open Sans"/>
              <a:sym typeface="Open Sans"/>
            </a:endParaRPr>
          </a:p>
          <a:p>
            <a:pPr indent="0" lvl="0" marL="0" rtl="0" algn="l">
              <a:lnSpc>
                <a:spcPct val="95000"/>
              </a:lnSpc>
              <a:spcBef>
                <a:spcPts val="0"/>
              </a:spcBef>
              <a:spcAft>
                <a:spcPts val="1200"/>
              </a:spcAft>
              <a:buSzPts val="1018"/>
              <a:buNone/>
            </a:pPr>
            <a:r>
              <a:t/>
            </a:r>
            <a:endParaRPr sz="186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Link’s</a:t>
            </a:r>
            <a:endParaRPr/>
          </a:p>
        </p:txBody>
      </p:sp>
      <p:sp>
        <p:nvSpPr>
          <p:cNvPr id="322" name="Google Shape;322;p32"/>
          <p:cNvSpPr txBox="1"/>
          <p:nvPr>
            <p:ph idx="1" type="body"/>
          </p:nvPr>
        </p:nvSpPr>
        <p:spPr>
          <a:xfrm>
            <a:off x="387900" y="1219475"/>
            <a:ext cx="8368200" cy="33492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GB" sz="7120"/>
              <a:t>Documentation:</a:t>
            </a:r>
            <a:endParaRPr sz="7120"/>
          </a:p>
          <a:p>
            <a:pPr indent="0" lvl="0" marL="0" rtl="0" algn="just">
              <a:spcBef>
                <a:spcPts val="1200"/>
              </a:spcBef>
              <a:spcAft>
                <a:spcPts val="0"/>
              </a:spcAft>
              <a:buNone/>
            </a:pPr>
            <a:r>
              <a:rPr lang="en-GB" sz="7120" u="sng">
                <a:solidFill>
                  <a:schemeClr val="hlink"/>
                </a:solidFill>
                <a:hlinkClick r:id="rId3"/>
              </a:rPr>
              <a:t>https://docs.google.com/document/d/18UulqwGVix3nXJmAfgx-WmRazQi2juwz9dz0LajQNcI/edit#</a:t>
            </a:r>
            <a:endParaRPr sz="7120"/>
          </a:p>
          <a:p>
            <a:pPr indent="0" lvl="0" marL="0" rtl="0" algn="just">
              <a:spcBef>
                <a:spcPts val="1200"/>
              </a:spcBef>
              <a:spcAft>
                <a:spcPts val="0"/>
              </a:spcAft>
              <a:buNone/>
            </a:pPr>
            <a:r>
              <a:rPr lang="en-GB" sz="7120"/>
              <a:t>GitHub:  </a:t>
            </a:r>
            <a:r>
              <a:rPr lang="en-GB" sz="7120" u="sng">
                <a:solidFill>
                  <a:schemeClr val="hlink"/>
                </a:solidFill>
                <a:hlinkClick r:id="rId4"/>
              </a:rPr>
              <a:t>https://github.com/Got-Your-Backs</a:t>
            </a:r>
            <a:endParaRPr sz="7120"/>
          </a:p>
          <a:p>
            <a:pPr indent="0" lvl="0" marL="0" rtl="0" algn="just">
              <a:spcBef>
                <a:spcPts val="1200"/>
              </a:spcBef>
              <a:spcAft>
                <a:spcPts val="0"/>
              </a:spcAft>
              <a:buNone/>
            </a:pPr>
            <a:r>
              <a:rPr lang="en-GB" sz="7120"/>
              <a:t>Jira: </a:t>
            </a:r>
            <a:r>
              <a:rPr lang="en-GB" sz="7120" u="sng">
                <a:solidFill>
                  <a:schemeClr val="hlink"/>
                </a:solidFill>
                <a:hlinkClick r:id="rId5"/>
              </a:rPr>
              <a:t>https://gotyourbacks.atlassian.net/jira/software/projects/PAYL/boards/18</a:t>
            </a:r>
            <a:endParaRPr sz="7120"/>
          </a:p>
          <a:p>
            <a:pPr indent="0" lvl="0" marL="0" rtl="0" algn="just">
              <a:spcBef>
                <a:spcPts val="1200"/>
              </a:spcBef>
              <a:spcAft>
                <a:spcPts val="0"/>
              </a:spcAft>
              <a:buNone/>
            </a:pPr>
            <a:r>
              <a:t/>
            </a:r>
            <a:endParaRPr sz="7120"/>
          </a:p>
          <a:p>
            <a:pPr indent="0" lvl="0" marL="0" rtl="0" algn="just">
              <a:spcBef>
                <a:spcPts val="1200"/>
              </a:spcBef>
              <a:spcAft>
                <a:spcPts val="0"/>
              </a:spcAft>
              <a:buNone/>
            </a:pPr>
            <a:r>
              <a:t/>
            </a:r>
            <a:endParaRPr sz="7120"/>
          </a:p>
          <a:p>
            <a:pPr indent="0" lvl="0" marL="0" rtl="0" algn="just">
              <a:spcBef>
                <a:spcPts val="12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645300" y="1833775"/>
            <a:ext cx="8108400" cy="69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700"/>
              <a:t>Shows Over</a:t>
            </a:r>
            <a:endParaRPr b="1"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Paylatte</a:t>
            </a:r>
            <a:endParaRPr b="1"/>
          </a:p>
        </p:txBody>
      </p:sp>
      <p:sp>
        <p:nvSpPr>
          <p:cNvPr id="130" name="Google Shape;130;p18"/>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None/>
            </a:pPr>
            <a:r>
              <a:rPr b="1" lang="en-GB"/>
              <a:t>By Team</a:t>
            </a:r>
            <a:endParaRPr b="1"/>
          </a:p>
          <a:p>
            <a:pPr indent="0" lvl="0" marL="0" rtl="0" algn="ctr">
              <a:lnSpc>
                <a:spcPct val="115000"/>
              </a:lnSpc>
              <a:spcBef>
                <a:spcPts val="1600"/>
              </a:spcBef>
              <a:spcAft>
                <a:spcPts val="1600"/>
              </a:spcAft>
              <a:buNone/>
            </a:pPr>
            <a:r>
              <a:rPr b="1" lang="en-GB"/>
              <a:t>Got -Your-Backs(GYB)</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255500" y="371800"/>
            <a:ext cx="7038900" cy="48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36" name="Google Shape;136;p19"/>
          <p:cNvSpPr txBox="1"/>
          <p:nvPr/>
        </p:nvSpPr>
        <p:spPr>
          <a:xfrm>
            <a:off x="4443276" y="20975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CACACA"/>
              </a:solidFill>
              <a:latin typeface="Average"/>
              <a:ea typeface="Average"/>
              <a:cs typeface="Average"/>
              <a:sym typeface="Average"/>
            </a:endParaRPr>
          </a:p>
        </p:txBody>
      </p:sp>
      <p:sp>
        <p:nvSpPr>
          <p:cNvPr id="137" name="Google Shape;137;p19"/>
          <p:cNvSpPr txBox="1"/>
          <p:nvPr/>
        </p:nvSpPr>
        <p:spPr>
          <a:xfrm>
            <a:off x="4443276" y="2423075"/>
            <a:ext cx="3018300" cy="140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138" name="Google Shape;138;p19"/>
          <p:cNvSpPr txBox="1"/>
          <p:nvPr/>
        </p:nvSpPr>
        <p:spPr>
          <a:xfrm>
            <a:off x="4443276" y="3725075"/>
            <a:ext cx="30183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
        <p:nvSpPr>
          <p:cNvPr id="139" name="Google Shape;139;p19"/>
          <p:cNvSpPr txBox="1"/>
          <p:nvPr/>
        </p:nvSpPr>
        <p:spPr>
          <a:xfrm>
            <a:off x="976225" y="1249125"/>
            <a:ext cx="3401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Roboto"/>
                <a:ea typeface="Roboto"/>
                <a:cs typeface="Roboto"/>
                <a:sym typeface="Roboto"/>
              </a:rPr>
              <a:t>Team Got-Your-Backs was formed in the Month of December(2021) Under The Mentorship of </a:t>
            </a:r>
            <a:r>
              <a:rPr b="1" lang="en-GB" sz="1700">
                <a:solidFill>
                  <a:srgbClr val="FFFFFF"/>
                </a:solidFill>
                <a:latin typeface="Roboto"/>
                <a:ea typeface="Roboto"/>
                <a:cs typeface="Roboto"/>
                <a:sym typeface="Roboto"/>
              </a:rPr>
              <a:t>Bhargav.N</a:t>
            </a:r>
            <a:endParaRPr b="1" sz="1700">
              <a:solidFill>
                <a:srgbClr val="FFFFFF"/>
              </a:solidFill>
              <a:latin typeface="Roboto"/>
              <a:ea typeface="Roboto"/>
              <a:cs typeface="Roboto"/>
              <a:sym typeface="Roboto"/>
            </a:endParaRPr>
          </a:p>
        </p:txBody>
      </p:sp>
      <p:sp>
        <p:nvSpPr>
          <p:cNvPr id="140" name="Google Shape;140;p19"/>
          <p:cNvSpPr txBox="1"/>
          <p:nvPr/>
        </p:nvSpPr>
        <p:spPr>
          <a:xfrm>
            <a:off x="1028700" y="2361800"/>
            <a:ext cx="3747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Roboto"/>
                <a:ea typeface="Roboto"/>
                <a:cs typeface="Roboto"/>
                <a:sym typeface="Roboto"/>
              </a:rPr>
              <a:t>Members: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Roboto"/>
                <a:ea typeface="Roboto"/>
                <a:cs typeface="Roboto"/>
                <a:sym typeface="Roboto"/>
              </a:rPr>
              <a:t>Nikhil.P(Front-End Developer)</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Roboto"/>
                <a:ea typeface="Roboto"/>
                <a:cs typeface="Roboto"/>
                <a:sym typeface="Roboto"/>
              </a:rPr>
              <a:t>Divya.P(Back-End Developer)</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Roboto"/>
                <a:ea typeface="Roboto"/>
                <a:cs typeface="Roboto"/>
                <a:sym typeface="Roboto"/>
              </a:rPr>
              <a:t>Hanvesh.P(Back-End-Developer)</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GB">
                <a:solidFill>
                  <a:srgbClr val="FFFFFF"/>
                </a:solidFill>
                <a:latin typeface="Roboto"/>
                <a:ea typeface="Roboto"/>
                <a:cs typeface="Roboto"/>
                <a:sym typeface="Roboto"/>
              </a:rPr>
              <a:t>Bharat.K(Front-End-Developer)</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p:nvPr/>
        </p:nvSpPr>
        <p:spPr>
          <a:xfrm rot="5400000">
            <a:off x="1537341" y="3643390"/>
            <a:ext cx="354300" cy="2487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nvGrpSpPr>
          <p:cNvPr id="146" name="Google Shape;146;p20"/>
          <p:cNvGrpSpPr/>
          <p:nvPr/>
        </p:nvGrpSpPr>
        <p:grpSpPr>
          <a:xfrm>
            <a:off x="6494400" y="716175"/>
            <a:ext cx="1870234" cy="3711155"/>
            <a:chOff x="1118235" y="283725"/>
            <a:chExt cx="2090815" cy="4076400"/>
          </a:xfrm>
        </p:grpSpPr>
        <p:sp>
          <p:nvSpPr>
            <p:cNvPr id="147" name="Google Shape;147;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48" name="Google Shape;148;p20"/>
            <p:cNvSpPr/>
            <p:nvPr/>
          </p:nvSpPr>
          <p:spPr>
            <a:xfrm>
              <a:off x="1118235" y="341749"/>
              <a:ext cx="2030400" cy="31737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49" name="Google Shape;149;p20"/>
            <p:cNvSpPr/>
            <p:nvPr/>
          </p:nvSpPr>
          <p:spPr>
            <a:xfrm>
              <a:off x="1233914" y="1225090"/>
              <a:ext cx="1815000" cy="21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Frontend App</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API integrations</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API Blueprint</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595959"/>
                </a:solidFill>
                <a:latin typeface="Roboto Medium"/>
                <a:ea typeface="Roboto Medium"/>
                <a:cs typeface="Roboto Medium"/>
                <a:sym typeface="Roboto Medium"/>
              </a:endParaRPr>
            </a:p>
          </p:txBody>
        </p:sp>
        <p:sp>
          <p:nvSpPr>
            <p:cNvPr id="150" name="Google Shape;150;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595959"/>
                  </a:solidFill>
                  <a:latin typeface="Roboto"/>
                  <a:ea typeface="Roboto"/>
                  <a:cs typeface="Roboto"/>
                  <a:sym typeface="Roboto"/>
                </a:rPr>
                <a:t>Bharat</a:t>
              </a:r>
              <a:endParaRPr sz="2800">
                <a:solidFill>
                  <a:srgbClr val="595959"/>
                </a:solidFill>
                <a:latin typeface="Roboto Thin"/>
                <a:ea typeface="Roboto Thin"/>
                <a:cs typeface="Roboto Thin"/>
                <a:sym typeface="Roboto Thin"/>
              </a:endParaRPr>
            </a:p>
          </p:txBody>
        </p:sp>
      </p:grpSp>
      <p:grpSp>
        <p:nvGrpSpPr>
          <p:cNvPr id="151" name="Google Shape;151;p20"/>
          <p:cNvGrpSpPr/>
          <p:nvPr/>
        </p:nvGrpSpPr>
        <p:grpSpPr>
          <a:xfrm>
            <a:off x="4589400" y="716175"/>
            <a:ext cx="1870234" cy="3711155"/>
            <a:chOff x="1118235" y="283725"/>
            <a:chExt cx="2090815" cy="4076400"/>
          </a:xfrm>
        </p:grpSpPr>
        <p:sp>
          <p:nvSpPr>
            <p:cNvPr id="152" name="Google Shape;152;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53" name="Google Shape;153;p20"/>
            <p:cNvSpPr/>
            <p:nvPr/>
          </p:nvSpPr>
          <p:spPr>
            <a:xfrm>
              <a:off x="1118235" y="341749"/>
              <a:ext cx="2030400" cy="31737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54" name="Google Shape;154;p20"/>
            <p:cNvSpPr/>
            <p:nvPr/>
          </p:nvSpPr>
          <p:spPr>
            <a:xfrm>
              <a:off x="1233914" y="1225089"/>
              <a:ext cx="1815000" cy="21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Database</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User API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Vendor API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Payment and Repayment Api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Credit API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Unit Testing</a:t>
              </a:r>
              <a:endParaRPr sz="1200">
                <a:solidFill>
                  <a:srgbClr val="595959"/>
                </a:solidFill>
                <a:latin typeface="Roboto Medium"/>
                <a:ea typeface="Roboto Medium"/>
                <a:cs typeface="Roboto Medium"/>
                <a:sym typeface="Roboto Medium"/>
              </a:endParaRPr>
            </a:p>
          </p:txBody>
        </p:sp>
        <p:sp>
          <p:nvSpPr>
            <p:cNvPr id="155" name="Google Shape;155;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595959"/>
                  </a:solidFill>
                  <a:latin typeface="Roboto"/>
                  <a:ea typeface="Roboto"/>
                  <a:cs typeface="Roboto"/>
                  <a:sym typeface="Roboto"/>
                </a:rPr>
                <a:t>Hanvesh</a:t>
              </a:r>
              <a:endParaRPr sz="2800">
                <a:solidFill>
                  <a:srgbClr val="595959"/>
                </a:solidFill>
                <a:latin typeface="Roboto Thin"/>
                <a:ea typeface="Roboto Thin"/>
                <a:cs typeface="Roboto Thin"/>
                <a:sym typeface="Roboto Thin"/>
              </a:endParaRPr>
            </a:p>
          </p:txBody>
        </p:sp>
      </p:grpSp>
      <p:grpSp>
        <p:nvGrpSpPr>
          <p:cNvPr id="156" name="Google Shape;156;p20"/>
          <p:cNvGrpSpPr/>
          <p:nvPr/>
        </p:nvGrpSpPr>
        <p:grpSpPr>
          <a:xfrm>
            <a:off x="2684375" y="716175"/>
            <a:ext cx="1870248" cy="3711155"/>
            <a:chOff x="1118219" y="283725"/>
            <a:chExt cx="2090831" cy="4076400"/>
          </a:xfrm>
        </p:grpSpPr>
        <p:sp>
          <p:nvSpPr>
            <p:cNvPr id="157" name="Google Shape;157;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58" name="Google Shape;158;p20"/>
            <p:cNvSpPr/>
            <p:nvPr/>
          </p:nvSpPr>
          <p:spPr>
            <a:xfrm>
              <a:off x="1118219" y="341749"/>
              <a:ext cx="2030400" cy="31869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59" name="Google Shape;159;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595959"/>
                  </a:solidFill>
                  <a:latin typeface="Roboto"/>
                  <a:ea typeface="Roboto"/>
                  <a:cs typeface="Roboto"/>
                  <a:sym typeface="Roboto"/>
                </a:rPr>
                <a:t>Nikhil</a:t>
              </a:r>
              <a:endParaRPr sz="2800">
                <a:solidFill>
                  <a:srgbClr val="595959"/>
                </a:solidFill>
                <a:latin typeface="Roboto Thin"/>
                <a:ea typeface="Roboto Thin"/>
                <a:cs typeface="Roboto Thin"/>
                <a:sym typeface="Roboto Thin"/>
              </a:endParaRPr>
            </a:p>
          </p:txBody>
        </p:sp>
        <p:sp>
          <p:nvSpPr>
            <p:cNvPr id="160" name="Google Shape;160;p20"/>
            <p:cNvSpPr/>
            <p:nvPr/>
          </p:nvSpPr>
          <p:spPr>
            <a:xfrm>
              <a:off x="1233926" y="1225087"/>
              <a:ext cx="1815000" cy="19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Load Balancer</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Admin API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Credit UI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Billing </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Transactions Repayments</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API Performance</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595959"/>
                </a:solidFill>
                <a:latin typeface="Roboto Medium"/>
                <a:ea typeface="Roboto Medium"/>
                <a:cs typeface="Roboto Medium"/>
                <a:sym typeface="Roboto Medium"/>
              </a:endParaRPr>
            </a:p>
          </p:txBody>
        </p:sp>
      </p:grpSp>
      <p:grpSp>
        <p:nvGrpSpPr>
          <p:cNvPr id="161" name="Google Shape;161;p20"/>
          <p:cNvGrpSpPr/>
          <p:nvPr/>
        </p:nvGrpSpPr>
        <p:grpSpPr>
          <a:xfrm>
            <a:off x="699225" y="716175"/>
            <a:ext cx="1950387" cy="3869063"/>
            <a:chOff x="1028628" y="283725"/>
            <a:chExt cx="2180422" cy="4249850"/>
          </a:xfrm>
        </p:grpSpPr>
        <p:sp>
          <p:nvSpPr>
            <p:cNvPr id="162" name="Google Shape;162;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63" name="Google Shape;163;p20"/>
            <p:cNvSpPr/>
            <p:nvPr/>
          </p:nvSpPr>
          <p:spPr>
            <a:xfrm>
              <a:off x="1118231" y="341749"/>
              <a:ext cx="2030400" cy="31869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64" name="Google Shape;164;p20"/>
            <p:cNvSpPr/>
            <p:nvPr/>
          </p:nvSpPr>
          <p:spPr>
            <a:xfrm>
              <a:off x="1233910" y="1225089"/>
              <a:ext cx="1815000" cy="21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Admin API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API Blueprint</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Phpdoc</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Vendor UI</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OTP Verification</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Billing </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rPr lang="en-GB" sz="1200">
                  <a:solidFill>
                    <a:srgbClr val="595959"/>
                  </a:solidFill>
                  <a:latin typeface="Roboto Medium"/>
                  <a:ea typeface="Roboto Medium"/>
                  <a:cs typeface="Roboto Medium"/>
                  <a:sym typeface="Roboto Medium"/>
                </a:rPr>
                <a:t>Refunds Repayments</a:t>
              </a:r>
              <a:endParaRPr sz="1200">
                <a:solidFill>
                  <a:srgbClr val="595959"/>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595959"/>
                </a:solidFill>
                <a:latin typeface="Roboto Medium"/>
                <a:ea typeface="Roboto Medium"/>
                <a:cs typeface="Roboto Medium"/>
                <a:sym typeface="Roboto Medium"/>
              </a:endParaRPr>
            </a:p>
          </p:txBody>
        </p:sp>
        <p:sp>
          <p:nvSpPr>
            <p:cNvPr id="165" name="Google Shape;165;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595959"/>
                  </a:solidFill>
                  <a:latin typeface="Roboto"/>
                  <a:ea typeface="Roboto"/>
                  <a:cs typeface="Roboto"/>
                  <a:sym typeface="Roboto"/>
                </a:rPr>
                <a:t>Divya	</a:t>
              </a:r>
              <a:endParaRPr sz="2800">
                <a:solidFill>
                  <a:srgbClr val="595959"/>
                </a:solidFill>
                <a:latin typeface="Roboto Thin"/>
                <a:ea typeface="Roboto Thin"/>
                <a:cs typeface="Roboto Thin"/>
                <a:sym typeface="Roboto Thin"/>
              </a:endParaRPr>
            </a:p>
          </p:txBody>
        </p:sp>
        <p:sp>
          <p:nvSpPr>
            <p:cNvPr id="166" name="Google Shape;166;p20"/>
            <p:cNvSpPr/>
            <p:nvPr/>
          </p:nvSpPr>
          <p:spPr>
            <a:xfrm>
              <a:off x="1028628" y="3925475"/>
              <a:ext cx="2030400" cy="6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600">
                <a:solidFill>
                  <a:schemeClr val="dk1"/>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70" name="Shape 170"/>
        <p:cNvGrpSpPr/>
        <p:nvPr/>
      </p:nvGrpSpPr>
      <p:grpSpPr>
        <a:xfrm>
          <a:off x="0" y="0"/>
          <a:ext cx="0" cy="0"/>
          <a:chOff x="0" y="0"/>
          <a:chExt cx="0" cy="0"/>
        </a:xfrm>
      </p:grpSpPr>
      <p:sp>
        <p:nvSpPr>
          <p:cNvPr id="171" name="Google Shape;17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172" name="Google Shape;17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018"/>
              <a:buNone/>
            </a:pPr>
            <a:r>
              <a:rPr lang="en-GB" sz="1495">
                <a:latin typeface="Open Sans"/>
                <a:ea typeface="Open Sans"/>
                <a:cs typeface="Open Sans"/>
                <a:sym typeface="Open Sans"/>
              </a:rPr>
              <a:t>Payatte (Buy now pay later) allows consumers to make purchases and pay for them at a future date.</a:t>
            </a:r>
            <a:endParaRPr sz="1495">
              <a:latin typeface="Open Sans"/>
              <a:ea typeface="Open Sans"/>
              <a:cs typeface="Open Sans"/>
              <a:sym typeface="Open Sans"/>
            </a:endParaRPr>
          </a:p>
          <a:p>
            <a:pPr indent="0" lvl="0" marL="0" rtl="0" algn="l">
              <a:lnSpc>
                <a:spcPct val="140000"/>
              </a:lnSpc>
              <a:spcBef>
                <a:spcPts val="0"/>
              </a:spcBef>
              <a:spcAft>
                <a:spcPts val="0"/>
              </a:spcAft>
              <a:buSzPts val="1018"/>
              <a:buNone/>
            </a:pPr>
            <a:r>
              <a:t/>
            </a:r>
            <a:endParaRPr sz="1495">
              <a:latin typeface="Open Sans"/>
              <a:ea typeface="Open Sans"/>
              <a:cs typeface="Open Sans"/>
              <a:sym typeface="Open Sans"/>
            </a:endParaRPr>
          </a:p>
          <a:p>
            <a:pPr indent="0" lvl="0" marL="0" rtl="0" algn="l">
              <a:lnSpc>
                <a:spcPct val="140000"/>
              </a:lnSpc>
              <a:spcBef>
                <a:spcPts val="0"/>
              </a:spcBef>
              <a:spcAft>
                <a:spcPts val="0"/>
              </a:spcAft>
              <a:buSzPts val="1018"/>
              <a:buNone/>
            </a:pPr>
            <a:r>
              <a:rPr lang="en-GB" sz="1495">
                <a:latin typeface="Open Sans"/>
                <a:ea typeface="Open Sans"/>
                <a:cs typeface="Open Sans"/>
                <a:sym typeface="Open Sans"/>
              </a:rPr>
              <a:t>Paylatte is a financing avenue that allows shoppers to buy something but pay for it later within a stipulated interest-free period.</a:t>
            </a:r>
            <a:endParaRPr sz="1495">
              <a:latin typeface="Open Sans"/>
              <a:ea typeface="Open Sans"/>
              <a:cs typeface="Open Sans"/>
              <a:sym typeface="Open Sans"/>
            </a:endParaRPr>
          </a:p>
          <a:p>
            <a:pPr indent="0" lvl="0" marL="0" rtl="0" algn="l">
              <a:lnSpc>
                <a:spcPct val="140000"/>
              </a:lnSpc>
              <a:spcBef>
                <a:spcPts val="0"/>
              </a:spcBef>
              <a:spcAft>
                <a:spcPts val="0"/>
              </a:spcAft>
              <a:buSzPts val="1018"/>
              <a:buNone/>
            </a:pPr>
            <a:r>
              <a:t/>
            </a:r>
            <a:endParaRPr sz="1495">
              <a:latin typeface="Open Sans"/>
              <a:ea typeface="Open Sans"/>
              <a:cs typeface="Open Sans"/>
              <a:sym typeface="Open Sans"/>
            </a:endParaRPr>
          </a:p>
          <a:p>
            <a:pPr indent="0" lvl="0" marL="0" rtl="0" algn="l">
              <a:lnSpc>
                <a:spcPct val="140000"/>
              </a:lnSpc>
              <a:spcBef>
                <a:spcPts val="0"/>
              </a:spcBef>
              <a:spcAft>
                <a:spcPts val="0"/>
              </a:spcAft>
              <a:buSzPts val="1018"/>
              <a:buNone/>
            </a:pPr>
            <a:r>
              <a:rPr lang="en-GB" sz="1495">
                <a:latin typeface="Open Sans"/>
                <a:ea typeface="Open Sans"/>
                <a:cs typeface="Open Sans"/>
                <a:sym typeface="Open Sans"/>
              </a:rPr>
              <a:t>Paylatte option permit a smaller repayment window of 15 to 30 days. </a:t>
            </a:r>
            <a:endParaRPr sz="1495">
              <a:latin typeface="Open Sans"/>
              <a:ea typeface="Open Sans"/>
              <a:cs typeface="Open Sans"/>
              <a:sym typeface="Open Sans"/>
            </a:endParaRPr>
          </a:p>
          <a:p>
            <a:pPr indent="0" lvl="0" marL="0" rtl="0" algn="l">
              <a:lnSpc>
                <a:spcPct val="140000"/>
              </a:lnSpc>
              <a:spcBef>
                <a:spcPts val="0"/>
              </a:spcBef>
              <a:spcAft>
                <a:spcPts val="0"/>
              </a:spcAft>
              <a:buSzPts val="1018"/>
              <a:buNone/>
            </a:pPr>
            <a:r>
              <a:t/>
            </a:r>
            <a:endParaRPr sz="1495">
              <a:latin typeface="Open Sans"/>
              <a:ea typeface="Open Sans"/>
              <a:cs typeface="Open Sans"/>
              <a:sym typeface="Open Sans"/>
            </a:endParaRPr>
          </a:p>
          <a:p>
            <a:pPr indent="0" lvl="0" marL="0" rtl="0" algn="l">
              <a:lnSpc>
                <a:spcPct val="140000"/>
              </a:lnSpc>
              <a:spcBef>
                <a:spcPts val="0"/>
              </a:spcBef>
              <a:spcAft>
                <a:spcPts val="0"/>
              </a:spcAft>
              <a:buSzPts val="1018"/>
              <a:buNone/>
            </a:pPr>
            <a:r>
              <a:rPr lang="en-GB" sz="1495">
                <a:latin typeface="Open Sans"/>
                <a:ea typeface="Open Sans"/>
                <a:cs typeface="Open Sans"/>
                <a:sym typeface="Open Sans"/>
              </a:rPr>
              <a:t>Paylatte platform have a shorter transactional process.</a:t>
            </a:r>
            <a:endParaRPr b="1" sz="1495">
              <a:latin typeface="Open Sans"/>
              <a:ea typeface="Open Sans"/>
              <a:cs typeface="Open Sans"/>
              <a:sym typeface="Open Sans"/>
            </a:endParaRPr>
          </a:p>
          <a:p>
            <a:pPr indent="0" lvl="0" marL="0" rtl="0" algn="l">
              <a:lnSpc>
                <a:spcPct val="140000"/>
              </a:lnSpc>
              <a:spcBef>
                <a:spcPts val="0"/>
              </a:spcBef>
              <a:spcAft>
                <a:spcPts val="0"/>
              </a:spcAft>
              <a:buSzPts val="1018"/>
              <a:buNone/>
            </a:pPr>
            <a:r>
              <a:t/>
            </a:r>
            <a:endParaRPr sz="1495">
              <a:latin typeface="Open Sans"/>
              <a:ea typeface="Open Sans"/>
              <a:cs typeface="Open Sans"/>
              <a:sym typeface="Open Sans"/>
            </a:endParaRPr>
          </a:p>
          <a:p>
            <a:pPr indent="0" lvl="0" marL="0" rtl="0" algn="l">
              <a:lnSpc>
                <a:spcPct val="105000"/>
              </a:lnSpc>
              <a:spcBef>
                <a:spcPts val="0"/>
              </a:spcBef>
              <a:spcAft>
                <a:spcPts val="1200"/>
              </a:spcAft>
              <a:buSzPts val="1018"/>
              <a:buNone/>
            </a:pPr>
            <a:r>
              <a:t/>
            </a:r>
            <a:endParaRPr sz="18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Business Strategy</a:t>
            </a:r>
            <a:endParaRPr/>
          </a:p>
        </p:txBody>
      </p:sp>
      <p:sp>
        <p:nvSpPr>
          <p:cNvPr id="178" name="Google Shape;178;p22"/>
          <p:cNvSpPr txBox="1"/>
          <p:nvPr/>
        </p:nvSpPr>
        <p:spPr>
          <a:xfrm>
            <a:off x="1570625" y="731375"/>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9" name="Google Shape;17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400">
                <a:latin typeface="Open Sans"/>
                <a:ea typeface="Open Sans"/>
                <a:cs typeface="Open Sans"/>
                <a:sym typeface="Open Sans"/>
              </a:rPr>
              <a:t>Paylatte makes money through users.</a:t>
            </a:r>
            <a:endParaRPr sz="1400">
              <a:latin typeface="Open Sans"/>
              <a:ea typeface="Open Sans"/>
              <a:cs typeface="Open Sans"/>
              <a:sym typeface="Open Sans"/>
            </a:endParaRPr>
          </a:p>
          <a:p>
            <a:pPr indent="0" lvl="0" marL="0" rtl="0" algn="l">
              <a:lnSpc>
                <a:spcPct val="150000"/>
              </a:lnSpc>
              <a:spcBef>
                <a:spcPts val="1100"/>
              </a:spcBef>
              <a:spcAft>
                <a:spcPts val="0"/>
              </a:spcAft>
              <a:buNone/>
            </a:pPr>
            <a:r>
              <a:rPr lang="en-GB" sz="1400">
                <a:latin typeface="Open Sans"/>
                <a:ea typeface="Open Sans"/>
                <a:cs typeface="Open Sans"/>
                <a:sym typeface="Open Sans"/>
              </a:rPr>
              <a:t>In case of users, Users will pay Paylatte a processing fee ranging from 2% to 8% of monthly credit limit usage.</a:t>
            </a:r>
            <a:endParaRPr sz="1400">
              <a:latin typeface="Open Sans"/>
              <a:ea typeface="Open Sans"/>
              <a:cs typeface="Open Sans"/>
              <a:sym typeface="Open Sans"/>
            </a:endParaRPr>
          </a:p>
          <a:p>
            <a:pPr indent="0" lvl="0" marL="0" rtl="0" algn="l">
              <a:lnSpc>
                <a:spcPct val="150000"/>
              </a:lnSpc>
              <a:spcBef>
                <a:spcPts val="1100"/>
              </a:spcBef>
              <a:spcAft>
                <a:spcPts val="0"/>
              </a:spcAft>
              <a:buNone/>
            </a:pPr>
            <a:r>
              <a:rPr lang="en-GB" sz="1400">
                <a:latin typeface="Open Sans"/>
                <a:ea typeface="Open Sans"/>
                <a:cs typeface="Open Sans"/>
                <a:sym typeface="Open Sans"/>
              </a:rPr>
              <a:t>However, There are users who may not be able to repay the amount by the due date, on which a late fee is charged per day. The payment of late fee adds to paylatte’s revenue.</a:t>
            </a:r>
            <a:endParaRPr sz="1400">
              <a:latin typeface="Open Sans"/>
              <a:ea typeface="Open Sans"/>
              <a:cs typeface="Open Sans"/>
              <a:sym typeface="Open Sans"/>
            </a:endParaRPr>
          </a:p>
          <a:p>
            <a:pPr indent="0" lvl="0" marL="0" rtl="0" algn="l">
              <a:spcBef>
                <a:spcPts val="11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304800" y="304800"/>
            <a:ext cx="4267200" cy="1203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1100"/>
              </a:spcAft>
              <a:buNone/>
            </a:pPr>
            <a:r>
              <a:rPr b="1" lang="en-GB" sz="2500">
                <a:solidFill>
                  <a:schemeClr val="dk1"/>
                </a:solidFill>
                <a:latin typeface="Open Sans"/>
                <a:ea typeface="Open Sans"/>
                <a:cs typeface="Open Sans"/>
                <a:sym typeface="Open Sans"/>
              </a:rPr>
              <a:t>Processing Fee</a:t>
            </a:r>
            <a:endParaRPr b="1" sz="2500">
              <a:solidFill>
                <a:schemeClr val="dk1"/>
              </a:solidFill>
              <a:latin typeface="Open Sans"/>
              <a:ea typeface="Open Sans"/>
              <a:cs typeface="Open Sans"/>
              <a:sym typeface="Open Sans"/>
            </a:endParaRPr>
          </a:p>
        </p:txBody>
      </p:sp>
      <p:graphicFrame>
        <p:nvGraphicFramePr>
          <p:cNvPr id="185" name="Google Shape;185;p23"/>
          <p:cNvGraphicFramePr/>
          <p:nvPr/>
        </p:nvGraphicFramePr>
        <p:xfrm>
          <a:off x="952500" y="1619250"/>
          <a:ext cx="3000000" cy="3000000"/>
        </p:xfrm>
        <a:graphic>
          <a:graphicData uri="http://schemas.openxmlformats.org/drawingml/2006/table">
            <a:tbl>
              <a:tblPr>
                <a:noFill/>
                <a:tableStyleId>{E6A6D06C-90E3-4337-80C5-378E8DF1E424}</a:tableStyleId>
              </a:tblPr>
              <a:tblGrid>
                <a:gridCol w="2413000"/>
                <a:gridCol w="2413000"/>
                <a:gridCol w="2413000"/>
              </a:tblGrid>
              <a:tr h="381000">
                <a:tc>
                  <a:txBody>
                    <a:bodyPr/>
                    <a:lstStyle/>
                    <a:p>
                      <a:pPr indent="0" lvl="0" marL="0" rtl="0" algn="l">
                        <a:spcBef>
                          <a:spcPts val="0"/>
                        </a:spcBef>
                        <a:spcAft>
                          <a:spcPts val="0"/>
                        </a:spcAft>
                        <a:buNone/>
                      </a:pPr>
                      <a:r>
                        <a:rPr lang="en-GB">
                          <a:solidFill>
                            <a:srgbClr val="FFFFFF"/>
                          </a:solidFill>
                        </a:rPr>
                        <a:t>S:No</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Credit Limit Usage</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Processing Fee</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0-1000</a:t>
                      </a:r>
                      <a:endParaRPr>
                        <a:solidFill>
                          <a:srgbClr val="FFFFFF"/>
                        </a:solidFill>
                        <a:highlight>
                          <a:srgbClr val="11294A"/>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1001-5000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5001-10000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10000+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8%</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nvSpPr>
        <p:spPr>
          <a:xfrm>
            <a:off x="1338025"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t/>
            </a:r>
            <a:endParaRPr sz="800">
              <a:solidFill>
                <a:schemeClr val="dk1"/>
              </a:solidFill>
              <a:latin typeface="Lato"/>
              <a:ea typeface="Lato"/>
              <a:cs typeface="Lato"/>
              <a:sym typeface="Lato"/>
            </a:endParaRPr>
          </a:p>
        </p:txBody>
      </p:sp>
      <p:sp>
        <p:nvSpPr>
          <p:cNvPr id="191" name="Google Shape;191;p24"/>
          <p:cNvSpPr txBox="1"/>
          <p:nvPr/>
        </p:nvSpPr>
        <p:spPr>
          <a:xfrm>
            <a:off x="450925" y="493200"/>
            <a:ext cx="42417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100"/>
              </a:spcBef>
              <a:spcAft>
                <a:spcPts val="1100"/>
              </a:spcAft>
              <a:buNone/>
            </a:pPr>
            <a:r>
              <a:rPr b="1" lang="en-GB" sz="2400">
                <a:solidFill>
                  <a:schemeClr val="dk1"/>
                </a:solidFill>
                <a:latin typeface="Open Sans"/>
                <a:ea typeface="Open Sans"/>
                <a:cs typeface="Open Sans"/>
                <a:sym typeface="Open Sans"/>
              </a:rPr>
              <a:t>Late Fee Payment</a:t>
            </a:r>
            <a:endParaRPr b="1" sz="2400">
              <a:solidFill>
                <a:schemeClr val="dk1"/>
              </a:solidFill>
              <a:latin typeface="Open Sans"/>
              <a:ea typeface="Open Sans"/>
              <a:cs typeface="Open Sans"/>
              <a:sym typeface="Open Sans"/>
            </a:endParaRPr>
          </a:p>
        </p:txBody>
      </p:sp>
      <p:sp>
        <p:nvSpPr>
          <p:cNvPr id="192" name="Google Shape;192;p24"/>
          <p:cNvSpPr txBox="1"/>
          <p:nvPr/>
        </p:nvSpPr>
        <p:spPr>
          <a:xfrm>
            <a:off x="450925" y="1564200"/>
            <a:ext cx="680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aphicFrame>
        <p:nvGraphicFramePr>
          <p:cNvPr id="193" name="Google Shape;193;p24"/>
          <p:cNvGraphicFramePr/>
          <p:nvPr/>
        </p:nvGraphicFramePr>
        <p:xfrm>
          <a:off x="690288" y="1564200"/>
          <a:ext cx="3000000" cy="3000000"/>
        </p:xfrm>
        <a:graphic>
          <a:graphicData uri="http://schemas.openxmlformats.org/drawingml/2006/table">
            <a:tbl>
              <a:tblPr>
                <a:noFill/>
                <a:tableStyleId>{55FFCF7E-C20E-4DA9-9032-A01C2EB6C986}</a:tableStyleId>
              </a:tblPr>
              <a:tblGrid>
                <a:gridCol w="1675900"/>
                <a:gridCol w="1528025"/>
                <a:gridCol w="1367850"/>
                <a:gridCol w="1638950"/>
                <a:gridCol w="1552700"/>
              </a:tblGrid>
              <a:tr h="574725">
                <a:tc gridSpan="5">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LATE FEE PAYMENT COLLECTION DETAILS</a:t>
                      </a:r>
                      <a:endParaRPr>
                        <a:solidFill>
                          <a:schemeClr val="dk1"/>
                        </a:solidFill>
                        <a:latin typeface="Open Sans"/>
                        <a:ea typeface="Open Sans"/>
                        <a:cs typeface="Open Sans"/>
                        <a:sym typeface="Open Sans"/>
                      </a:endParaRPr>
                    </a:p>
                  </a:txBody>
                  <a:tcPr marT="63500" marB="63500" marR="63500" marL="63500"/>
                </a:tc>
                <a:tc hMerge="1"/>
                <a:tc hMerge="1"/>
                <a:tc hMerge="1"/>
                <a:tc hMerge="1"/>
              </a:tr>
              <a:tr h="910900">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Bill amount</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0-1500</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1501-4000</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4001-6000</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6000+</a:t>
                      </a:r>
                      <a:endParaRPr>
                        <a:solidFill>
                          <a:schemeClr val="dk1"/>
                        </a:solidFill>
                        <a:latin typeface="Open Sans"/>
                        <a:ea typeface="Open Sans"/>
                        <a:cs typeface="Open Sans"/>
                        <a:sym typeface="Open Sans"/>
                      </a:endParaRPr>
                    </a:p>
                  </a:txBody>
                  <a:tcPr marT="63500" marB="63500" marR="63500" marL="63500"/>
                </a:tc>
              </a:tr>
              <a:tr h="932575">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Late Charges</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₹10 per day</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  ₹15 per      day</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₹20 per day</a:t>
                      </a:r>
                      <a:endParaRPr>
                        <a:solidFill>
                          <a:schemeClr val="dk1"/>
                        </a:solidFill>
                        <a:latin typeface="Open Sans"/>
                        <a:ea typeface="Open Sans"/>
                        <a:cs typeface="Open Sans"/>
                        <a:sym typeface="Open Sans"/>
                      </a:endParaRPr>
                    </a:p>
                  </a:txBody>
                  <a:tcPr marT="63500" marB="63500" marR="63500" marL="63500"/>
                </a:tc>
                <a:tc>
                  <a:txBody>
                    <a:bodyPr/>
                    <a:lstStyle/>
                    <a:p>
                      <a:pPr indent="0" lvl="0" marL="0" rtl="0" algn="ctr">
                        <a:spcBef>
                          <a:spcPts val="0"/>
                        </a:spcBef>
                        <a:spcAft>
                          <a:spcPts val="0"/>
                        </a:spcAft>
                        <a:buNone/>
                      </a:pPr>
                      <a:r>
                        <a:rPr lang="en-GB">
                          <a:solidFill>
                            <a:schemeClr val="dk1"/>
                          </a:solidFill>
                          <a:latin typeface="Open Sans"/>
                          <a:ea typeface="Open Sans"/>
                          <a:cs typeface="Open Sans"/>
                          <a:sym typeface="Open Sans"/>
                        </a:rPr>
                        <a:t>₹30 per day</a:t>
                      </a:r>
                      <a:endParaRPr>
                        <a:solidFill>
                          <a:schemeClr val="dk1"/>
                        </a:solidFill>
                        <a:latin typeface="Open Sans"/>
                        <a:ea typeface="Open Sans"/>
                        <a:cs typeface="Open Sans"/>
                        <a:sym typeface="Open Sans"/>
                      </a:endParaRPr>
                    </a:p>
                  </a:txBody>
                  <a:tcPr marT="63500" marB="63500" marR="63500" marL="63500"/>
                </a:tc>
              </a:tr>
            </a:tbl>
          </a:graphicData>
        </a:graphic>
      </p:graphicFrame>
      <p:sp>
        <p:nvSpPr>
          <p:cNvPr id="194" name="Google Shape;194;p24"/>
          <p:cNvSpPr txBox="1"/>
          <p:nvPr/>
        </p:nvSpPr>
        <p:spPr>
          <a:xfrm>
            <a:off x="457200" y="457200"/>
            <a:ext cx="3000000" cy="67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50000"/>
              </a:lnSpc>
              <a:spcBef>
                <a:spcPts val="1100"/>
              </a:spcBef>
              <a:spcAft>
                <a:spcPts val="110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sp>
        <p:nvSpPr>
          <p:cNvPr id="199" name="Google Shape;199;p25"/>
          <p:cNvSpPr txBox="1"/>
          <p:nvPr/>
        </p:nvSpPr>
        <p:spPr>
          <a:xfrm>
            <a:off x="563675" y="239550"/>
            <a:ext cx="4008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latin typeface="Roboto"/>
                <a:ea typeface="Roboto"/>
                <a:cs typeface="Roboto"/>
                <a:sym typeface="Roboto"/>
              </a:rPr>
              <a:t>Data Flow Context Diagram</a:t>
            </a:r>
            <a:endParaRPr sz="2900">
              <a:latin typeface="Roboto"/>
              <a:ea typeface="Roboto"/>
              <a:cs typeface="Roboto"/>
              <a:sym typeface="Roboto"/>
            </a:endParaRPr>
          </a:p>
        </p:txBody>
      </p:sp>
      <p:sp>
        <p:nvSpPr>
          <p:cNvPr id="200" name="Google Shape;200;p25"/>
          <p:cNvSpPr/>
          <p:nvPr/>
        </p:nvSpPr>
        <p:spPr>
          <a:xfrm>
            <a:off x="3969588" y="152275"/>
            <a:ext cx="1204800" cy="776100"/>
          </a:xfrm>
          <a:prstGeom prst="roundRect">
            <a:avLst>
              <a:gd fmla="val 16667" name="adj"/>
            </a:avLst>
          </a:prstGeom>
          <a:solidFill>
            <a:srgbClr val="000000"/>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rgbClr val="FFFFFF"/>
                </a:solidFill>
                <a:highlight>
                  <a:srgbClr val="000000"/>
                </a:highlight>
              </a:rPr>
              <a:t>CREDIT BUREAU</a:t>
            </a:r>
            <a:endParaRPr sz="900">
              <a:solidFill>
                <a:srgbClr val="FFFFFF"/>
              </a:solidFill>
              <a:highlight>
                <a:srgbClr val="000000"/>
              </a:highlight>
            </a:endParaRPr>
          </a:p>
        </p:txBody>
      </p:sp>
      <p:sp>
        <p:nvSpPr>
          <p:cNvPr id="201" name="Google Shape;201;p25"/>
          <p:cNvSpPr/>
          <p:nvPr/>
        </p:nvSpPr>
        <p:spPr>
          <a:xfrm>
            <a:off x="3770200" y="1825400"/>
            <a:ext cx="1485600" cy="1362900"/>
          </a:xfrm>
          <a:prstGeom prst="ellipse">
            <a:avLst/>
          </a:prstGeom>
          <a:solidFill>
            <a:srgbClr val="202124"/>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rPr>
              <a:t>PAYLATTE</a:t>
            </a:r>
            <a:endParaRPr sz="1300">
              <a:solidFill>
                <a:srgbClr val="FFFFFF"/>
              </a:solidFill>
            </a:endParaRPr>
          </a:p>
        </p:txBody>
      </p:sp>
      <p:pic>
        <p:nvPicPr>
          <p:cNvPr id="202" name="Google Shape;202;p25"/>
          <p:cNvPicPr preferRelativeResize="0"/>
          <p:nvPr/>
        </p:nvPicPr>
        <p:blipFill>
          <a:blip r:embed="rId3">
            <a:alphaModFix/>
          </a:blip>
          <a:stretch>
            <a:fillRect/>
          </a:stretch>
        </p:blipFill>
        <p:spPr>
          <a:xfrm rot="-5400000">
            <a:off x="3880488" y="1225863"/>
            <a:ext cx="1208724" cy="480050"/>
          </a:xfrm>
          <a:prstGeom prst="rect">
            <a:avLst/>
          </a:prstGeom>
          <a:noFill/>
          <a:ln>
            <a:noFill/>
          </a:ln>
        </p:spPr>
      </p:pic>
      <p:pic>
        <p:nvPicPr>
          <p:cNvPr id="203" name="Google Shape;203;p25"/>
          <p:cNvPicPr preferRelativeResize="0"/>
          <p:nvPr/>
        </p:nvPicPr>
        <p:blipFill>
          <a:blip r:embed="rId3">
            <a:alphaModFix/>
          </a:blip>
          <a:stretch>
            <a:fillRect/>
          </a:stretch>
        </p:blipFill>
        <p:spPr>
          <a:xfrm>
            <a:off x="2564050" y="2145150"/>
            <a:ext cx="1228050" cy="490900"/>
          </a:xfrm>
          <a:prstGeom prst="rect">
            <a:avLst/>
          </a:prstGeom>
          <a:noFill/>
          <a:ln>
            <a:noFill/>
          </a:ln>
        </p:spPr>
      </p:pic>
      <p:pic>
        <p:nvPicPr>
          <p:cNvPr id="204" name="Google Shape;204;p25"/>
          <p:cNvPicPr preferRelativeResize="0"/>
          <p:nvPr/>
        </p:nvPicPr>
        <p:blipFill>
          <a:blip r:embed="rId3">
            <a:alphaModFix/>
          </a:blip>
          <a:stretch>
            <a:fillRect/>
          </a:stretch>
        </p:blipFill>
        <p:spPr>
          <a:xfrm>
            <a:off x="2503325" y="2519300"/>
            <a:ext cx="1904376" cy="525275"/>
          </a:xfrm>
          <a:prstGeom prst="rect">
            <a:avLst/>
          </a:prstGeom>
          <a:noFill/>
          <a:ln>
            <a:noFill/>
          </a:ln>
        </p:spPr>
      </p:pic>
      <p:pic>
        <p:nvPicPr>
          <p:cNvPr id="205" name="Google Shape;205;p25"/>
          <p:cNvPicPr preferRelativeResize="0"/>
          <p:nvPr/>
        </p:nvPicPr>
        <p:blipFill>
          <a:blip r:embed="rId3">
            <a:alphaModFix/>
          </a:blip>
          <a:stretch>
            <a:fillRect/>
          </a:stretch>
        </p:blipFill>
        <p:spPr>
          <a:xfrm rot="10800000">
            <a:off x="2547450" y="1984525"/>
            <a:ext cx="1397325" cy="445775"/>
          </a:xfrm>
          <a:prstGeom prst="rect">
            <a:avLst/>
          </a:prstGeom>
          <a:noFill/>
          <a:ln>
            <a:noFill/>
          </a:ln>
        </p:spPr>
      </p:pic>
      <p:pic>
        <p:nvPicPr>
          <p:cNvPr id="206" name="Google Shape;206;p25"/>
          <p:cNvPicPr preferRelativeResize="0"/>
          <p:nvPr/>
        </p:nvPicPr>
        <p:blipFill>
          <a:blip r:embed="rId3">
            <a:alphaModFix/>
          </a:blip>
          <a:stretch>
            <a:fillRect/>
          </a:stretch>
        </p:blipFill>
        <p:spPr>
          <a:xfrm rot="10800000">
            <a:off x="2527200" y="2430300"/>
            <a:ext cx="1437825" cy="428625"/>
          </a:xfrm>
          <a:prstGeom prst="rect">
            <a:avLst/>
          </a:prstGeom>
          <a:noFill/>
          <a:ln>
            <a:noFill/>
          </a:ln>
        </p:spPr>
      </p:pic>
      <p:pic>
        <p:nvPicPr>
          <p:cNvPr id="207" name="Google Shape;207;p25"/>
          <p:cNvPicPr preferRelativeResize="0"/>
          <p:nvPr/>
        </p:nvPicPr>
        <p:blipFill>
          <a:blip r:embed="rId3">
            <a:alphaModFix/>
          </a:blip>
          <a:stretch>
            <a:fillRect/>
          </a:stretch>
        </p:blipFill>
        <p:spPr>
          <a:xfrm>
            <a:off x="4879175" y="1825400"/>
            <a:ext cx="1639251" cy="525275"/>
          </a:xfrm>
          <a:prstGeom prst="rect">
            <a:avLst/>
          </a:prstGeom>
          <a:noFill/>
          <a:ln>
            <a:noFill/>
          </a:ln>
        </p:spPr>
      </p:pic>
      <p:pic>
        <p:nvPicPr>
          <p:cNvPr id="208" name="Google Shape;208;p25"/>
          <p:cNvPicPr preferRelativeResize="0"/>
          <p:nvPr/>
        </p:nvPicPr>
        <p:blipFill>
          <a:blip r:embed="rId3">
            <a:alphaModFix/>
          </a:blip>
          <a:stretch>
            <a:fillRect/>
          </a:stretch>
        </p:blipFill>
        <p:spPr>
          <a:xfrm rot="10800000">
            <a:off x="4982050" y="2486600"/>
            <a:ext cx="1536375" cy="525275"/>
          </a:xfrm>
          <a:prstGeom prst="rect">
            <a:avLst/>
          </a:prstGeom>
          <a:noFill/>
          <a:ln>
            <a:noFill/>
          </a:ln>
        </p:spPr>
      </p:pic>
      <p:pic>
        <p:nvPicPr>
          <p:cNvPr id="209" name="Google Shape;209;p25"/>
          <p:cNvPicPr preferRelativeResize="0"/>
          <p:nvPr/>
        </p:nvPicPr>
        <p:blipFill>
          <a:blip r:embed="rId3">
            <a:alphaModFix/>
          </a:blip>
          <a:stretch>
            <a:fillRect/>
          </a:stretch>
        </p:blipFill>
        <p:spPr>
          <a:xfrm rot="10800000">
            <a:off x="5222075" y="2187550"/>
            <a:ext cx="1228050" cy="525275"/>
          </a:xfrm>
          <a:prstGeom prst="rect">
            <a:avLst/>
          </a:prstGeom>
          <a:noFill/>
          <a:ln>
            <a:noFill/>
          </a:ln>
        </p:spPr>
      </p:pic>
      <p:pic>
        <p:nvPicPr>
          <p:cNvPr id="210" name="Google Shape;210;p25"/>
          <p:cNvPicPr preferRelativeResize="0"/>
          <p:nvPr/>
        </p:nvPicPr>
        <p:blipFill>
          <a:blip r:embed="rId3">
            <a:alphaModFix/>
          </a:blip>
          <a:stretch>
            <a:fillRect/>
          </a:stretch>
        </p:blipFill>
        <p:spPr>
          <a:xfrm rot="5400000">
            <a:off x="3772125" y="3168725"/>
            <a:ext cx="1519725" cy="540075"/>
          </a:xfrm>
          <a:prstGeom prst="rect">
            <a:avLst/>
          </a:prstGeom>
          <a:noFill/>
          <a:ln>
            <a:noFill/>
          </a:ln>
        </p:spPr>
      </p:pic>
      <p:pic>
        <p:nvPicPr>
          <p:cNvPr id="211" name="Google Shape;211;p25"/>
          <p:cNvPicPr preferRelativeResize="0"/>
          <p:nvPr/>
        </p:nvPicPr>
        <p:blipFill rotWithShape="1">
          <a:blip r:embed="rId3">
            <a:alphaModFix/>
          </a:blip>
          <a:srcRect b="9790" l="0" r="0" t="-9790"/>
          <a:stretch/>
        </p:blipFill>
        <p:spPr>
          <a:xfrm rot="10800000">
            <a:off x="5130025" y="282700"/>
            <a:ext cx="1939149" cy="525275"/>
          </a:xfrm>
          <a:prstGeom prst="rect">
            <a:avLst/>
          </a:prstGeom>
          <a:noFill/>
          <a:ln>
            <a:noFill/>
          </a:ln>
        </p:spPr>
      </p:pic>
      <p:pic>
        <p:nvPicPr>
          <p:cNvPr id="212" name="Google Shape;212;p25"/>
          <p:cNvPicPr preferRelativeResize="0"/>
          <p:nvPr/>
        </p:nvPicPr>
        <p:blipFill>
          <a:blip r:embed="rId3">
            <a:alphaModFix/>
          </a:blip>
          <a:stretch>
            <a:fillRect/>
          </a:stretch>
        </p:blipFill>
        <p:spPr>
          <a:xfrm rot="-5400000">
            <a:off x="6215238" y="1000163"/>
            <a:ext cx="1649550" cy="525275"/>
          </a:xfrm>
          <a:prstGeom prst="rect">
            <a:avLst/>
          </a:prstGeom>
          <a:noFill/>
          <a:ln>
            <a:noFill/>
          </a:ln>
        </p:spPr>
      </p:pic>
      <p:pic>
        <p:nvPicPr>
          <p:cNvPr id="213" name="Google Shape;213;p25"/>
          <p:cNvPicPr preferRelativeResize="0"/>
          <p:nvPr/>
        </p:nvPicPr>
        <p:blipFill>
          <a:blip r:embed="rId3">
            <a:alphaModFix/>
          </a:blip>
          <a:stretch>
            <a:fillRect/>
          </a:stretch>
        </p:blipFill>
        <p:spPr>
          <a:xfrm rot="-5400000">
            <a:off x="930338" y="3361313"/>
            <a:ext cx="1792650" cy="525275"/>
          </a:xfrm>
          <a:prstGeom prst="rect">
            <a:avLst/>
          </a:prstGeom>
          <a:noFill/>
          <a:ln>
            <a:noFill/>
          </a:ln>
        </p:spPr>
      </p:pic>
      <p:pic>
        <p:nvPicPr>
          <p:cNvPr id="214" name="Google Shape;214;p25"/>
          <p:cNvPicPr preferRelativeResize="0"/>
          <p:nvPr/>
        </p:nvPicPr>
        <p:blipFill>
          <a:blip r:embed="rId3">
            <a:alphaModFix/>
          </a:blip>
          <a:stretch>
            <a:fillRect/>
          </a:stretch>
        </p:blipFill>
        <p:spPr>
          <a:xfrm rot="10800000">
            <a:off x="1795801" y="4251425"/>
            <a:ext cx="2114799" cy="525275"/>
          </a:xfrm>
          <a:prstGeom prst="rect">
            <a:avLst/>
          </a:prstGeom>
          <a:noFill/>
          <a:ln>
            <a:noFill/>
          </a:ln>
        </p:spPr>
      </p:pic>
      <p:sp>
        <p:nvSpPr>
          <p:cNvPr id="215" name="Google Shape;215;p25"/>
          <p:cNvSpPr/>
          <p:nvPr/>
        </p:nvSpPr>
        <p:spPr>
          <a:xfrm>
            <a:off x="1375313" y="2062125"/>
            <a:ext cx="1204800" cy="776100"/>
          </a:xfrm>
          <a:prstGeom prst="roundRect">
            <a:avLst>
              <a:gd fmla="val 16667" name="adj"/>
            </a:avLst>
          </a:prstGeom>
          <a:solidFill>
            <a:srgbClr val="000000"/>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rgbClr val="FFFFFF"/>
                </a:solidFill>
              </a:rPr>
              <a:t>        </a:t>
            </a:r>
            <a:endParaRPr sz="900">
              <a:solidFill>
                <a:srgbClr val="FFFFFF"/>
              </a:solidFill>
            </a:endParaRPr>
          </a:p>
          <a:p>
            <a:pPr indent="0" lvl="0" marL="0" rtl="0" algn="l">
              <a:spcBef>
                <a:spcPts val="0"/>
              </a:spcBef>
              <a:spcAft>
                <a:spcPts val="0"/>
              </a:spcAft>
              <a:buNone/>
            </a:pPr>
            <a:r>
              <a:rPr lang="en-GB" sz="900">
                <a:solidFill>
                  <a:srgbClr val="FFFFFF"/>
                </a:solidFill>
              </a:rPr>
              <a:t>        USER</a:t>
            </a:r>
            <a:endParaRPr sz="900">
              <a:solidFill>
                <a:srgbClr val="FFFFFF"/>
              </a:solidFill>
            </a:endParaRPr>
          </a:p>
          <a:p>
            <a:pPr indent="0" lvl="0" marL="0" rtl="0" algn="l">
              <a:spcBef>
                <a:spcPts val="0"/>
              </a:spcBef>
              <a:spcAft>
                <a:spcPts val="0"/>
              </a:spcAft>
              <a:buNone/>
            </a:pPr>
            <a:r>
              <a:t/>
            </a:r>
            <a:endParaRPr sz="900">
              <a:solidFill>
                <a:srgbClr val="FFFFFF"/>
              </a:solidFill>
            </a:endParaRPr>
          </a:p>
        </p:txBody>
      </p:sp>
      <p:sp>
        <p:nvSpPr>
          <p:cNvPr id="216" name="Google Shape;216;p25"/>
          <p:cNvSpPr/>
          <p:nvPr/>
        </p:nvSpPr>
        <p:spPr>
          <a:xfrm>
            <a:off x="3925213" y="4091788"/>
            <a:ext cx="1204800" cy="776100"/>
          </a:xfrm>
          <a:prstGeom prst="roundRect">
            <a:avLst>
              <a:gd fmla="val 16667" name="adj"/>
            </a:avLst>
          </a:prstGeom>
          <a:solidFill>
            <a:srgbClr val="000000"/>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rgbClr val="FFFFFF"/>
                </a:solidFill>
              </a:rPr>
              <a:t>      VENDOR</a:t>
            </a:r>
            <a:endParaRPr sz="900">
              <a:solidFill>
                <a:srgbClr val="FFFFFF"/>
              </a:solidFill>
            </a:endParaRPr>
          </a:p>
        </p:txBody>
      </p:sp>
      <p:sp>
        <p:nvSpPr>
          <p:cNvPr id="217" name="Google Shape;217;p25"/>
          <p:cNvSpPr/>
          <p:nvPr/>
        </p:nvSpPr>
        <p:spPr>
          <a:xfrm>
            <a:off x="6445863" y="2030950"/>
            <a:ext cx="1204800" cy="776100"/>
          </a:xfrm>
          <a:prstGeom prst="roundRect">
            <a:avLst>
              <a:gd fmla="val 16667" name="adj"/>
            </a:avLst>
          </a:prstGeom>
          <a:solidFill>
            <a:srgbClr val="000000"/>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solidFill>
                  <a:srgbClr val="FFFFFF"/>
                </a:solidFill>
              </a:rPr>
              <a:t>       ADMINS</a:t>
            </a:r>
            <a:endParaRPr sz="900">
              <a:solidFill>
                <a:srgbClr val="FFFFFF"/>
              </a:solidFill>
            </a:endParaRPr>
          </a:p>
        </p:txBody>
      </p:sp>
      <p:sp>
        <p:nvSpPr>
          <p:cNvPr id="218" name="Google Shape;218;p25"/>
          <p:cNvSpPr txBox="1"/>
          <p:nvPr/>
        </p:nvSpPr>
        <p:spPr>
          <a:xfrm>
            <a:off x="4821725" y="2581838"/>
            <a:ext cx="49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9" name="Google Shape;219;p25"/>
          <p:cNvSpPr txBox="1"/>
          <p:nvPr/>
        </p:nvSpPr>
        <p:spPr>
          <a:xfrm>
            <a:off x="4072388" y="1330513"/>
            <a:ext cx="9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0" name="Google Shape;220;p25"/>
          <p:cNvSpPr txBox="1"/>
          <p:nvPr/>
        </p:nvSpPr>
        <p:spPr>
          <a:xfrm>
            <a:off x="3944775" y="1129775"/>
            <a:ext cx="131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    CREDIT    RECORDS</a:t>
            </a:r>
            <a:endParaRPr sz="700"/>
          </a:p>
        </p:txBody>
      </p:sp>
      <p:sp>
        <p:nvSpPr>
          <p:cNvPr id="221" name="Google Shape;221;p25"/>
          <p:cNvSpPr txBox="1"/>
          <p:nvPr/>
        </p:nvSpPr>
        <p:spPr>
          <a:xfrm>
            <a:off x="2707925" y="1972925"/>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     SIGN-UP</a:t>
            </a:r>
            <a:endParaRPr/>
          </a:p>
        </p:txBody>
      </p:sp>
      <p:sp>
        <p:nvSpPr>
          <p:cNvPr id="222" name="Google Shape;222;p25"/>
          <p:cNvSpPr txBox="1"/>
          <p:nvPr/>
        </p:nvSpPr>
        <p:spPr>
          <a:xfrm>
            <a:off x="2580125" y="2187538"/>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     CREDIT LIMIT</a:t>
            </a:r>
            <a:endParaRPr sz="300"/>
          </a:p>
        </p:txBody>
      </p:sp>
      <p:sp>
        <p:nvSpPr>
          <p:cNvPr id="223" name="Google Shape;223;p25"/>
          <p:cNvSpPr txBox="1"/>
          <p:nvPr/>
        </p:nvSpPr>
        <p:spPr>
          <a:xfrm>
            <a:off x="2778863" y="2417850"/>
            <a:ext cx="934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     </a:t>
            </a:r>
            <a:r>
              <a:rPr lang="en-GB" sz="700"/>
              <a:t>LOGIN</a:t>
            </a:r>
            <a:endParaRPr sz="300"/>
          </a:p>
        </p:txBody>
      </p:sp>
      <p:sp>
        <p:nvSpPr>
          <p:cNvPr id="224" name="Google Shape;224;p25"/>
          <p:cNvSpPr txBox="1"/>
          <p:nvPr/>
        </p:nvSpPr>
        <p:spPr>
          <a:xfrm>
            <a:off x="2707900" y="2602988"/>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     CREDIT BILL</a:t>
            </a:r>
            <a:endParaRPr sz="300"/>
          </a:p>
        </p:txBody>
      </p:sp>
      <p:sp>
        <p:nvSpPr>
          <p:cNvPr id="225" name="Google Shape;225;p25"/>
          <p:cNvSpPr txBox="1"/>
          <p:nvPr/>
        </p:nvSpPr>
        <p:spPr>
          <a:xfrm>
            <a:off x="3743438" y="3368088"/>
            <a:ext cx="15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  PROCESSING    PAYMENTS</a:t>
            </a:r>
            <a:endParaRPr sz="300"/>
          </a:p>
        </p:txBody>
      </p:sp>
      <p:sp>
        <p:nvSpPr>
          <p:cNvPr id="226" name="Google Shape;226;p25"/>
          <p:cNvSpPr txBox="1"/>
          <p:nvPr/>
        </p:nvSpPr>
        <p:spPr>
          <a:xfrm>
            <a:off x="2316350" y="4333600"/>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a:t>
            </a:r>
            <a:endParaRPr sz="300"/>
          </a:p>
        </p:txBody>
      </p:sp>
      <p:sp>
        <p:nvSpPr>
          <p:cNvPr id="227" name="Google Shape;227;p25"/>
          <p:cNvSpPr txBox="1"/>
          <p:nvPr/>
        </p:nvSpPr>
        <p:spPr>
          <a:xfrm>
            <a:off x="4982975" y="1899700"/>
            <a:ext cx="1536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 SETTING CREDIT LIMIT</a:t>
            </a:r>
            <a:endParaRPr sz="300"/>
          </a:p>
        </p:txBody>
      </p:sp>
      <p:sp>
        <p:nvSpPr>
          <p:cNvPr id="228" name="Google Shape;228;p25"/>
          <p:cNvSpPr txBox="1"/>
          <p:nvPr/>
        </p:nvSpPr>
        <p:spPr>
          <a:xfrm>
            <a:off x="2468750" y="1652350"/>
            <a:ext cx="9345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sp>
        <p:nvSpPr>
          <p:cNvPr id="229" name="Google Shape;229;p25"/>
          <p:cNvSpPr txBox="1"/>
          <p:nvPr/>
        </p:nvSpPr>
        <p:spPr>
          <a:xfrm>
            <a:off x="5751550" y="1128338"/>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CREDIT REPORT</a:t>
            </a:r>
            <a:endParaRPr sz="300"/>
          </a:p>
        </p:txBody>
      </p:sp>
      <p:sp>
        <p:nvSpPr>
          <p:cNvPr id="230" name="Google Shape;230;p25"/>
          <p:cNvSpPr txBox="1"/>
          <p:nvPr/>
        </p:nvSpPr>
        <p:spPr>
          <a:xfrm>
            <a:off x="5282988" y="2187538"/>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rgbClr val="1B212C"/>
                </a:solidFill>
              </a:rPr>
              <a:t>COST OF ITEM</a:t>
            </a:r>
            <a:endParaRPr sz="300">
              <a:solidFill>
                <a:srgbClr val="1B212C"/>
              </a:solidFill>
            </a:endParaRPr>
          </a:p>
        </p:txBody>
      </p:sp>
      <p:sp>
        <p:nvSpPr>
          <p:cNvPr id="231" name="Google Shape;231;p25"/>
          <p:cNvSpPr txBox="1"/>
          <p:nvPr/>
        </p:nvSpPr>
        <p:spPr>
          <a:xfrm>
            <a:off x="5312625" y="2498350"/>
            <a:ext cx="93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USER ACTIVITY</a:t>
            </a:r>
            <a:endParaRPr sz="300"/>
          </a:p>
        </p:txBody>
      </p:sp>
      <p:cxnSp>
        <p:nvCxnSpPr>
          <p:cNvPr id="232" name="Google Shape;232;p25"/>
          <p:cNvCxnSpPr/>
          <p:nvPr/>
        </p:nvCxnSpPr>
        <p:spPr>
          <a:xfrm flipH="1" rot="10800000">
            <a:off x="5174400" y="467675"/>
            <a:ext cx="171600" cy="8400"/>
          </a:xfrm>
          <a:prstGeom prst="straightConnector1">
            <a:avLst/>
          </a:prstGeom>
          <a:noFill/>
          <a:ln cap="flat" cmpd="sng" w="9525">
            <a:solidFill>
              <a:srgbClr val="595959"/>
            </a:solidFill>
            <a:prstDash val="solid"/>
            <a:round/>
            <a:headEnd len="med" w="med" type="none"/>
            <a:tailEnd len="med" w="med" type="triangle"/>
          </a:ln>
        </p:spPr>
      </p:cxnSp>
      <p:cxnSp>
        <p:nvCxnSpPr>
          <p:cNvPr id="233" name="Google Shape;233;p25"/>
          <p:cNvCxnSpPr/>
          <p:nvPr/>
        </p:nvCxnSpPr>
        <p:spPr>
          <a:xfrm flipH="1">
            <a:off x="2719250" y="2785788"/>
            <a:ext cx="128700" cy="8700"/>
          </a:xfrm>
          <a:prstGeom prst="straightConnector1">
            <a:avLst/>
          </a:prstGeom>
          <a:noFill/>
          <a:ln cap="flat" cmpd="sng" w="9525">
            <a:solidFill>
              <a:srgbClr val="595959"/>
            </a:solidFill>
            <a:prstDash val="solid"/>
            <a:round/>
            <a:headEnd len="med" w="med" type="none"/>
            <a:tailEnd len="med" w="med" type="triangle"/>
          </a:ln>
        </p:spPr>
      </p:cxnSp>
      <p:cxnSp>
        <p:nvCxnSpPr>
          <p:cNvPr id="234" name="Google Shape;234;p25"/>
          <p:cNvCxnSpPr/>
          <p:nvPr/>
        </p:nvCxnSpPr>
        <p:spPr>
          <a:xfrm flipH="1">
            <a:off x="3617075" y="2767688"/>
            <a:ext cx="21000" cy="28500"/>
          </a:xfrm>
          <a:prstGeom prst="straightConnector1">
            <a:avLst/>
          </a:prstGeom>
          <a:noFill/>
          <a:ln cap="flat" cmpd="sng" w="9525">
            <a:solidFill>
              <a:srgbClr val="595959"/>
            </a:solidFill>
            <a:prstDash val="solid"/>
            <a:round/>
            <a:headEnd len="med" w="med" type="none"/>
            <a:tailEnd len="med" w="med" type="triangle"/>
          </a:ln>
        </p:spPr>
      </p:cxnSp>
      <p:cxnSp>
        <p:nvCxnSpPr>
          <p:cNvPr id="235" name="Google Shape;235;p25"/>
          <p:cNvCxnSpPr/>
          <p:nvPr/>
        </p:nvCxnSpPr>
        <p:spPr>
          <a:xfrm flipH="1" rot="10800000">
            <a:off x="2961575" y="2191275"/>
            <a:ext cx="171600" cy="8400"/>
          </a:xfrm>
          <a:prstGeom prst="straightConnector1">
            <a:avLst/>
          </a:prstGeom>
          <a:noFill/>
          <a:ln cap="flat" cmpd="sng" w="9525">
            <a:solidFill>
              <a:srgbClr val="595959"/>
            </a:solidFill>
            <a:prstDash val="solid"/>
            <a:round/>
            <a:headEnd len="med" w="med" type="none"/>
            <a:tailEnd len="med" w="med" type="triangle"/>
          </a:ln>
        </p:spPr>
      </p:cxnSp>
      <p:cxnSp>
        <p:nvCxnSpPr>
          <p:cNvPr id="236" name="Google Shape;236;p25"/>
          <p:cNvCxnSpPr/>
          <p:nvPr/>
        </p:nvCxnSpPr>
        <p:spPr>
          <a:xfrm flipH="1">
            <a:off x="6217488" y="2114825"/>
            <a:ext cx="128700" cy="8700"/>
          </a:xfrm>
          <a:prstGeom prst="straightConnector1">
            <a:avLst/>
          </a:prstGeom>
          <a:noFill/>
          <a:ln cap="flat" cmpd="sng" w="9525">
            <a:solidFill>
              <a:srgbClr val="595959"/>
            </a:solidFill>
            <a:prstDash val="solid"/>
            <a:round/>
            <a:headEnd len="med" w="med" type="none"/>
            <a:tailEnd len="med" w="med" type="triangle"/>
          </a:ln>
        </p:spPr>
      </p:cxnSp>
      <p:cxnSp>
        <p:nvCxnSpPr>
          <p:cNvPr id="237" name="Google Shape;237;p25"/>
          <p:cNvCxnSpPr/>
          <p:nvPr/>
        </p:nvCxnSpPr>
        <p:spPr>
          <a:xfrm flipH="1" rot="10800000">
            <a:off x="4512550" y="870500"/>
            <a:ext cx="900" cy="159900"/>
          </a:xfrm>
          <a:prstGeom prst="straightConnector1">
            <a:avLst/>
          </a:prstGeom>
          <a:noFill/>
          <a:ln cap="flat" cmpd="sng" w="9525">
            <a:solidFill>
              <a:srgbClr val="595959"/>
            </a:solidFill>
            <a:prstDash val="solid"/>
            <a:round/>
            <a:headEnd len="med" w="med" type="none"/>
            <a:tailEnd len="med" w="med" type="triangle"/>
          </a:ln>
        </p:spPr>
      </p:cxnSp>
      <p:cxnSp>
        <p:nvCxnSpPr>
          <p:cNvPr id="238" name="Google Shape;238;p25"/>
          <p:cNvCxnSpPr/>
          <p:nvPr/>
        </p:nvCxnSpPr>
        <p:spPr>
          <a:xfrm flipH="1">
            <a:off x="7046763" y="1652338"/>
            <a:ext cx="3000" cy="305100"/>
          </a:xfrm>
          <a:prstGeom prst="straightConnector1">
            <a:avLst/>
          </a:prstGeom>
          <a:noFill/>
          <a:ln cap="flat" cmpd="sng" w="9525">
            <a:solidFill>
              <a:srgbClr val="595959"/>
            </a:solidFill>
            <a:prstDash val="solid"/>
            <a:round/>
            <a:headEnd len="med" w="med" type="none"/>
            <a:tailEnd len="med" w="med" type="triangle"/>
          </a:ln>
        </p:spPr>
      </p:cxnSp>
      <p:cxnSp>
        <p:nvCxnSpPr>
          <p:cNvPr id="239" name="Google Shape;239;p25"/>
          <p:cNvCxnSpPr/>
          <p:nvPr/>
        </p:nvCxnSpPr>
        <p:spPr>
          <a:xfrm>
            <a:off x="4512988" y="1623663"/>
            <a:ext cx="0" cy="205800"/>
          </a:xfrm>
          <a:prstGeom prst="straightConnector1">
            <a:avLst/>
          </a:prstGeom>
          <a:noFill/>
          <a:ln cap="flat" cmpd="sng" w="9525">
            <a:solidFill>
              <a:srgbClr val="595959"/>
            </a:solidFill>
            <a:prstDash val="solid"/>
            <a:round/>
            <a:headEnd len="med" w="med" type="none"/>
            <a:tailEnd len="med" w="med" type="triangle"/>
          </a:ln>
        </p:spPr>
      </p:cxnSp>
      <p:cxnSp>
        <p:nvCxnSpPr>
          <p:cNvPr id="240" name="Google Shape;240;p25"/>
          <p:cNvCxnSpPr/>
          <p:nvPr/>
        </p:nvCxnSpPr>
        <p:spPr>
          <a:xfrm flipH="1" rot="10800000">
            <a:off x="4512550" y="3289838"/>
            <a:ext cx="900" cy="159900"/>
          </a:xfrm>
          <a:prstGeom prst="straightConnector1">
            <a:avLst/>
          </a:prstGeom>
          <a:noFill/>
          <a:ln cap="flat" cmpd="sng" w="9525">
            <a:solidFill>
              <a:srgbClr val="595959"/>
            </a:solidFill>
            <a:prstDash val="solid"/>
            <a:round/>
            <a:headEnd len="med" w="med" type="none"/>
            <a:tailEnd len="med" w="med" type="triangle"/>
          </a:ln>
        </p:spPr>
      </p:cxnSp>
      <p:cxnSp>
        <p:nvCxnSpPr>
          <p:cNvPr id="241" name="Google Shape;241;p25"/>
          <p:cNvCxnSpPr/>
          <p:nvPr/>
        </p:nvCxnSpPr>
        <p:spPr>
          <a:xfrm>
            <a:off x="4512988" y="3732288"/>
            <a:ext cx="0" cy="205800"/>
          </a:xfrm>
          <a:prstGeom prst="straightConnector1">
            <a:avLst/>
          </a:prstGeom>
          <a:noFill/>
          <a:ln cap="flat" cmpd="sng" w="9525">
            <a:solidFill>
              <a:srgbClr val="595959"/>
            </a:solidFill>
            <a:prstDash val="solid"/>
            <a:round/>
            <a:headEnd len="med" w="med" type="none"/>
            <a:tailEnd len="med" w="med" type="triangle"/>
          </a:ln>
        </p:spPr>
      </p:cxnSp>
      <p:cxnSp>
        <p:nvCxnSpPr>
          <p:cNvPr id="242" name="Google Shape;242;p25"/>
          <p:cNvCxnSpPr/>
          <p:nvPr/>
        </p:nvCxnSpPr>
        <p:spPr>
          <a:xfrm flipH="1" rot="10800000">
            <a:off x="5991638" y="2712825"/>
            <a:ext cx="171600" cy="8400"/>
          </a:xfrm>
          <a:prstGeom prst="straightConnector1">
            <a:avLst/>
          </a:prstGeom>
          <a:noFill/>
          <a:ln cap="flat" cmpd="sng" w="9525">
            <a:solidFill>
              <a:srgbClr val="595959"/>
            </a:solidFill>
            <a:prstDash val="solid"/>
            <a:round/>
            <a:headEnd len="med" w="med" type="none"/>
            <a:tailEnd len="med" w="med" type="triangle"/>
          </a:ln>
        </p:spPr>
      </p:cxnSp>
      <p:cxnSp>
        <p:nvCxnSpPr>
          <p:cNvPr id="243" name="Google Shape;243;p25"/>
          <p:cNvCxnSpPr/>
          <p:nvPr/>
        </p:nvCxnSpPr>
        <p:spPr>
          <a:xfrm flipH="1" rot="10800000">
            <a:off x="5991625" y="2414438"/>
            <a:ext cx="171600" cy="8400"/>
          </a:xfrm>
          <a:prstGeom prst="straightConnector1">
            <a:avLst/>
          </a:prstGeom>
          <a:noFill/>
          <a:ln cap="flat" cmpd="sng" w="9525">
            <a:solidFill>
              <a:srgbClr val="595959"/>
            </a:solidFill>
            <a:prstDash val="solid"/>
            <a:round/>
            <a:headEnd len="med" w="med" type="none"/>
            <a:tailEnd len="med" w="med" type="triangle"/>
          </a:ln>
        </p:spPr>
      </p:cxnSp>
      <p:cxnSp>
        <p:nvCxnSpPr>
          <p:cNvPr id="244" name="Google Shape;244;p25"/>
          <p:cNvCxnSpPr>
            <a:stCxn id="226" idx="1"/>
            <a:endCxn id="226" idx="1"/>
          </p:cNvCxnSpPr>
          <p:nvPr/>
        </p:nvCxnSpPr>
        <p:spPr>
          <a:xfrm>
            <a:off x="2316350" y="4479850"/>
            <a:ext cx="0" cy="0"/>
          </a:xfrm>
          <a:prstGeom prst="straightConnector1">
            <a:avLst/>
          </a:prstGeom>
          <a:noFill/>
          <a:ln cap="flat" cmpd="sng" w="9525">
            <a:solidFill>
              <a:srgbClr val="595959"/>
            </a:solidFill>
            <a:prstDash val="solid"/>
            <a:round/>
            <a:headEnd len="med" w="med" type="none"/>
            <a:tailEnd len="med" w="med" type="triangle"/>
          </a:ln>
        </p:spPr>
      </p:cxnSp>
      <p:sp>
        <p:nvSpPr>
          <p:cNvPr id="245" name="Google Shape;245;p25"/>
          <p:cNvSpPr txBox="1"/>
          <p:nvPr/>
        </p:nvSpPr>
        <p:spPr>
          <a:xfrm>
            <a:off x="2503325" y="4198625"/>
            <a:ext cx="789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ORDER DATA</a:t>
            </a:r>
            <a:endParaRPr sz="300"/>
          </a:p>
        </p:txBody>
      </p:sp>
      <p:cxnSp>
        <p:nvCxnSpPr>
          <p:cNvPr id="246" name="Google Shape;246;p25"/>
          <p:cNvCxnSpPr/>
          <p:nvPr/>
        </p:nvCxnSpPr>
        <p:spPr>
          <a:xfrm flipH="1">
            <a:off x="2719250" y="2388013"/>
            <a:ext cx="128700" cy="8700"/>
          </a:xfrm>
          <a:prstGeom prst="straightConnector1">
            <a:avLst/>
          </a:prstGeom>
          <a:noFill/>
          <a:ln cap="flat" cmpd="sng" w="9525">
            <a:solidFill>
              <a:srgbClr val="595959"/>
            </a:solidFill>
            <a:prstDash val="solid"/>
            <a:round/>
            <a:headEnd len="med" w="med" type="none"/>
            <a:tailEnd len="med" w="med" type="triangle"/>
          </a:ln>
        </p:spPr>
      </p:cxnSp>
      <p:cxnSp>
        <p:nvCxnSpPr>
          <p:cNvPr id="247" name="Google Shape;247;p25"/>
          <p:cNvCxnSpPr/>
          <p:nvPr/>
        </p:nvCxnSpPr>
        <p:spPr>
          <a:xfrm flipH="1">
            <a:off x="3626225" y="2578288"/>
            <a:ext cx="2700" cy="414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