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6" r:id="rId4"/>
    <p:sldId id="259" r:id="rId5"/>
    <p:sldId id="261" r:id="rId6"/>
    <p:sldId id="260" r:id="rId7"/>
    <p:sldId id="262" r:id="rId8"/>
    <p:sldId id="268" r:id="rId9"/>
    <p:sldId id="269" r:id="rId10"/>
    <p:sldId id="263" r:id="rId11"/>
    <p:sldId id="271" r:id="rId12"/>
    <p:sldId id="264" r:id="rId13"/>
    <p:sldId id="265" r:id="rId14"/>
    <p:sldId id="266" r:id="rId15"/>
    <p:sldId id="272" r:id="rId16"/>
    <p:sldId id="267" r:id="rId17"/>
    <p:sldId id="258" r:id="rId18"/>
    <p:sldId id="280" r:id="rId19"/>
    <p:sldId id="279" r:id="rId20"/>
    <p:sldId id="277" r:id="rId21"/>
    <p:sldId id="278" r:id="rId22"/>
    <p:sldId id="273" r:id="rId23"/>
    <p:sldId id="274"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89" autoAdjust="0"/>
    <p:restoredTop sz="94660"/>
  </p:normalViewPr>
  <p:slideViewPr>
    <p:cSldViewPr snapToGrid="0">
      <p:cViewPr varScale="1">
        <p:scale>
          <a:sx n="45" d="100"/>
          <a:sy n="45" d="100"/>
        </p:scale>
        <p:origin x="216" y="1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D846AC8-822D-4233-B668-7FE39B4D0E64}" type="datetimeFigureOut">
              <a:rPr lang="en-AU" smtClean="0"/>
              <a:t>20/04/2021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2108152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D846AC8-822D-4233-B668-7FE39B4D0E64}" type="datetimeFigureOut">
              <a:rPr lang="en-AU" smtClean="0"/>
              <a:t>20/04/2021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3407327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D846AC8-822D-4233-B668-7FE39B4D0E64}" type="datetimeFigureOut">
              <a:rPr lang="en-AU" smtClean="0"/>
              <a:t>20/04/2021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3188178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D846AC8-822D-4233-B668-7FE39B4D0E64}" type="datetimeFigureOut">
              <a:rPr lang="en-AU" smtClean="0"/>
              <a:t>20/04/2021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226812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846AC8-822D-4233-B668-7FE39B4D0E64}" type="datetimeFigureOut">
              <a:rPr lang="en-AU" smtClean="0"/>
              <a:t>20/04/2021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3196959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D846AC8-822D-4233-B668-7FE39B4D0E64}" type="datetimeFigureOut">
              <a:rPr lang="en-AU" smtClean="0"/>
              <a:t>20/04/2021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879648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D846AC8-822D-4233-B668-7FE39B4D0E64}" type="datetimeFigureOut">
              <a:rPr lang="en-AU" smtClean="0"/>
              <a:t>20/04/2021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32412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D846AC8-822D-4233-B668-7FE39B4D0E64}" type="datetimeFigureOut">
              <a:rPr lang="en-AU" smtClean="0"/>
              <a:t>20/04/2021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51473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46AC8-822D-4233-B668-7FE39B4D0E64}" type="datetimeFigureOut">
              <a:rPr lang="en-AU" smtClean="0"/>
              <a:t>20/04/2021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44803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846AC8-822D-4233-B668-7FE39B4D0E64}" type="datetimeFigureOut">
              <a:rPr lang="en-AU" smtClean="0"/>
              <a:t>20/04/2021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216486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846AC8-822D-4233-B668-7FE39B4D0E64}" type="datetimeFigureOut">
              <a:rPr lang="en-AU" smtClean="0"/>
              <a:t>20/04/2021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BD68B19C-435C-49CA-95FA-D4D15C234DB3}" type="slidenum">
              <a:rPr lang="en-AU" smtClean="0"/>
              <a:t>‹#›</a:t>
            </a:fld>
            <a:endParaRPr lang="en-AU"/>
          </a:p>
        </p:txBody>
      </p:sp>
    </p:spTree>
    <p:extLst>
      <p:ext uri="{BB962C8B-B14F-4D97-AF65-F5344CB8AC3E}">
        <p14:creationId xmlns:p14="http://schemas.microsoft.com/office/powerpoint/2010/main" val="245722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46AC8-822D-4233-B668-7FE39B4D0E64}" type="datetimeFigureOut">
              <a:rPr lang="en-AU" smtClean="0"/>
              <a:t>20/04/2021</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68B19C-435C-49CA-95FA-D4D15C234DB3}" type="slidenum">
              <a:rPr lang="en-AU" smtClean="0"/>
              <a:t>‹#›</a:t>
            </a:fld>
            <a:endParaRPr lang="en-AU"/>
          </a:p>
        </p:txBody>
      </p:sp>
    </p:spTree>
    <p:extLst>
      <p:ext uri="{BB962C8B-B14F-4D97-AF65-F5344CB8AC3E}">
        <p14:creationId xmlns:p14="http://schemas.microsoft.com/office/powerpoint/2010/main" val="2158482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a:t>Extended Responses</a:t>
            </a:r>
          </a:p>
        </p:txBody>
      </p:sp>
    </p:spTree>
    <p:extLst>
      <p:ext uri="{BB962C8B-B14F-4D97-AF65-F5344CB8AC3E}">
        <p14:creationId xmlns:p14="http://schemas.microsoft.com/office/powerpoint/2010/main" val="3769618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348D2-BF90-7747-87ED-0B000CF55DD1}"/>
              </a:ext>
            </a:extLst>
          </p:cNvPr>
          <p:cNvSpPr>
            <a:spLocks noGrp="1"/>
          </p:cNvSpPr>
          <p:nvPr>
            <p:ph type="title"/>
          </p:nvPr>
        </p:nvSpPr>
        <p:spPr/>
        <p:txBody>
          <a:bodyPr/>
          <a:lstStyle/>
          <a:p>
            <a:r>
              <a:rPr lang="en-AU" b="1" dirty="0"/>
              <a:t>Brain Lobes (3 marks each)</a:t>
            </a:r>
            <a:r>
              <a:rPr lang="en-AU" dirty="0"/>
              <a:t> </a:t>
            </a:r>
            <a:endParaRPr lang="en-US" dirty="0"/>
          </a:p>
        </p:txBody>
      </p:sp>
      <p:sp>
        <p:nvSpPr>
          <p:cNvPr id="3" name="Content Placeholder 2">
            <a:extLst>
              <a:ext uri="{FF2B5EF4-FFF2-40B4-BE49-F238E27FC236}">
                <a16:creationId xmlns:a16="http://schemas.microsoft.com/office/drawing/2014/main" id="{85043634-61FE-CB49-B9CC-321D6BB3C1A0}"/>
              </a:ext>
            </a:extLst>
          </p:cNvPr>
          <p:cNvSpPr>
            <a:spLocks noGrp="1"/>
          </p:cNvSpPr>
          <p:nvPr>
            <p:ph idx="1"/>
          </p:nvPr>
        </p:nvSpPr>
        <p:spPr/>
        <p:txBody>
          <a:bodyPr/>
          <a:lstStyle/>
          <a:p>
            <a:r>
              <a:rPr lang="en-AU" dirty="0"/>
              <a:t>Names the lobe and explicitly explain the function and impact of damage on that lobe. </a:t>
            </a:r>
            <a:endParaRPr lang="en-US" dirty="0"/>
          </a:p>
        </p:txBody>
      </p:sp>
    </p:spTree>
    <p:extLst>
      <p:ext uri="{BB962C8B-B14F-4D97-AF65-F5344CB8AC3E}">
        <p14:creationId xmlns:p14="http://schemas.microsoft.com/office/powerpoint/2010/main" val="1011639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5C667-CE99-6841-B8D7-9C76544DDF16}"/>
              </a:ext>
            </a:extLst>
          </p:cNvPr>
          <p:cNvSpPr>
            <a:spLocks noGrp="1"/>
          </p:cNvSpPr>
          <p:nvPr>
            <p:ph idx="1"/>
          </p:nvPr>
        </p:nvSpPr>
        <p:spPr>
          <a:xfrm>
            <a:off x="865909" y="443779"/>
            <a:ext cx="10515600" cy="5811838"/>
          </a:xfrm>
        </p:spPr>
        <p:txBody>
          <a:bodyPr>
            <a:normAutofit fontScale="92500" lnSpcReduction="10000"/>
          </a:bodyPr>
          <a:lstStyle/>
          <a:p>
            <a:r>
              <a:rPr lang="en-AU" i="1" dirty="0"/>
              <a:t>The human brain consists of two hemispheres, the left and the right hemispheres. Each hemisphere of the cortex can be further subdivided into four lobes. Each pair of lobes is unique in their functions though some functions (such as memory) are not necessarily restricted to one lobe.</a:t>
            </a:r>
            <a:endParaRPr lang="en-AU" dirty="0"/>
          </a:p>
          <a:p>
            <a:pPr lvl="0"/>
            <a:r>
              <a:rPr lang="en-AU" i="1" dirty="0"/>
              <a:t>Frontal lobes – associated with higher mental ability and the control of movement</a:t>
            </a:r>
            <a:endParaRPr lang="en-AU" dirty="0"/>
          </a:p>
          <a:p>
            <a:pPr lvl="1"/>
            <a:r>
              <a:rPr lang="en-AU" i="1" dirty="0"/>
              <a:t>Damage can change person’s personality, their capacity for reasoning and problem solving can be reduced</a:t>
            </a:r>
            <a:endParaRPr lang="en-AU" dirty="0"/>
          </a:p>
          <a:p>
            <a:pPr lvl="0"/>
            <a:r>
              <a:rPr lang="en-AU" i="1" dirty="0"/>
              <a:t>Temporal lobes – associated with speech and hearing </a:t>
            </a:r>
            <a:endParaRPr lang="en-AU" dirty="0"/>
          </a:p>
          <a:p>
            <a:pPr lvl="1"/>
            <a:r>
              <a:rPr lang="en-AU" i="1" dirty="0"/>
              <a:t>Damage affects a person’s language ability</a:t>
            </a:r>
            <a:endParaRPr lang="en-AU" dirty="0"/>
          </a:p>
          <a:p>
            <a:pPr lvl="1"/>
            <a:r>
              <a:rPr lang="en-AU" i="1" dirty="0"/>
              <a:t>Damage leads to lack of understanding language</a:t>
            </a:r>
            <a:endParaRPr lang="en-AU" dirty="0"/>
          </a:p>
          <a:p>
            <a:pPr lvl="0"/>
            <a:r>
              <a:rPr lang="en-AU" i="1" dirty="0"/>
              <a:t>Occipital lobes – responsible for vision</a:t>
            </a:r>
            <a:endParaRPr lang="en-AU" dirty="0"/>
          </a:p>
          <a:p>
            <a:pPr lvl="1"/>
            <a:r>
              <a:rPr lang="en-AU" i="1" dirty="0"/>
              <a:t>Damage affects vision, partially or wholly</a:t>
            </a:r>
            <a:endParaRPr lang="en-AU" dirty="0"/>
          </a:p>
          <a:p>
            <a:pPr lvl="0"/>
            <a:r>
              <a:rPr lang="en-AU" i="1" dirty="0"/>
              <a:t>Parietal lobes – responsible for bodily sensations such as temperature and touch </a:t>
            </a:r>
            <a:endParaRPr lang="en-AU" dirty="0"/>
          </a:p>
          <a:p>
            <a:pPr lvl="1"/>
            <a:r>
              <a:rPr lang="en-AU" i="1" dirty="0"/>
              <a:t>Damage leads to a reduction in bodily feelings</a:t>
            </a:r>
            <a:endParaRPr lang="en-AU" dirty="0"/>
          </a:p>
          <a:p>
            <a:endParaRPr lang="en-US" dirty="0"/>
          </a:p>
        </p:txBody>
      </p:sp>
    </p:spTree>
    <p:extLst>
      <p:ext uri="{BB962C8B-B14F-4D97-AF65-F5344CB8AC3E}">
        <p14:creationId xmlns:p14="http://schemas.microsoft.com/office/powerpoint/2010/main" val="89222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1C6B9-9308-7D45-9FDD-17524D898C3C}"/>
              </a:ext>
            </a:extLst>
          </p:cNvPr>
          <p:cNvSpPr>
            <a:spLocks noGrp="1"/>
          </p:cNvSpPr>
          <p:nvPr>
            <p:ph type="title"/>
          </p:nvPr>
        </p:nvSpPr>
        <p:spPr/>
        <p:txBody>
          <a:bodyPr/>
          <a:lstStyle/>
          <a:p>
            <a:r>
              <a:rPr lang="en-AU" b="1" dirty="0"/>
              <a:t>Physical Activity </a:t>
            </a:r>
            <a:endParaRPr lang="en-US" dirty="0"/>
          </a:p>
        </p:txBody>
      </p:sp>
      <p:sp>
        <p:nvSpPr>
          <p:cNvPr id="3" name="Content Placeholder 2">
            <a:extLst>
              <a:ext uri="{FF2B5EF4-FFF2-40B4-BE49-F238E27FC236}">
                <a16:creationId xmlns:a16="http://schemas.microsoft.com/office/drawing/2014/main" id="{E7AD7043-864F-544A-9AFB-CF36C1421D62}"/>
              </a:ext>
            </a:extLst>
          </p:cNvPr>
          <p:cNvSpPr>
            <a:spLocks noGrp="1"/>
          </p:cNvSpPr>
          <p:nvPr>
            <p:ph idx="1"/>
          </p:nvPr>
        </p:nvSpPr>
        <p:spPr/>
        <p:txBody>
          <a:bodyPr/>
          <a:lstStyle/>
          <a:p>
            <a:r>
              <a:rPr lang="en-AU" dirty="0"/>
              <a:t>An extended answer with detailed references to relevant psychological concepts, theories and research that describes and explicitly explains what the theory or research contributes to the topic being discussed. </a:t>
            </a:r>
            <a:endParaRPr lang="en-US" dirty="0"/>
          </a:p>
        </p:txBody>
      </p:sp>
    </p:spTree>
    <p:extLst>
      <p:ext uri="{BB962C8B-B14F-4D97-AF65-F5344CB8AC3E}">
        <p14:creationId xmlns:p14="http://schemas.microsoft.com/office/powerpoint/2010/main" val="103970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14B1-D9E3-6246-9A03-130F12351876}"/>
              </a:ext>
            </a:extLst>
          </p:cNvPr>
          <p:cNvSpPr>
            <a:spLocks noGrp="1"/>
          </p:cNvSpPr>
          <p:nvPr>
            <p:ph type="title"/>
          </p:nvPr>
        </p:nvSpPr>
        <p:spPr/>
        <p:txBody>
          <a:bodyPr/>
          <a:lstStyle/>
          <a:p>
            <a:r>
              <a:rPr lang="en-AU" b="1" dirty="0"/>
              <a:t>Application to scenario</a:t>
            </a:r>
            <a:r>
              <a:rPr lang="en-AU" dirty="0"/>
              <a:t> </a:t>
            </a:r>
            <a:endParaRPr lang="en-US" dirty="0"/>
          </a:p>
        </p:txBody>
      </p:sp>
      <p:sp>
        <p:nvSpPr>
          <p:cNvPr id="3" name="Content Placeholder 2">
            <a:extLst>
              <a:ext uri="{FF2B5EF4-FFF2-40B4-BE49-F238E27FC236}">
                <a16:creationId xmlns:a16="http://schemas.microsoft.com/office/drawing/2014/main" id="{B8EE7CA3-510C-0D43-8384-EC2BFE4E55BA}"/>
              </a:ext>
            </a:extLst>
          </p:cNvPr>
          <p:cNvSpPr>
            <a:spLocks noGrp="1"/>
          </p:cNvSpPr>
          <p:nvPr>
            <p:ph idx="1"/>
          </p:nvPr>
        </p:nvSpPr>
        <p:spPr/>
        <p:txBody>
          <a:bodyPr/>
          <a:lstStyle/>
          <a:p>
            <a:r>
              <a:rPr lang="en-AU" dirty="0"/>
              <a:t>Application is consistent and appropriate </a:t>
            </a:r>
            <a:endParaRPr lang="en-US" dirty="0"/>
          </a:p>
        </p:txBody>
      </p:sp>
    </p:spTree>
    <p:extLst>
      <p:ext uri="{BB962C8B-B14F-4D97-AF65-F5344CB8AC3E}">
        <p14:creationId xmlns:p14="http://schemas.microsoft.com/office/powerpoint/2010/main" val="3808023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7D9F-A320-1D45-9F97-DA814EE9D061}"/>
              </a:ext>
            </a:extLst>
          </p:cNvPr>
          <p:cNvSpPr>
            <a:spLocks noGrp="1"/>
          </p:cNvSpPr>
          <p:nvPr>
            <p:ph type="title"/>
          </p:nvPr>
        </p:nvSpPr>
        <p:spPr/>
        <p:txBody>
          <a:bodyPr/>
          <a:lstStyle/>
          <a:p>
            <a:r>
              <a:rPr lang="en-AU" b="1" dirty="0"/>
              <a:t>Evidence </a:t>
            </a:r>
            <a:endParaRPr lang="en-US" dirty="0"/>
          </a:p>
        </p:txBody>
      </p:sp>
      <p:sp>
        <p:nvSpPr>
          <p:cNvPr id="3" name="Content Placeholder 2">
            <a:extLst>
              <a:ext uri="{FF2B5EF4-FFF2-40B4-BE49-F238E27FC236}">
                <a16:creationId xmlns:a16="http://schemas.microsoft.com/office/drawing/2014/main" id="{48D6C81D-CE46-7C4F-BC4F-3134F683C02B}"/>
              </a:ext>
            </a:extLst>
          </p:cNvPr>
          <p:cNvSpPr>
            <a:spLocks noGrp="1"/>
          </p:cNvSpPr>
          <p:nvPr>
            <p:ph idx="1"/>
          </p:nvPr>
        </p:nvSpPr>
        <p:spPr/>
        <p:txBody>
          <a:bodyPr/>
          <a:lstStyle/>
          <a:p>
            <a:r>
              <a:rPr lang="en-AU" b="1" dirty="0"/>
              <a:t>Two </a:t>
            </a:r>
            <a:r>
              <a:rPr lang="en-AU" dirty="0"/>
              <a:t>or more statements are supported with a description of relevant evidence using </a:t>
            </a:r>
            <a:r>
              <a:rPr lang="en-AU" b="1" dirty="0"/>
              <a:t>three</a:t>
            </a:r>
            <a:r>
              <a:rPr lang="en-AU" dirty="0"/>
              <a:t> or more sentences. </a:t>
            </a:r>
            <a:endParaRPr lang="en-US" dirty="0"/>
          </a:p>
        </p:txBody>
      </p:sp>
    </p:spTree>
    <p:extLst>
      <p:ext uri="{BB962C8B-B14F-4D97-AF65-F5344CB8AC3E}">
        <p14:creationId xmlns:p14="http://schemas.microsoft.com/office/powerpoint/2010/main" val="3741051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F69D-0A2A-6844-9907-684DE7EEEB05}"/>
              </a:ext>
            </a:extLst>
          </p:cNvPr>
          <p:cNvSpPr>
            <a:spLocks noGrp="1"/>
          </p:cNvSpPr>
          <p:nvPr>
            <p:ph type="title"/>
          </p:nvPr>
        </p:nvSpPr>
        <p:spPr/>
        <p:txBody>
          <a:bodyPr/>
          <a:lstStyle/>
          <a:p>
            <a:r>
              <a:rPr lang="en-US" i="1" dirty="0"/>
              <a:t>PHYSICAL ACTIVITY: </a:t>
            </a:r>
            <a:endParaRPr lang="en-US" dirty="0"/>
          </a:p>
        </p:txBody>
      </p:sp>
      <p:sp>
        <p:nvSpPr>
          <p:cNvPr id="3" name="Content Placeholder 2">
            <a:extLst>
              <a:ext uri="{FF2B5EF4-FFF2-40B4-BE49-F238E27FC236}">
                <a16:creationId xmlns:a16="http://schemas.microsoft.com/office/drawing/2014/main" id="{451EFF31-AD3D-A240-826A-5A996BDDA9B1}"/>
              </a:ext>
            </a:extLst>
          </p:cNvPr>
          <p:cNvSpPr>
            <a:spLocks noGrp="1"/>
          </p:cNvSpPr>
          <p:nvPr>
            <p:ph idx="1"/>
          </p:nvPr>
        </p:nvSpPr>
        <p:spPr>
          <a:xfrm>
            <a:off x="277091" y="1413164"/>
            <a:ext cx="11076709" cy="5209309"/>
          </a:xfrm>
        </p:spPr>
        <p:txBody>
          <a:bodyPr>
            <a:normAutofit fontScale="77500" lnSpcReduction="20000"/>
          </a:bodyPr>
          <a:lstStyle/>
          <a:p>
            <a:pPr lvl="0"/>
            <a:r>
              <a:rPr lang="en-US" i="1" dirty="0"/>
              <a:t>Halves rate of heart attacks, adds two years to life expectancy (Myers 2004)  </a:t>
            </a:r>
            <a:endParaRPr lang="en-AU" dirty="0"/>
          </a:p>
          <a:p>
            <a:pPr lvl="0"/>
            <a:r>
              <a:rPr lang="en-US" i="1" dirty="0"/>
              <a:t>More exercise, feels more energetic, less depressed and less tired  </a:t>
            </a:r>
            <a:endParaRPr lang="en-AU" dirty="0"/>
          </a:p>
          <a:p>
            <a:pPr lvl="0"/>
            <a:r>
              <a:rPr lang="en-US" i="1" dirty="0"/>
              <a:t>McCann and Holmes, depressed female college students, third to relaxation, third to aerobic exercise, third no change – 10weeks, both treatment groups decreased  depression levels, exercise depression levels decreased most significantly  </a:t>
            </a:r>
            <a:endParaRPr lang="en-AU" dirty="0"/>
          </a:p>
          <a:p>
            <a:pPr lvl="0"/>
            <a:r>
              <a:rPr lang="en-US" i="1" dirty="0"/>
              <a:t>Exercise often used alongside or even instead of drug therapy for anxiety and  depression  </a:t>
            </a:r>
            <a:endParaRPr lang="en-AU" dirty="0"/>
          </a:p>
          <a:p>
            <a:pPr lvl="0"/>
            <a:r>
              <a:rPr lang="en-US" i="1" dirty="0"/>
              <a:t>Salmon 2001 has studies that show exercise is not only as effective as drugs but  also better at stopping reoccurring symptoms  </a:t>
            </a:r>
            <a:endParaRPr lang="en-AU" dirty="0"/>
          </a:p>
          <a:p>
            <a:pPr lvl="0"/>
            <a:r>
              <a:rPr lang="en-US" i="1" dirty="0"/>
              <a:t>Field et al, students who exercised were less depressed, had better relations with  parents, less drug use and higher academic grades  </a:t>
            </a:r>
            <a:endParaRPr lang="en-AU" dirty="0"/>
          </a:p>
          <a:p>
            <a:pPr lvl="0"/>
            <a:r>
              <a:rPr lang="en-US" i="1" dirty="0"/>
              <a:t>Myers 2004 – exercise strengthens heart, increases blood flow, lowers blood  pressure and reactions to stress, increases mood boosting neurotransmitters  (norepinephrine, serotonin and endorphins)  </a:t>
            </a:r>
            <a:endParaRPr lang="en-AU" dirty="0"/>
          </a:p>
          <a:p>
            <a:pPr lvl="0"/>
            <a:r>
              <a:rPr lang="en-US" i="1" dirty="0"/>
              <a:t>During exercise, when excess neurotransmitters are produced, we experience  increased mood due to reuptake (‘runners high’)  </a:t>
            </a:r>
            <a:endParaRPr lang="en-AU" dirty="0"/>
          </a:p>
          <a:p>
            <a:r>
              <a:rPr lang="en-US" i="1" dirty="0"/>
              <a:t>Exercise leads to higher levels of physical self-concept (we feel better about  ourselves), better sleep and a feeling of accomplishment o Therefore exercise makes us feel and think better </a:t>
            </a:r>
            <a:endParaRPr lang="en-US" dirty="0"/>
          </a:p>
        </p:txBody>
      </p:sp>
    </p:spTree>
    <p:extLst>
      <p:ext uri="{BB962C8B-B14F-4D97-AF65-F5344CB8AC3E}">
        <p14:creationId xmlns:p14="http://schemas.microsoft.com/office/powerpoint/2010/main" val="318532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435B6-FBC1-EA4C-AB8B-5952353D5660}"/>
              </a:ext>
            </a:extLst>
          </p:cNvPr>
          <p:cNvSpPr>
            <a:spLocks noGrp="1"/>
          </p:cNvSpPr>
          <p:nvPr>
            <p:ph type="title"/>
          </p:nvPr>
        </p:nvSpPr>
        <p:spPr/>
        <p:txBody>
          <a:bodyPr/>
          <a:lstStyle/>
          <a:p>
            <a:r>
              <a:rPr lang="en-AU" b="1" dirty="0"/>
              <a:t>Quality of Extended Response</a:t>
            </a:r>
            <a:r>
              <a:rPr lang="en-AU" dirty="0"/>
              <a:t> </a:t>
            </a:r>
            <a:endParaRPr lang="en-US" dirty="0"/>
          </a:p>
        </p:txBody>
      </p:sp>
      <p:sp>
        <p:nvSpPr>
          <p:cNvPr id="3" name="Content Placeholder 2">
            <a:extLst>
              <a:ext uri="{FF2B5EF4-FFF2-40B4-BE49-F238E27FC236}">
                <a16:creationId xmlns:a16="http://schemas.microsoft.com/office/drawing/2014/main" id="{998ED7BD-9BB2-A547-86C2-67E4B023AA4A}"/>
              </a:ext>
            </a:extLst>
          </p:cNvPr>
          <p:cNvSpPr>
            <a:spLocks noGrp="1"/>
          </p:cNvSpPr>
          <p:nvPr>
            <p:ph idx="1"/>
          </p:nvPr>
        </p:nvSpPr>
        <p:spPr/>
        <p:txBody>
          <a:bodyPr/>
          <a:lstStyle/>
          <a:p>
            <a:r>
              <a:rPr lang="en-AU" dirty="0"/>
              <a:t>Well-developed sentences and paragraphs </a:t>
            </a:r>
            <a:r>
              <a:rPr lang="en-AU" b="1" dirty="0"/>
              <a:t>and </a:t>
            </a:r>
            <a:r>
              <a:rPr lang="en-AU" dirty="0"/>
              <a:t>consistent use of appropriate psychological language </a:t>
            </a:r>
            <a:r>
              <a:rPr lang="en-AU" b="1" dirty="0"/>
              <a:t>and </a:t>
            </a:r>
            <a:r>
              <a:rPr lang="en-AU" dirty="0"/>
              <a:t>correct spelling, grammar and punctuation </a:t>
            </a:r>
            <a:endParaRPr lang="en-US" dirty="0"/>
          </a:p>
        </p:txBody>
      </p:sp>
    </p:spTree>
    <p:extLst>
      <p:ext uri="{BB962C8B-B14F-4D97-AF65-F5344CB8AC3E}">
        <p14:creationId xmlns:p14="http://schemas.microsoft.com/office/powerpoint/2010/main" val="3417012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Practice Question</a:t>
            </a:r>
          </a:p>
        </p:txBody>
      </p:sp>
      <p:sp>
        <p:nvSpPr>
          <p:cNvPr id="3" name="Content Placeholder 2"/>
          <p:cNvSpPr>
            <a:spLocks noGrp="1"/>
          </p:cNvSpPr>
          <p:nvPr>
            <p:ph idx="1"/>
          </p:nvPr>
        </p:nvSpPr>
        <p:spPr/>
        <p:txBody>
          <a:bodyPr>
            <a:normAutofit/>
          </a:bodyPr>
          <a:lstStyle/>
          <a:p>
            <a:r>
              <a:rPr lang="en-AU" b="1" dirty="0"/>
              <a:t>Question 1							(27 marks)</a:t>
            </a:r>
            <a:endParaRPr lang="en-AU" dirty="0"/>
          </a:p>
          <a:p>
            <a:r>
              <a:rPr lang="en-AU" dirty="0"/>
              <a:t>Max was 10 years old when his family left Albany and moved to Perth. He found leaving his friends and school very difficult. After 4 years, they returned to Albany and his teacher told him he had developed into a fine young adolescent with a strong personality and a clear love and devotion to his family and friends.</a:t>
            </a:r>
          </a:p>
          <a:p>
            <a:pPr lvl="1"/>
            <a:r>
              <a:rPr lang="en-AU" dirty="0"/>
              <a:t>Using empirical evidence, explain the changes that Max would have undergone in his cognitive, moral and identity development.</a:t>
            </a:r>
          </a:p>
          <a:p>
            <a:pPr lvl="1"/>
            <a:r>
              <a:rPr lang="en-AU" dirty="0"/>
              <a:t>Using your knowledge of the theory of observational learning, explain how Max’s parents and friend could have influenced his development.</a:t>
            </a:r>
          </a:p>
          <a:p>
            <a:endParaRPr lang="en-AU" dirty="0"/>
          </a:p>
        </p:txBody>
      </p:sp>
    </p:spTree>
    <p:extLst>
      <p:ext uri="{BB962C8B-B14F-4D97-AF65-F5344CB8AC3E}">
        <p14:creationId xmlns:p14="http://schemas.microsoft.com/office/powerpoint/2010/main" val="3612933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F833-79D4-AC4E-8BBD-E9E887F9D17C}"/>
              </a:ext>
            </a:extLst>
          </p:cNvPr>
          <p:cNvSpPr>
            <a:spLocks noGrp="1"/>
          </p:cNvSpPr>
          <p:nvPr>
            <p:ph type="title"/>
          </p:nvPr>
        </p:nvSpPr>
        <p:spPr/>
        <p:txBody>
          <a:bodyPr/>
          <a:lstStyle/>
          <a:p>
            <a:r>
              <a:rPr lang="en-US" dirty="0"/>
              <a:t>You must be able to </a:t>
            </a:r>
          </a:p>
        </p:txBody>
      </p:sp>
      <p:sp>
        <p:nvSpPr>
          <p:cNvPr id="3" name="Content Placeholder 2">
            <a:extLst>
              <a:ext uri="{FF2B5EF4-FFF2-40B4-BE49-F238E27FC236}">
                <a16:creationId xmlns:a16="http://schemas.microsoft.com/office/drawing/2014/main" id="{20B2EC70-62E1-1748-98B7-EA5929779610}"/>
              </a:ext>
            </a:extLst>
          </p:cNvPr>
          <p:cNvSpPr>
            <a:spLocks noGrp="1"/>
          </p:cNvSpPr>
          <p:nvPr>
            <p:ph idx="1"/>
          </p:nvPr>
        </p:nvSpPr>
        <p:spPr>
          <a:xfrm>
            <a:off x="838200" y="1825625"/>
            <a:ext cx="10791825" cy="4351338"/>
          </a:xfrm>
        </p:spPr>
        <p:txBody>
          <a:bodyPr/>
          <a:lstStyle/>
          <a:p>
            <a:r>
              <a:rPr lang="en-AU" dirty="0"/>
              <a:t>Define and explain ‘cognitive, morals and identity development’ and explain the changes Max has undergone</a:t>
            </a:r>
          </a:p>
          <a:p>
            <a:pPr lvl="0"/>
            <a:r>
              <a:rPr lang="en-AU" dirty="0"/>
              <a:t>Explain how someone can cognitive identity can be affected and by whom (i.e. parents, family, friends)</a:t>
            </a:r>
          </a:p>
          <a:p>
            <a:pPr lvl="0"/>
            <a:r>
              <a:rPr lang="en-AU" dirty="0"/>
              <a:t> Link the changes Max has gone through using psychological theories (explained on next slide) </a:t>
            </a:r>
          </a:p>
          <a:p>
            <a:endParaRPr lang="en-US" dirty="0"/>
          </a:p>
        </p:txBody>
      </p:sp>
    </p:spTree>
    <p:extLst>
      <p:ext uri="{BB962C8B-B14F-4D97-AF65-F5344CB8AC3E}">
        <p14:creationId xmlns:p14="http://schemas.microsoft.com/office/powerpoint/2010/main" val="3752078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F833-79D4-AC4E-8BBD-E9E887F9D17C}"/>
              </a:ext>
            </a:extLst>
          </p:cNvPr>
          <p:cNvSpPr>
            <a:spLocks noGrp="1"/>
          </p:cNvSpPr>
          <p:nvPr>
            <p:ph type="title"/>
          </p:nvPr>
        </p:nvSpPr>
        <p:spPr/>
        <p:txBody>
          <a:bodyPr/>
          <a:lstStyle/>
          <a:p>
            <a:r>
              <a:rPr lang="en-US" dirty="0"/>
              <a:t>You must be able to </a:t>
            </a:r>
          </a:p>
        </p:txBody>
      </p:sp>
      <p:sp>
        <p:nvSpPr>
          <p:cNvPr id="3" name="Content Placeholder 2">
            <a:extLst>
              <a:ext uri="{FF2B5EF4-FFF2-40B4-BE49-F238E27FC236}">
                <a16:creationId xmlns:a16="http://schemas.microsoft.com/office/drawing/2014/main" id="{20B2EC70-62E1-1748-98B7-EA5929779610}"/>
              </a:ext>
            </a:extLst>
          </p:cNvPr>
          <p:cNvSpPr>
            <a:spLocks noGrp="1"/>
          </p:cNvSpPr>
          <p:nvPr>
            <p:ph idx="1"/>
          </p:nvPr>
        </p:nvSpPr>
        <p:spPr>
          <a:xfrm>
            <a:off x="838200" y="1825625"/>
            <a:ext cx="11353800" cy="4351338"/>
          </a:xfrm>
        </p:spPr>
        <p:txBody>
          <a:bodyPr/>
          <a:lstStyle/>
          <a:p>
            <a:pPr lvl="0"/>
            <a:r>
              <a:rPr lang="en-AU" b="1" dirty="0"/>
              <a:t>Use psychological evidence – quantity</a:t>
            </a:r>
          </a:p>
          <a:p>
            <a:pPr lvl="1"/>
            <a:r>
              <a:rPr lang="en-AU" dirty="0"/>
              <a:t>Several statements are supported by relevant psychological evidence (e.g. name of researcher/theorist or example of a study)</a:t>
            </a:r>
          </a:p>
          <a:p>
            <a:r>
              <a:rPr lang="en-AU" b="1" dirty="0"/>
              <a:t>Use of psychological evidence – quality</a:t>
            </a:r>
          </a:p>
          <a:p>
            <a:pPr lvl="1"/>
            <a:r>
              <a:rPr lang="en-AU" dirty="0"/>
              <a:t>One example of detailed relevant psychological evidence (e.g. 3-4 sentences about a specific research study and findings) – researchers, aim, method, results</a:t>
            </a:r>
          </a:p>
          <a:p>
            <a:r>
              <a:rPr lang="en-AU" b="1" dirty="0"/>
              <a:t>Communication</a:t>
            </a:r>
          </a:p>
          <a:p>
            <a:pPr lvl="1"/>
            <a:r>
              <a:rPr lang="en-AU" dirty="0"/>
              <a:t>Well-developed sentences and paragraphs and consistent use of appropriate psychological language and correct spelling, grammar and punctuation</a:t>
            </a:r>
            <a:endParaRPr lang="en-US" dirty="0"/>
          </a:p>
        </p:txBody>
      </p:sp>
    </p:spTree>
    <p:extLst>
      <p:ext uri="{BB962C8B-B14F-4D97-AF65-F5344CB8AC3E}">
        <p14:creationId xmlns:p14="http://schemas.microsoft.com/office/powerpoint/2010/main" val="511657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Some Tips</a:t>
            </a:r>
          </a:p>
        </p:txBody>
      </p:sp>
      <p:sp>
        <p:nvSpPr>
          <p:cNvPr id="3" name="Content Placeholder 2"/>
          <p:cNvSpPr>
            <a:spLocks noGrp="1"/>
          </p:cNvSpPr>
          <p:nvPr>
            <p:ph idx="1"/>
          </p:nvPr>
        </p:nvSpPr>
        <p:spPr/>
        <p:txBody>
          <a:bodyPr/>
          <a:lstStyle/>
          <a:p>
            <a:r>
              <a:rPr lang="en-AU" dirty="0"/>
              <a:t>Do not waste your time writing an introduction and conclusion</a:t>
            </a:r>
          </a:p>
          <a:p>
            <a:r>
              <a:rPr lang="en-AU" dirty="0"/>
              <a:t>Address the dot points</a:t>
            </a:r>
          </a:p>
          <a:p>
            <a:pPr lvl="1"/>
            <a:r>
              <a:rPr lang="en-AU" dirty="0"/>
              <a:t>This is generally a good way to structure your response</a:t>
            </a:r>
          </a:p>
          <a:p>
            <a:r>
              <a:rPr lang="en-AU" dirty="0"/>
              <a:t>Look for clues in the question</a:t>
            </a:r>
          </a:p>
          <a:p>
            <a:r>
              <a:rPr lang="en-AU" dirty="0"/>
              <a:t>Apply/evaluate/provide evidence (</a:t>
            </a:r>
            <a:r>
              <a:rPr lang="en-AU" dirty="0">
                <a:highlight>
                  <a:srgbClr val="FFFF00"/>
                </a:highlight>
              </a:rPr>
              <a:t>be able to do so before you enter your exam)</a:t>
            </a:r>
          </a:p>
        </p:txBody>
      </p:sp>
    </p:spTree>
    <p:extLst>
      <p:ext uri="{BB962C8B-B14F-4D97-AF65-F5344CB8AC3E}">
        <p14:creationId xmlns:p14="http://schemas.microsoft.com/office/powerpoint/2010/main" val="64463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5CB7A-B72E-DD48-95B9-9D3BAE9420EC}"/>
              </a:ext>
            </a:extLst>
          </p:cNvPr>
          <p:cNvSpPr>
            <a:spLocks noGrp="1"/>
          </p:cNvSpPr>
          <p:nvPr>
            <p:ph type="title"/>
          </p:nvPr>
        </p:nvSpPr>
        <p:spPr/>
        <p:txBody>
          <a:bodyPr/>
          <a:lstStyle/>
          <a:p>
            <a:r>
              <a:rPr lang="en-US" dirty="0"/>
              <a:t>Practice Question 2 part 1</a:t>
            </a:r>
          </a:p>
        </p:txBody>
      </p:sp>
      <p:sp>
        <p:nvSpPr>
          <p:cNvPr id="3" name="Content Placeholder 2">
            <a:extLst>
              <a:ext uri="{FF2B5EF4-FFF2-40B4-BE49-F238E27FC236}">
                <a16:creationId xmlns:a16="http://schemas.microsoft.com/office/drawing/2014/main" id="{EB328C99-D5F0-3347-84C0-D3CD76BA1194}"/>
              </a:ext>
            </a:extLst>
          </p:cNvPr>
          <p:cNvSpPr>
            <a:spLocks noGrp="1"/>
          </p:cNvSpPr>
          <p:nvPr>
            <p:ph idx="1"/>
          </p:nvPr>
        </p:nvSpPr>
        <p:spPr/>
        <p:txBody>
          <a:bodyPr/>
          <a:lstStyle/>
          <a:p>
            <a:r>
              <a:rPr lang="en-AU" dirty="0"/>
              <a:t>Jayne is a Year 12 student trying to establish a good study routine early in the year. She studies in her bedroom but finds this quite boring so she usually has the TV on in the background and because it’s very hot where Jayne lives she always has the fan on when she is studying. One day, Jayne invited one of her friends over to study with her in her room. Jayne’s friend got quite annoyed at Jayne and asked her to turn the fan off as it was too distracting. By the end of the year Jayne had been studying for several hours every day, and her fan was feeling the strain. As a result of its prolonged use it began to shake profusely, and Jayne became very frustrated as it was distracting her from her work.  </a:t>
            </a:r>
          </a:p>
          <a:p>
            <a:endParaRPr lang="en-US" dirty="0"/>
          </a:p>
        </p:txBody>
      </p:sp>
    </p:spTree>
    <p:extLst>
      <p:ext uri="{BB962C8B-B14F-4D97-AF65-F5344CB8AC3E}">
        <p14:creationId xmlns:p14="http://schemas.microsoft.com/office/powerpoint/2010/main" val="1562429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C936-BD4B-F640-BDA0-6EB11E1CCA8F}"/>
              </a:ext>
            </a:extLst>
          </p:cNvPr>
          <p:cNvSpPr>
            <a:spLocks noGrp="1"/>
          </p:cNvSpPr>
          <p:nvPr>
            <p:ph type="title"/>
          </p:nvPr>
        </p:nvSpPr>
        <p:spPr/>
        <p:txBody>
          <a:bodyPr/>
          <a:lstStyle/>
          <a:p>
            <a:r>
              <a:rPr lang="en-US" dirty="0"/>
              <a:t>Practice Question 2 part 2</a:t>
            </a:r>
          </a:p>
        </p:txBody>
      </p:sp>
      <p:sp>
        <p:nvSpPr>
          <p:cNvPr id="3" name="Content Placeholder 2">
            <a:extLst>
              <a:ext uri="{FF2B5EF4-FFF2-40B4-BE49-F238E27FC236}">
                <a16:creationId xmlns:a16="http://schemas.microsoft.com/office/drawing/2014/main" id="{83BBC2B9-4769-D24B-970C-DC4193438725}"/>
              </a:ext>
            </a:extLst>
          </p:cNvPr>
          <p:cNvSpPr>
            <a:spLocks noGrp="1"/>
          </p:cNvSpPr>
          <p:nvPr>
            <p:ph idx="1"/>
          </p:nvPr>
        </p:nvSpPr>
        <p:spPr/>
        <p:txBody>
          <a:bodyPr/>
          <a:lstStyle/>
          <a:p>
            <a:pPr lvl="0"/>
            <a:r>
              <a:rPr lang="en-AU" dirty="0"/>
              <a:t>Define relevant terms</a:t>
            </a:r>
          </a:p>
          <a:p>
            <a:pPr lvl="0"/>
            <a:r>
              <a:rPr lang="en-AU" dirty="0"/>
              <a:t>Explain in terms of selected and divided attention how Lily could improve her study habits </a:t>
            </a:r>
          </a:p>
          <a:p>
            <a:pPr lvl="0"/>
            <a:r>
              <a:rPr lang="en-AU" dirty="0"/>
              <a:t>Explain why the fan does not distract Lily but does distract her friend </a:t>
            </a:r>
          </a:p>
          <a:p>
            <a:pPr lvl="0"/>
            <a:r>
              <a:rPr lang="en-AU" dirty="0"/>
              <a:t>Explain why the shaking fan began to distract Lily and describe the effect this will have on her study habits </a:t>
            </a:r>
          </a:p>
          <a:p>
            <a:pPr lvl="0"/>
            <a:r>
              <a:rPr lang="en-AU" dirty="0"/>
              <a:t>Include psychological evidence to support your response.</a:t>
            </a:r>
          </a:p>
          <a:p>
            <a:endParaRPr lang="en-US" dirty="0"/>
          </a:p>
        </p:txBody>
      </p:sp>
    </p:spTree>
    <p:extLst>
      <p:ext uri="{BB962C8B-B14F-4D97-AF65-F5344CB8AC3E}">
        <p14:creationId xmlns:p14="http://schemas.microsoft.com/office/powerpoint/2010/main" val="3830090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F833-79D4-AC4E-8BBD-E9E887F9D17C}"/>
              </a:ext>
            </a:extLst>
          </p:cNvPr>
          <p:cNvSpPr>
            <a:spLocks noGrp="1"/>
          </p:cNvSpPr>
          <p:nvPr>
            <p:ph type="title"/>
          </p:nvPr>
        </p:nvSpPr>
        <p:spPr/>
        <p:txBody>
          <a:bodyPr/>
          <a:lstStyle/>
          <a:p>
            <a:r>
              <a:rPr lang="en-US" dirty="0"/>
              <a:t>You must be able to </a:t>
            </a:r>
          </a:p>
        </p:txBody>
      </p:sp>
      <p:sp>
        <p:nvSpPr>
          <p:cNvPr id="3" name="Content Placeholder 2">
            <a:extLst>
              <a:ext uri="{FF2B5EF4-FFF2-40B4-BE49-F238E27FC236}">
                <a16:creationId xmlns:a16="http://schemas.microsoft.com/office/drawing/2014/main" id="{20B2EC70-62E1-1748-98B7-EA5929779610}"/>
              </a:ext>
            </a:extLst>
          </p:cNvPr>
          <p:cNvSpPr>
            <a:spLocks noGrp="1"/>
          </p:cNvSpPr>
          <p:nvPr>
            <p:ph idx="1"/>
          </p:nvPr>
        </p:nvSpPr>
        <p:spPr>
          <a:xfrm>
            <a:off x="838200" y="1825625"/>
            <a:ext cx="11353800" cy="4351338"/>
          </a:xfrm>
        </p:spPr>
        <p:txBody>
          <a:bodyPr/>
          <a:lstStyle/>
          <a:p>
            <a:r>
              <a:rPr lang="en-AU" dirty="0"/>
              <a:t>Define and explains ‘attention’ (selected, divided, habituation, dishabituation)</a:t>
            </a:r>
          </a:p>
          <a:p>
            <a:pPr lvl="0"/>
            <a:r>
              <a:rPr lang="en-AU" dirty="0"/>
              <a:t>Define selected and divided attention </a:t>
            </a:r>
          </a:p>
          <a:p>
            <a:pPr lvl="0"/>
            <a:r>
              <a:rPr lang="en-AU" dirty="0"/>
              <a:t>Explain how someone can divide their attention between studying and distraction</a:t>
            </a:r>
          </a:p>
          <a:p>
            <a:r>
              <a:rPr lang="en-AU" dirty="0"/>
              <a:t>Explain how someone could use selective attention to improve their study habits</a:t>
            </a:r>
          </a:p>
          <a:p>
            <a:endParaRPr lang="en-US" dirty="0"/>
          </a:p>
        </p:txBody>
      </p:sp>
    </p:spTree>
    <p:extLst>
      <p:ext uri="{BB962C8B-B14F-4D97-AF65-F5344CB8AC3E}">
        <p14:creationId xmlns:p14="http://schemas.microsoft.com/office/powerpoint/2010/main" val="1825217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F833-79D4-AC4E-8BBD-E9E887F9D17C}"/>
              </a:ext>
            </a:extLst>
          </p:cNvPr>
          <p:cNvSpPr>
            <a:spLocks noGrp="1"/>
          </p:cNvSpPr>
          <p:nvPr>
            <p:ph type="title"/>
          </p:nvPr>
        </p:nvSpPr>
        <p:spPr/>
        <p:txBody>
          <a:bodyPr/>
          <a:lstStyle/>
          <a:p>
            <a:r>
              <a:rPr lang="en-US" dirty="0"/>
              <a:t>You must be able to </a:t>
            </a:r>
          </a:p>
        </p:txBody>
      </p:sp>
      <p:sp>
        <p:nvSpPr>
          <p:cNvPr id="3" name="Content Placeholder 2">
            <a:extLst>
              <a:ext uri="{FF2B5EF4-FFF2-40B4-BE49-F238E27FC236}">
                <a16:creationId xmlns:a16="http://schemas.microsoft.com/office/drawing/2014/main" id="{20B2EC70-62E1-1748-98B7-EA5929779610}"/>
              </a:ext>
            </a:extLst>
          </p:cNvPr>
          <p:cNvSpPr>
            <a:spLocks noGrp="1"/>
          </p:cNvSpPr>
          <p:nvPr>
            <p:ph idx="1"/>
          </p:nvPr>
        </p:nvSpPr>
        <p:spPr>
          <a:xfrm>
            <a:off x="838200" y="1825625"/>
            <a:ext cx="11353800" cy="4351338"/>
          </a:xfrm>
        </p:spPr>
        <p:txBody>
          <a:bodyPr/>
          <a:lstStyle/>
          <a:p>
            <a:pPr lvl="0"/>
            <a:r>
              <a:rPr lang="en-AU" dirty="0"/>
              <a:t>Define habituation </a:t>
            </a:r>
          </a:p>
          <a:p>
            <a:pPr lvl="0"/>
            <a:r>
              <a:rPr lang="en-AU" dirty="0"/>
              <a:t>Explains how someone can be habituated to a distraction </a:t>
            </a:r>
          </a:p>
          <a:p>
            <a:r>
              <a:rPr lang="en-AU" dirty="0"/>
              <a:t>Explain how someone is not habituated to a distraction</a:t>
            </a:r>
          </a:p>
          <a:p>
            <a:endParaRPr lang="en-AU" dirty="0"/>
          </a:p>
          <a:p>
            <a:pPr lvl="0"/>
            <a:r>
              <a:rPr lang="en-AU" dirty="0"/>
              <a:t>Define dishabituation </a:t>
            </a:r>
          </a:p>
          <a:p>
            <a:r>
              <a:rPr lang="en-AU" dirty="0"/>
              <a:t>Explain how and why someone has dishabituated to a distraction and what effect this will have on her ability to concentrate</a:t>
            </a:r>
            <a:endParaRPr lang="en-US" dirty="0"/>
          </a:p>
        </p:txBody>
      </p:sp>
    </p:spTree>
    <p:extLst>
      <p:ext uri="{BB962C8B-B14F-4D97-AF65-F5344CB8AC3E}">
        <p14:creationId xmlns:p14="http://schemas.microsoft.com/office/powerpoint/2010/main" val="3712981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0F833-79D4-AC4E-8BBD-E9E887F9D17C}"/>
              </a:ext>
            </a:extLst>
          </p:cNvPr>
          <p:cNvSpPr>
            <a:spLocks noGrp="1"/>
          </p:cNvSpPr>
          <p:nvPr>
            <p:ph type="title"/>
          </p:nvPr>
        </p:nvSpPr>
        <p:spPr/>
        <p:txBody>
          <a:bodyPr/>
          <a:lstStyle/>
          <a:p>
            <a:r>
              <a:rPr lang="en-US" dirty="0"/>
              <a:t>You must be able to </a:t>
            </a:r>
          </a:p>
        </p:txBody>
      </p:sp>
      <p:sp>
        <p:nvSpPr>
          <p:cNvPr id="3" name="Content Placeholder 2">
            <a:extLst>
              <a:ext uri="{FF2B5EF4-FFF2-40B4-BE49-F238E27FC236}">
                <a16:creationId xmlns:a16="http://schemas.microsoft.com/office/drawing/2014/main" id="{20B2EC70-62E1-1748-98B7-EA5929779610}"/>
              </a:ext>
            </a:extLst>
          </p:cNvPr>
          <p:cNvSpPr>
            <a:spLocks noGrp="1"/>
          </p:cNvSpPr>
          <p:nvPr>
            <p:ph idx="1"/>
          </p:nvPr>
        </p:nvSpPr>
        <p:spPr>
          <a:xfrm>
            <a:off x="838200" y="1825625"/>
            <a:ext cx="11353800" cy="4351338"/>
          </a:xfrm>
        </p:spPr>
        <p:txBody>
          <a:bodyPr/>
          <a:lstStyle/>
          <a:p>
            <a:pPr lvl="0"/>
            <a:r>
              <a:rPr lang="en-AU" b="1" dirty="0"/>
              <a:t>Use psychological evidence – quantity</a:t>
            </a:r>
          </a:p>
          <a:p>
            <a:pPr lvl="1"/>
            <a:r>
              <a:rPr lang="en-AU" dirty="0"/>
              <a:t>Several statements are supported by relevant psychological evidence (e.g. name of researcher/theorist or example of a study)</a:t>
            </a:r>
          </a:p>
          <a:p>
            <a:r>
              <a:rPr lang="en-AU" b="1" dirty="0"/>
              <a:t>Use of psychological evidence – quality</a:t>
            </a:r>
          </a:p>
          <a:p>
            <a:pPr lvl="1"/>
            <a:r>
              <a:rPr lang="en-AU" dirty="0"/>
              <a:t>One example of detailed relevant psychological evidence (e.g. 3-4 sentences about a specific research study and findings) – researchers, aim, method, results</a:t>
            </a:r>
          </a:p>
          <a:p>
            <a:r>
              <a:rPr lang="en-AU" b="1" dirty="0"/>
              <a:t>Communication</a:t>
            </a:r>
          </a:p>
          <a:p>
            <a:pPr lvl="1"/>
            <a:r>
              <a:rPr lang="en-AU" dirty="0"/>
              <a:t>Well-developed sentences and paragraphs and consistent use of appropriate psychological language and correct spelling, grammar and punctuation</a:t>
            </a:r>
            <a:endParaRPr lang="en-US" dirty="0"/>
          </a:p>
        </p:txBody>
      </p:sp>
    </p:spTree>
    <p:extLst>
      <p:ext uri="{BB962C8B-B14F-4D97-AF65-F5344CB8AC3E}">
        <p14:creationId xmlns:p14="http://schemas.microsoft.com/office/powerpoint/2010/main" val="918341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6E0A-B70B-3D4C-8D5C-3C14FF0D8F61}"/>
              </a:ext>
            </a:extLst>
          </p:cNvPr>
          <p:cNvSpPr>
            <a:spLocks noGrp="1"/>
          </p:cNvSpPr>
          <p:nvPr>
            <p:ph type="title"/>
          </p:nvPr>
        </p:nvSpPr>
        <p:spPr/>
        <p:txBody>
          <a:bodyPr>
            <a:normAutofit/>
          </a:bodyPr>
          <a:lstStyle/>
          <a:p>
            <a:r>
              <a:rPr lang="en-US" sz="3200" dirty="0"/>
              <a:t>Example of best response in the following 13 slides 4 - 16</a:t>
            </a:r>
          </a:p>
        </p:txBody>
      </p:sp>
    </p:spTree>
    <p:extLst>
      <p:ext uri="{BB962C8B-B14F-4D97-AF65-F5344CB8AC3E}">
        <p14:creationId xmlns:p14="http://schemas.microsoft.com/office/powerpoint/2010/main" val="2971848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982CF-6789-4E45-BAC4-792B2E024E1B}"/>
              </a:ext>
            </a:extLst>
          </p:cNvPr>
          <p:cNvSpPr>
            <a:spLocks noGrp="1"/>
          </p:cNvSpPr>
          <p:nvPr>
            <p:ph idx="1"/>
          </p:nvPr>
        </p:nvSpPr>
        <p:spPr>
          <a:xfrm>
            <a:off x="838200" y="609600"/>
            <a:ext cx="10515600" cy="5567363"/>
          </a:xfrm>
        </p:spPr>
        <p:txBody>
          <a:bodyPr>
            <a:normAutofit/>
          </a:bodyPr>
          <a:lstStyle/>
          <a:p>
            <a:r>
              <a:rPr lang="en-AU" dirty="0"/>
              <a:t>Hannah is a national level rugby player, however, she is having a few issues after a rough tackle on the field and her parents decide it best to go to a doctor and have some tests done to assess any injuries to the brain.</a:t>
            </a:r>
          </a:p>
          <a:p>
            <a:endParaRPr lang="en-AU" dirty="0"/>
          </a:p>
          <a:p>
            <a:r>
              <a:rPr lang="en-AU" dirty="0"/>
              <a:t>Explain </a:t>
            </a:r>
            <a:r>
              <a:rPr lang="en-AU" b="1" dirty="0"/>
              <a:t>two</a:t>
            </a:r>
            <a:r>
              <a:rPr lang="en-AU" dirty="0"/>
              <a:t> different methods the doctor could use to investigate Hannah’s brain functions.  Discuss the main functions of the </a:t>
            </a:r>
            <a:r>
              <a:rPr lang="en-AU" b="1" dirty="0"/>
              <a:t>four</a:t>
            </a:r>
            <a:r>
              <a:rPr lang="en-AU" dirty="0"/>
              <a:t> lobes of Hannah’s brain and the possible outcomes for Hannah if they were injured.  Discuss how Hannah’s level of physical activity can be affecting her behaviour, emotion and thought.</a:t>
            </a:r>
          </a:p>
          <a:p>
            <a:pPr marL="0" indent="0">
              <a:buNone/>
            </a:pPr>
            <a:endParaRPr lang="en-AU" dirty="0"/>
          </a:p>
          <a:p>
            <a:endParaRPr lang="en-US" dirty="0"/>
          </a:p>
        </p:txBody>
      </p:sp>
    </p:spTree>
    <p:extLst>
      <p:ext uri="{BB962C8B-B14F-4D97-AF65-F5344CB8AC3E}">
        <p14:creationId xmlns:p14="http://schemas.microsoft.com/office/powerpoint/2010/main" val="301469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21046D-6304-8B4D-8B04-A769F56B27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166199"/>
            <a:ext cx="10905066" cy="4525601"/>
          </a:xfrm>
          <a:prstGeom prst="rect">
            <a:avLst/>
          </a:prstGeom>
        </p:spPr>
      </p:pic>
    </p:spTree>
    <p:extLst>
      <p:ext uri="{BB962C8B-B14F-4D97-AF65-F5344CB8AC3E}">
        <p14:creationId xmlns:p14="http://schemas.microsoft.com/office/powerpoint/2010/main" val="7135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06A2-1BD6-B94C-A634-4AD6EA49D9D9}"/>
              </a:ext>
            </a:extLst>
          </p:cNvPr>
          <p:cNvSpPr>
            <a:spLocks noGrp="1"/>
          </p:cNvSpPr>
          <p:nvPr>
            <p:ph type="title"/>
          </p:nvPr>
        </p:nvSpPr>
        <p:spPr/>
        <p:txBody>
          <a:bodyPr/>
          <a:lstStyle/>
          <a:p>
            <a:r>
              <a:rPr lang="en-AU" dirty="0"/>
              <a:t>In your answer you should: </a:t>
            </a:r>
            <a:endParaRPr lang="en-US" dirty="0"/>
          </a:p>
        </p:txBody>
      </p:sp>
      <p:sp>
        <p:nvSpPr>
          <p:cNvPr id="3" name="Content Placeholder 2">
            <a:extLst>
              <a:ext uri="{FF2B5EF4-FFF2-40B4-BE49-F238E27FC236}">
                <a16:creationId xmlns:a16="http://schemas.microsoft.com/office/drawing/2014/main" id="{D84E2AC8-6157-AF4C-8F3B-E2B168537664}"/>
              </a:ext>
            </a:extLst>
          </p:cNvPr>
          <p:cNvSpPr>
            <a:spLocks noGrp="1"/>
          </p:cNvSpPr>
          <p:nvPr>
            <p:ph idx="1"/>
          </p:nvPr>
        </p:nvSpPr>
        <p:spPr/>
        <p:txBody>
          <a:bodyPr/>
          <a:lstStyle/>
          <a:p>
            <a:pPr lvl="0"/>
            <a:r>
              <a:rPr lang="en-AU" dirty="0"/>
              <a:t>name and describe </a:t>
            </a:r>
            <a:r>
              <a:rPr lang="en-AU" b="1" dirty="0"/>
              <a:t>two</a:t>
            </a:r>
            <a:r>
              <a:rPr lang="en-AU" dirty="0"/>
              <a:t> different methods for investigating brain function</a:t>
            </a:r>
          </a:p>
          <a:p>
            <a:pPr lvl="0"/>
            <a:r>
              <a:rPr lang="en-AU" dirty="0"/>
              <a:t>name and explain the functions of the </a:t>
            </a:r>
            <a:r>
              <a:rPr lang="en-AU" b="1" dirty="0"/>
              <a:t>four</a:t>
            </a:r>
            <a:r>
              <a:rPr lang="en-AU" dirty="0"/>
              <a:t> lobes of the brain</a:t>
            </a:r>
          </a:p>
          <a:p>
            <a:pPr lvl="0"/>
            <a:r>
              <a:rPr lang="en-AU" dirty="0"/>
              <a:t>detail the impact of injury on each of the </a:t>
            </a:r>
            <a:r>
              <a:rPr lang="en-AU" b="1" dirty="0"/>
              <a:t>four</a:t>
            </a:r>
            <a:r>
              <a:rPr lang="en-AU" dirty="0"/>
              <a:t> brain lobes</a:t>
            </a:r>
          </a:p>
          <a:p>
            <a:pPr lvl="0"/>
            <a:r>
              <a:rPr lang="en-AU" dirty="0"/>
              <a:t>discuss how physical activity can affect behaviour, emotion and thought</a:t>
            </a:r>
          </a:p>
          <a:p>
            <a:pPr lvl="0"/>
            <a:r>
              <a:rPr lang="en-AU" dirty="0"/>
              <a:t>support your answer with empirical evidence</a:t>
            </a:r>
          </a:p>
          <a:p>
            <a:endParaRPr lang="en-US" dirty="0"/>
          </a:p>
        </p:txBody>
      </p:sp>
    </p:spTree>
    <p:extLst>
      <p:ext uri="{BB962C8B-B14F-4D97-AF65-F5344CB8AC3E}">
        <p14:creationId xmlns:p14="http://schemas.microsoft.com/office/powerpoint/2010/main" val="57804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5D996-AC82-3947-8F0B-88FBD6E77C77}"/>
              </a:ext>
            </a:extLst>
          </p:cNvPr>
          <p:cNvSpPr>
            <a:spLocks noGrp="1"/>
          </p:cNvSpPr>
          <p:nvPr>
            <p:ph type="title"/>
          </p:nvPr>
        </p:nvSpPr>
        <p:spPr/>
        <p:txBody>
          <a:bodyPr/>
          <a:lstStyle/>
          <a:p>
            <a:r>
              <a:rPr lang="en-AU" b="1" dirty="0"/>
              <a:t>Methods for Investigating Brain Function (3 marks each)</a:t>
            </a:r>
            <a:r>
              <a:rPr lang="en-AU" dirty="0"/>
              <a:t> </a:t>
            </a:r>
            <a:endParaRPr lang="en-US" dirty="0"/>
          </a:p>
        </p:txBody>
      </p:sp>
      <p:sp>
        <p:nvSpPr>
          <p:cNvPr id="3" name="Content Placeholder 2">
            <a:extLst>
              <a:ext uri="{FF2B5EF4-FFF2-40B4-BE49-F238E27FC236}">
                <a16:creationId xmlns:a16="http://schemas.microsoft.com/office/drawing/2014/main" id="{797BF3F1-2CBA-8D47-A6CE-83F0C57CF4BE}"/>
              </a:ext>
            </a:extLst>
          </p:cNvPr>
          <p:cNvSpPr>
            <a:spLocks noGrp="1"/>
          </p:cNvSpPr>
          <p:nvPr>
            <p:ph idx="1"/>
          </p:nvPr>
        </p:nvSpPr>
        <p:spPr/>
        <p:txBody>
          <a:bodyPr/>
          <a:lstStyle/>
          <a:p>
            <a:r>
              <a:rPr lang="en-AU" dirty="0"/>
              <a:t>Correctly names and gives a detailed explanation of method, how it is used and what it can detect. </a:t>
            </a:r>
            <a:endParaRPr lang="en-US" dirty="0"/>
          </a:p>
        </p:txBody>
      </p:sp>
    </p:spTree>
    <p:extLst>
      <p:ext uri="{BB962C8B-B14F-4D97-AF65-F5344CB8AC3E}">
        <p14:creationId xmlns:p14="http://schemas.microsoft.com/office/powerpoint/2010/main" val="3010330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8879E-E63C-1144-94A7-60B3CC816D41}"/>
              </a:ext>
            </a:extLst>
          </p:cNvPr>
          <p:cNvSpPr>
            <a:spLocks noGrp="1"/>
          </p:cNvSpPr>
          <p:nvPr>
            <p:ph idx="1"/>
          </p:nvPr>
        </p:nvSpPr>
        <p:spPr>
          <a:xfrm>
            <a:off x="838200" y="526473"/>
            <a:ext cx="10515600" cy="6040582"/>
          </a:xfrm>
        </p:spPr>
        <p:txBody>
          <a:bodyPr>
            <a:normAutofit fontScale="77500" lnSpcReduction="20000"/>
          </a:bodyPr>
          <a:lstStyle/>
          <a:p>
            <a:pPr lvl="0"/>
            <a:r>
              <a:rPr lang="en-AU" i="1" dirty="0"/>
              <a:t>EEG – Electroencephalograph – used when we want to investigate the whole brain rather than parts. Measures brain waves (electrical activity), different patterns indicate different problems as well as describing various types of behaviour (</a:t>
            </a:r>
            <a:r>
              <a:rPr lang="en-AU" i="1" dirty="0" err="1"/>
              <a:t>eg</a:t>
            </a:r>
            <a:r>
              <a:rPr lang="en-AU" i="1" dirty="0"/>
              <a:t> sleeping, alert)</a:t>
            </a:r>
            <a:endParaRPr lang="en-AU" dirty="0"/>
          </a:p>
          <a:p>
            <a:pPr lvl="0"/>
            <a:r>
              <a:rPr lang="en-AU" i="1" dirty="0"/>
              <a:t>CAT scan – Computerised Axial Tomography – a type of x-ray gives us a clear two-dimensional image of the brain. Goes through 180° and takes a measurement at every degree. Used to detect tumours, strokes and other brain injuries.</a:t>
            </a:r>
            <a:endParaRPr lang="en-AU" dirty="0"/>
          </a:p>
          <a:p>
            <a:pPr lvl="0"/>
            <a:r>
              <a:rPr lang="en-AU" i="1" dirty="0"/>
              <a:t>MRI – Magnetic Resonance Imaging – uses strong magnetic field rather than an x- ray, results in a computer-enhanced three-dimensional image of the brain from which a two-dimensional ‘slice’ can be selected and displayed, rotated and enlarged. Helps detect tumours and abnormalities.</a:t>
            </a:r>
            <a:endParaRPr lang="en-AU" dirty="0"/>
          </a:p>
          <a:p>
            <a:pPr lvl="0"/>
            <a:r>
              <a:rPr lang="en-AU" i="1" dirty="0"/>
              <a:t>fMRI – Functional Magnetic Resonance Imaging – uses magnetic field to measure activity in the brain when neurons are consuming oxygen thus measuring brain function. When part of the brain is active, it contains oxygen-rich blood (this contains haemoglobin which contains iron which can be picked up magnetically). Useful as it can give precise location for different types of behaviours (</a:t>
            </a:r>
            <a:r>
              <a:rPr lang="en-AU" i="1" dirty="0" err="1"/>
              <a:t>eg.</a:t>
            </a:r>
            <a:r>
              <a:rPr lang="en-AU" i="1" dirty="0"/>
              <a:t> Visual processing, reading, etc.)</a:t>
            </a:r>
            <a:endParaRPr lang="en-AU" dirty="0"/>
          </a:p>
          <a:p>
            <a:pPr lvl="0"/>
            <a:r>
              <a:rPr lang="en-AU" i="1" dirty="0"/>
              <a:t>PET – Positron Emission Tomography – scans the glucose consumption of the brain. Patient is injected with a radioactive tracer as sugar is weakly radioactive, PET scan can show what areas of brain are using glucose. Computer generates images based on the information of where the brain is using glucose. Similar to MRIs, PET scans can show where the brain is linked to behaviours or where there are tumours or damage.</a:t>
            </a:r>
            <a:endParaRPr lang="en-AU" dirty="0"/>
          </a:p>
          <a:p>
            <a:endParaRPr lang="en-US" dirty="0"/>
          </a:p>
        </p:txBody>
      </p:sp>
    </p:spTree>
    <p:extLst>
      <p:ext uri="{BB962C8B-B14F-4D97-AF65-F5344CB8AC3E}">
        <p14:creationId xmlns:p14="http://schemas.microsoft.com/office/powerpoint/2010/main" val="154061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2FCD2-248E-B949-896C-283299D6690F}"/>
              </a:ext>
            </a:extLst>
          </p:cNvPr>
          <p:cNvSpPr>
            <a:spLocks noGrp="1"/>
          </p:cNvSpPr>
          <p:nvPr>
            <p:ph idx="1"/>
          </p:nvPr>
        </p:nvSpPr>
        <p:spPr>
          <a:xfrm>
            <a:off x="838200" y="360218"/>
            <a:ext cx="10515600" cy="6240607"/>
          </a:xfrm>
        </p:spPr>
        <p:txBody>
          <a:bodyPr/>
          <a:lstStyle/>
          <a:p>
            <a:pPr lvl="0"/>
            <a:r>
              <a:rPr lang="en-AU" sz="3000" i="1" dirty="0"/>
              <a:t>Case Studies - an empirical inquiry that investigates a phenomenon within its real-life context. A process or record of research into the development of a particular person, group, or situation over a period of time. Patients who have suffered brain injury are observed in detail, in depth and over time. While these cannot be generalized, they can provide keen insight into the effects of damage to the brain/unusual occurrences in the brain. Case studies are only illustrations; they cannot be used to test hypotheses.</a:t>
            </a:r>
            <a:endParaRPr lang="en-AU" sz="3000" dirty="0"/>
          </a:p>
          <a:p>
            <a:pPr lvl="1"/>
            <a:r>
              <a:rPr lang="en-AU" sz="2600" i="1" dirty="0"/>
              <a:t>Phineas Gage – 1848, iron bar pushed shot through his skull while working on railroad. Damaged much of his left frontal lobe. Changed his personality and resulted in a loss of social inhibitions. Helped neurologists understand function of brain based on changed behaviours after the accident.</a:t>
            </a:r>
            <a:endParaRPr lang="en-AU" sz="2600" dirty="0"/>
          </a:p>
        </p:txBody>
      </p:sp>
    </p:spTree>
    <p:extLst>
      <p:ext uri="{BB962C8B-B14F-4D97-AF65-F5344CB8AC3E}">
        <p14:creationId xmlns:p14="http://schemas.microsoft.com/office/powerpoint/2010/main" val="402895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C75284D-0BC4-4311-ADA3-0357043671DC}"/>
</file>

<file path=customXml/itemProps2.xml><?xml version="1.0" encoding="utf-8"?>
<ds:datastoreItem xmlns:ds="http://schemas.openxmlformats.org/officeDocument/2006/customXml" ds:itemID="{0816C180-0EA4-45F4-A6E9-54D79DBA654D}"/>
</file>

<file path=customXml/itemProps3.xml><?xml version="1.0" encoding="utf-8"?>
<ds:datastoreItem xmlns:ds="http://schemas.openxmlformats.org/officeDocument/2006/customXml" ds:itemID="{F4EDEBA7-1342-46C7-AE0B-B8399EEC6F66}"/>
</file>

<file path=docProps/app.xml><?xml version="1.0" encoding="utf-8"?>
<Properties xmlns="http://schemas.openxmlformats.org/officeDocument/2006/extended-properties" xmlns:vt="http://schemas.openxmlformats.org/officeDocument/2006/docPropsVTypes">
  <TotalTime>705</TotalTime>
  <Words>1822</Words>
  <Application>Microsoft Macintosh PowerPoint</Application>
  <PresentationFormat>Widescreen</PresentationFormat>
  <Paragraphs>99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Extended Responses</vt:lpstr>
      <vt:lpstr>Some Tips</vt:lpstr>
      <vt:lpstr>Example of best response in the following 13 slides 4 - 16</vt:lpstr>
      <vt:lpstr>PowerPoint Presentation</vt:lpstr>
      <vt:lpstr>PowerPoint Presentation</vt:lpstr>
      <vt:lpstr>In your answer you should: </vt:lpstr>
      <vt:lpstr>Methods for Investigating Brain Function (3 marks each) </vt:lpstr>
      <vt:lpstr>PowerPoint Presentation</vt:lpstr>
      <vt:lpstr>PowerPoint Presentation</vt:lpstr>
      <vt:lpstr>Brain Lobes (3 marks each) </vt:lpstr>
      <vt:lpstr>PowerPoint Presentation</vt:lpstr>
      <vt:lpstr>Physical Activity </vt:lpstr>
      <vt:lpstr>Application to scenario </vt:lpstr>
      <vt:lpstr>Evidence </vt:lpstr>
      <vt:lpstr>PHYSICAL ACTIVITY: </vt:lpstr>
      <vt:lpstr>Quality of Extended Response </vt:lpstr>
      <vt:lpstr>Practice Question</vt:lpstr>
      <vt:lpstr>You must be able to </vt:lpstr>
      <vt:lpstr>You must be able to </vt:lpstr>
      <vt:lpstr>Practice Question 2 part 1</vt:lpstr>
      <vt:lpstr>Practice Question 2 part 2</vt:lpstr>
      <vt:lpstr>You must be able to </vt:lpstr>
      <vt:lpstr>You must be able to </vt:lpstr>
      <vt:lpstr>You must be able to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Extended Responses</dc:title>
  <dc:creator>Shirlene</dc:creator>
  <cp:lastModifiedBy>BURNS Sandra [Southern River College]</cp:lastModifiedBy>
  <cp:revision>7</cp:revision>
  <dcterms:created xsi:type="dcterms:W3CDTF">2018-05-30T16:28:29Z</dcterms:created>
  <dcterms:modified xsi:type="dcterms:W3CDTF">2021-04-20T23:15:30Z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256600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