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100" d="100"/>
          <a:sy n="100" d="100"/>
        </p:scale>
        <p:origin x="50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2DC4-8DE4-0B8C-E17E-EE5E6FFF6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AC050-38D4-CFF7-BF57-B338D360F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B1731-DCE0-6B40-0550-39B09E79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6B3-2812-4270-A357-874FDCF40239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259E-10DE-BE7B-EF78-47432828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EE84F-473D-C407-CD8E-9B8065AC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58C1-ADC6-498E-8D2C-03BE42BAD2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87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D9CF-B0A3-F0C7-328C-EAD21895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942B1-A871-A13A-ED67-8A3C2255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E319-432C-F03F-3387-478D2FD3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6B3-2812-4270-A357-874FDCF40239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73667-4F9B-B460-6540-3F39C651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43521-3199-9486-3A3F-52AD1FBA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58C1-ADC6-498E-8D2C-03BE42BAD2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56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744CD-0223-94B9-191F-7A964B13A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AF4F-4011-7B96-3DEC-C4AFF05F5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3007-F705-1E70-C4DD-285663A6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6B3-2812-4270-A357-874FDCF40239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6112-0579-D97B-C7D9-6A61B724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0E805-8895-C57B-E2C9-B4321497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58C1-ADC6-498E-8D2C-03BE42BAD2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1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1E57-1F27-33F4-4910-5926C01E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A4DD-D047-C19D-B240-C784FE954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8B658-F438-E1F3-E52F-9BE9803E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6B3-2812-4270-A357-874FDCF40239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CAFE-FA7F-4C72-F5DB-BA18E580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193B3-10F0-15CE-A6A5-D14DDEB2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58C1-ADC6-498E-8D2C-03BE42BAD2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53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ABE3-792F-9184-6B3C-2CE92D72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A84D-FA4D-B43C-22FC-D92156FBB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5B3F-F25A-5375-1E4D-12FCEF2C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6B3-2812-4270-A357-874FDCF40239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E9D2-604B-155F-B2D8-CC8844EC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2D090-D18E-082D-FE1A-5A7768EE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58C1-ADC6-498E-8D2C-03BE42BAD2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06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7AD-6361-DC09-BFF9-636912FE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3271-3F52-B65F-3018-0E7919532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33694-39CE-0701-EBA5-AE0E5F0F3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F78DA-08A3-E7DF-9083-16C07AFB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6B3-2812-4270-A357-874FDCF40239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8B28A-9FEF-4AC9-1D42-8A8CF53A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6741F-ED14-4B41-0B5D-B58D042D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58C1-ADC6-498E-8D2C-03BE42BAD2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944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D916-877A-C66C-0D6C-3EF765EC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D3470-D4C3-7DE9-238A-0BA2CEB0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8634E-0908-EA97-1BFF-639646CD0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70F02-9523-2D42-5655-9607B30A8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4C2D2-CC89-0031-D899-CE8C89C69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9D2AB-283A-F842-3A87-184EC5C1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6B3-2812-4270-A357-874FDCF40239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1B9CA-E898-D27C-683E-FA0B70CF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12F4F-2E32-15B5-D027-51B7E155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58C1-ADC6-498E-8D2C-03BE42BAD2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13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74A2-B6D7-3D82-9976-0F945D4B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AA107-EC91-2340-E178-8694FD43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6B3-2812-4270-A357-874FDCF40239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FCD2F-C94E-6356-C753-7609ED8E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8BB65-479F-5C27-4247-F870F6AA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58C1-ADC6-498E-8D2C-03BE42BAD2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333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171E3-FD55-EC36-CCA2-05D45D73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6B3-2812-4270-A357-874FDCF40239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1E4F7-C410-7D85-B5E8-D86BCDFA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331D-8A67-0F82-2998-EF33C76E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58C1-ADC6-498E-8D2C-03BE42BAD2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198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868F-F620-D5A9-D2D6-3B7D5CA4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AEC3-7439-61D0-51FB-4251AD24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B625F-CD6D-3CCF-BE60-8EFA23794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31E15-28D6-6621-B105-76AC7776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6B3-2812-4270-A357-874FDCF40239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ACE51-D234-EB83-07EA-9ABBEC23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3DECE-243A-324E-2D80-0E322F03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58C1-ADC6-498E-8D2C-03BE42BAD2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42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BF51-3A07-B414-3A9E-B654170E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6C750-ACAE-D1D0-2227-5BE23F66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34DEE-42E1-1784-A6E1-917095A55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558A2-D280-6251-9093-729EF942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96B3-2812-4270-A357-874FDCF40239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08F4B-FC24-F8F1-4DDA-0D2DEAC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7AE30-631D-57D6-1A99-687C8FA5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58C1-ADC6-498E-8D2C-03BE42BAD2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58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B6D1D-9E31-B25C-6ACB-FC62927E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B5A57-8D96-EC4C-BE68-96AA3F2F9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2F61C-83D4-8F29-1D74-46E7EB6EB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96B3-2812-4270-A357-874FDCF40239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8C95-0FF2-7B11-777D-46939BA9D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05F1-BCCC-E9F2-0FB0-D9565F702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A58C1-ADC6-498E-8D2C-03BE42BAD2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8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45DABE-5F41-4D46-B070-46DE317B1D83}"/>
              </a:ext>
            </a:extLst>
          </p:cNvPr>
          <p:cNvCxnSpPr/>
          <p:nvPr/>
        </p:nvCxnSpPr>
        <p:spPr>
          <a:xfrm>
            <a:off x="1397479" y="785004"/>
            <a:ext cx="0" cy="2518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05546E-CCFC-DA94-3B44-1B707AA99D10}"/>
              </a:ext>
            </a:extLst>
          </p:cNvPr>
          <p:cNvCxnSpPr>
            <a:cxnSpLocks/>
          </p:cNvCxnSpPr>
          <p:nvPr/>
        </p:nvCxnSpPr>
        <p:spPr>
          <a:xfrm>
            <a:off x="1397479" y="3303917"/>
            <a:ext cx="1061049" cy="733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0D5D6B-DA30-3371-6210-C7A817587475}"/>
              </a:ext>
            </a:extLst>
          </p:cNvPr>
          <p:cNvCxnSpPr>
            <a:cxnSpLocks/>
          </p:cNvCxnSpPr>
          <p:nvPr/>
        </p:nvCxnSpPr>
        <p:spPr>
          <a:xfrm flipV="1">
            <a:off x="2458528" y="785004"/>
            <a:ext cx="2122098" cy="3236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6D71EC-6CD0-606C-8C4E-FC689223E5DC}"/>
              </a:ext>
            </a:extLst>
          </p:cNvPr>
          <p:cNvCxnSpPr>
            <a:cxnSpLocks/>
          </p:cNvCxnSpPr>
          <p:nvPr/>
        </p:nvCxnSpPr>
        <p:spPr>
          <a:xfrm>
            <a:off x="1397479" y="785004"/>
            <a:ext cx="3114136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F0B365-4261-4BF6-F4B4-57F6EACD5E09}"/>
              </a:ext>
            </a:extLst>
          </p:cNvPr>
          <p:cNvSpPr txBox="1"/>
          <p:nvPr/>
        </p:nvSpPr>
        <p:spPr>
          <a:xfrm>
            <a:off x="2708694" y="327803"/>
            <a:ext cx="68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</a:t>
            </a:r>
            <a:r>
              <a:rPr lang="en-AU" baseline="-25000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87787-677A-3F61-7DC9-8304DFBAA978}"/>
              </a:ext>
            </a:extLst>
          </p:cNvPr>
          <p:cNvSpPr txBox="1"/>
          <p:nvPr/>
        </p:nvSpPr>
        <p:spPr>
          <a:xfrm>
            <a:off x="828136" y="1859794"/>
            <a:ext cx="68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92418-9A0F-E943-EB7B-F2CA6202CFEE}"/>
              </a:ext>
            </a:extLst>
          </p:cNvPr>
          <p:cNvSpPr txBox="1"/>
          <p:nvPr/>
        </p:nvSpPr>
        <p:spPr>
          <a:xfrm>
            <a:off x="1630393" y="3202578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Friction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02B5C-BD36-7E40-0872-BD12F6D12EF3}"/>
              </a:ext>
            </a:extLst>
          </p:cNvPr>
          <p:cNvSpPr txBox="1"/>
          <p:nvPr/>
        </p:nvSpPr>
        <p:spPr>
          <a:xfrm>
            <a:off x="3778370" y="2109961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3E01-3FAC-5B9B-B94B-9357367878DB}"/>
                  </a:ext>
                </a:extLst>
              </p:cNvPr>
              <p:cNvSpPr/>
              <p:nvPr/>
            </p:nvSpPr>
            <p:spPr>
              <a:xfrm>
                <a:off x="6556075" y="465825"/>
                <a:ext cx="5262114" cy="60298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ysClr val="windowText" lastClr="000000"/>
                    </a:solidFill>
                  </a:rPr>
                  <a:t>F</a:t>
                </a:r>
                <a:r>
                  <a:rPr lang="en-AU" baseline="-25000" dirty="0">
                    <a:solidFill>
                      <a:sysClr val="windowText" lastClr="000000"/>
                    </a:solidFill>
                  </a:rPr>
                  <a:t>c</a:t>
                </a:r>
                <a:r>
                  <a:rPr lang="en-AU" dirty="0">
                    <a:solidFill>
                      <a:sysClr val="windowText" lastClr="000000"/>
                    </a:solidFill>
                  </a:rPr>
                  <a:t> = mv</a:t>
                </a:r>
                <a:r>
                  <a:rPr lang="en-AU" baseline="30000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AU" dirty="0">
                    <a:solidFill>
                      <a:sysClr val="windowText" lastClr="000000"/>
                    </a:solidFill>
                  </a:rPr>
                  <a:t>/r = 11 270 N</a:t>
                </a:r>
              </a:p>
              <a:p>
                <a:pPr algn="ctr"/>
                <a:endParaRPr lang="en-AU" dirty="0">
                  <a:solidFill>
                    <a:sysClr val="windowText" lastClr="000000"/>
                  </a:solidFill>
                </a:endParaRPr>
              </a:p>
              <a:p>
                <a:r>
                  <a:rPr lang="en-AU" dirty="0">
                    <a:solidFill>
                      <a:sysClr val="windowText" lastClr="000000"/>
                    </a:solidFill>
                  </a:rPr>
                  <a:t>Vertical:</a:t>
                </a:r>
              </a:p>
              <a:p>
                <a:r>
                  <a:rPr lang="en-AU" dirty="0">
                    <a:solidFill>
                      <a:sysClr val="windowText" lastClr="000000"/>
                    </a:solidFill>
                  </a:rPr>
                  <a:t>W + </a:t>
                </a:r>
                <a:r>
                  <a:rPr lang="en-AU" dirty="0" err="1">
                    <a:solidFill>
                      <a:sysClr val="windowText" lastClr="000000"/>
                    </a:solidFill>
                  </a:rPr>
                  <a:t>Friction</a:t>
                </a:r>
                <a:r>
                  <a:rPr lang="en-AU" baseline="-250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AU" dirty="0">
                    <a:solidFill>
                      <a:sysClr val="windowText" lastClr="000000"/>
                    </a:solidFill>
                  </a:rPr>
                  <a:t> = N</a:t>
                </a:r>
                <a:r>
                  <a:rPr lang="en-AU" baseline="-25000" dirty="0">
                    <a:solidFill>
                      <a:sysClr val="windowText" lastClr="000000"/>
                    </a:solidFill>
                  </a:rPr>
                  <a:t>v</a:t>
                </a:r>
              </a:p>
              <a:p>
                <a:r>
                  <a:rPr lang="en-AU" dirty="0">
                    <a:solidFill>
                      <a:sysClr val="windowText" lastClr="000000"/>
                    </a:solidFill>
                  </a:rPr>
                  <a:t>2254 + F sin65 = N sin25</a:t>
                </a:r>
              </a:p>
              <a:p>
                <a:endParaRPr lang="en-AU" dirty="0">
                  <a:solidFill>
                    <a:sysClr val="windowText" lastClr="000000"/>
                  </a:solidFill>
                </a:endParaRPr>
              </a:p>
              <a:p>
                <a:r>
                  <a:rPr lang="en-AU" dirty="0">
                    <a:solidFill>
                      <a:sysClr val="windowText" lastClr="000000"/>
                    </a:solidFill>
                  </a:rPr>
                  <a:t>N = (2254 + F sin 65) / sin25</a:t>
                </a:r>
              </a:p>
              <a:p>
                <a:endParaRPr lang="en-AU" dirty="0">
                  <a:solidFill>
                    <a:sysClr val="windowText" lastClr="000000"/>
                  </a:solidFill>
                </a:endParaRPr>
              </a:p>
              <a:p>
                <a:r>
                  <a:rPr lang="en-AU" dirty="0">
                    <a:solidFill>
                      <a:sysClr val="windowText" lastClr="000000"/>
                    </a:solidFill>
                  </a:rPr>
                  <a:t>Horizontal:</a:t>
                </a:r>
              </a:p>
              <a:p>
                <a:r>
                  <a:rPr lang="en-AU" dirty="0" err="1">
                    <a:solidFill>
                      <a:sysClr val="windowText" lastClr="000000"/>
                    </a:solidFill>
                  </a:rPr>
                  <a:t>Friction</a:t>
                </a:r>
                <a:r>
                  <a:rPr lang="en-AU" baseline="-25000" dirty="0" err="1">
                    <a:solidFill>
                      <a:sysClr val="windowText" lastClr="000000"/>
                    </a:solidFill>
                  </a:rPr>
                  <a:t>H</a:t>
                </a:r>
                <a:r>
                  <a:rPr lang="en-AU" dirty="0">
                    <a:solidFill>
                      <a:sysClr val="windowText" lastClr="000000"/>
                    </a:solidFill>
                  </a:rPr>
                  <a:t> + N</a:t>
                </a:r>
                <a:r>
                  <a:rPr lang="en-AU" baseline="-25000" dirty="0">
                    <a:solidFill>
                      <a:sysClr val="windowText" lastClr="000000"/>
                    </a:solidFill>
                  </a:rPr>
                  <a:t>H</a:t>
                </a:r>
                <a:r>
                  <a:rPr lang="en-AU" dirty="0">
                    <a:solidFill>
                      <a:sysClr val="windowText" lastClr="000000"/>
                    </a:solidFill>
                  </a:rPr>
                  <a:t> = F</a:t>
                </a:r>
                <a:r>
                  <a:rPr lang="en-AU" baseline="-25000" dirty="0">
                    <a:solidFill>
                      <a:sysClr val="windowText" lastClr="000000"/>
                    </a:solidFill>
                  </a:rPr>
                  <a:t>c</a:t>
                </a:r>
                <a:r>
                  <a:rPr lang="en-AU" dirty="0">
                    <a:solidFill>
                      <a:sysClr val="windowText" lastClr="000000"/>
                    </a:solidFill>
                  </a:rPr>
                  <a:t> = 11270</a:t>
                </a:r>
              </a:p>
              <a:p>
                <a:endParaRPr lang="en-AU" dirty="0">
                  <a:solidFill>
                    <a:sysClr val="windowText" lastClr="000000"/>
                  </a:solidFill>
                </a:endParaRPr>
              </a:p>
              <a:p>
                <a:r>
                  <a:rPr lang="en-AU" dirty="0">
                    <a:solidFill>
                      <a:sysClr val="windowText" lastClr="000000"/>
                    </a:solidFill>
                  </a:rPr>
                  <a:t>Fcos65 + Ncos25 = 11270</a:t>
                </a:r>
              </a:p>
              <a:p>
                <a:endParaRPr lang="en-AU" dirty="0">
                  <a:solidFill>
                    <a:sysClr val="windowText" lastClr="000000"/>
                  </a:solidFill>
                </a:endParaRPr>
              </a:p>
              <a:p>
                <a:r>
                  <a:rPr lang="en-AU" dirty="0">
                    <a:solidFill>
                      <a:sysClr val="windowText" lastClr="000000"/>
                    </a:solidFill>
                  </a:rPr>
                  <a:t>Substitute:</a:t>
                </a:r>
              </a:p>
              <a:p>
                <a:r>
                  <a:rPr lang="en-AU" dirty="0">
                    <a:solidFill>
                      <a:sysClr val="windowText" lastClr="000000"/>
                    </a:solidFill>
                  </a:rPr>
                  <a:t>Fcos65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AU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AU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AU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en-AU" dirty="0">
                    <a:solidFill>
                      <a:sysClr val="windowText" lastClr="000000"/>
                    </a:solidFill>
                  </a:rPr>
                  <a:t> (2254+Fsin65) = 11270</a:t>
                </a:r>
              </a:p>
              <a:p>
                <a:endParaRPr lang="en-AU" dirty="0">
                  <a:solidFill>
                    <a:sysClr val="windowText" lastClr="000000"/>
                  </a:solidFill>
                </a:endParaRPr>
              </a:p>
              <a:p>
                <a:r>
                  <a:rPr lang="en-AU" dirty="0">
                    <a:solidFill>
                      <a:sysClr val="windowText" lastClr="000000"/>
                    </a:solidFill>
                  </a:rPr>
                  <a:t>0.4226F + 4833.72 + 1.9436F = 11270</a:t>
                </a:r>
              </a:p>
              <a:p>
                <a:r>
                  <a:rPr lang="en-AU" dirty="0">
                    <a:solidFill>
                      <a:sysClr val="windowText" lastClr="000000"/>
                    </a:solidFill>
                  </a:rPr>
                  <a:t>2.3662F = 6436.28</a:t>
                </a:r>
              </a:p>
              <a:p>
                <a:endParaRPr lang="en-AU" dirty="0">
                  <a:solidFill>
                    <a:sysClr val="windowText" lastClr="000000"/>
                  </a:solidFill>
                </a:endParaRPr>
              </a:p>
              <a:p>
                <a:r>
                  <a:rPr lang="en-AU" dirty="0">
                    <a:solidFill>
                      <a:sysClr val="windowText" lastClr="000000"/>
                    </a:solidFill>
                  </a:rPr>
                  <a:t>F = 2720 N = 2.72 * 10</a:t>
                </a:r>
                <a:r>
                  <a:rPr lang="en-AU" baseline="30000" dirty="0">
                    <a:solidFill>
                      <a:sysClr val="windowText" lastClr="000000"/>
                    </a:solidFill>
                  </a:rPr>
                  <a:t>3</a:t>
                </a:r>
                <a:r>
                  <a:rPr lang="en-AU" dirty="0">
                    <a:solidFill>
                      <a:sysClr val="windowText" lastClr="000000"/>
                    </a:solidFill>
                  </a:rPr>
                  <a:t> N</a:t>
                </a:r>
              </a:p>
              <a:p>
                <a:endParaRPr lang="en-AU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3E01-3FAC-5B9B-B94B-935736787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75" y="465825"/>
                <a:ext cx="5262114" cy="6029865"/>
              </a:xfrm>
              <a:prstGeom prst="rect">
                <a:avLst/>
              </a:prstGeom>
              <a:blipFill>
                <a:blip r:embed="rId2"/>
                <a:stretch>
                  <a:fillRect l="-808" t="-4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3D0123F-C1B2-0A79-0617-1FCBF81B7EE1}"/>
              </a:ext>
            </a:extLst>
          </p:cNvPr>
          <p:cNvSpPr/>
          <p:nvPr/>
        </p:nvSpPr>
        <p:spPr>
          <a:xfrm>
            <a:off x="612475" y="327803"/>
            <a:ext cx="4364967" cy="3709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4BACCE-9893-F361-D9A1-BB45ACB67AAF}"/>
              </a:ext>
            </a:extLst>
          </p:cNvPr>
          <p:cNvSpPr txBox="1"/>
          <p:nvPr/>
        </p:nvSpPr>
        <p:spPr>
          <a:xfrm>
            <a:off x="763437" y="0"/>
            <a:ext cx="406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17a) Vector diagram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FD06E1-2F05-E88F-C4BF-D3055BB103FD}"/>
              </a:ext>
            </a:extLst>
          </p:cNvPr>
          <p:cNvCxnSpPr>
            <a:cxnSpLocks/>
          </p:cNvCxnSpPr>
          <p:nvPr/>
        </p:nvCxnSpPr>
        <p:spPr>
          <a:xfrm>
            <a:off x="1026544" y="5750155"/>
            <a:ext cx="13112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075288-A4E5-C3F5-6D93-B23D62276DA8}"/>
              </a:ext>
            </a:extLst>
          </p:cNvPr>
          <p:cNvCxnSpPr>
            <a:cxnSpLocks/>
          </p:cNvCxnSpPr>
          <p:nvPr/>
        </p:nvCxnSpPr>
        <p:spPr>
          <a:xfrm>
            <a:off x="1078303" y="4846424"/>
            <a:ext cx="1233576" cy="838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EA65B4-DEB3-4CBA-6FBF-25ADDC9508F0}"/>
              </a:ext>
            </a:extLst>
          </p:cNvPr>
          <p:cNvCxnSpPr>
            <a:cxnSpLocks/>
          </p:cNvCxnSpPr>
          <p:nvPr/>
        </p:nvCxnSpPr>
        <p:spPr>
          <a:xfrm flipV="1">
            <a:off x="3161581" y="4589253"/>
            <a:ext cx="1220636" cy="1906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09A0A0-550F-431C-C8C0-807E3ED8A7C1}"/>
              </a:ext>
            </a:extLst>
          </p:cNvPr>
          <p:cNvSpPr txBox="1"/>
          <p:nvPr/>
        </p:nvSpPr>
        <p:spPr>
          <a:xfrm>
            <a:off x="1595888" y="4873467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Friction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B157E1-BD0F-92B9-2287-3FA656472B6E}"/>
              </a:ext>
            </a:extLst>
          </p:cNvPr>
          <p:cNvSpPr txBox="1"/>
          <p:nvPr/>
        </p:nvSpPr>
        <p:spPr>
          <a:xfrm>
            <a:off x="3019242" y="4985159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Normal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9AC269-621A-6954-C5F7-C060291C47A6}"/>
              </a:ext>
            </a:extLst>
          </p:cNvPr>
          <p:cNvSpPr/>
          <p:nvPr/>
        </p:nvSpPr>
        <p:spPr>
          <a:xfrm>
            <a:off x="120054" y="4432069"/>
            <a:ext cx="5558284" cy="2357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91716E-5A4A-6C93-6390-FD050AB9C373}"/>
              </a:ext>
            </a:extLst>
          </p:cNvPr>
          <p:cNvSpPr txBox="1"/>
          <p:nvPr/>
        </p:nvSpPr>
        <p:spPr>
          <a:xfrm>
            <a:off x="737558" y="4083502"/>
            <a:ext cx="406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17b) support diagrams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CE539D-B0EE-0026-7C3C-A9DC137EC0DA}"/>
              </a:ext>
            </a:extLst>
          </p:cNvPr>
          <p:cNvCxnSpPr>
            <a:cxnSpLocks/>
          </p:cNvCxnSpPr>
          <p:nvPr/>
        </p:nvCxnSpPr>
        <p:spPr>
          <a:xfrm>
            <a:off x="1061047" y="4862140"/>
            <a:ext cx="0" cy="838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3040C17-14D3-62DD-9223-55C43CAB242B}"/>
              </a:ext>
            </a:extLst>
          </p:cNvPr>
          <p:cNvSpPr txBox="1"/>
          <p:nvPr/>
        </p:nvSpPr>
        <p:spPr>
          <a:xfrm>
            <a:off x="1138688" y="5799939"/>
            <a:ext cx="114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Friction</a:t>
            </a:r>
            <a:r>
              <a:rPr lang="en-AU" baseline="-25000" dirty="0" err="1"/>
              <a:t>H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D6C3EA-44C6-332F-DAC0-121102F1E5A1}"/>
              </a:ext>
            </a:extLst>
          </p:cNvPr>
          <p:cNvSpPr txBox="1"/>
          <p:nvPr/>
        </p:nvSpPr>
        <p:spPr>
          <a:xfrm>
            <a:off x="77641" y="5079847"/>
            <a:ext cx="114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Friction</a:t>
            </a:r>
            <a:r>
              <a:rPr lang="en-AU" baseline="-25000" dirty="0" err="1"/>
              <a:t>V</a:t>
            </a:r>
            <a:endParaRPr lang="en-AU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DAC6A5-7DF9-4B6C-8124-2A401FC11F61}"/>
              </a:ext>
            </a:extLst>
          </p:cNvPr>
          <p:cNvCxnSpPr>
            <a:cxnSpLocks/>
          </p:cNvCxnSpPr>
          <p:nvPr/>
        </p:nvCxnSpPr>
        <p:spPr>
          <a:xfrm>
            <a:off x="3122762" y="6497777"/>
            <a:ext cx="13112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482ED2-1F28-B37C-29A1-5110290A19F1}"/>
              </a:ext>
            </a:extLst>
          </p:cNvPr>
          <p:cNvCxnSpPr>
            <a:cxnSpLocks/>
          </p:cNvCxnSpPr>
          <p:nvPr/>
        </p:nvCxnSpPr>
        <p:spPr>
          <a:xfrm flipV="1">
            <a:off x="4433977" y="4589253"/>
            <a:ext cx="0" cy="1906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9224B79-1E79-B2A4-41AB-97C6C5456B73}"/>
              </a:ext>
            </a:extLst>
          </p:cNvPr>
          <p:cNvSpPr txBox="1"/>
          <p:nvPr/>
        </p:nvSpPr>
        <p:spPr>
          <a:xfrm>
            <a:off x="4412412" y="5313945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</a:t>
            </a:r>
            <a:r>
              <a:rPr lang="en-AU" baseline="-25000" dirty="0"/>
              <a:t>V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5B0E95-C3EE-8341-4FF1-AE7EC81F75A1}"/>
              </a:ext>
            </a:extLst>
          </p:cNvPr>
          <p:cNvSpPr txBox="1"/>
          <p:nvPr/>
        </p:nvSpPr>
        <p:spPr>
          <a:xfrm>
            <a:off x="3398807" y="6447443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</a:t>
            </a:r>
            <a:r>
              <a:rPr lang="en-AU" baseline="-25000" dirty="0"/>
              <a:t>H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00EDE6-4CB2-A47C-84BC-07DE4664684D}"/>
              </a:ext>
            </a:extLst>
          </p:cNvPr>
          <p:cNvSpPr txBox="1"/>
          <p:nvPr/>
        </p:nvSpPr>
        <p:spPr>
          <a:xfrm>
            <a:off x="1654115" y="5441690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65</a:t>
            </a:r>
            <a:r>
              <a:rPr lang="en-AU" sz="1600" baseline="30000" dirty="0"/>
              <a:t>o</a:t>
            </a:r>
            <a:endParaRPr lang="en-AU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AC4944-F425-1C75-FB2F-B28F3C76D3E0}"/>
              </a:ext>
            </a:extLst>
          </p:cNvPr>
          <p:cNvSpPr txBox="1"/>
          <p:nvPr/>
        </p:nvSpPr>
        <p:spPr>
          <a:xfrm>
            <a:off x="3273725" y="6171865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25</a:t>
            </a:r>
            <a:r>
              <a:rPr lang="en-AU" sz="1600" baseline="30000" dirty="0"/>
              <a:t>o</a:t>
            </a:r>
            <a:endParaRPr lang="en-AU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CAEF25-9D23-38D6-611C-CCD5AFC1E98E}"/>
              </a:ext>
            </a:extLst>
          </p:cNvPr>
          <p:cNvSpPr txBox="1"/>
          <p:nvPr/>
        </p:nvSpPr>
        <p:spPr>
          <a:xfrm>
            <a:off x="6556075" y="96493"/>
            <a:ext cx="406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17b) calculations</a:t>
            </a:r>
          </a:p>
        </p:txBody>
      </p:sp>
    </p:spTree>
    <p:extLst>
      <p:ext uri="{BB962C8B-B14F-4D97-AF65-F5344CB8AC3E}">
        <p14:creationId xmlns:p14="http://schemas.microsoft.com/office/powerpoint/2010/main" val="371317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7502C87-08F4-403B-99B2-06B0E5C1D411}"/>
</file>

<file path=customXml/itemProps2.xml><?xml version="1.0" encoding="utf-8"?>
<ds:datastoreItem xmlns:ds="http://schemas.openxmlformats.org/officeDocument/2006/customXml" ds:itemID="{69A4E699-3300-421A-9601-3B10F7CA810B}"/>
</file>

<file path=customXml/itemProps3.xml><?xml version="1.0" encoding="utf-8"?>
<ds:datastoreItem xmlns:ds="http://schemas.openxmlformats.org/officeDocument/2006/customXml" ds:itemID="{36BE0B09-C4AC-40FF-AD86-0A9E63C18AC4}"/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Mark [Southern River College]</dc:creator>
  <cp:lastModifiedBy>BAKER Mark [Southern River College]</cp:lastModifiedBy>
  <cp:revision>1</cp:revision>
  <dcterms:created xsi:type="dcterms:W3CDTF">2022-05-17T12:42:47Z</dcterms:created>
  <dcterms:modified xsi:type="dcterms:W3CDTF">2022-05-17T13:10:48Z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