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bold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5e900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c5e9008da8_0_0:notes"/>
          <p:cNvSpPr/>
          <p:nvPr>
            <p:ph idx="2" type="sldImg"/>
          </p:nvPr>
        </p:nvSpPr>
        <p:spPr>
          <a:xfrm>
            <a:off x="1143220"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5e9008da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c5e9008da8_0_121: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5e9008da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c5e9008da8_0_135: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5e9008d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c5e9008da8_0_10: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5e9008da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c5e9008da8_0_24: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5e9008da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c5e9008da8_0_34: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5e9008da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c5e9008da8_0_55: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5e9008da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c5e9008da8_0_65: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e9008da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c5e9008da8_0_79: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5e9008da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c5e9008da8_0_93: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5e9008da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c5e9008da8_0_107: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medium.com/@ost18604/the-importance-of-html-and-css-in-developing-a-website-40f2783de1d5" TargetMode="External"/><Relationship Id="rId4" Type="http://schemas.openxmlformats.org/officeDocument/2006/relationships/hyperlink" Target="https://bootcamp.berkeley.edu/resources/coding/lear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venngage.com/blog/what-is-an-infographi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55" name="Google Shape;55;p13"/>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56" name="Google Shape;56;p13"/>
          <p:cNvSpPr/>
          <p:nvPr/>
        </p:nvSpPr>
        <p:spPr>
          <a:xfrm>
            <a:off x="453675" y="3234301"/>
            <a:ext cx="8484244" cy="753615"/>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57" name="Google Shape;57;p13"/>
          <p:cNvSpPr txBox="1"/>
          <p:nvPr/>
        </p:nvSpPr>
        <p:spPr>
          <a:xfrm>
            <a:off x="3453370" y="34881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1599"/>
              <a:t>Unit 1</a:t>
            </a:r>
            <a:endParaRPr sz="400"/>
          </a:p>
        </p:txBody>
      </p:sp>
      <p:sp>
        <p:nvSpPr>
          <p:cNvPr id="58" name="Google Shape;58;p13"/>
          <p:cNvSpPr/>
          <p:nvPr/>
        </p:nvSpPr>
        <p:spPr>
          <a:xfrm>
            <a:off x="453675" y="678175"/>
            <a:ext cx="8484244" cy="1867332"/>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59" name="Google Shape;59;p13"/>
          <p:cNvSpPr txBox="1"/>
          <p:nvPr/>
        </p:nvSpPr>
        <p:spPr>
          <a:xfrm>
            <a:off x="153963" y="1460540"/>
            <a:ext cx="8835900" cy="507900"/>
          </a:xfrm>
          <a:prstGeom prst="rect">
            <a:avLst/>
          </a:prstGeom>
          <a:noFill/>
          <a:ln>
            <a:noFill/>
          </a:ln>
        </p:spPr>
        <p:txBody>
          <a:bodyPr anchorCtr="0" anchor="ctr" bIns="0" lIns="0" spcFirstLastPara="1" rIns="0" wrap="square" tIns="0">
            <a:noAutofit/>
          </a:bodyPr>
          <a:lstStyle/>
          <a:p>
            <a:pPr indent="0" lvl="0" marL="0" marR="0" rtl="0" algn="ctr">
              <a:lnSpc>
                <a:spcPct val="138005"/>
              </a:lnSpc>
              <a:spcBef>
                <a:spcPts val="0"/>
              </a:spcBef>
              <a:spcAft>
                <a:spcPts val="0"/>
              </a:spcAft>
              <a:buNone/>
            </a:pPr>
            <a:r>
              <a:rPr lang="en" sz="3300">
                <a:solidFill>
                  <a:srgbClr val="FF5722"/>
                </a:solidFill>
                <a:latin typeface="Alfa Slab One"/>
                <a:ea typeface="Alfa Slab One"/>
                <a:cs typeface="Alfa Slab One"/>
                <a:sym typeface="Alfa Slab One"/>
              </a:rPr>
              <a:t>Introduction to Web Page Design</a:t>
            </a:r>
            <a:endParaRPr sz="3300"/>
          </a:p>
        </p:txBody>
      </p:sp>
      <p:sp>
        <p:nvSpPr>
          <p:cNvPr id="60" name="Google Shape;60;p13"/>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185" name="Google Shape;185;p22"/>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186" name="Google Shape;186;p22"/>
          <p:cNvSpPr/>
          <p:nvPr/>
        </p:nvSpPr>
        <p:spPr>
          <a:xfrm>
            <a:off x="329813" y="805187"/>
            <a:ext cx="8484244" cy="3720743"/>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grpSp>
        <p:nvGrpSpPr>
          <p:cNvPr id="187" name="Google Shape;187;p22"/>
          <p:cNvGrpSpPr/>
          <p:nvPr/>
        </p:nvGrpSpPr>
        <p:grpSpPr>
          <a:xfrm>
            <a:off x="4691573" y="5837734"/>
            <a:ext cx="733744" cy="615293"/>
            <a:chOff x="0" y="-38100"/>
            <a:chExt cx="296810" cy="233774"/>
          </a:xfrm>
        </p:grpSpPr>
        <p:sp>
          <p:nvSpPr>
            <p:cNvPr id="188" name="Google Shape;188;p22"/>
            <p:cNvSpPr/>
            <p:nvPr/>
          </p:nvSpPr>
          <p:spPr>
            <a:xfrm>
              <a:off x="0" y="0"/>
              <a:ext cx="296810" cy="195674"/>
            </a:xfrm>
            <a:custGeom>
              <a:rect b="b" l="l" r="r" t="t"/>
              <a:pathLst>
                <a:path extrusionOk="0" h="195674" w="296810">
                  <a:moveTo>
                    <a:pt x="0" y="0"/>
                  </a:moveTo>
                  <a:lnTo>
                    <a:pt x="296810" y="0"/>
                  </a:lnTo>
                  <a:lnTo>
                    <a:pt x="296810" y="195674"/>
                  </a:lnTo>
                  <a:lnTo>
                    <a:pt x="0" y="195674"/>
                  </a:lnTo>
                  <a:close/>
                </a:path>
              </a:pathLst>
            </a:custGeom>
            <a:solidFill>
              <a:srgbClr val="4A86E8"/>
            </a:solidFill>
            <a:ln cap="sq" cmpd="sng" w="38100">
              <a:solidFill>
                <a:srgbClr val="000000"/>
              </a:solidFill>
              <a:prstDash val="solid"/>
              <a:miter lim="8000"/>
              <a:headEnd len="sm" w="sm" type="none"/>
              <a:tailEnd len="sm" w="sm" type="none"/>
            </a:ln>
          </p:spPr>
        </p:sp>
        <p:sp>
          <p:nvSpPr>
            <p:cNvPr id="189" name="Google Shape;189;p22"/>
            <p:cNvSpPr txBox="1"/>
            <p:nvPr/>
          </p:nvSpPr>
          <p:spPr>
            <a:xfrm>
              <a:off x="0" y="-38100"/>
              <a:ext cx="296700" cy="2337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190" name="Google Shape;190;p22"/>
          <p:cNvSpPr txBox="1"/>
          <p:nvPr/>
        </p:nvSpPr>
        <p:spPr>
          <a:xfrm>
            <a:off x="3817623" y="6086045"/>
            <a:ext cx="2481600" cy="24600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b="1" i="0" lang="en" sz="1599" u="none" cap="none" strike="noStrike">
                <a:solidFill>
                  <a:srgbClr val="FFFF00"/>
                </a:solidFill>
                <a:latin typeface="Proxima Nova"/>
                <a:ea typeface="Proxima Nova"/>
                <a:cs typeface="Proxima Nova"/>
                <a:sym typeface="Proxima Nova"/>
              </a:rPr>
              <a:t>CPU</a:t>
            </a:r>
            <a:endParaRPr/>
          </a:p>
        </p:txBody>
      </p:sp>
      <p:sp>
        <p:nvSpPr>
          <p:cNvPr id="191" name="Google Shape;191;p22"/>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192" name="Google Shape;192;p22"/>
          <p:cNvSpPr/>
          <p:nvPr/>
        </p:nvSpPr>
        <p:spPr>
          <a:xfrm>
            <a:off x="329875" y="234871"/>
            <a:ext cx="8484244" cy="41950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93" name="Google Shape;193;p22"/>
          <p:cNvSpPr txBox="1"/>
          <p:nvPr/>
        </p:nvSpPr>
        <p:spPr>
          <a:xfrm>
            <a:off x="2850838" y="266475"/>
            <a:ext cx="3442200" cy="387900"/>
          </a:xfrm>
          <a:prstGeom prst="rect">
            <a:avLst/>
          </a:prstGeom>
          <a:noFill/>
          <a:ln>
            <a:noFill/>
          </a:ln>
        </p:spPr>
        <p:txBody>
          <a:bodyPr anchorCtr="0" anchor="t" bIns="0" lIns="0" spcFirstLastPara="1" rIns="0" wrap="square" tIns="0">
            <a:noAutofit/>
          </a:bodyPr>
          <a:lstStyle/>
          <a:p>
            <a:pPr indent="0" lvl="0" marL="0" rtl="0" algn="ctr">
              <a:lnSpc>
                <a:spcPct val="138005"/>
              </a:lnSpc>
              <a:spcBef>
                <a:spcPts val="0"/>
              </a:spcBef>
              <a:spcAft>
                <a:spcPts val="0"/>
              </a:spcAft>
              <a:buClr>
                <a:schemeClr val="dk1"/>
              </a:buClr>
              <a:buSzPts val="1100"/>
              <a:buFont typeface="Arial"/>
              <a:buNone/>
            </a:pPr>
            <a:r>
              <a:rPr lang="en" sz="2300">
                <a:solidFill>
                  <a:srgbClr val="FF5722"/>
                </a:solidFill>
                <a:latin typeface="Alfa Slab One"/>
                <a:ea typeface="Alfa Slab One"/>
                <a:cs typeface="Alfa Slab One"/>
                <a:sym typeface="Alfa Slab One"/>
              </a:rPr>
              <a:t>Article Outline</a:t>
            </a:r>
            <a:endParaRPr sz="2300">
              <a:solidFill>
                <a:srgbClr val="FF5722"/>
              </a:solidFill>
              <a:latin typeface="Alfa Slab One"/>
              <a:ea typeface="Alfa Slab One"/>
              <a:cs typeface="Alfa Slab One"/>
              <a:sym typeface="Alfa Slab One"/>
            </a:endParaRPr>
          </a:p>
          <a:p>
            <a:pPr indent="0" lvl="0" marL="0" rtl="0" algn="ctr">
              <a:lnSpc>
                <a:spcPct val="138005"/>
              </a:lnSpc>
              <a:spcBef>
                <a:spcPts val="0"/>
              </a:spcBef>
              <a:spcAft>
                <a:spcPts val="0"/>
              </a:spcAft>
              <a:buClr>
                <a:schemeClr val="dk1"/>
              </a:buClr>
              <a:buSzPts val="1100"/>
              <a:buFont typeface="Arial"/>
              <a:buNone/>
            </a:pPr>
            <a:r>
              <a:t/>
            </a:r>
            <a:endParaRPr sz="2300">
              <a:solidFill>
                <a:srgbClr val="FF5722"/>
              </a:solidFill>
              <a:latin typeface="Alfa Slab One"/>
              <a:ea typeface="Alfa Slab One"/>
              <a:cs typeface="Alfa Slab One"/>
              <a:sym typeface="Alfa Slab One"/>
            </a:endParaRPr>
          </a:p>
          <a:p>
            <a:pPr indent="0" lvl="0" marL="0" marR="0" rtl="0" algn="ctr">
              <a:lnSpc>
                <a:spcPct val="138005"/>
              </a:lnSpc>
              <a:spcBef>
                <a:spcPts val="0"/>
              </a:spcBef>
              <a:spcAft>
                <a:spcPts val="0"/>
              </a:spcAft>
              <a:buNone/>
            </a:pPr>
            <a:r>
              <a:t/>
            </a:r>
            <a:endParaRPr sz="2300">
              <a:solidFill>
                <a:srgbClr val="FF5722"/>
              </a:solidFill>
              <a:latin typeface="Alfa Slab One"/>
              <a:ea typeface="Alfa Slab One"/>
              <a:cs typeface="Alfa Slab One"/>
              <a:sym typeface="Alfa Slab One"/>
            </a:endParaRPr>
          </a:p>
        </p:txBody>
      </p:sp>
      <p:sp>
        <p:nvSpPr>
          <p:cNvPr id="194" name="Google Shape;194;p22"/>
          <p:cNvSpPr txBox="1"/>
          <p:nvPr/>
        </p:nvSpPr>
        <p:spPr>
          <a:xfrm>
            <a:off x="565038" y="919475"/>
            <a:ext cx="7836000" cy="3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If time permits have the students further their knowledge by outlining and discussing a relevant article chosen by the instructor. Students can use one of the “Article Outline” Worksheets to complete this.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u="sng">
                <a:solidFill>
                  <a:schemeClr val="hlink"/>
                </a:solidFill>
                <a:hlinkClick r:id="rId3"/>
              </a:rPr>
              <a:t>https://medium.com/@ost18604/the-importance-of-html-and-css-in-developing-a-website-40f2783de1d5</a:t>
            </a:r>
            <a:r>
              <a:rPr lang="en" sz="1800">
                <a:solidFill>
                  <a:schemeClr val="dk1"/>
                </a:solidFill>
              </a:rPr>
              <a:t>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u="sng">
                <a:solidFill>
                  <a:schemeClr val="hlink"/>
                </a:solidFill>
                <a:hlinkClick r:id="rId4"/>
              </a:rPr>
              <a:t>https://bootcamp.berkeley.edu/resources/coding/learn-html/</a:t>
            </a:r>
            <a:r>
              <a:rPr lang="e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200" name="Google Shape;200;p23"/>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201" name="Google Shape;201;p23"/>
          <p:cNvSpPr/>
          <p:nvPr/>
        </p:nvSpPr>
        <p:spPr>
          <a:xfrm>
            <a:off x="2438400" y="1846575"/>
            <a:ext cx="4401523" cy="672871"/>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202" name="Google Shape;202;p23"/>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203" name="Google Shape;203;p23"/>
          <p:cNvSpPr/>
          <p:nvPr/>
        </p:nvSpPr>
        <p:spPr>
          <a:xfrm>
            <a:off x="2438400" y="234875"/>
            <a:ext cx="4350103" cy="76104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204" name="Google Shape;204;p23"/>
          <p:cNvSpPr txBox="1"/>
          <p:nvPr/>
        </p:nvSpPr>
        <p:spPr>
          <a:xfrm>
            <a:off x="2346616" y="421450"/>
            <a:ext cx="4289100" cy="387900"/>
          </a:xfrm>
          <a:prstGeom prst="rect">
            <a:avLst/>
          </a:prstGeom>
          <a:noFill/>
          <a:ln>
            <a:noFill/>
          </a:ln>
        </p:spPr>
        <p:txBody>
          <a:bodyPr anchorCtr="0" anchor="ctr" bIns="0" lIns="0" spcFirstLastPara="1" rIns="0" wrap="square" tIns="0">
            <a:noAutofit/>
          </a:bodyPr>
          <a:lstStyle/>
          <a:p>
            <a:pPr indent="0" lvl="0" marL="0" marR="0" rtl="0" algn="ctr">
              <a:lnSpc>
                <a:spcPct val="138005"/>
              </a:lnSpc>
              <a:spcBef>
                <a:spcPts val="0"/>
              </a:spcBef>
              <a:spcAft>
                <a:spcPts val="0"/>
              </a:spcAft>
              <a:buNone/>
            </a:pPr>
            <a:r>
              <a:rPr lang="en" sz="4000">
                <a:solidFill>
                  <a:srgbClr val="FF5722"/>
                </a:solidFill>
                <a:latin typeface="Alfa Slab One"/>
                <a:ea typeface="Alfa Slab One"/>
                <a:cs typeface="Alfa Slab One"/>
                <a:sym typeface="Alfa Slab One"/>
              </a:rPr>
              <a:t>Chapter Quiz</a:t>
            </a:r>
            <a:endParaRPr sz="2000"/>
          </a:p>
        </p:txBody>
      </p:sp>
      <p:sp>
        <p:nvSpPr>
          <p:cNvPr id="205" name="Google Shape;205;p23"/>
          <p:cNvSpPr txBox="1"/>
          <p:nvPr/>
        </p:nvSpPr>
        <p:spPr>
          <a:xfrm>
            <a:off x="653925" y="2006838"/>
            <a:ext cx="7836000" cy="330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Please complete your Chapter Quiz.</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66" name="Google Shape;66;p14"/>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67" name="Google Shape;67;p14"/>
          <p:cNvSpPr/>
          <p:nvPr/>
        </p:nvSpPr>
        <p:spPr>
          <a:xfrm>
            <a:off x="329813" y="805187"/>
            <a:ext cx="8484244" cy="3720743"/>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grpSp>
        <p:nvGrpSpPr>
          <p:cNvPr id="68" name="Google Shape;68;p14"/>
          <p:cNvGrpSpPr/>
          <p:nvPr/>
        </p:nvGrpSpPr>
        <p:grpSpPr>
          <a:xfrm>
            <a:off x="4691573" y="5837734"/>
            <a:ext cx="733744" cy="615293"/>
            <a:chOff x="0" y="-38100"/>
            <a:chExt cx="296810" cy="233774"/>
          </a:xfrm>
        </p:grpSpPr>
        <p:sp>
          <p:nvSpPr>
            <p:cNvPr id="69" name="Google Shape;69;p14"/>
            <p:cNvSpPr/>
            <p:nvPr/>
          </p:nvSpPr>
          <p:spPr>
            <a:xfrm>
              <a:off x="0" y="0"/>
              <a:ext cx="296810" cy="195674"/>
            </a:xfrm>
            <a:custGeom>
              <a:rect b="b" l="l" r="r" t="t"/>
              <a:pathLst>
                <a:path extrusionOk="0" h="195674" w="296810">
                  <a:moveTo>
                    <a:pt x="0" y="0"/>
                  </a:moveTo>
                  <a:lnTo>
                    <a:pt x="296810" y="0"/>
                  </a:lnTo>
                  <a:lnTo>
                    <a:pt x="296810" y="195674"/>
                  </a:lnTo>
                  <a:lnTo>
                    <a:pt x="0" y="195674"/>
                  </a:lnTo>
                  <a:close/>
                </a:path>
              </a:pathLst>
            </a:custGeom>
            <a:solidFill>
              <a:srgbClr val="4A86E8"/>
            </a:solidFill>
            <a:ln cap="sq" cmpd="sng" w="38100">
              <a:solidFill>
                <a:srgbClr val="000000"/>
              </a:solidFill>
              <a:prstDash val="solid"/>
              <a:miter lim="8000"/>
              <a:headEnd len="sm" w="sm" type="none"/>
              <a:tailEnd len="sm" w="sm" type="none"/>
            </a:ln>
          </p:spPr>
        </p:sp>
        <p:sp>
          <p:nvSpPr>
            <p:cNvPr id="70" name="Google Shape;70;p14"/>
            <p:cNvSpPr txBox="1"/>
            <p:nvPr/>
          </p:nvSpPr>
          <p:spPr>
            <a:xfrm>
              <a:off x="0" y="-38100"/>
              <a:ext cx="296700" cy="2337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71" name="Google Shape;71;p14"/>
          <p:cNvSpPr txBox="1"/>
          <p:nvPr/>
        </p:nvSpPr>
        <p:spPr>
          <a:xfrm>
            <a:off x="3817623" y="6086045"/>
            <a:ext cx="2481600" cy="24600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b="1" i="0" lang="en" sz="1599" u="none" cap="none" strike="noStrike">
                <a:solidFill>
                  <a:srgbClr val="FFFF00"/>
                </a:solidFill>
                <a:latin typeface="Proxima Nova"/>
                <a:ea typeface="Proxima Nova"/>
                <a:cs typeface="Proxima Nova"/>
                <a:sym typeface="Proxima Nova"/>
              </a:rPr>
              <a:t>CPU</a:t>
            </a:r>
            <a:endParaRPr/>
          </a:p>
        </p:txBody>
      </p:sp>
      <p:sp>
        <p:nvSpPr>
          <p:cNvPr id="72" name="Google Shape;72;p14"/>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73" name="Google Shape;73;p14"/>
          <p:cNvSpPr/>
          <p:nvPr/>
        </p:nvSpPr>
        <p:spPr>
          <a:xfrm>
            <a:off x="329875" y="234871"/>
            <a:ext cx="8484244" cy="41950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74" name="Google Shape;74;p14"/>
          <p:cNvSpPr txBox="1"/>
          <p:nvPr/>
        </p:nvSpPr>
        <p:spPr>
          <a:xfrm>
            <a:off x="2850838" y="266475"/>
            <a:ext cx="3442200" cy="387900"/>
          </a:xfrm>
          <a:prstGeom prst="rect">
            <a:avLst/>
          </a:prstGeom>
          <a:noFill/>
          <a:ln>
            <a:noFill/>
          </a:ln>
        </p:spPr>
        <p:txBody>
          <a:bodyPr anchorCtr="0" anchor="ctr" bIns="0" lIns="0" spcFirstLastPara="1" rIns="0" wrap="square" tIns="0">
            <a:noAutofit/>
          </a:bodyPr>
          <a:lstStyle/>
          <a:p>
            <a:pPr indent="0" lvl="0" marL="0" marR="0" rtl="0" algn="ctr">
              <a:lnSpc>
                <a:spcPct val="138005"/>
              </a:lnSpc>
              <a:spcBef>
                <a:spcPts val="0"/>
              </a:spcBef>
              <a:spcAft>
                <a:spcPts val="0"/>
              </a:spcAft>
              <a:buNone/>
            </a:pPr>
            <a:r>
              <a:rPr lang="en" sz="2100">
                <a:solidFill>
                  <a:srgbClr val="FF5722"/>
                </a:solidFill>
                <a:latin typeface="Alfa Slab One"/>
                <a:ea typeface="Alfa Slab One"/>
                <a:cs typeface="Alfa Slab One"/>
                <a:sym typeface="Alfa Slab One"/>
              </a:rPr>
              <a:t>Table of Contents</a:t>
            </a:r>
            <a:endParaRPr sz="100"/>
          </a:p>
        </p:txBody>
      </p:sp>
      <p:pic>
        <p:nvPicPr>
          <p:cNvPr id="75" name="Google Shape;75;p14"/>
          <p:cNvPicPr preferRelativeResize="0"/>
          <p:nvPr/>
        </p:nvPicPr>
        <p:blipFill rotWithShape="1">
          <a:blip r:embed="rId3">
            <a:alphaModFix/>
          </a:blip>
          <a:srcRect b="15512" l="0" r="1380" t="2452"/>
          <a:stretch/>
        </p:blipFill>
        <p:spPr>
          <a:xfrm>
            <a:off x="2300300" y="1238250"/>
            <a:ext cx="4480699" cy="237112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81" name="Google Shape;81;p15"/>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82" name="Google Shape;82;p15"/>
          <p:cNvSpPr/>
          <p:nvPr/>
        </p:nvSpPr>
        <p:spPr>
          <a:xfrm>
            <a:off x="453675" y="3234301"/>
            <a:ext cx="8484244" cy="753615"/>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83" name="Google Shape;83;p15"/>
          <p:cNvSpPr/>
          <p:nvPr/>
        </p:nvSpPr>
        <p:spPr>
          <a:xfrm>
            <a:off x="453675" y="678175"/>
            <a:ext cx="8484244" cy="1867332"/>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84" name="Google Shape;84;p15"/>
          <p:cNvSpPr txBox="1"/>
          <p:nvPr/>
        </p:nvSpPr>
        <p:spPr>
          <a:xfrm>
            <a:off x="153963" y="1460540"/>
            <a:ext cx="8835900" cy="507900"/>
          </a:xfrm>
          <a:prstGeom prst="rect">
            <a:avLst/>
          </a:prstGeom>
          <a:noFill/>
          <a:ln>
            <a:noFill/>
          </a:ln>
        </p:spPr>
        <p:txBody>
          <a:bodyPr anchorCtr="0" anchor="ctr" bIns="0" lIns="0" spcFirstLastPara="1" rIns="0" wrap="square" tIns="0">
            <a:noAutofit/>
          </a:bodyPr>
          <a:lstStyle/>
          <a:p>
            <a:pPr indent="0" lvl="0" marL="0" marR="0" rtl="0" algn="ctr">
              <a:lnSpc>
                <a:spcPct val="138005"/>
              </a:lnSpc>
              <a:spcBef>
                <a:spcPts val="0"/>
              </a:spcBef>
              <a:spcAft>
                <a:spcPts val="0"/>
              </a:spcAft>
              <a:buNone/>
            </a:pPr>
            <a:r>
              <a:rPr lang="en" sz="3300">
                <a:solidFill>
                  <a:srgbClr val="FF5722"/>
                </a:solidFill>
                <a:latin typeface="Alfa Slab One"/>
                <a:ea typeface="Alfa Slab One"/>
                <a:cs typeface="Alfa Slab One"/>
                <a:sym typeface="Alfa Slab One"/>
              </a:rPr>
              <a:t>Chapter 1</a:t>
            </a:r>
            <a:endParaRPr sz="3300"/>
          </a:p>
        </p:txBody>
      </p:sp>
      <p:sp>
        <p:nvSpPr>
          <p:cNvPr id="85" name="Google Shape;85;p15"/>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86" name="Google Shape;86;p15"/>
          <p:cNvSpPr txBox="1"/>
          <p:nvPr/>
        </p:nvSpPr>
        <p:spPr>
          <a:xfrm>
            <a:off x="3071925" y="3395713"/>
            <a:ext cx="3000000" cy="430800"/>
          </a:xfrm>
          <a:prstGeom prst="rect">
            <a:avLst/>
          </a:prstGeom>
          <a:noFill/>
          <a:ln>
            <a:noFill/>
          </a:ln>
        </p:spPr>
        <p:txBody>
          <a:bodyPr anchorCtr="0" anchor="t" bIns="91425" lIns="91425" spcFirstLastPara="1" rIns="91425" wrap="square" tIns="91425">
            <a:spAutoFit/>
          </a:bodyPr>
          <a:lstStyle/>
          <a:p>
            <a:pPr indent="0" lvl="0" marL="0" rtl="0" algn="ctr">
              <a:lnSpc>
                <a:spcPct val="138014"/>
              </a:lnSpc>
              <a:spcBef>
                <a:spcPts val="0"/>
              </a:spcBef>
              <a:spcAft>
                <a:spcPts val="0"/>
              </a:spcAft>
              <a:buNone/>
            </a:pPr>
            <a:r>
              <a:rPr lang="en" sz="1599">
                <a:solidFill>
                  <a:schemeClr val="dk1"/>
                </a:solidFill>
              </a:rPr>
              <a:t>Defining HTML</a:t>
            </a:r>
            <a:endParaRPr sz="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92" name="Google Shape;92;p16"/>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93" name="Google Shape;93;p16"/>
          <p:cNvSpPr/>
          <p:nvPr/>
        </p:nvSpPr>
        <p:spPr>
          <a:xfrm>
            <a:off x="390175" y="3395726"/>
            <a:ext cx="8484244" cy="753615"/>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94" name="Google Shape;94;p16"/>
          <p:cNvSpPr/>
          <p:nvPr/>
        </p:nvSpPr>
        <p:spPr>
          <a:xfrm>
            <a:off x="390175" y="322225"/>
            <a:ext cx="8484244" cy="813942"/>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95" name="Google Shape;95;p16"/>
          <p:cNvSpPr txBox="1"/>
          <p:nvPr/>
        </p:nvSpPr>
        <p:spPr>
          <a:xfrm>
            <a:off x="325625" y="475250"/>
            <a:ext cx="5099700" cy="507900"/>
          </a:xfrm>
          <a:prstGeom prst="rect">
            <a:avLst/>
          </a:prstGeom>
          <a:noFill/>
          <a:ln>
            <a:noFill/>
          </a:ln>
        </p:spPr>
        <p:txBody>
          <a:bodyPr anchorCtr="0" anchor="ctr" bIns="0" lIns="0" spcFirstLastPara="1" rIns="0" wrap="square" tIns="0">
            <a:noAutofit/>
          </a:bodyPr>
          <a:lstStyle/>
          <a:p>
            <a:pPr indent="0" lvl="0" marL="0" marR="0" rtl="0" algn="ctr">
              <a:lnSpc>
                <a:spcPct val="138005"/>
              </a:lnSpc>
              <a:spcBef>
                <a:spcPts val="0"/>
              </a:spcBef>
              <a:spcAft>
                <a:spcPts val="0"/>
              </a:spcAft>
              <a:buNone/>
            </a:pPr>
            <a:r>
              <a:rPr lang="en" sz="3900">
                <a:solidFill>
                  <a:srgbClr val="FF5722"/>
                </a:solidFill>
                <a:latin typeface="Alfa Slab One"/>
                <a:ea typeface="Alfa Slab One"/>
                <a:cs typeface="Alfa Slab One"/>
                <a:sym typeface="Alfa Slab One"/>
              </a:rPr>
              <a:t>Learning Targets</a:t>
            </a:r>
            <a:endParaRPr sz="3900"/>
          </a:p>
        </p:txBody>
      </p:sp>
      <p:sp>
        <p:nvSpPr>
          <p:cNvPr id="96" name="Google Shape;96;p16"/>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97" name="Google Shape;97;p16"/>
          <p:cNvSpPr txBox="1"/>
          <p:nvPr/>
        </p:nvSpPr>
        <p:spPr>
          <a:xfrm>
            <a:off x="1375475" y="1782813"/>
            <a:ext cx="3000000" cy="430800"/>
          </a:xfrm>
          <a:prstGeom prst="rect">
            <a:avLst/>
          </a:prstGeom>
          <a:noFill/>
          <a:ln>
            <a:noFill/>
          </a:ln>
        </p:spPr>
        <p:txBody>
          <a:bodyPr anchorCtr="0" anchor="t" bIns="91425" lIns="91425" spcFirstLastPara="1" rIns="91425" wrap="square" tIns="91425">
            <a:spAutoFit/>
          </a:bodyPr>
          <a:lstStyle/>
          <a:p>
            <a:pPr indent="0" lvl="0" marL="0" rtl="0" algn="ctr">
              <a:lnSpc>
                <a:spcPct val="138014"/>
              </a:lnSpc>
              <a:spcBef>
                <a:spcPts val="0"/>
              </a:spcBef>
              <a:spcAft>
                <a:spcPts val="0"/>
              </a:spcAft>
              <a:buNone/>
            </a:pPr>
            <a:r>
              <a:rPr lang="en" sz="1599">
                <a:solidFill>
                  <a:schemeClr val="dk1"/>
                </a:solidFill>
              </a:rPr>
              <a:t>Defining HTML</a:t>
            </a:r>
            <a:endParaRPr sz="400">
              <a:solidFill>
                <a:schemeClr val="dk1"/>
              </a:solidFill>
            </a:endParaRPr>
          </a:p>
        </p:txBody>
      </p:sp>
      <p:sp>
        <p:nvSpPr>
          <p:cNvPr id="98" name="Google Shape;98;p16"/>
          <p:cNvSpPr/>
          <p:nvPr/>
        </p:nvSpPr>
        <p:spPr>
          <a:xfrm>
            <a:off x="390175" y="1621401"/>
            <a:ext cx="8484244" cy="753615"/>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99" name="Google Shape;99;p16"/>
          <p:cNvSpPr/>
          <p:nvPr/>
        </p:nvSpPr>
        <p:spPr>
          <a:xfrm>
            <a:off x="390175" y="2508564"/>
            <a:ext cx="8484244" cy="753615"/>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00" name="Google Shape;100;p16"/>
          <p:cNvSpPr/>
          <p:nvPr/>
        </p:nvSpPr>
        <p:spPr>
          <a:xfrm>
            <a:off x="390175" y="1621400"/>
            <a:ext cx="606752" cy="753615"/>
          </a:xfrm>
          <a:custGeom>
            <a:rect b="b" l="l" r="r" t="t"/>
            <a:pathLst>
              <a:path extrusionOk="0" h="371239" w="4113573">
                <a:moveTo>
                  <a:pt x="0" y="0"/>
                </a:moveTo>
                <a:lnTo>
                  <a:pt x="4113573" y="0"/>
                </a:lnTo>
                <a:lnTo>
                  <a:pt x="4113573" y="371239"/>
                </a:lnTo>
                <a:lnTo>
                  <a:pt x="0" y="371239"/>
                </a:lnTo>
                <a:close/>
              </a:path>
            </a:pathLst>
          </a:custGeom>
          <a:solidFill>
            <a:srgbClr val="FF5722"/>
          </a:solidFill>
          <a:ln cap="sq" cmpd="sng" w="28575">
            <a:solidFill>
              <a:srgbClr val="000000"/>
            </a:solidFill>
            <a:prstDash val="solid"/>
            <a:miter lim="8000"/>
            <a:headEnd len="sm" w="sm" type="none"/>
            <a:tailEnd len="sm" w="sm" type="none"/>
          </a:ln>
        </p:spPr>
      </p:sp>
      <p:sp>
        <p:nvSpPr>
          <p:cNvPr id="101" name="Google Shape;101;p16"/>
          <p:cNvSpPr txBox="1"/>
          <p:nvPr/>
        </p:nvSpPr>
        <p:spPr>
          <a:xfrm>
            <a:off x="390175" y="1621437"/>
            <a:ext cx="680100" cy="753600"/>
          </a:xfrm>
          <a:prstGeom prst="rect">
            <a:avLst/>
          </a:prstGeom>
          <a:noFill/>
          <a:ln>
            <a:noFill/>
          </a:ln>
        </p:spPr>
        <p:txBody>
          <a:bodyPr anchorCtr="0" anchor="ctr" bIns="91425" lIns="91425" spcFirstLastPara="1" rIns="91425" wrap="square" tIns="91425">
            <a:noAutofit/>
          </a:bodyPr>
          <a:lstStyle/>
          <a:p>
            <a:pPr indent="0" lvl="0" marL="0" rtl="0" algn="r">
              <a:lnSpc>
                <a:spcPct val="120000"/>
              </a:lnSpc>
              <a:spcBef>
                <a:spcPts val="0"/>
              </a:spcBef>
              <a:spcAft>
                <a:spcPts val="0"/>
              </a:spcAft>
              <a:buClr>
                <a:schemeClr val="dk1"/>
              </a:buClr>
              <a:buSzPts val="1100"/>
              <a:buFont typeface="Arial"/>
              <a:buNone/>
            </a:pPr>
            <a:r>
              <a:rPr lang="en" sz="3800">
                <a:solidFill>
                  <a:schemeClr val="dk1"/>
                </a:solidFill>
                <a:latin typeface="Calibri"/>
                <a:ea typeface="Calibri"/>
                <a:cs typeface="Calibri"/>
                <a:sym typeface="Calibri"/>
              </a:rPr>
              <a:t>►</a:t>
            </a:r>
            <a:endParaRPr sz="400">
              <a:solidFill>
                <a:schemeClr val="dk1"/>
              </a:solidFill>
              <a:latin typeface="Calibri"/>
              <a:ea typeface="Calibri"/>
              <a:cs typeface="Calibri"/>
              <a:sym typeface="Calibri"/>
            </a:endParaRPr>
          </a:p>
        </p:txBody>
      </p:sp>
      <p:sp>
        <p:nvSpPr>
          <p:cNvPr id="102" name="Google Shape;102;p16"/>
          <p:cNvSpPr/>
          <p:nvPr/>
        </p:nvSpPr>
        <p:spPr>
          <a:xfrm>
            <a:off x="390175" y="2508563"/>
            <a:ext cx="606752" cy="753615"/>
          </a:xfrm>
          <a:custGeom>
            <a:rect b="b" l="l" r="r" t="t"/>
            <a:pathLst>
              <a:path extrusionOk="0" h="371239" w="4113573">
                <a:moveTo>
                  <a:pt x="0" y="0"/>
                </a:moveTo>
                <a:lnTo>
                  <a:pt x="4113573" y="0"/>
                </a:lnTo>
                <a:lnTo>
                  <a:pt x="4113573" y="371239"/>
                </a:lnTo>
                <a:lnTo>
                  <a:pt x="0" y="371239"/>
                </a:lnTo>
                <a:close/>
              </a:path>
            </a:pathLst>
          </a:custGeom>
          <a:solidFill>
            <a:srgbClr val="FF5722"/>
          </a:solidFill>
          <a:ln cap="sq" cmpd="sng" w="28575">
            <a:solidFill>
              <a:srgbClr val="000000"/>
            </a:solidFill>
            <a:prstDash val="solid"/>
            <a:miter lim="8000"/>
            <a:headEnd len="sm" w="sm" type="none"/>
            <a:tailEnd len="sm" w="sm" type="none"/>
          </a:ln>
        </p:spPr>
      </p:sp>
      <p:sp>
        <p:nvSpPr>
          <p:cNvPr id="103" name="Google Shape;103;p16"/>
          <p:cNvSpPr/>
          <p:nvPr/>
        </p:nvSpPr>
        <p:spPr>
          <a:xfrm>
            <a:off x="390175" y="3395713"/>
            <a:ext cx="606752" cy="753615"/>
          </a:xfrm>
          <a:custGeom>
            <a:rect b="b" l="l" r="r" t="t"/>
            <a:pathLst>
              <a:path extrusionOk="0" h="371239" w="4113573">
                <a:moveTo>
                  <a:pt x="0" y="0"/>
                </a:moveTo>
                <a:lnTo>
                  <a:pt x="4113573" y="0"/>
                </a:lnTo>
                <a:lnTo>
                  <a:pt x="4113573" y="371239"/>
                </a:lnTo>
                <a:lnTo>
                  <a:pt x="0" y="371239"/>
                </a:lnTo>
                <a:close/>
              </a:path>
            </a:pathLst>
          </a:custGeom>
          <a:solidFill>
            <a:srgbClr val="FF5722"/>
          </a:solidFill>
          <a:ln cap="sq" cmpd="sng" w="28575">
            <a:solidFill>
              <a:srgbClr val="000000"/>
            </a:solidFill>
            <a:prstDash val="solid"/>
            <a:miter lim="8000"/>
            <a:headEnd len="sm" w="sm" type="none"/>
            <a:tailEnd len="sm" w="sm" type="none"/>
          </a:ln>
        </p:spPr>
      </p:sp>
      <p:sp>
        <p:nvSpPr>
          <p:cNvPr id="104" name="Google Shape;104;p16"/>
          <p:cNvSpPr txBox="1"/>
          <p:nvPr/>
        </p:nvSpPr>
        <p:spPr>
          <a:xfrm>
            <a:off x="390175" y="2508587"/>
            <a:ext cx="680100" cy="753600"/>
          </a:xfrm>
          <a:prstGeom prst="rect">
            <a:avLst/>
          </a:prstGeom>
          <a:noFill/>
          <a:ln>
            <a:noFill/>
          </a:ln>
        </p:spPr>
        <p:txBody>
          <a:bodyPr anchorCtr="0" anchor="ctr" bIns="91425" lIns="91425" spcFirstLastPara="1" rIns="91425" wrap="square" tIns="91425">
            <a:noAutofit/>
          </a:bodyPr>
          <a:lstStyle/>
          <a:p>
            <a:pPr indent="0" lvl="0" marL="0" rtl="0" algn="r">
              <a:lnSpc>
                <a:spcPct val="120000"/>
              </a:lnSpc>
              <a:spcBef>
                <a:spcPts val="0"/>
              </a:spcBef>
              <a:spcAft>
                <a:spcPts val="0"/>
              </a:spcAft>
              <a:buNone/>
            </a:pPr>
            <a:r>
              <a:rPr lang="en" sz="3800">
                <a:solidFill>
                  <a:schemeClr val="dk1"/>
                </a:solidFill>
                <a:latin typeface="Calibri"/>
                <a:ea typeface="Calibri"/>
                <a:cs typeface="Calibri"/>
                <a:sym typeface="Calibri"/>
              </a:rPr>
              <a:t>►</a:t>
            </a:r>
            <a:endParaRPr sz="400">
              <a:solidFill>
                <a:schemeClr val="dk1"/>
              </a:solidFill>
              <a:latin typeface="Calibri"/>
              <a:ea typeface="Calibri"/>
              <a:cs typeface="Calibri"/>
              <a:sym typeface="Calibri"/>
            </a:endParaRPr>
          </a:p>
        </p:txBody>
      </p:sp>
      <p:sp>
        <p:nvSpPr>
          <p:cNvPr id="105" name="Google Shape;105;p16"/>
          <p:cNvSpPr txBox="1"/>
          <p:nvPr/>
        </p:nvSpPr>
        <p:spPr>
          <a:xfrm>
            <a:off x="390175" y="3395737"/>
            <a:ext cx="680100" cy="753600"/>
          </a:xfrm>
          <a:prstGeom prst="rect">
            <a:avLst/>
          </a:prstGeom>
          <a:noFill/>
          <a:ln>
            <a:noFill/>
          </a:ln>
        </p:spPr>
        <p:txBody>
          <a:bodyPr anchorCtr="0" anchor="ctr" bIns="91425" lIns="91425" spcFirstLastPara="1" rIns="91425" wrap="square" tIns="91425">
            <a:noAutofit/>
          </a:bodyPr>
          <a:lstStyle/>
          <a:p>
            <a:pPr indent="0" lvl="0" marL="0" rtl="0" algn="r">
              <a:lnSpc>
                <a:spcPct val="120000"/>
              </a:lnSpc>
              <a:spcBef>
                <a:spcPts val="0"/>
              </a:spcBef>
              <a:spcAft>
                <a:spcPts val="0"/>
              </a:spcAft>
              <a:buNone/>
            </a:pPr>
            <a:r>
              <a:rPr lang="en" sz="3800">
                <a:solidFill>
                  <a:schemeClr val="dk1"/>
                </a:solidFill>
                <a:latin typeface="Calibri"/>
                <a:ea typeface="Calibri"/>
                <a:cs typeface="Calibri"/>
                <a:sym typeface="Calibri"/>
              </a:rPr>
              <a:t>►</a:t>
            </a:r>
            <a:endParaRPr sz="400">
              <a:solidFill>
                <a:schemeClr val="dk1"/>
              </a:solidFill>
              <a:latin typeface="Calibri"/>
              <a:ea typeface="Calibri"/>
              <a:cs typeface="Calibri"/>
              <a:sym typeface="Calibri"/>
            </a:endParaRPr>
          </a:p>
        </p:txBody>
      </p:sp>
      <p:sp>
        <p:nvSpPr>
          <p:cNvPr id="106" name="Google Shape;106;p16"/>
          <p:cNvSpPr txBox="1"/>
          <p:nvPr/>
        </p:nvSpPr>
        <p:spPr>
          <a:xfrm>
            <a:off x="1025550" y="1782813"/>
            <a:ext cx="72135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I can elaborate on the origins of HTML.</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7" name="Google Shape;107;p16"/>
          <p:cNvSpPr txBox="1"/>
          <p:nvPr/>
        </p:nvSpPr>
        <p:spPr>
          <a:xfrm>
            <a:off x="1070275" y="2669963"/>
            <a:ext cx="72135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I can define HTML.</a:t>
            </a:r>
            <a:endParaRPr sz="1700">
              <a:solidFill>
                <a:schemeClr val="dk1"/>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8" name="Google Shape;108;p16"/>
          <p:cNvSpPr txBox="1"/>
          <p:nvPr/>
        </p:nvSpPr>
        <p:spPr>
          <a:xfrm>
            <a:off x="1070275" y="3557113"/>
            <a:ext cx="72135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I can explain the advantages of HTML.</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114" name="Google Shape;114;p17"/>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115" name="Google Shape;115;p17"/>
          <p:cNvSpPr/>
          <p:nvPr/>
        </p:nvSpPr>
        <p:spPr>
          <a:xfrm>
            <a:off x="329813" y="805187"/>
            <a:ext cx="8484244" cy="3720743"/>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16" name="Google Shape;116;p17"/>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117" name="Google Shape;117;p17"/>
          <p:cNvSpPr/>
          <p:nvPr/>
        </p:nvSpPr>
        <p:spPr>
          <a:xfrm>
            <a:off x="329875" y="234871"/>
            <a:ext cx="8484244" cy="41950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18" name="Google Shape;118;p17"/>
          <p:cNvSpPr txBox="1"/>
          <p:nvPr/>
        </p:nvSpPr>
        <p:spPr>
          <a:xfrm>
            <a:off x="2850838" y="266475"/>
            <a:ext cx="3442200" cy="387900"/>
          </a:xfrm>
          <a:prstGeom prst="rect">
            <a:avLst/>
          </a:prstGeom>
          <a:noFill/>
          <a:ln>
            <a:noFill/>
          </a:ln>
        </p:spPr>
        <p:txBody>
          <a:bodyPr anchorCtr="0" anchor="ctr" bIns="0" lIns="0" spcFirstLastPara="1" rIns="0" wrap="square" tIns="0">
            <a:noAutofit/>
          </a:bodyPr>
          <a:lstStyle/>
          <a:p>
            <a:pPr indent="0" lvl="0" marL="0" marR="0" rtl="0" algn="ctr">
              <a:lnSpc>
                <a:spcPct val="138005"/>
              </a:lnSpc>
              <a:spcBef>
                <a:spcPts val="0"/>
              </a:spcBef>
              <a:spcAft>
                <a:spcPts val="0"/>
              </a:spcAft>
              <a:buNone/>
            </a:pPr>
            <a:r>
              <a:rPr lang="en" sz="2100">
                <a:solidFill>
                  <a:srgbClr val="FF5722"/>
                </a:solidFill>
                <a:latin typeface="Alfa Slab One"/>
                <a:ea typeface="Alfa Slab One"/>
                <a:cs typeface="Alfa Slab One"/>
                <a:sym typeface="Alfa Slab One"/>
              </a:rPr>
              <a:t>What is HTML?</a:t>
            </a:r>
            <a:endParaRPr sz="100"/>
          </a:p>
        </p:txBody>
      </p:sp>
      <p:sp>
        <p:nvSpPr>
          <p:cNvPr id="119" name="Google Shape;119;p17"/>
          <p:cNvSpPr txBox="1"/>
          <p:nvPr/>
        </p:nvSpPr>
        <p:spPr>
          <a:xfrm>
            <a:off x="565038" y="919475"/>
            <a:ext cx="7836000" cy="3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HTML stands for Hypertext Markup Language. It is used to create web pages and make them more functional.</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125" name="Google Shape;125;p18"/>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126" name="Google Shape;126;p18"/>
          <p:cNvSpPr/>
          <p:nvPr/>
        </p:nvSpPr>
        <p:spPr>
          <a:xfrm>
            <a:off x="329813" y="805187"/>
            <a:ext cx="8484244" cy="3720743"/>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grpSp>
        <p:nvGrpSpPr>
          <p:cNvPr id="127" name="Google Shape;127;p18"/>
          <p:cNvGrpSpPr/>
          <p:nvPr/>
        </p:nvGrpSpPr>
        <p:grpSpPr>
          <a:xfrm>
            <a:off x="4691573" y="5837734"/>
            <a:ext cx="733744" cy="615293"/>
            <a:chOff x="0" y="-38100"/>
            <a:chExt cx="296810" cy="233774"/>
          </a:xfrm>
        </p:grpSpPr>
        <p:sp>
          <p:nvSpPr>
            <p:cNvPr id="128" name="Google Shape;128;p18"/>
            <p:cNvSpPr/>
            <p:nvPr/>
          </p:nvSpPr>
          <p:spPr>
            <a:xfrm>
              <a:off x="0" y="0"/>
              <a:ext cx="296810" cy="195674"/>
            </a:xfrm>
            <a:custGeom>
              <a:rect b="b" l="l" r="r" t="t"/>
              <a:pathLst>
                <a:path extrusionOk="0" h="195674" w="296810">
                  <a:moveTo>
                    <a:pt x="0" y="0"/>
                  </a:moveTo>
                  <a:lnTo>
                    <a:pt x="296810" y="0"/>
                  </a:lnTo>
                  <a:lnTo>
                    <a:pt x="296810" y="195674"/>
                  </a:lnTo>
                  <a:lnTo>
                    <a:pt x="0" y="195674"/>
                  </a:lnTo>
                  <a:close/>
                </a:path>
              </a:pathLst>
            </a:custGeom>
            <a:solidFill>
              <a:srgbClr val="4A86E8"/>
            </a:solidFill>
            <a:ln cap="sq" cmpd="sng" w="38100">
              <a:solidFill>
                <a:srgbClr val="000000"/>
              </a:solidFill>
              <a:prstDash val="solid"/>
              <a:miter lim="8000"/>
              <a:headEnd len="sm" w="sm" type="none"/>
              <a:tailEnd len="sm" w="sm" type="none"/>
            </a:ln>
          </p:spPr>
        </p:sp>
        <p:sp>
          <p:nvSpPr>
            <p:cNvPr id="129" name="Google Shape;129;p18"/>
            <p:cNvSpPr txBox="1"/>
            <p:nvPr/>
          </p:nvSpPr>
          <p:spPr>
            <a:xfrm>
              <a:off x="0" y="-38100"/>
              <a:ext cx="296700" cy="2337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130" name="Google Shape;130;p18"/>
          <p:cNvSpPr txBox="1"/>
          <p:nvPr/>
        </p:nvSpPr>
        <p:spPr>
          <a:xfrm>
            <a:off x="3817623" y="6086045"/>
            <a:ext cx="2481600" cy="24600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b="1" i="0" lang="en" sz="1599" u="none" cap="none" strike="noStrike">
                <a:solidFill>
                  <a:srgbClr val="FFFF00"/>
                </a:solidFill>
                <a:latin typeface="Proxima Nova"/>
                <a:ea typeface="Proxima Nova"/>
                <a:cs typeface="Proxima Nova"/>
                <a:sym typeface="Proxima Nova"/>
              </a:rPr>
              <a:t>CPU</a:t>
            </a:r>
            <a:endParaRPr/>
          </a:p>
        </p:txBody>
      </p:sp>
      <p:sp>
        <p:nvSpPr>
          <p:cNvPr id="131" name="Google Shape;131;p18"/>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132" name="Google Shape;132;p18"/>
          <p:cNvSpPr/>
          <p:nvPr/>
        </p:nvSpPr>
        <p:spPr>
          <a:xfrm>
            <a:off x="329875" y="234871"/>
            <a:ext cx="8484244" cy="41950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33" name="Google Shape;133;p18"/>
          <p:cNvSpPr txBox="1"/>
          <p:nvPr/>
        </p:nvSpPr>
        <p:spPr>
          <a:xfrm>
            <a:off x="2850838" y="266475"/>
            <a:ext cx="3442200" cy="387900"/>
          </a:xfrm>
          <a:prstGeom prst="rect">
            <a:avLst/>
          </a:prstGeom>
          <a:noFill/>
          <a:ln>
            <a:noFill/>
          </a:ln>
        </p:spPr>
        <p:txBody>
          <a:bodyPr anchorCtr="0" anchor="ctr" bIns="0" lIns="0" spcFirstLastPara="1" rIns="0" wrap="square" tIns="0">
            <a:noAutofit/>
          </a:bodyPr>
          <a:lstStyle/>
          <a:p>
            <a:pPr indent="0" lvl="0" marL="0" marR="0" rtl="0" algn="ctr">
              <a:lnSpc>
                <a:spcPct val="138005"/>
              </a:lnSpc>
              <a:spcBef>
                <a:spcPts val="0"/>
              </a:spcBef>
              <a:spcAft>
                <a:spcPts val="0"/>
              </a:spcAft>
              <a:buNone/>
            </a:pPr>
            <a:r>
              <a:rPr lang="en" sz="2100">
                <a:solidFill>
                  <a:srgbClr val="FF5722"/>
                </a:solidFill>
                <a:latin typeface="Alfa Slab One"/>
                <a:ea typeface="Alfa Slab One"/>
                <a:cs typeface="Alfa Slab One"/>
                <a:sym typeface="Alfa Slab One"/>
              </a:rPr>
              <a:t>Who invented HTML?</a:t>
            </a:r>
            <a:endParaRPr sz="100"/>
          </a:p>
        </p:txBody>
      </p:sp>
      <p:sp>
        <p:nvSpPr>
          <p:cNvPr id="134" name="Google Shape;134;p18"/>
          <p:cNvSpPr txBox="1"/>
          <p:nvPr/>
        </p:nvSpPr>
        <p:spPr>
          <a:xfrm>
            <a:off x="565038" y="919475"/>
            <a:ext cx="7836000" cy="330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Tim Berners-Lee invented HTML 1.0 in 1990.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He later releases HTML 1.0 in 1993.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By 1999 HTML version 4.0 becomes the industry standard.</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140" name="Google Shape;140;p19"/>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141" name="Google Shape;141;p19"/>
          <p:cNvSpPr/>
          <p:nvPr/>
        </p:nvSpPr>
        <p:spPr>
          <a:xfrm>
            <a:off x="329813" y="805187"/>
            <a:ext cx="8484244" cy="3720743"/>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grpSp>
        <p:nvGrpSpPr>
          <p:cNvPr id="142" name="Google Shape;142;p19"/>
          <p:cNvGrpSpPr/>
          <p:nvPr/>
        </p:nvGrpSpPr>
        <p:grpSpPr>
          <a:xfrm>
            <a:off x="4691573" y="5837734"/>
            <a:ext cx="733744" cy="615293"/>
            <a:chOff x="0" y="-38100"/>
            <a:chExt cx="296810" cy="233774"/>
          </a:xfrm>
        </p:grpSpPr>
        <p:sp>
          <p:nvSpPr>
            <p:cNvPr id="143" name="Google Shape;143;p19"/>
            <p:cNvSpPr/>
            <p:nvPr/>
          </p:nvSpPr>
          <p:spPr>
            <a:xfrm>
              <a:off x="0" y="0"/>
              <a:ext cx="296810" cy="195674"/>
            </a:xfrm>
            <a:custGeom>
              <a:rect b="b" l="l" r="r" t="t"/>
              <a:pathLst>
                <a:path extrusionOk="0" h="195674" w="296810">
                  <a:moveTo>
                    <a:pt x="0" y="0"/>
                  </a:moveTo>
                  <a:lnTo>
                    <a:pt x="296810" y="0"/>
                  </a:lnTo>
                  <a:lnTo>
                    <a:pt x="296810" y="195674"/>
                  </a:lnTo>
                  <a:lnTo>
                    <a:pt x="0" y="195674"/>
                  </a:lnTo>
                  <a:close/>
                </a:path>
              </a:pathLst>
            </a:custGeom>
            <a:solidFill>
              <a:srgbClr val="4A86E8"/>
            </a:solidFill>
            <a:ln cap="sq" cmpd="sng" w="38100">
              <a:solidFill>
                <a:srgbClr val="000000"/>
              </a:solidFill>
              <a:prstDash val="solid"/>
              <a:miter lim="8000"/>
              <a:headEnd len="sm" w="sm" type="none"/>
              <a:tailEnd len="sm" w="sm" type="none"/>
            </a:ln>
          </p:spPr>
        </p:sp>
        <p:sp>
          <p:nvSpPr>
            <p:cNvPr id="144" name="Google Shape;144;p19"/>
            <p:cNvSpPr txBox="1"/>
            <p:nvPr/>
          </p:nvSpPr>
          <p:spPr>
            <a:xfrm>
              <a:off x="0" y="-38100"/>
              <a:ext cx="296700" cy="2337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145" name="Google Shape;145;p19"/>
          <p:cNvSpPr txBox="1"/>
          <p:nvPr/>
        </p:nvSpPr>
        <p:spPr>
          <a:xfrm>
            <a:off x="3817623" y="6086045"/>
            <a:ext cx="2481600" cy="24600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b="1" i="0" lang="en" sz="1599" u="none" cap="none" strike="noStrike">
                <a:solidFill>
                  <a:srgbClr val="FFFF00"/>
                </a:solidFill>
                <a:latin typeface="Proxima Nova"/>
                <a:ea typeface="Proxima Nova"/>
                <a:cs typeface="Proxima Nova"/>
                <a:sym typeface="Proxima Nova"/>
              </a:rPr>
              <a:t>CPU</a:t>
            </a:r>
            <a:endParaRPr/>
          </a:p>
        </p:txBody>
      </p:sp>
      <p:sp>
        <p:nvSpPr>
          <p:cNvPr id="146" name="Google Shape;146;p19"/>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147" name="Google Shape;147;p19"/>
          <p:cNvSpPr/>
          <p:nvPr/>
        </p:nvSpPr>
        <p:spPr>
          <a:xfrm>
            <a:off x="329875" y="234871"/>
            <a:ext cx="8484244" cy="41950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48" name="Google Shape;148;p19"/>
          <p:cNvSpPr txBox="1"/>
          <p:nvPr/>
        </p:nvSpPr>
        <p:spPr>
          <a:xfrm>
            <a:off x="2438400" y="444275"/>
            <a:ext cx="5254200" cy="894300"/>
          </a:xfrm>
          <a:prstGeom prst="rect">
            <a:avLst/>
          </a:prstGeom>
          <a:noFill/>
          <a:ln>
            <a:noFill/>
          </a:ln>
        </p:spPr>
        <p:txBody>
          <a:bodyPr anchorCtr="0" anchor="ctr" bIns="0" lIns="0" spcFirstLastPara="1" rIns="0" wrap="square" tIns="0">
            <a:noAutofit/>
          </a:bodyPr>
          <a:lstStyle/>
          <a:p>
            <a:pPr indent="0" lvl="0" marL="0" rtl="0" algn="l">
              <a:lnSpc>
                <a:spcPct val="138005"/>
              </a:lnSpc>
              <a:spcBef>
                <a:spcPts val="0"/>
              </a:spcBef>
              <a:spcAft>
                <a:spcPts val="0"/>
              </a:spcAft>
              <a:buClr>
                <a:schemeClr val="dk1"/>
              </a:buClr>
              <a:buSzPts val="1100"/>
              <a:buFont typeface="Arial"/>
              <a:buNone/>
            </a:pPr>
            <a:r>
              <a:rPr lang="en" sz="2100">
                <a:solidFill>
                  <a:srgbClr val="FF5722"/>
                </a:solidFill>
                <a:latin typeface="Alfa Slab One"/>
                <a:ea typeface="Alfa Slab One"/>
                <a:cs typeface="Alfa Slab One"/>
                <a:sym typeface="Alfa Slab One"/>
              </a:rPr>
              <a:t>Why was HTML invented?</a:t>
            </a:r>
            <a:endParaRPr sz="2100">
              <a:solidFill>
                <a:srgbClr val="FF5722"/>
              </a:solidFill>
              <a:latin typeface="Alfa Slab One"/>
              <a:ea typeface="Alfa Slab One"/>
              <a:cs typeface="Alfa Slab One"/>
              <a:sym typeface="Alfa Slab One"/>
            </a:endParaRPr>
          </a:p>
          <a:p>
            <a:pPr indent="0" lvl="0" marL="0" rtl="0" algn="l">
              <a:lnSpc>
                <a:spcPct val="138005"/>
              </a:lnSpc>
              <a:spcBef>
                <a:spcPts val="0"/>
              </a:spcBef>
              <a:spcAft>
                <a:spcPts val="0"/>
              </a:spcAft>
              <a:buClr>
                <a:schemeClr val="dk1"/>
              </a:buClr>
              <a:buSzPts val="1100"/>
              <a:buFont typeface="Arial"/>
              <a:buNone/>
            </a:pPr>
            <a:r>
              <a:t/>
            </a:r>
            <a:endParaRPr sz="2100">
              <a:solidFill>
                <a:srgbClr val="FF5722"/>
              </a:solidFill>
              <a:latin typeface="Alfa Slab One"/>
              <a:ea typeface="Alfa Slab One"/>
              <a:cs typeface="Alfa Slab One"/>
              <a:sym typeface="Alfa Slab One"/>
            </a:endParaRPr>
          </a:p>
          <a:p>
            <a:pPr indent="0" lvl="0" marL="0" marR="0" rtl="0" algn="l">
              <a:lnSpc>
                <a:spcPct val="138005"/>
              </a:lnSpc>
              <a:spcBef>
                <a:spcPts val="0"/>
              </a:spcBef>
              <a:spcAft>
                <a:spcPts val="0"/>
              </a:spcAft>
              <a:buNone/>
            </a:pPr>
            <a:r>
              <a:t/>
            </a:r>
            <a:endParaRPr sz="2100">
              <a:solidFill>
                <a:srgbClr val="FF5722"/>
              </a:solidFill>
              <a:latin typeface="Alfa Slab One"/>
              <a:ea typeface="Alfa Slab One"/>
              <a:cs typeface="Alfa Slab One"/>
              <a:sym typeface="Alfa Slab One"/>
            </a:endParaRPr>
          </a:p>
        </p:txBody>
      </p:sp>
      <p:sp>
        <p:nvSpPr>
          <p:cNvPr id="149" name="Google Shape;149;p19"/>
          <p:cNvSpPr txBox="1"/>
          <p:nvPr/>
        </p:nvSpPr>
        <p:spPr>
          <a:xfrm>
            <a:off x="565038" y="919475"/>
            <a:ext cx="7836000" cy="3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To allow researchers from around the world to work together.</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155" name="Google Shape;155;p20"/>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156" name="Google Shape;156;p20"/>
          <p:cNvSpPr/>
          <p:nvPr/>
        </p:nvSpPr>
        <p:spPr>
          <a:xfrm>
            <a:off x="329813" y="805187"/>
            <a:ext cx="8484244" cy="3720743"/>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grpSp>
        <p:nvGrpSpPr>
          <p:cNvPr id="157" name="Google Shape;157;p20"/>
          <p:cNvGrpSpPr/>
          <p:nvPr/>
        </p:nvGrpSpPr>
        <p:grpSpPr>
          <a:xfrm>
            <a:off x="4691573" y="5837734"/>
            <a:ext cx="733744" cy="615293"/>
            <a:chOff x="0" y="-38100"/>
            <a:chExt cx="296810" cy="233774"/>
          </a:xfrm>
        </p:grpSpPr>
        <p:sp>
          <p:nvSpPr>
            <p:cNvPr id="158" name="Google Shape;158;p20"/>
            <p:cNvSpPr/>
            <p:nvPr/>
          </p:nvSpPr>
          <p:spPr>
            <a:xfrm>
              <a:off x="0" y="0"/>
              <a:ext cx="296810" cy="195674"/>
            </a:xfrm>
            <a:custGeom>
              <a:rect b="b" l="l" r="r" t="t"/>
              <a:pathLst>
                <a:path extrusionOk="0" h="195674" w="296810">
                  <a:moveTo>
                    <a:pt x="0" y="0"/>
                  </a:moveTo>
                  <a:lnTo>
                    <a:pt x="296810" y="0"/>
                  </a:lnTo>
                  <a:lnTo>
                    <a:pt x="296810" y="195674"/>
                  </a:lnTo>
                  <a:lnTo>
                    <a:pt x="0" y="195674"/>
                  </a:lnTo>
                  <a:close/>
                </a:path>
              </a:pathLst>
            </a:custGeom>
            <a:solidFill>
              <a:srgbClr val="4A86E8"/>
            </a:solidFill>
            <a:ln cap="sq" cmpd="sng" w="38100">
              <a:solidFill>
                <a:srgbClr val="000000"/>
              </a:solidFill>
              <a:prstDash val="solid"/>
              <a:miter lim="8000"/>
              <a:headEnd len="sm" w="sm" type="none"/>
              <a:tailEnd len="sm" w="sm" type="none"/>
            </a:ln>
          </p:spPr>
        </p:sp>
        <p:sp>
          <p:nvSpPr>
            <p:cNvPr id="159" name="Google Shape;159;p20"/>
            <p:cNvSpPr txBox="1"/>
            <p:nvPr/>
          </p:nvSpPr>
          <p:spPr>
            <a:xfrm>
              <a:off x="0" y="-38100"/>
              <a:ext cx="296700" cy="2337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160" name="Google Shape;160;p20"/>
          <p:cNvSpPr txBox="1"/>
          <p:nvPr/>
        </p:nvSpPr>
        <p:spPr>
          <a:xfrm>
            <a:off x="3817623" y="6086045"/>
            <a:ext cx="2481600" cy="24600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b="1" i="0" lang="en" sz="1599" u="none" cap="none" strike="noStrike">
                <a:solidFill>
                  <a:srgbClr val="FFFF00"/>
                </a:solidFill>
                <a:latin typeface="Proxima Nova"/>
                <a:ea typeface="Proxima Nova"/>
                <a:cs typeface="Proxima Nova"/>
                <a:sym typeface="Proxima Nova"/>
              </a:rPr>
              <a:t>CPU</a:t>
            </a:r>
            <a:endParaRPr/>
          </a:p>
        </p:txBody>
      </p:sp>
      <p:sp>
        <p:nvSpPr>
          <p:cNvPr id="161" name="Google Shape;161;p20"/>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162" name="Google Shape;162;p20"/>
          <p:cNvSpPr/>
          <p:nvPr/>
        </p:nvSpPr>
        <p:spPr>
          <a:xfrm>
            <a:off x="329875" y="234871"/>
            <a:ext cx="8484244" cy="41950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63" name="Google Shape;163;p20"/>
          <p:cNvSpPr txBox="1"/>
          <p:nvPr/>
        </p:nvSpPr>
        <p:spPr>
          <a:xfrm>
            <a:off x="1170948" y="266475"/>
            <a:ext cx="7290000" cy="387900"/>
          </a:xfrm>
          <a:prstGeom prst="rect">
            <a:avLst/>
          </a:prstGeom>
          <a:noFill/>
          <a:ln>
            <a:noFill/>
          </a:ln>
        </p:spPr>
        <p:txBody>
          <a:bodyPr anchorCtr="0" anchor="t" bIns="0" lIns="0" spcFirstLastPara="1" rIns="0" wrap="square" tIns="0">
            <a:noAutofit/>
          </a:bodyPr>
          <a:lstStyle/>
          <a:p>
            <a:pPr indent="0" lvl="0" marL="0" rtl="0" algn="ctr">
              <a:lnSpc>
                <a:spcPct val="138005"/>
              </a:lnSpc>
              <a:spcBef>
                <a:spcPts val="0"/>
              </a:spcBef>
              <a:spcAft>
                <a:spcPts val="0"/>
              </a:spcAft>
              <a:buClr>
                <a:schemeClr val="dk1"/>
              </a:buClr>
              <a:buSzPts val="1100"/>
              <a:buFont typeface="Arial"/>
              <a:buNone/>
            </a:pPr>
            <a:r>
              <a:rPr lang="en" sz="2300">
                <a:solidFill>
                  <a:srgbClr val="FF5722"/>
                </a:solidFill>
                <a:latin typeface="Alfa Slab One"/>
                <a:ea typeface="Alfa Slab One"/>
                <a:cs typeface="Alfa Slab One"/>
                <a:sym typeface="Alfa Slab One"/>
              </a:rPr>
              <a:t>What are the advantages of HTML?</a:t>
            </a:r>
            <a:endParaRPr sz="2300">
              <a:solidFill>
                <a:srgbClr val="FF5722"/>
              </a:solidFill>
              <a:latin typeface="Alfa Slab One"/>
              <a:ea typeface="Alfa Slab One"/>
              <a:cs typeface="Alfa Slab One"/>
              <a:sym typeface="Alfa Slab One"/>
            </a:endParaRPr>
          </a:p>
          <a:p>
            <a:pPr indent="0" lvl="0" marL="0" rtl="0" algn="ctr">
              <a:lnSpc>
                <a:spcPct val="138005"/>
              </a:lnSpc>
              <a:spcBef>
                <a:spcPts val="0"/>
              </a:spcBef>
              <a:spcAft>
                <a:spcPts val="0"/>
              </a:spcAft>
              <a:buClr>
                <a:schemeClr val="dk1"/>
              </a:buClr>
              <a:buSzPts val="1100"/>
              <a:buFont typeface="Arial"/>
              <a:buNone/>
            </a:pPr>
            <a:r>
              <a:t/>
            </a:r>
            <a:endParaRPr sz="2300">
              <a:solidFill>
                <a:srgbClr val="FF5722"/>
              </a:solidFill>
              <a:latin typeface="Alfa Slab One"/>
              <a:ea typeface="Alfa Slab One"/>
              <a:cs typeface="Alfa Slab One"/>
              <a:sym typeface="Alfa Slab One"/>
            </a:endParaRPr>
          </a:p>
          <a:p>
            <a:pPr indent="0" lvl="0" marL="0" marR="0" rtl="0" algn="ctr">
              <a:lnSpc>
                <a:spcPct val="138005"/>
              </a:lnSpc>
              <a:spcBef>
                <a:spcPts val="0"/>
              </a:spcBef>
              <a:spcAft>
                <a:spcPts val="0"/>
              </a:spcAft>
              <a:buNone/>
            </a:pPr>
            <a:r>
              <a:t/>
            </a:r>
            <a:endParaRPr sz="2300">
              <a:solidFill>
                <a:srgbClr val="FF5722"/>
              </a:solidFill>
              <a:latin typeface="Alfa Slab One"/>
              <a:ea typeface="Alfa Slab One"/>
              <a:cs typeface="Alfa Slab One"/>
              <a:sym typeface="Alfa Slab One"/>
            </a:endParaRPr>
          </a:p>
        </p:txBody>
      </p:sp>
      <p:sp>
        <p:nvSpPr>
          <p:cNvPr id="164" name="Google Shape;164;p20"/>
          <p:cNvSpPr txBox="1"/>
          <p:nvPr/>
        </p:nvSpPr>
        <p:spPr>
          <a:xfrm>
            <a:off x="565038" y="919475"/>
            <a:ext cx="7836000" cy="330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Helps to create responsive designs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Helps to develop games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Helps to create offline web applications</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p:nvPr/>
        </p:nvSpPr>
        <p:spPr>
          <a:xfrm>
            <a:off x="2200" y="0"/>
            <a:ext cx="9139483" cy="5141040"/>
          </a:xfrm>
          <a:custGeom>
            <a:rect b="b" l="l" r="r" t="t"/>
            <a:pathLst>
              <a:path extrusionOk="0" h="2702255" w="4816592">
                <a:moveTo>
                  <a:pt x="0" y="0"/>
                </a:moveTo>
                <a:lnTo>
                  <a:pt x="4816592" y="0"/>
                </a:lnTo>
                <a:lnTo>
                  <a:pt x="4816592" y="2702255"/>
                </a:lnTo>
                <a:lnTo>
                  <a:pt x="0" y="2702255"/>
                </a:lnTo>
                <a:close/>
              </a:path>
            </a:pathLst>
          </a:custGeom>
          <a:solidFill>
            <a:srgbClr val="D9D9D9"/>
          </a:solidFill>
          <a:ln cap="sq" cmpd="sng" w="28575">
            <a:solidFill>
              <a:srgbClr val="000000"/>
            </a:solidFill>
            <a:prstDash val="solid"/>
            <a:miter lim="8000"/>
            <a:headEnd len="sm" w="sm" type="none"/>
            <a:tailEnd len="sm" w="sm" type="none"/>
          </a:ln>
        </p:spPr>
      </p:sp>
      <p:sp>
        <p:nvSpPr>
          <p:cNvPr id="170" name="Google Shape;170;p21"/>
          <p:cNvSpPr txBox="1"/>
          <p:nvPr/>
        </p:nvSpPr>
        <p:spPr>
          <a:xfrm>
            <a:off x="12225509" y="6169107"/>
            <a:ext cx="3787500" cy="2463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 sz="1600" u="none" cap="none" strike="noStrike">
                <a:solidFill>
                  <a:srgbClr val="000000"/>
                </a:solidFill>
                <a:latin typeface="Arial"/>
                <a:ea typeface="Arial"/>
                <a:cs typeface="Arial"/>
                <a:sym typeface="Arial"/>
              </a:rPr>
              <a:t>Designed by Freepik</a:t>
            </a:r>
            <a:endParaRPr/>
          </a:p>
        </p:txBody>
      </p:sp>
      <p:sp>
        <p:nvSpPr>
          <p:cNvPr id="171" name="Google Shape;171;p21"/>
          <p:cNvSpPr/>
          <p:nvPr/>
        </p:nvSpPr>
        <p:spPr>
          <a:xfrm>
            <a:off x="329813" y="805187"/>
            <a:ext cx="8484244" cy="3720743"/>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grpSp>
        <p:nvGrpSpPr>
          <p:cNvPr id="172" name="Google Shape;172;p21"/>
          <p:cNvGrpSpPr/>
          <p:nvPr/>
        </p:nvGrpSpPr>
        <p:grpSpPr>
          <a:xfrm>
            <a:off x="4691573" y="5837734"/>
            <a:ext cx="733744" cy="615293"/>
            <a:chOff x="0" y="-38100"/>
            <a:chExt cx="296810" cy="233774"/>
          </a:xfrm>
        </p:grpSpPr>
        <p:sp>
          <p:nvSpPr>
            <p:cNvPr id="173" name="Google Shape;173;p21"/>
            <p:cNvSpPr/>
            <p:nvPr/>
          </p:nvSpPr>
          <p:spPr>
            <a:xfrm>
              <a:off x="0" y="0"/>
              <a:ext cx="296810" cy="195674"/>
            </a:xfrm>
            <a:custGeom>
              <a:rect b="b" l="l" r="r" t="t"/>
              <a:pathLst>
                <a:path extrusionOk="0" h="195674" w="296810">
                  <a:moveTo>
                    <a:pt x="0" y="0"/>
                  </a:moveTo>
                  <a:lnTo>
                    <a:pt x="296810" y="0"/>
                  </a:lnTo>
                  <a:lnTo>
                    <a:pt x="296810" y="195674"/>
                  </a:lnTo>
                  <a:lnTo>
                    <a:pt x="0" y="195674"/>
                  </a:lnTo>
                  <a:close/>
                </a:path>
              </a:pathLst>
            </a:custGeom>
            <a:solidFill>
              <a:srgbClr val="4A86E8"/>
            </a:solidFill>
            <a:ln cap="sq" cmpd="sng" w="38100">
              <a:solidFill>
                <a:srgbClr val="000000"/>
              </a:solidFill>
              <a:prstDash val="solid"/>
              <a:miter lim="8000"/>
              <a:headEnd len="sm" w="sm" type="none"/>
              <a:tailEnd len="sm" w="sm" type="none"/>
            </a:ln>
          </p:spPr>
        </p:sp>
        <p:sp>
          <p:nvSpPr>
            <p:cNvPr id="174" name="Google Shape;174;p21"/>
            <p:cNvSpPr txBox="1"/>
            <p:nvPr/>
          </p:nvSpPr>
          <p:spPr>
            <a:xfrm>
              <a:off x="0" y="-38100"/>
              <a:ext cx="296700" cy="2337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175" name="Google Shape;175;p21"/>
          <p:cNvSpPr txBox="1"/>
          <p:nvPr/>
        </p:nvSpPr>
        <p:spPr>
          <a:xfrm>
            <a:off x="3817623" y="6086045"/>
            <a:ext cx="2481600" cy="24600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b="1" i="0" lang="en" sz="1599" u="none" cap="none" strike="noStrike">
                <a:solidFill>
                  <a:srgbClr val="FFFF00"/>
                </a:solidFill>
                <a:latin typeface="Proxima Nova"/>
                <a:ea typeface="Proxima Nova"/>
                <a:cs typeface="Proxima Nova"/>
                <a:sym typeface="Proxima Nova"/>
              </a:rPr>
              <a:t>CPU</a:t>
            </a:r>
            <a:endParaRPr/>
          </a:p>
        </p:txBody>
      </p:sp>
      <p:sp>
        <p:nvSpPr>
          <p:cNvPr id="176" name="Google Shape;176;p21"/>
          <p:cNvSpPr txBox="1"/>
          <p:nvPr/>
        </p:nvSpPr>
        <p:spPr>
          <a:xfrm>
            <a:off x="3453445" y="4676713"/>
            <a:ext cx="2237100" cy="246000"/>
          </a:xfrm>
          <a:prstGeom prst="rect">
            <a:avLst/>
          </a:prstGeom>
          <a:noFill/>
          <a:ln>
            <a:noFill/>
          </a:ln>
        </p:spPr>
        <p:txBody>
          <a:bodyPr anchorCtr="0" anchor="ctr" bIns="0" lIns="0" spcFirstLastPara="1" rIns="0" wrap="square" tIns="0">
            <a:noAutofit/>
          </a:bodyPr>
          <a:lstStyle/>
          <a:p>
            <a:pPr indent="0" lvl="0" marL="0" marR="0" rtl="0" algn="ctr">
              <a:lnSpc>
                <a:spcPct val="138014"/>
              </a:lnSpc>
              <a:spcBef>
                <a:spcPts val="0"/>
              </a:spcBef>
              <a:spcAft>
                <a:spcPts val="0"/>
              </a:spcAft>
              <a:buNone/>
            </a:pPr>
            <a:r>
              <a:rPr lang="en" sz="799"/>
              <a:t>© All 4 Computer Science</a:t>
            </a:r>
            <a:endParaRPr sz="100"/>
          </a:p>
        </p:txBody>
      </p:sp>
      <p:sp>
        <p:nvSpPr>
          <p:cNvPr id="177" name="Google Shape;177;p21"/>
          <p:cNvSpPr/>
          <p:nvPr/>
        </p:nvSpPr>
        <p:spPr>
          <a:xfrm>
            <a:off x="329875" y="234871"/>
            <a:ext cx="8484244" cy="419500"/>
          </a:xfrm>
          <a:custGeom>
            <a:rect b="b" l="l" r="r" t="t"/>
            <a:pathLst>
              <a:path extrusionOk="0" h="371239" w="4113573">
                <a:moveTo>
                  <a:pt x="0" y="0"/>
                </a:moveTo>
                <a:lnTo>
                  <a:pt x="4113573" y="0"/>
                </a:lnTo>
                <a:lnTo>
                  <a:pt x="4113573" y="371239"/>
                </a:lnTo>
                <a:lnTo>
                  <a:pt x="0" y="371239"/>
                </a:lnTo>
                <a:close/>
              </a:path>
            </a:pathLst>
          </a:custGeom>
          <a:solidFill>
            <a:srgbClr val="C8DDFF"/>
          </a:solidFill>
          <a:ln cap="sq" cmpd="sng" w="28575">
            <a:solidFill>
              <a:srgbClr val="000000"/>
            </a:solidFill>
            <a:prstDash val="solid"/>
            <a:miter lim="8000"/>
            <a:headEnd len="sm" w="sm" type="none"/>
            <a:tailEnd len="sm" w="sm" type="none"/>
          </a:ln>
        </p:spPr>
      </p:sp>
      <p:sp>
        <p:nvSpPr>
          <p:cNvPr id="178" name="Google Shape;178;p21"/>
          <p:cNvSpPr txBox="1"/>
          <p:nvPr/>
        </p:nvSpPr>
        <p:spPr>
          <a:xfrm>
            <a:off x="2850838" y="266475"/>
            <a:ext cx="3442200" cy="387900"/>
          </a:xfrm>
          <a:prstGeom prst="rect">
            <a:avLst/>
          </a:prstGeom>
          <a:noFill/>
          <a:ln>
            <a:noFill/>
          </a:ln>
        </p:spPr>
        <p:txBody>
          <a:bodyPr anchorCtr="0" anchor="t" bIns="0" lIns="0" spcFirstLastPara="1" rIns="0" wrap="square" tIns="0">
            <a:noAutofit/>
          </a:bodyPr>
          <a:lstStyle/>
          <a:p>
            <a:pPr indent="0" lvl="0" marL="0" rtl="0" algn="ctr">
              <a:lnSpc>
                <a:spcPct val="138005"/>
              </a:lnSpc>
              <a:spcBef>
                <a:spcPts val="0"/>
              </a:spcBef>
              <a:spcAft>
                <a:spcPts val="0"/>
              </a:spcAft>
              <a:buClr>
                <a:schemeClr val="dk1"/>
              </a:buClr>
              <a:buSzPts val="1100"/>
              <a:buFont typeface="Arial"/>
              <a:buNone/>
            </a:pPr>
            <a:r>
              <a:rPr lang="en" sz="2300">
                <a:solidFill>
                  <a:srgbClr val="FF5722"/>
                </a:solidFill>
                <a:latin typeface="Alfa Slab One"/>
                <a:ea typeface="Alfa Slab One"/>
                <a:cs typeface="Alfa Slab One"/>
                <a:sym typeface="Alfa Slab One"/>
              </a:rPr>
              <a:t>Infographic Activity</a:t>
            </a:r>
            <a:endParaRPr sz="2300">
              <a:solidFill>
                <a:srgbClr val="FF5722"/>
              </a:solidFill>
              <a:latin typeface="Alfa Slab One"/>
              <a:ea typeface="Alfa Slab One"/>
              <a:cs typeface="Alfa Slab One"/>
              <a:sym typeface="Alfa Slab One"/>
            </a:endParaRPr>
          </a:p>
          <a:p>
            <a:pPr indent="0" lvl="0" marL="0" rtl="0" algn="ctr">
              <a:lnSpc>
                <a:spcPct val="138005"/>
              </a:lnSpc>
              <a:spcBef>
                <a:spcPts val="0"/>
              </a:spcBef>
              <a:spcAft>
                <a:spcPts val="0"/>
              </a:spcAft>
              <a:buClr>
                <a:schemeClr val="dk1"/>
              </a:buClr>
              <a:buSzPts val="1100"/>
              <a:buFont typeface="Arial"/>
              <a:buNone/>
            </a:pPr>
            <a:r>
              <a:t/>
            </a:r>
            <a:endParaRPr sz="2300">
              <a:solidFill>
                <a:srgbClr val="FF5722"/>
              </a:solidFill>
              <a:latin typeface="Alfa Slab One"/>
              <a:ea typeface="Alfa Slab One"/>
              <a:cs typeface="Alfa Slab One"/>
              <a:sym typeface="Alfa Slab One"/>
            </a:endParaRPr>
          </a:p>
          <a:p>
            <a:pPr indent="0" lvl="0" marL="0" marR="0" rtl="0" algn="ctr">
              <a:lnSpc>
                <a:spcPct val="138005"/>
              </a:lnSpc>
              <a:spcBef>
                <a:spcPts val="0"/>
              </a:spcBef>
              <a:spcAft>
                <a:spcPts val="0"/>
              </a:spcAft>
              <a:buNone/>
            </a:pPr>
            <a:r>
              <a:t/>
            </a:r>
            <a:endParaRPr sz="2300">
              <a:solidFill>
                <a:srgbClr val="FF5722"/>
              </a:solidFill>
              <a:latin typeface="Alfa Slab One"/>
              <a:ea typeface="Alfa Slab One"/>
              <a:cs typeface="Alfa Slab One"/>
              <a:sym typeface="Alfa Slab One"/>
            </a:endParaRPr>
          </a:p>
        </p:txBody>
      </p:sp>
      <p:sp>
        <p:nvSpPr>
          <p:cNvPr id="179" name="Google Shape;179;p21"/>
          <p:cNvSpPr txBox="1"/>
          <p:nvPr/>
        </p:nvSpPr>
        <p:spPr>
          <a:xfrm>
            <a:off x="565050" y="919475"/>
            <a:ext cx="7836000" cy="31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Instructions: Select 3-5 facts from this chapter and create an infographic using those facts. After the students have completed this, have them share their infographic with the class. In the end, the students should conclude with what new or interesting information that they learned.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Example: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u="sng">
                <a:solidFill>
                  <a:schemeClr val="hlink"/>
                </a:solidFill>
                <a:hlinkClick r:id="rId3"/>
              </a:rPr>
              <a:t>https://venngage.com/blog/what-is-an-infographic/</a:t>
            </a:r>
            <a:r>
              <a:rPr lang="e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