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12"/>
  </p:handoutMasterIdLst>
  <p:sldIdLst>
    <p:sldId id="267" r:id="rId3"/>
    <p:sldId id="257" r:id="rId4"/>
    <p:sldId id="261" r:id="rId5"/>
    <p:sldId id="262" r:id="rId6"/>
    <p:sldId id="263" r:id="rId7"/>
    <p:sldId id="264" r:id="rId8"/>
    <p:sldId id="258" r:id="rId9"/>
    <p:sldId id="265" r:id="rId10"/>
    <p:sldId id="266" r:id="rId11"/>
  </p:sldIdLst>
  <p:sldSz cx="9144000" cy="6858000" type="screen4x3"/>
  <p:notesSz cx="7004050" cy="9223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08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5300" cy="461963"/>
          </a:xfrm>
          <a:prstGeom prst="rect">
            <a:avLst/>
          </a:prstGeom>
        </p:spPr>
        <p:txBody>
          <a:bodyPr vert="horz" lIns="91430" tIns="45715" rIns="91430" bIns="45715" rtlCol="0"/>
          <a:lstStyle>
            <a:lvl1pPr algn="l">
              <a:defRPr sz="1200"/>
            </a:lvl1pPr>
          </a:lstStyle>
          <a:p>
            <a:endParaRPr lang="en-CA"/>
          </a:p>
        </p:txBody>
      </p:sp>
      <p:sp>
        <p:nvSpPr>
          <p:cNvPr id="3" name="Date Placeholder 2"/>
          <p:cNvSpPr>
            <a:spLocks noGrp="1"/>
          </p:cNvSpPr>
          <p:nvPr>
            <p:ph type="dt" sz="quarter" idx="1"/>
          </p:nvPr>
        </p:nvSpPr>
        <p:spPr>
          <a:xfrm>
            <a:off x="3967164" y="1"/>
            <a:ext cx="3035300" cy="461963"/>
          </a:xfrm>
          <a:prstGeom prst="rect">
            <a:avLst/>
          </a:prstGeom>
        </p:spPr>
        <p:txBody>
          <a:bodyPr vert="horz" lIns="91430" tIns="45715" rIns="91430" bIns="45715" rtlCol="0"/>
          <a:lstStyle>
            <a:lvl1pPr algn="r">
              <a:defRPr sz="1200"/>
            </a:lvl1pPr>
          </a:lstStyle>
          <a:p>
            <a:fld id="{88FD9859-B379-4347-ABE4-5CCFE668F710}" type="datetimeFigureOut">
              <a:rPr lang="en-CA" smtClean="0"/>
              <a:t>2015-04-04</a:t>
            </a:fld>
            <a:endParaRPr lang="en-CA"/>
          </a:p>
        </p:txBody>
      </p:sp>
      <p:sp>
        <p:nvSpPr>
          <p:cNvPr id="4" name="Footer Placeholder 3"/>
          <p:cNvSpPr>
            <a:spLocks noGrp="1"/>
          </p:cNvSpPr>
          <p:nvPr>
            <p:ph type="ftr" sz="quarter" idx="2"/>
          </p:nvPr>
        </p:nvSpPr>
        <p:spPr>
          <a:xfrm>
            <a:off x="0" y="8759825"/>
            <a:ext cx="3035300" cy="461963"/>
          </a:xfrm>
          <a:prstGeom prst="rect">
            <a:avLst/>
          </a:prstGeom>
        </p:spPr>
        <p:txBody>
          <a:bodyPr vert="horz" lIns="91430" tIns="45715" rIns="91430" bIns="45715" rtlCol="0" anchor="b"/>
          <a:lstStyle>
            <a:lvl1pPr algn="l">
              <a:defRPr sz="1200"/>
            </a:lvl1pPr>
          </a:lstStyle>
          <a:p>
            <a:endParaRPr lang="en-CA"/>
          </a:p>
        </p:txBody>
      </p:sp>
      <p:sp>
        <p:nvSpPr>
          <p:cNvPr id="5" name="Slide Number Placeholder 4"/>
          <p:cNvSpPr>
            <a:spLocks noGrp="1"/>
          </p:cNvSpPr>
          <p:nvPr>
            <p:ph type="sldNum" sz="quarter" idx="3"/>
          </p:nvPr>
        </p:nvSpPr>
        <p:spPr>
          <a:xfrm>
            <a:off x="3967164" y="8759825"/>
            <a:ext cx="3035300" cy="461963"/>
          </a:xfrm>
          <a:prstGeom prst="rect">
            <a:avLst/>
          </a:prstGeom>
        </p:spPr>
        <p:txBody>
          <a:bodyPr vert="horz" lIns="91430" tIns="45715" rIns="91430" bIns="45715" rtlCol="0" anchor="b"/>
          <a:lstStyle>
            <a:lvl1pPr algn="r">
              <a:defRPr sz="1200"/>
            </a:lvl1pPr>
          </a:lstStyle>
          <a:p>
            <a:fld id="{EA7D9F88-3E3D-4633-B162-02F566E9B08E}" type="slidenum">
              <a:rPr lang="en-CA" smtClean="0"/>
              <a:t>‹#›</a:t>
            </a:fld>
            <a:endParaRPr lang="en-CA"/>
          </a:p>
        </p:txBody>
      </p:sp>
    </p:spTree>
    <p:extLst>
      <p:ext uri="{BB962C8B-B14F-4D97-AF65-F5344CB8AC3E}">
        <p14:creationId xmlns:p14="http://schemas.microsoft.com/office/powerpoint/2010/main" val="78557881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6EE3893-28ED-2A46-99C6-AC93316FF179}"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182963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6EE3893-28ED-2A46-99C6-AC93316FF179}"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256477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6EE3893-28ED-2A46-99C6-AC93316FF179}"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579590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Rectangle 1"/>
          <p:cNvSpPr>
            <a:spLocks/>
          </p:cNvSpPr>
          <p:nvPr userDrawn="1"/>
        </p:nvSpPr>
        <p:spPr bwMode="auto">
          <a:xfrm>
            <a:off x="0" y="0"/>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10" name="Rectangle 2"/>
          <p:cNvSpPr>
            <a:spLocks/>
          </p:cNvSpPr>
          <p:nvPr userDrawn="1"/>
        </p:nvSpPr>
        <p:spPr bwMode="auto">
          <a:xfrm>
            <a:off x="0" y="6063258"/>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pPr/>
              <a:t>‹#›</a:t>
            </a:fld>
            <a:endParaRPr lang="en-US"/>
          </a:p>
        </p:txBody>
      </p:sp>
      <p:sp>
        <p:nvSpPr>
          <p:cNvPr id="7" name="Rectangle 2"/>
          <p:cNvSpPr>
            <a:spLocks noGrp="1" noChangeArrowheads="1"/>
          </p:cNvSpPr>
          <p:nvPr>
            <p:ph type="title"/>
          </p:nvPr>
        </p:nvSpPr>
        <p:spPr bwMode="auto">
          <a:xfrm>
            <a:off x="178595" y="2821781"/>
            <a:ext cx="8786813" cy="71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sym typeface="Helvetica Neue Bold Condensed" charset="0"/>
              </a:rPr>
              <a:t>Click to edit Master title style</a:t>
            </a:r>
          </a:p>
        </p:txBody>
      </p:sp>
      <p:sp>
        <p:nvSpPr>
          <p:cNvPr id="16" name="Text Placeholder 15"/>
          <p:cNvSpPr>
            <a:spLocks noGrp="1"/>
          </p:cNvSpPr>
          <p:nvPr>
            <p:ph type="body" sz="quarter" idx="11"/>
          </p:nvPr>
        </p:nvSpPr>
        <p:spPr>
          <a:xfrm>
            <a:off x="179388" y="3538728"/>
            <a:ext cx="8786812" cy="457200"/>
          </a:xfrm>
        </p:spPr>
        <p:txBody>
          <a:bodyPr/>
          <a:lstStyle>
            <a:lvl1pPr marL="0" indent="0">
              <a:spcBef>
                <a:spcPts val="0"/>
              </a:spcBef>
              <a:buFontTx/>
              <a:buNone/>
              <a:defRPr lang="en-US" sz="2700" b="0" dirty="0">
                <a:solidFill>
                  <a:srgbClr val="9A9A9A"/>
                </a:solidFill>
                <a:latin typeface="+mn-lt"/>
                <a:ea typeface="+mn-ea"/>
                <a:cs typeface="+mn-cs"/>
                <a:sym typeface="Helvetica Neue Light" charset="0"/>
              </a:defRPr>
            </a:lvl1pPr>
          </a:lstStyle>
          <a:p>
            <a:pPr lvl="0"/>
            <a:endParaRPr lang="en-US" dirty="0"/>
          </a:p>
        </p:txBody>
      </p:sp>
      <p:sp>
        <p:nvSpPr>
          <p:cNvPr id="8" name="Picture Placeholder 7"/>
          <p:cNvSpPr>
            <a:spLocks noGrp="1"/>
          </p:cNvSpPr>
          <p:nvPr>
            <p:ph type="pic" sz="quarter" idx="12" hasCustomPrompt="1"/>
          </p:nvPr>
        </p:nvSpPr>
        <p:spPr>
          <a:xfrm>
            <a:off x="182879" y="6208776"/>
            <a:ext cx="1938528" cy="539496"/>
          </a:xfrm>
        </p:spPr>
        <p:txBody>
          <a:bodyPr/>
          <a:lstStyle>
            <a:lvl1pPr marL="0" indent="0" algn="ctr">
              <a:spcBef>
                <a:spcPts val="0"/>
              </a:spcBef>
              <a:buNone/>
              <a:defRPr sz="1600">
                <a:solidFill>
                  <a:srgbClr val="000000"/>
                </a:solidFill>
              </a:defRPr>
            </a:lvl1pPr>
          </a:lstStyle>
          <a:p>
            <a:r>
              <a:rPr lang="en-US" dirty="0" smtClean="0"/>
              <a:t>Company Logo</a:t>
            </a:r>
            <a:endParaRPr lang="en-US" dirty="0"/>
          </a:p>
        </p:txBody>
      </p:sp>
    </p:spTree>
    <p:extLst>
      <p:ext uri="{BB962C8B-B14F-4D97-AF65-F5344CB8AC3E}">
        <p14:creationId xmlns:p14="http://schemas.microsoft.com/office/powerpoint/2010/main" val="241125775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a:p>
        </p:txBody>
      </p:sp>
      <p:sp>
        <p:nvSpPr>
          <p:cNvPr id="9"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Tree>
    <p:extLst>
      <p:ext uri="{BB962C8B-B14F-4D97-AF65-F5344CB8AC3E}">
        <p14:creationId xmlns:p14="http://schemas.microsoft.com/office/powerpoint/2010/main" val="6767272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Bullets -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a:p>
        </p:txBody>
      </p:sp>
      <p:sp>
        <p:nvSpPr>
          <p:cNvPr id="7" name="Content Placeholder 2"/>
          <p:cNvSpPr>
            <a:spLocks noGrp="1"/>
          </p:cNvSpPr>
          <p:nvPr>
            <p:ph idx="1"/>
          </p:nvPr>
        </p:nvSpPr>
        <p:spPr>
          <a:xfrm>
            <a:off x="178595" y="1785938"/>
            <a:ext cx="4178808" cy="4911328"/>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3"/>
          <p:cNvSpPr>
            <a:spLocks/>
          </p:cNvSpPr>
          <p:nvPr userDrawn="1"/>
        </p:nvSpPr>
        <p:spPr bwMode="auto">
          <a:xfrm>
            <a:off x="4536281" y="1589484"/>
            <a:ext cx="89297" cy="5268516"/>
          </a:xfrm>
          <a:prstGeom prst="rect">
            <a:avLst/>
          </a:prstGeom>
          <a:solidFill>
            <a:srgbClr val="343434">
              <a:alpha val="9999"/>
            </a:srgbClr>
          </a:soli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9"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Tree>
    <p:extLst>
      <p:ext uri="{BB962C8B-B14F-4D97-AF65-F5344CB8AC3E}">
        <p14:creationId xmlns:p14="http://schemas.microsoft.com/office/powerpoint/2010/main" val="19453882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ullets -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a:p>
        </p:txBody>
      </p:sp>
      <p:sp>
        <p:nvSpPr>
          <p:cNvPr id="7" name="Content Placeholder 2"/>
          <p:cNvSpPr>
            <a:spLocks noGrp="1"/>
          </p:cNvSpPr>
          <p:nvPr>
            <p:ph idx="1"/>
          </p:nvPr>
        </p:nvSpPr>
        <p:spPr>
          <a:xfrm>
            <a:off x="4782312" y="1785938"/>
            <a:ext cx="4178808" cy="4911328"/>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i="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
        <p:nvSpPr>
          <p:cNvPr id="10" name="Rectangle 3"/>
          <p:cNvSpPr>
            <a:spLocks/>
          </p:cNvSpPr>
          <p:nvPr userDrawn="1"/>
        </p:nvSpPr>
        <p:spPr bwMode="auto">
          <a:xfrm>
            <a:off x="4536281" y="1589484"/>
            <a:ext cx="89297" cy="5268516"/>
          </a:xfrm>
          <a:prstGeom prst="rect">
            <a:avLst/>
          </a:prstGeom>
          <a:solidFill>
            <a:srgbClr val="343434">
              <a:alpha val="9999"/>
            </a:srgbClr>
          </a:soli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3" name="TextBox 2"/>
          <p:cNvSpPr txBox="1"/>
          <p:nvPr userDrawn="1"/>
        </p:nvSpPr>
        <p:spPr>
          <a:xfrm>
            <a:off x="995680" y="1148080"/>
            <a:ext cx="184666" cy="369332"/>
          </a:xfrm>
          <a:prstGeom prst="rect">
            <a:avLst/>
          </a:prstGeom>
          <a:noFill/>
        </p:spPr>
        <p:txBody>
          <a:bodyPr wrap="none" rtlCol="0">
            <a:spAutoFit/>
          </a:bodyPr>
          <a:lstStyle/>
          <a:p>
            <a:pPr defTabSz="914174"/>
            <a:endParaRPr lang="en-US" dirty="0">
              <a:solidFill>
                <a:srgbClr val="000000"/>
              </a:solidFill>
              <a:latin typeface="Franklin Gothic Book"/>
            </a:endParaRPr>
          </a:p>
        </p:txBody>
      </p:sp>
    </p:spTree>
    <p:extLst>
      <p:ext uri="{BB962C8B-B14F-4D97-AF65-F5344CB8AC3E}">
        <p14:creationId xmlns:p14="http://schemas.microsoft.com/office/powerpoint/2010/main" val="372790472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ullets, &amp;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a:p>
        </p:txBody>
      </p:sp>
      <p:sp>
        <p:nvSpPr>
          <p:cNvPr id="7" name="Content Placeholder 2"/>
          <p:cNvSpPr>
            <a:spLocks noGrp="1"/>
          </p:cNvSpPr>
          <p:nvPr>
            <p:ph idx="1"/>
          </p:nvPr>
        </p:nvSpPr>
        <p:spPr>
          <a:xfrm>
            <a:off x="178595" y="1785938"/>
            <a:ext cx="5056632" cy="4911328"/>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4"/>
          <p:cNvSpPr>
            <a:spLocks noGrp="1"/>
          </p:cNvSpPr>
          <p:nvPr>
            <p:ph type="pic" sz="quarter" idx="11" hasCustomPrompt="1"/>
          </p:nvPr>
        </p:nvSpPr>
        <p:spPr>
          <a:xfrm>
            <a:off x="5586983" y="1783080"/>
            <a:ext cx="3282696" cy="4910328"/>
          </a:xfrm>
          <a:ln w="9525">
            <a:solidFill>
              <a:schemeClr val="tx1"/>
            </a:solidFill>
          </a:ln>
        </p:spPr>
        <p:txBody>
          <a:bodyPr/>
          <a:lstStyle>
            <a:lvl1pPr marL="0" indent="0" algn="ctr">
              <a:spcBef>
                <a:spcPts val="0"/>
              </a:spcBef>
              <a:buNone/>
              <a:defRPr>
                <a:solidFill>
                  <a:srgbClr val="000000"/>
                </a:solidFill>
              </a:defRPr>
            </a:lvl1pPr>
          </a:lstStyle>
          <a:p>
            <a:r>
              <a:rPr lang="en-US" dirty="0" smtClean="0"/>
              <a:t>Photo</a:t>
            </a:r>
            <a:endParaRPr lang="en-US" dirty="0"/>
          </a:p>
        </p:txBody>
      </p:sp>
      <p:sp>
        <p:nvSpPr>
          <p:cNvPr id="10" name="Text Placeholder 15"/>
          <p:cNvSpPr>
            <a:spLocks noGrp="1"/>
          </p:cNvSpPr>
          <p:nvPr>
            <p:ph type="body" sz="quarter" idx="12"/>
          </p:nvPr>
        </p:nvSpPr>
        <p:spPr>
          <a:xfrm>
            <a:off x="179388" y="804672"/>
            <a:ext cx="8786812" cy="731520"/>
          </a:xfrm>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a:defRPr lang="en-US" sz="2700" b="0" kern="1200" dirty="0">
                <a:solidFill>
                  <a:srgbClr val="9A9A9A"/>
                </a:solidFill>
                <a:latin typeface="+mn-lt"/>
                <a:ea typeface="ＭＳ Ｐゴシック" charset="0"/>
                <a:cs typeface="Helvetica Neue Light" charset="0"/>
              </a:defRPr>
            </a:lvl1pPr>
          </a:lstStyle>
          <a:p>
            <a:pPr marL="0" lvl="0" indent="0">
              <a:lnSpc>
                <a:spcPct val="90000"/>
              </a:lnSpc>
              <a:spcBef>
                <a:spcPts val="0"/>
              </a:spcBef>
              <a:buFontTx/>
              <a:buNone/>
            </a:pPr>
            <a:endParaRPr lang="en-US" dirty="0"/>
          </a:p>
        </p:txBody>
      </p:sp>
    </p:spTree>
    <p:extLst>
      <p:ext uri="{BB962C8B-B14F-4D97-AF65-F5344CB8AC3E}">
        <p14:creationId xmlns:p14="http://schemas.microsoft.com/office/powerpoint/2010/main" val="153494131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a:p>
        </p:txBody>
      </p:sp>
      <p:sp>
        <p:nvSpPr>
          <p:cNvPr id="9"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i="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Tree>
    <p:extLst>
      <p:ext uri="{BB962C8B-B14F-4D97-AF65-F5344CB8AC3E}">
        <p14:creationId xmlns:p14="http://schemas.microsoft.com/office/powerpoint/2010/main" val="23411408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Top, 50/50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a:p>
        </p:txBody>
      </p:sp>
      <p:sp>
        <p:nvSpPr>
          <p:cNvPr id="7" name="Rectangle 3"/>
          <p:cNvSpPr>
            <a:spLocks/>
          </p:cNvSpPr>
          <p:nvPr userDrawn="1"/>
        </p:nvSpPr>
        <p:spPr bwMode="auto">
          <a:xfrm>
            <a:off x="4536281" y="1589484"/>
            <a:ext cx="89297" cy="5268516"/>
          </a:xfrm>
          <a:prstGeom prst="rect">
            <a:avLst/>
          </a:prstGeom>
          <a:solidFill>
            <a:srgbClr val="343434">
              <a:alpha val="9999"/>
            </a:srgbClr>
          </a:soli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8"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Tree>
    <p:extLst>
      <p:ext uri="{BB962C8B-B14F-4D97-AF65-F5344CB8AC3E}">
        <p14:creationId xmlns:p14="http://schemas.microsoft.com/office/powerpoint/2010/main" val="2663676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BB342D3F-0964-674F-886D-75E26F7BF682}" type="slidenum">
              <a:rPr lang="en-US"/>
              <a:pPr/>
              <a:t>‹#›</a:t>
            </a:fld>
            <a:endParaRPr lang="en-US"/>
          </a:p>
        </p:txBody>
      </p:sp>
      <p:sp>
        <p:nvSpPr>
          <p:cNvPr id="5" name="Content Placeholder 2"/>
          <p:cNvSpPr>
            <a:spLocks noGrp="1"/>
          </p:cNvSpPr>
          <p:nvPr>
            <p:ph idx="1"/>
          </p:nvPr>
        </p:nvSpPr>
        <p:spPr>
          <a:xfrm>
            <a:off x="178595" y="978408"/>
            <a:ext cx="8786813" cy="4911328"/>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
          <p:cNvSpPr>
            <a:spLocks/>
          </p:cNvSpPr>
          <p:nvPr userDrawn="1"/>
        </p:nvSpPr>
        <p:spPr bwMode="auto">
          <a:xfrm>
            <a:off x="0" y="0"/>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7" name="Rectangle 2"/>
          <p:cNvSpPr>
            <a:spLocks/>
          </p:cNvSpPr>
          <p:nvPr userDrawn="1"/>
        </p:nvSpPr>
        <p:spPr bwMode="auto">
          <a:xfrm>
            <a:off x="0" y="6063258"/>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Tree>
    <p:extLst>
      <p:ext uri="{BB962C8B-B14F-4D97-AF65-F5344CB8AC3E}">
        <p14:creationId xmlns:p14="http://schemas.microsoft.com/office/powerpoint/2010/main" val="3775276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6EE3893-28ED-2A46-99C6-AC93316FF179}"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653112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 Horizonta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BB342D3F-0964-674F-886D-75E26F7BF682}" type="slidenum">
              <a:rPr lang="en-US"/>
              <a:pPr/>
              <a:t>‹#›</a:t>
            </a:fld>
            <a:endParaRPr lang="en-US"/>
          </a:p>
        </p:txBody>
      </p:sp>
      <p:sp>
        <p:nvSpPr>
          <p:cNvPr id="5" name="Title 1"/>
          <p:cNvSpPr>
            <a:spLocks noGrp="1"/>
          </p:cNvSpPr>
          <p:nvPr>
            <p:ph type="title"/>
          </p:nvPr>
        </p:nvSpPr>
        <p:spPr>
          <a:xfrm>
            <a:off x="182880" y="5166360"/>
            <a:ext cx="8786813" cy="713232"/>
          </a:xfrm>
        </p:spPr>
        <p:txBody>
          <a:bodyPr/>
          <a:lstStyle>
            <a:lvl1pPr algn="ctr">
              <a:defRPr>
                <a:solidFill>
                  <a:schemeClr val="tx1"/>
                </a:solidFill>
              </a:defRPr>
            </a:lvl1pPr>
          </a:lstStyle>
          <a:p>
            <a:r>
              <a:rPr lang="en-US" dirty="0" smtClean="0"/>
              <a:t>Click to edit Master title style</a:t>
            </a:r>
            <a:endParaRPr lang="en-US" dirty="0"/>
          </a:p>
        </p:txBody>
      </p:sp>
      <p:sp>
        <p:nvSpPr>
          <p:cNvPr id="6" name="Picture Placeholder 4"/>
          <p:cNvSpPr>
            <a:spLocks noGrp="1"/>
          </p:cNvSpPr>
          <p:nvPr>
            <p:ph type="pic" sz="quarter" idx="11" hasCustomPrompt="1"/>
          </p:nvPr>
        </p:nvSpPr>
        <p:spPr>
          <a:xfrm>
            <a:off x="1947672" y="996696"/>
            <a:ext cx="5239512" cy="3931920"/>
          </a:xfrm>
          <a:ln>
            <a:solidFill>
              <a:schemeClr val="tx1"/>
            </a:solidFill>
          </a:ln>
        </p:spPr>
        <p:txBody>
          <a:bodyPr/>
          <a:lstStyle>
            <a:lvl1pPr marL="0" indent="0" algn="ctr">
              <a:spcBef>
                <a:spcPts val="0"/>
              </a:spcBef>
              <a:buNone/>
              <a:defRPr>
                <a:solidFill>
                  <a:srgbClr val="000000"/>
                </a:solidFill>
              </a:defRPr>
            </a:lvl1pPr>
          </a:lstStyle>
          <a:p>
            <a:r>
              <a:rPr lang="en-US" dirty="0" smtClean="0"/>
              <a:t>Photo</a:t>
            </a:r>
            <a:endParaRPr lang="en-US" dirty="0"/>
          </a:p>
        </p:txBody>
      </p:sp>
      <p:sp>
        <p:nvSpPr>
          <p:cNvPr id="7" name="Rectangle 1"/>
          <p:cNvSpPr>
            <a:spLocks/>
          </p:cNvSpPr>
          <p:nvPr userDrawn="1"/>
        </p:nvSpPr>
        <p:spPr bwMode="auto">
          <a:xfrm>
            <a:off x="0" y="0"/>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8" name="Rectangle 2"/>
          <p:cNvSpPr>
            <a:spLocks/>
          </p:cNvSpPr>
          <p:nvPr userDrawn="1"/>
        </p:nvSpPr>
        <p:spPr bwMode="auto">
          <a:xfrm>
            <a:off x="0" y="6063258"/>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Tree>
    <p:extLst>
      <p:ext uri="{BB962C8B-B14F-4D97-AF65-F5344CB8AC3E}">
        <p14:creationId xmlns:p14="http://schemas.microsoft.com/office/powerpoint/2010/main" val="57007493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 Vertica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BB342D3F-0964-674F-886D-75E26F7BF682}" type="slidenum">
              <a:rPr lang="en-US"/>
              <a:pPr/>
              <a:t>‹#›</a:t>
            </a:fld>
            <a:endParaRPr lang="en-US"/>
          </a:p>
        </p:txBody>
      </p:sp>
      <p:sp>
        <p:nvSpPr>
          <p:cNvPr id="5" name="Title 1"/>
          <p:cNvSpPr>
            <a:spLocks noGrp="1"/>
          </p:cNvSpPr>
          <p:nvPr>
            <p:ph type="title"/>
          </p:nvPr>
        </p:nvSpPr>
        <p:spPr>
          <a:xfrm>
            <a:off x="182880" y="1014984"/>
            <a:ext cx="5266944" cy="713232"/>
          </a:xfrm>
        </p:spPr>
        <p:txBody>
          <a:bodyPr/>
          <a:lstStyle>
            <a:lvl1pPr algn="ctr">
              <a:defRPr sz="3600"/>
            </a:lvl1pPr>
          </a:lstStyle>
          <a:p>
            <a:r>
              <a:rPr lang="en-US" dirty="0" smtClean="0"/>
              <a:t>Click to edit Master title</a:t>
            </a:r>
            <a:endParaRPr lang="en-US" dirty="0"/>
          </a:p>
        </p:txBody>
      </p:sp>
      <p:sp>
        <p:nvSpPr>
          <p:cNvPr id="6" name="Content Placeholder 2"/>
          <p:cNvSpPr>
            <a:spLocks noGrp="1"/>
          </p:cNvSpPr>
          <p:nvPr>
            <p:ph idx="1"/>
          </p:nvPr>
        </p:nvSpPr>
        <p:spPr>
          <a:xfrm>
            <a:off x="178595" y="1828800"/>
            <a:ext cx="5266944" cy="4014216"/>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Picture Placeholder 4"/>
          <p:cNvSpPr>
            <a:spLocks noGrp="1"/>
          </p:cNvSpPr>
          <p:nvPr>
            <p:ph type="pic" sz="quarter" idx="11" hasCustomPrompt="1"/>
          </p:nvPr>
        </p:nvSpPr>
        <p:spPr>
          <a:xfrm>
            <a:off x="5687568" y="1014984"/>
            <a:ext cx="3227832" cy="4818888"/>
          </a:xfrm>
          <a:ln>
            <a:solidFill>
              <a:schemeClr val="tx1"/>
            </a:solidFill>
          </a:ln>
        </p:spPr>
        <p:txBody>
          <a:bodyPr/>
          <a:lstStyle>
            <a:lvl1pPr marL="0" indent="0" algn="ctr">
              <a:spcBef>
                <a:spcPts val="0"/>
              </a:spcBef>
              <a:buNone/>
              <a:defRPr>
                <a:solidFill>
                  <a:srgbClr val="000000"/>
                </a:solidFill>
              </a:defRPr>
            </a:lvl1pPr>
          </a:lstStyle>
          <a:p>
            <a:r>
              <a:rPr lang="en-US" dirty="0" smtClean="0"/>
              <a:t>Photo</a:t>
            </a:r>
            <a:endParaRPr lang="en-US" dirty="0"/>
          </a:p>
        </p:txBody>
      </p:sp>
      <p:sp>
        <p:nvSpPr>
          <p:cNvPr id="8" name="Rectangle 1"/>
          <p:cNvSpPr>
            <a:spLocks/>
          </p:cNvSpPr>
          <p:nvPr userDrawn="1"/>
        </p:nvSpPr>
        <p:spPr bwMode="auto">
          <a:xfrm>
            <a:off x="0" y="0"/>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9" name="Rectangle 2"/>
          <p:cNvSpPr>
            <a:spLocks/>
          </p:cNvSpPr>
          <p:nvPr userDrawn="1"/>
        </p:nvSpPr>
        <p:spPr bwMode="auto">
          <a:xfrm>
            <a:off x="0" y="6063258"/>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Tree>
    <p:extLst>
      <p:ext uri="{BB962C8B-B14F-4D97-AF65-F5344CB8AC3E}">
        <p14:creationId xmlns:p14="http://schemas.microsoft.com/office/powerpoint/2010/main" val="247912406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 Midd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BB342D3F-0964-674F-886D-75E26F7BF682}" type="slidenum">
              <a:rPr lang="en-US"/>
              <a:pPr/>
              <a:t>‹#›</a:t>
            </a:fld>
            <a:endParaRPr lang="en-US"/>
          </a:p>
        </p:txBody>
      </p:sp>
      <p:sp>
        <p:nvSpPr>
          <p:cNvPr id="5" name="Rectangle 1"/>
          <p:cNvSpPr>
            <a:spLocks/>
          </p:cNvSpPr>
          <p:nvPr userDrawn="1"/>
        </p:nvSpPr>
        <p:spPr bwMode="auto">
          <a:xfrm>
            <a:off x="0" y="0"/>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
        <p:nvSpPr>
          <p:cNvPr id="6" name="Rectangle 2"/>
          <p:cNvSpPr>
            <a:spLocks/>
          </p:cNvSpPr>
          <p:nvPr userDrawn="1"/>
        </p:nvSpPr>
        <p:spPr bwMode="auto">
          <a:xfrm>
            <a:off x="0" y="6063258"/>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pPr defTabSz="914174"/>
            <a:endParaRPr lang="en-US">
              <a:solidFill>
                <a:srgbClr val="000000"/>
              </a:solidFill>
              <a:latin typeface="Franklin Gothic Book"/>
            </a:endParaRPr>
          </a:p>
        </p:txBody>
      </p:sp>
    </p:spTree>
    <p:extLst>
      <p:ext uri="{BB962C8B-B14F-4D97-AF65-F5344CB8AC3E}">
        <p14:creationId xmlns:p14="http://schemas.microsoft.com/office/powerpoint/2010/main" val="210193439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BB342D3F-0964-674F-886D-75E26F7BF682}" type="slidenum">
              <a:rPr lang="en-US"/>
              <a:pPr/>
              <a:t>‹#›</a:t>
            </a:fld>
            <a:endParaRPr lang="en-US"/>
          </a:p>
        </p:txBody>
      </p:sp>
    </p:spTree>
    <p:extLst>
      <p:ext uri="{BB962C8B-B14F-4D97-AF65-F5344CB8AC3E}">
        <p14:creationId xmlns:p14="http://schemas.microsoft.com/office/powerpoint/2010/main" val="32427381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6EE3893-28ED-2A46-99C6-AC93316FF179}"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385681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6EE3893-28ED-2A46-99C6-AC93316FF179}"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28082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6EE3893-28ED-2A46-99C6-AC93316FF179}" type="datetimeFigureOut">
              <a:rPr lang="en-US" smtClean="0"/>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392586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6EE3893-28ED-2A46-99C6-AC93316FF179}" type="datetimeFigureOut">
              <a:rPr lang="en-US" smtClean="0"/>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57003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E3893-28ED-2A46-99C6-AC93316FF179}" type="datetimeFigureOut">
              <a:rPr lang="en-US" smtClean="0"/>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423832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6EE3893-28ED-2A46-99C6-AC93316FF179}"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340933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6EE3893-28ED-2A46-99C6-AC93316FF179}"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5E50-CB43-5748-A54E-78A4D75EB407}" type="slidenum">
              <a:rPr lang="en-US" smtClean="0"/>
              <a:t>‹#›</a:t>
            </a:fld>
            <a:endParaRPr lang="en-US"/>
          </a:p>
        </p:txBody>
      </p:sp>
    </p:spTree>
    <p:extLst>
      <p:ext uri="{BB962C8B-B14F-4D97-AF65-F5344CB8AC3E}">
        <p14:creationId xmlns:p14="http://schemas.microsoft.com/office/powerpoint/2010/main" val="339439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E3893-28ED-2A46-99C6-AC93316FF179}" type="datetimeFigureOut">
              <a:rPr lang="en-US" smtClean="0"/>
              <a:t>4/4/2015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65E50-CB43-5748-A54E-78A4D75EB407}" type="slidenum">
              <a:rPr lang="en-US" smtClean="0"/>
              <a:t>‹#›</a:t>
            </a:fld>
            <a:endParaRPr lang="en-US"/>
          </a:p>
        </p:txBody>
      </p:sp>
    </p:spTree>
    <p:extLst>
      <p:ext uri="{BB962C8B-B14F-4D97-AF65-F5344CB8AC3E}">
        <p14:creationId xmlns:p14="http://schemas.microsoft.com/office/powerpoint/2010/main" val="322853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78595" y="178595"/>
            <a:ext cx="8786813" cy="6250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dirty="0">
                <a:sym typeface="Helvetica Neue Bold Condensed" charset="0"/>
              </a:rPr>
              <a:t>Click to edit Master title style</a:t>
            </a:r>
          </a:p>
        </p:txBody>
      </p:sp>
      <p:sp>
        <p:nvSpPr>
          <p:cNvPr id="4099" name="Rectangle 3"/>
          <p:cNvSpPr>
            <a:spLocks noGrp="1" noChangeArrowheads="1"/>
          </p:cNvSpPr>
          <p:nvPr>
            <p:ph type="body" idx="1"/>
          </p:nvPr>
        </p:nvSpPr>
        <p:spPr bwMode="auto">
          <a:xfrm>
            <a:off x="178595" y="1785938"/>
            <a:ext cx="8786813" cy="49113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dirty="0">
                <a:sym typeface="Helvetica Neue Bold Condensed" charset="0"/>
              </a:rPr>
              <a:t>Click to edit Master text styles</a:t>
            </a:r>
          </a:p>
          <a:p>
            <a:pPr lvl="1"/>
            <a:r>
              <a:rPr lang="en-US" dirty="0">
                <a:sym typeface="Baskerville" charset="0"/>
              </a:rPr>
              <a:t>Second level</a:t>
            </a:r>
          </a:p>
          <a:p>
            <a:pPr lvl="2"/>
            <a:r>
              <a:rPr lang="en-US" dirty="0">
                <a:sym typeface="Baskerville" charset="0"/>
              </a:rPr>
              <a:t>Third level</a:t>
            </a:r>
          </a:p>
          <a:p>
            <a:pPr lvl="3"/>
            <a:r>
              <a:rPr lang="en-US" dirty="0">
                <a:sym typeface="Baskerville" charset="0"/>
              </a:rPr>
              <a:t>Fourth level</a:t>
            </a:r>
          </a:p>
          <a:p>
            <a:pPr lvl="4"/>
            <a:r>
              <a:rPr lang="en-US" dirty="0">
                <a:sym typeface="Baskerville" charset="0"/>
              </a:rPr>
              <a:t>Fifth level</a:t>
            </a:r>
          </a:p>
        </p:txBody>
      </p:sp>
      <p:sp>
        <p:nvSpPr>
          <p:cNvPr id="4100" name="Text Box 4"/>
          <p:cNvSpPr txBox="1">
            <a:spLocks noGrp="1" noChangeArrowheads="1"/>
          </p:cNvSpPr>
          <p:nvPr>
            <p:ph type="sldNum" sz="quarter" idx="4"/>
          </p:nvPr>
        </p:nvSpPr>
        <p:spPr bwMode="auto">
          <a:xfrm>
            <a:off x="8929689" y="6616899"/>
            <a:ext cx="217661" cy="2411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prstTxWarp prst="textNoShape">
              <a:avLst/>
            </a:prstTxWarp>
          </a:bodyPr>
          <a:lstStyle>
            <a:lvl1pPr algn="ctr">
              <a:defRPr sz="1100" b="0" i="0">
                <a:solidFill>
                  <a:srgbClr val="4D4D4D"/>
                </a:solidFill>
                <a:latin typeface="Helvetica Neue Bold Condensed"/>
                <a:ea typeface="ＭＳ Ｐゴシック" charset="0"/>
                <a:cs typeface="Helvetica Neue Bold Condensed"/>
              </a:defRPr>
            </a:lvl1pPr>
            <a:lvl2pPr algn="l">
              <a:defRPr sz="800">
                <a:solidFill>
                  <a:schemeClr val="tx1"/>
                </a:solidFill>
                <a:latin typeface="+mn-lt"/>
                <a:ea typeface="ＭＳ Ｐゴシック" charset="0"/>
              </a:defRPr>
            </a:lvl2pPr>
            <a:lvl3pPr algn="l">
              <a:defRPr sz="800">
                <a:solidFill>
                  <a:schemeClr val="tx1"/>
                </a:solidFill>
                <a:latin typeface="+mn-lt"/>
                <a:ea typeface="ＭＳ Ｐゴシック" charset="0"/>
              </a:defRPr>
            </a:lvl3pPr>
            <a:lvl4pPr algn="l">
              <a:defRPr sz="800">
                <a:solidFill>
                  <a:schemeClr val="tx1"/>
                </a:solidFill>
                <a:latin typeface="+mn-lt"/>
                <a:ea typeface="ＭＳ Ｐゴシック" charset="0"/>
              </a:defRPr>
            </a:lvl4pPr>
            <a:lvl5pPr algn="l">
              <a:defRPr sz="800">
                <a:solidFill>
                  <a:schemeClr val="tx1"/>
                </a:solidFill>
                <a:latin typeface="+mn-lt"/>
                <a:ea typeface="ＭＳ Ｐゴシック" charset="0"/>
              </a:defRPr>
            </a:lvl5pPr>
            <a:lvl6pPr fontAlgn="base">
              <a:spcBef>
                <a:spcPct val="0"/>
              </a:spcBef>
              <a:spcAft>
                <a:spcPct val="0"/>
              </a:spcAft>
              <a:defRPr sz="800">
                <a:solidFill>
                  <a:schemeClr val="tx1"/>
                </a:solidFill>
                <a:latin typeface="+mn-lt"/>
                <a:ea typeface="ＭＳ Ｐゴシック" charset="0"/>
              </a:defRPr>
            </a:lvl6pPr>
            <a:lvl7pPr fontAlgn="base">
              <a:spcBef>
                <a:spcPct val="0"/>
              </a:spcBef>
              <a:spcAft>
                <a:spcPct val="0"/>
              </a:spcAft>
              <a:defRPr sz="800">
                <a:solidFill>
                  <a:schemeClr val="tx1"/>
                </a:solidFill>
                <a:latin typeface="+mn-lt"/>
                <a:ea typeface="ＭＳ Ｐゴシック" charset="0"/>
              </a:defRPr>
            </a:lvl7pPr>
            <a:lvl8pPr fontAlgn="base">
              <a:spcBef>
                <a:spcPct val="0"/>
              </a:spcBef>
              <a:spcAft>
                <a:spcPct val="0"/>
              </a:spcAft>
              <a:defRPr sz="800">
                <a:solidFill>
                  <a:schemeClr val="tx1"/>
                </a:solidFill>
                <a:latin typeface="+mn-lt"/>
                <a:ea typeface="ＭＳ Ｐゴシック" charset="0"/>
              </a:defRPr>
            </a:lvl8pPr>
            <a:lvl9pPr fontAlgn="base">
              <a:spcBef>
                <a:spcPct val="0"/>
              </a:spcBef>
              <a:spcAft>
                <a:spcPct val="0"/>
              </a:spcAft>
              <a:defRPr sz="800">
                <a:solidFill>
                  <a:schemeClr val="tx1"/>
                </a:solidFill>
                <a:latin typeface="+mn-lt"/>
                <a:ea typeface="ＭＳ Ｐゴシック" charset="0"/>
              </a:defRPr>
            </a:lvl9pPr>
          </a:lstStyle>
          <a:p>
            <a:pPr defTabSz="914174"/>
            <a:fld id="{3882495B-39B3-5F42-8174-3C1974B27A1C}" type="slidenum">
              <a:rPr lang="en-US" smtClean="0"/>
              <a:pPr defTabSz="914174"/>
              <a:t>‹#›</a:t>
            </a:fld>
            <a:endParaRPr lang="en-US" dirty="0"/>
          </a:p>
        </p:txBody>
      </p:sp>
    </p:spTree>
    <p:extLst>
      <p:ext uri="{BB962C8B-B14F-4D97-AF65-F5344CB8AC3E}">
        <p14:creationId xmlns:p14="http://schemas.microsoft.com/office/powerpoint/2010/main" val="20585575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fontAlgn="base">
        <a:spcBef>
          <a:spcPct val="0"/>
        </a:spcBef>
        <a:spcAft>
          <a:spcPct val="0"/>
        </a:spcAft>
        <a:defRPr sz="4200" b="1" i="0">
          <a:solidFill>
            <a:schemeClr val="tx1"/>
          </a:solidFill>
          <a:latin typeface="+mj-lt"/>
          <a:ea typeface="+mj-ea"/>
          <a:cs typeface="Helvetica Neue"/>
          <a:sym typeface="Helvetica Neue Bold Condensed" charset="0"/>
        </a:defRPr>
      </a:lvl1pPr>
      <a:lvl2pPr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77"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757"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4134"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513" algn="l" rtl="0" fontAlgn="base">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624902" indent="-401722" algn="l" rtl="0" fontAlgn="base">
        <a:spcBef>
          <a:spcPts val="1686"/>
        </a:spcBef>
        <a:spcAft>
          <a:spcPct val="0"/>
        </a:spcAft>
        <a:buSzPct val="100000"/>
        <a:buFont typeface="Lucida Grande" charset="0"/>
        <a:buChar char="‣"/>
        <a:defRPr sz="2800" b="1" i="0">
          <a:solidFill>
            <a:schemeClr val="tx1"/>
          </a:solidFill>
          <a:latin typeface="+mj-lt"/>
          <a:ea typeface="+mn-ea"/>
          <a:cs typeface="Helvetica Neue"/>
          <a:sym typeface="Helvetica Neue Bold Condensed" charset="0"/>
        </a:defRPr>
      </a:lvl1pPr>
      <a:lvl2pPr marL="937353" indent="-401722" algn="l" rtl="0" fontAlgn="base">
        <a:spcBef>
          <a:spcPts val="1686"/>
        </a:spcBef>
        <a:spcAft>
          <a:spcPct val="0"/>
        </a:spcAft>
        <a:buClr>
          <a:srgbClr val="9A9A9A"/>
        </a:buClr>
        <a:buSzPct val="75000"/>
        <a:buFont typeface="Baskerville" charset="0"/>
        <a:buChar char="•"/>
        <a:defRPr sz="2500" b="0" i="0">
          <a:solidFill>
            <a:schemeClr val="accent1"/>
          </a:solidFill>
          <a:latin typeface="+mn-lt"/>
          <a:ea typeface="ヒラギノ明朝 ProN W3" charset="0"/>
          <a:cs typeface="Helvetica Neue Light"/>
          <a:sym typeface="Baskerville" charset="0"/>
        </a:defRPr>
      </a:lvl2pPr>
      <a:lvl3pPr marL="1249804" indent="-401722" algn="l" rtl="0" fontAlgn="base">
        <a:spcBef>
          <a:spcPts val="1686"/>
        </a:spcBef>
        <a:spcAft>
          <a:spcPct val="0"/>
        </a:spcAft>
        <a:buClr>
          <a:srgbClr val="9A9A9A"/>
        </a:buClr>
        <a:buSzPct val="75000"/>
        <a:buFont typeface="Baskerville" charset="0"/>
        <a:buChar char="-"/>
        <a:defRPr sz="2200" b="0" i="0">
          <a:solidFill>
            <a:schemeClr val="accent1"/>
          </a:solidFill>
          <a:latin typeface="+mn-lt"/>
          <a:ea typeface="ヒラギノ明朝 ProN W3" charset="0"/>
          <a:cs typeface="Helvetica Neue Light"/>
          <a:sym typeface="Baskerville" charset="0"/>
        </a:defRPr>
      </a:lvl3pPr>
      <a:lvl4pPr marL="1562256" indent="-401722" algn="l" rtl="0" fontAlgn="base">
        <a:spcBef>
          <a:spcPts val="1686"/>
        </a:spcBef>
        <a:spcAft>
          <a:spcPct val="0"/>
        </a:spcAft>
        <a:buClr>
          <a:srgbClr val="9A9A9A"/>
        </a:buClr>
        <a:buSzPct val="75000"/>
        <a:buFont typeface="Baskerville" charset="0"/>
        <a:buChar char="-"/>
        <a:defRPr sz="2200" b="0" i="0">
          <a:solidFill>
            <a:schemeClr val="accent1"/>
          </a:solidFill>
          <a:latin typeface="+mn-lt"/>
          <a:ea typeface="ヒラギノ明朝 ProN W3" charset="0"/>
          <a:cs typeface="Helvetica Neue Light"/>
          <a:sym typeface="Baskerville" charset="0"/>
        </a:defRPr>
      </a:lvl4pPr>
      <a:lvl5pPr marL="1874706" indent="-401722" algn="l" rtl="0" fontAlgn="base">
        <a:spcBef>
          <a:spcPts val="1686"/>
        </a:spcBef>
        <a:spcAft>
          <a:spcPct val="0"/>
        </a:spcAft>
        <a:buClr>
          <a:srgbClr val="9A9A9A"/>
        </a:buClr>
        <a:buSzPct val="75000"/>
        <a:buFont typeface="Baskerville" charset="0"/>
        <a:buChar char="-"/>
        <a:defRPr sz="2200" b="0" i="0">
          <a:solidFill>
            <a:schemeClr val="accent1"/>
          </a:solidFill>
          <a:latin typeface="+mn-lt"/>
          <a:ea typeface="ヒラギノ明朝 ProN W3" charset="0"/>
          <a:cs typeface="Helvetica Neue Light"/>
          <a:sym typeface="Baskerville" charset="0"/>
        </a:defRPr>
      </a:lvl5pPr>
      <a:lvl6pPr marL="2196085" indent="-401722" algn="l" rtl="0" fontAlgn="base">
        <a:spcBef>
          <a:spcPts val="1686"/>
        </a:spcBef>
        <a:spcAft>
          <a:spcPct val="0"/>
        </a:spcAft>
        <a:buClr>
          <a:srgbClr val="9A9A9A"/>
        </a:buClr>
        <a:buSzPct val="75000"/>
        <a:buFont typeface="Baskerville" charset="0"/>
        <a:buChar char="-"/>
        <a:defRPr sz="2200">
          <a:solidFill>
            <a:srgbClr val="9A9A9A"/>
          </a:solidFill>
          <a:latin typeface="Baskerville" charset="0"/>
          <a:ea typeface="ヒラギノ明朝 ProN W3" charset="0"/>
          <a:cs typeface="ヒラギノ明朝 ProN W3" charset="0"/>
          <a:sym typeface="Baskerville" charset="0"/>
        </a:defRPr>
      </a:lvl6pPr>
      <a:lvl7pPr marL="2517462" indent="-401722" algn="l" rtl="0" fontAlgn="base">
        <a:spcBef>
          <a:spcPts val="1686"/>
        </a:spcBef>
        <a:spcAft>
          <a:spcPct val="0"/>
        </a:spcAft>
        <a:buClr>
          <a:srgbClr val="9A9A9A"/>
        </a:buClr>
        <a:buSzPct val="75000"/>
        <a:buFont typeface="Baskerville" charset="0"/>
        <a:buChar char="-"/>
        <a:defRPr sz="2200">
          <a:solidFill>
            <a:srgbClr val="9A9A9A"/>
          </a:solidFill>
          <a:latin typeface="Baskerville" charset="0"/>
          <a:ea typeface="ヒラギノ明朝 ProN W3" charset="0"/>
          <a:cs typeface="ヒラギノ明朝 ProN W3" charset="0"/>
          <a:sym typeface="Baskerville" charset="0"/>
        </a:defRPr>
      </a:lvl7pPr>
      <a:lvl8pPr marL="2838841" indent="-401722" algn="l" rtl="0" fontAlgn="base">
        <a:spcBef>
          <a:spcPts val="1686"/>
        </a:spcBef>
        <a:spcAft>
          <a:spcPct val="0"/>
        </a:spcAft>
        <a:buClr>
          <a:srgbClr val="9A9A9A"/>
        </a:buClr>
        <a:buSzPct val="75000"/>
        <a:buFont typeface="Baskerville" charset="0"/>
        <a:buChar char="-"/>
        <a:defRPr sz="2200">
          <a:solidFill>
            <a:srgbClr val="9A9A9A"/>
          </a:solidFill>
          <a:latin typeface="Baskerville" charset="0"/>
          <a:ea typeface="ヒラギノ明朝 ProN W3" charset="0"/>
          <a:cs typeface="ヒラギノ明朝 ProN W3" charset="0"/>
          <a:sym typeface="Baskerville" charset="0"/>
        </a:defRPr>
      </a:lvl8pPr>
      <a:lvl9pPr marL="3160219" indent="-401722" algn="l" rtl="0" fontAlgn="base">
        <a:spcBef>
          <a:spcPts val="1686"/>
        </a:spcBef>
        <a:spcAft>
          <a:spcPct val="0"/>
        </a:spcAft>
        <a:buClr>
          <a:srgbClr val="9A9A9A"/>
        </a:buClr>
        <a:buSzPct val="75000"/>
        <a:buFont typeface="Baskerville" charset="0"/>
        <a:buChar char="-"/>
        <a:defRPr sz="220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21377" rtl="0" eaLnBrk="1" latinLnBrk="0" hangingPunct="1">
        <a:defRPr sz="1300" kern="1200">
          <a:solidFill>
            <a:schemeClr val="tx1"/>
          </a:solidFill>
          <a:latin typeface="+mn-lt"/>
          <a:ea typeface="+mn-ea"/>
          <a:cs typeface="+mn-cs"/>
        </a:defRPr>
      </a:lvl1pPr>
      <a:lvl2pPr marL="321377" algn="l" defTabSz="321377" rtl="0" eaLnBrk="1" latinLnBrk="0" hangingPunct="1">
        <a:defRPr sz="1300" kern="1200">
          <a:solidFill>
            <a:schemeClr val="tx1"/>
          </a:solidFill>
          <a:latin typeface="+mn-lt"/>
          <a:ea typeface="+mn-ea"/>
          <a:cs typeface="+mn-cs"/>
        </a:defRPr>
      </a:lvl2pPr>
      <a:lvl3pPr marL="642757" algn="l" defTabSz="321377" rtl="0" eaLnBrk="1" latinLnBrk="0" hangingPunct="1">
        <a:defRPr sz="1300" kern="1200">
          <a:solidFill>
            <a:schemeClr val="tx1"/>
          </a:solidFill>
          <a:latin typeface="+mn-lt"/>
          <a:ea typeface="+mn-ea"/>
          <a:cs typeface="+mn-cs"/>
        </a:defRPr>
      </a:lvl3pPr>
      <a:lvl4pPr marL="964134" algn="l" defTabSz="321377" rtl="0" eaLnBrk="1" latinLnBrk="0" hangingPunct="1">
        <a:defRPr sz="1300" kern="1200">
          <a:solidFill>
            <a:schemeClr val="tx1"/>
          </a:solidFill>
          <a:latin typeface="+mn-lt"/>
          <a:ea typeface="+mn-ea"/>
          <a:cs typeface="+mn-cs"/>
        </a:defRPr>
      </a:lvl4pPr>
      <a:lvl5pPr marL="1285513" algn="l" defTabSz="321377" rtl="0" eaLnBrk="1" latinLnBrk="0" hangingPunct="1">
        <a:defRPr sz="1300" kern="1200">
          <a:solidFill>
            <a:schemeClr val="tx1"/>
          </a:solidFill>
          <a:latin typeface="+mn-lt"/>
          <a:ea typeface="+mn-ea"/>
          <a:cs typeface="+mn-cs"/>
        </a:defRPr>
      </a:lvl5pPr>
      <a:lvl6pPr marL="1606891" algn="l" defTabSz="321377" rtl="0" eaLnBrk="1" latinLnBrk="0" hangingPunct="1">
        <a:defRPr sz="1300" kern="1200">
          <a:solidFill>
            <a:schemeClr val="tx1"/>
          </a:solidFill>
          <a:latin typeface="+mn-lt"/>
          <a:ea typeface="+mn-ea"/>
          <a:cs typeface="+mn-cs"/>
        </a:defRPr>
      </a:lvl6pPr>
      <a:lvl7pPr marL="1928270" algn="l" defTabSz="321377" rtl="0" eaLnBrk="1" latinLnBrk="0" hangingPunct="1">
        <a:defRPr sz="1300" kern="1200">
          <a:solidFill>
            <a:schemeClr val="tx1"/>
          </a:solidFill>
          <a:latin typeface="+mn-lt"/>
          <a:ea typeface="+mn-ea"/>
          <a:cs typeface="+mn-cs"/>
        </a:defRPr>
      </a:lvl7pPr>
      <a:lvl8pPr marL="2249647" algn="l" defTabSz="321377" rtl="0" eaLnBrk="1" latinLnBrk="0" hangingPunct="1">
        <a:defRPr sz="1300" kern="1200">
          <a:solidFill>
            <a:schemeClr val="tx1"/>
          </a:solidFill>
          <a:latin typeface="+mn-lt"/>
          <a:ea typeface="+mn-ea"/>
          <a:cs typeface="+mn-cs"/>
        </a:defRPr>
      </a:lvl8pPr>
      <a:lvl9pPr marL="2571026" algn="l" defTabSz="32137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ahlynndesign.com/learn/entry/website-design-termin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eacherspayteachers.com/Store/Gavin-Middleton"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teacherspayteachers.com/store/gavin-middlet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6856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0059774"/>
              </p:ext>
            </p:extLst>
          </p:nvPr>
        </p:nvGraphicFramePr>
        <p:xfrm>
          <a:off x="397933" y="103717"/>
          <a:ext cx="5111750" cy="6583680"/>
        </p:xfrm>
        <a:graphic>
          <a:graphicData uri="http://schemas.openxmlformats.org/drawingml/2006/table">
            <a:tbl>
              <a:tblPr firstRow="1" bandRow="1">
                <a:tableStyleId>{5C22544A-7EE6-4342-B048-85BDC9FD1C3A}</a:tableStyleId>
              </a:tblPr>
              <a:tblGrid>
                <a:gridCol w="2555875"/>
                <a:gridCol w="2555875"/>
              </a:tblGrid>
              <a:tr h="370840">
                <a:tc gridSpan="2">
                  <a:txBody>
                    <a:bodyPr/>
                    <a:lstStyle/>
                    <a:p>
                      <a:pPr algn="ctr"/>
                      <a:r>
                        <a:rPr lang="en-US" sz="3000" dirty="0" smtClean="0"/>
                        <a:t>Web Page Terminology</a:t>
                      </a:r>
                      <a:endParaRPr lang="en-US" sz="3000" b="0" dirty="0">
                        <a:latin typeface="Franklin Gothic Medium"/>
                        <a:cs typeface="Franklin Gothic Medium"/>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sz="3000" b="0" dirty="0"/>
                    </a:p>
                  </a:txBody>
                  <a:tcPr marL="56797" marR="56797"/>
                </a:tc>
              </a:tr>
              <a:tr h="370840">
                <a:tc>
                  <a:txBody>
                    <a:bodyPr/>
                    <a:lstStyle/>
                    <a:p>
                      <a:r>
                        <a:rPr lang="en-US" sz="3000" dirty="0" smtClean="0"/>
                        <a:t>Links</a:t>
                      </a:r>
                      <a:endParaRPr lang="en-US" sz="3000" b="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Shareware</a:t>
                      </a:r>
                      <a:endParaRPr lang="en-US" sz="3000" b="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Anchor</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Organic</a:t>
                      </a:r>
                      <a:r>
                        <a:rPr lang="en-US" sz="3000" baseline="0" dirty="0" smtClean="0"/>
                        <a:t> Search</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Marquee</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White Space</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Backlink</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HTML</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Bounce</a:t>
                      </a:r>
                      <a:r>
                        <a:rPr lang="en-US" sz="3000" baseline="0" dirty="0" smtClean="0"/>
                        <a:t> Rate</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Markup</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Firewall</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Impression</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SEO</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Landing Page</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Exit Page</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E-commerce</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Multi-media</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Form</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Intranet</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Thumbnail</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3000" dirty="0" smtClean="0"/>
                        <a:t>Hyperlink</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3000" dirty="0" smtClean="0"/>
                        <a:t>Newsgroup</a:t>
                      </a:r>
                      <a:endParaRPr lang="en-US" sz="3000" dirty="0">
                        <a:solidFill>
                          <a:schemeClr val="tx1"/>
                        </a:solidFill>
                      </a:endParaRPr>
                    </a:p>
                  </a:txBody>
                  <a:tcPr marL="56797" marR="5679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Oval Callout 5"/>
          <p:cNvSpPr/>
          <p:nvPr/>
        </p:nvSpPr>
        <p:spPr>
          <a:xfrm rot="1144554">
            <a:off x="5714999" y="1439333"/>
            <a:ext cx="3376083" cy="2846917"/>
          </a:xfrm>
          <a:prstGeom prst="wedgeEllipseCallou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half" idx="2"/>
          </p:nvPr>
        </p:nvSpPr>
        <p:spPr>
          <a:xfrm>
            <a:off x="5844117" y="1898653"/>
            <a:ext cx="3008313" cy="2374899"/>
          </a:xfrm>
          <a:noFill/>
          <a:ln>
            <a:noFill/>
          </a:ln>
        </p:spPr>
        <p:txBody>
          <a:bodyPr>
            <a:normAutofit/>
          </a:bodyPr>
          <a:lstStyle/>
          <a:p>
            <a:pPr algn="ctr"/>
            <a:r>
              <a:rPr lang="en-US" sz="2400" dirty="0" smtClean="0">
                <a:solidFill>
                  <a:schemeClr val="bg1"/>
                </a:solidFill>
                <a:latin typeface="Franklin Gothic Medium"/>
                <a:cs typeface="Franklin Gothic Medium"/>
              </a:rPr>
              <a:t>Find the definitions to each of these web design terms by doing an on-line search</a:t>
            </a:r>
          </a:p>
          <a:p>
            <a:endParaRPr lang="en-US" dirty="0">
              <a:solidFill>
                <a:schemeClr val="bg1"/>
              </a:solidFill>
            </a:endParaRPr>
          </a:p>
        </p:txBody>
      </p:sp>
    </p:spTree>
    <p:extLst>
      <p:ext uri="{BB962C8B-B14F-4D97-AF65-F5344CB8AC3E}">
        <p14:creationId xmlns:p14="http://schemas.microsoft.com/office/powerpoint/2010/main" val="90211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39511"/>
          </a:xfrm>
        </p:spPr>
        <p:txBody>
          <a:bodyPr>
            <a:normAutofit fontScale="90000"/>
          </a:bodyPr>
          <a:lstStyle/>
          <a:p>
            <a:r>
              <a:rPr lang="en-CA" dirty="0" smtClean="0"/>
              <a:t>Web Page Terminology Definitions</a:t>
            </a:r>
            <a:endParaRPr lang="en-CA" dirty="0"/>
          </a:p>
        </p:txBody>
      </p:sp>
      <p:sp>
        <p:nvSpPr>
          <p:cNvPr id="6" name="Content Placeholder 5"/>
          <p:cNvSpPr>
            <a:spLocks noGrp="1"/>
          </p:cNvSpPr>
          <p:nvPr>
            <p:ph idx="1"/>
          </p:nvPr>
        </p:nvSpPr>
        <p:spPr>
          <a:xfrm>
            <a:off x="457200" y="818866"/>
            <a:ext cx="8229600" cy="5841241"/>
          </a:xfrm>
        </p:spPr>
        <p:txBody>
          <a:bodyPr>
            <a:normAutofit/>
          </a:bodyPr>
          <a:lstStyle/>
          <a:p>
            <a:r>
              <a:rPr lang="en-US" sz="2400" b="1" dirty="0">
                <a:solidFill>
                  <a:schemeClr val="accent6">
                    <a:lumMod val="75000"/>
                  </a:schemeClr>
                </a:solidFill>
              </a:rPr>
              <a:t>Link</a:t>
            </a:r>
            <a:r>
              <a:rPr lang="en-US" sz="2400" dirty="0"/>
              <a:t>.  A connection between two documents on the Web</a:t>
            </a:r>
            <a:r>
              <a:rPr lang="en-US" sz="2400" dirty="0" smtClean="0"/>
              <a:t>.</a:t>
            </a:r>
          </a:p>
          <a:p>
            <a:r>
              <a:rPr lang="en-US" sz="2400" b="1" dirty="0">
                <a:solidFill>
                  <a:schemeClr val="accent6">
                    <a:lumMod val="75000"/>
                  </a:schemeClr>
                </a:solidFill>
              </a:rPr>
              <a:t>Anchor</a:t>
            </a:r>
            <a:r>
              <a:rPr lang="en-US" sz="2400" dirty="0"/>
              <a:t>.  One end of a link between two files.  When you look at a web page, the underlined, colored text that you see is an anchor at one end of a hypertext link.</a:t>
            </a:r>
          </a:p>
          <a:p>
            <a:r>
              <a:rPr lang="en-US" sz="2400" b="1" dirty="0" smtClean="0">
                <a:solidFill>
                  <a:schemeClr val="accent6">
                    <a:lumMod val="75000"/>
                  </a:schemeClr>
                </a:solidFill>
              </a:rPr>
              <a:t>Marquee</a:t>
            </a:r>
            <a:r>
              <a:rPr lang="en-US" sz="2400" dirty="0" smtClean="0"/>
              <a:t> - </a:t>
            </a:r>
            <a:r>
              <a:rPr lang="en-CA" sz="2400" dirty="0" smtClean="0"/>
              <a:t>In </a:t>
            </a:r>
            <a:r>
              <a:rPr lang="en-CA" sz="2400" dirty="0"/>
              <a:t>HTML, a marquee is a small section of the browser window that displays text that rolls across the screen.</a:t>
            </a:r>
            <a:endParaRPr lang="en-US" sz="2400" dirty="0" smtClean="0"/>
          </a:p>
          <a:p>
            <a:r>
              <a:rPr lang="en-CA" sz="2400" b="1" dirty="0">
                <a:solidFill>
                  <a:schemeClr val="accent6">
                    <a:lumMod val="75000"/>
                  </a:schemeClr>
                </a:solidFill>
              </a:rPr>
              <a:t>B</a:t>
            </a:r>
            <a:r>
              <a:rPr lang="en-CA" sz="2400" b="1" dirty="0" smtClean="0">
                <a:solidFill>
                  <a:schemeClr val="accent6">
                    <a:lumMod val="75000"/>
                  </a:schemeClr>
                </a:solidFill>
              </a:rPr>
              <a:t>acklink</a:t>
            </a:r>
            <a:r>
              <a:rPr lang="en-CA" sz="2400" dirty="0" smtClean="0"/>
              <a:t> </a:t>
            </a:r>
            <a:r>
              <a:rPr lang="en-CA" sz="2400" dirty="0"/>
              <a:t> </a:t>
            </a:r>
            <a:r>
              <a:rPr lang="en-CA" sz="2400" dirty="0" smtClean="0"/>
              <a:t>- a </a:t>
            </a:r>
            <a:r>
              <a:rPr lang="en-CA" sz="2400" dirty="0"/>
              <a:t>link coming from another website to your own. The number and quality of backlinks that your site has can affect your search engine optimization efforts, as some search engines provide significant weight to the backlinks of a site.</a:t>
            </a:r>
            <a:endParaRPr lang="en-US" sz="2400" dirty="0" smtClean="0"/>
          </a:p>
          <a:p>
            <a:r>
              <a:rPr lang="en-CA" sz="2400" b="1" dirty="0">
                <a:solidFill>
                  <a:schemeClr val="accent6">
                    <a:lumMod val="75000"/>
                  </a:schemeClr>
                </a:solidFill>
              </a:rPr>
              <a:t>B</a:t>
            </a:r>
            <a:r>
              <a:rPr lang="en-CA" sz="2400" b="1" dirty="0" smtClean="0">
                <a:solidFill>
                  <a:schemeClr val="accent6">
                    <a:lumMod val="75000"/>
                  </a:schemeClr>
                </a:solidFill>
              </a:rPr>
              <a:t>ounce </a:t>
            </a:r>
            <a:r>
              <a:rPr lang="en-CA" sz="2400" b="1" dirty="0">
                <a:solidFill>
                  <a:schemeClr val="accent6">
                    <a:lumMod val="75000"/>
                  </a:schemeClr>
                </a:solidFill>
              </a:rPr>
              <a:t>rate </a:t>
            </a:r>
            <a:r>
              <a:rPr lang="en-CA" sz="2400" dirty="0"/>
              <a:t>is the percentage of visits that come to the site and only view one page. This is a good metric to have as you can then determine how popular your site is as well as how effective (or not effective) your navigation is.</a:t>
            </a:r>
            <a:endParaRPr lang="en-US" sz="2400" dirty="0" smtClean="0"/>
          </a:p>
          <a:p>
            <a:endParaRPr lang="en-CA" dirty="0"/>
          </a:p>
        </p:txBody>
      </p:sp>
    </p:spTree>
    <p:extLst>
      <p:ext uri="{BB962C8B-B14F-4D97-AF65-F5344CB8AC3E}">
        <p14:creationId xmlns:p14="http://schemas.microsoft.com/office/powerpoint/2010/main" val="392454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07750"/>
          </a:xfrm>
        </p:spPr>
        <p:txBody>
          <a:bodyPr>
            <a:normAutofit fontScale="90000"/>
          </a:bodyPr>
          <a:lstStyle/>
          <a:p>
            <a:r>
              <a:rPr lang="en-CA" dirty="0" smtClean="0"/>
              <a:t>Web Page Terminology Definitions</a:t>
            </a:r>
            <a:endParaRPr lang="en-CA" dirty="0"/>
          </a:p>
        </p:txBody>
      </p:sp>
      <p:sp>
        <p:nvSpPr>
          <p:cNvPr id="3" name="Content Placeholder 2"/>
          <p:cNvSpPr>
            <a:spLocks noGrp="1"/>
          </p:cNvSpPr>
          <p:nvPr>
            <p:ph idx="1"/>
          </p:nvPr>
        </p:nvSpPr>
        <p:spPr>
          <a:xfrm>
            <a:off x="457200" y="846162"/>
            <a:ext cx="8229600" cy="5827594"/>
          </a:xfrm>
        </p:spPr>
        <p:txBody>
          <a:bodyPr>
            <a:normAutofit fontScale="70000" lnSpcReduction="20000"/>
          </a:bodyPr>
          <a:lstStyle/>
          <a:p>
            <a:pPr lvl="0"/>
            <a:r>
              <a:rPr lang="en-US" sz="3400" b="1" dirty="0">
                <a:solidFill>
                  <a:schemeClr val="accent6">
                    <a:lumMod val="75000"/>
                  </a:schemeClr>
                </a:solidFill>
              </a:rPr>
              <a:t>Firewall</a:t>
            </a:r>
            <a:r>
              <a:rPr lang="en-US" sz="3400" dirty="0">
                <a:solidFill>
                  <a:prstClr val="black"/>
                </a:solidFill>
              </a:rPr>
              <a:t>.  Hardware, software, or a combination that protects a network from unauthorized access while allowing authorized access</a:t>
            </a:r>
            <a:r>
              <a:rPr lang="en-US" sz="3400" dirty="0" smtClean="0">
                <a:solidFill>
                  <a:prstClr val="black"/>
                </a:solidFill>
              </a:rPr>
              <a:t>.</a:t>
            </a:r>
            <a:endParaRPr lang="en-US" sz="3400" b="1" dirty="0" smtClean="0">
              <a:solidFill>
                <a:schemeClr val="accent6">
                  <a:lumMod val="75000"/>
                </a:schemeClr>
              </a:solidFill>
            </a:endParaRPr>
          </a:p>
          <a:p>
            <a:r>
              <a:rPr lang="en-US" sz="3400" b="1" dirty="0" smtClean="0">
                <a:solidFill>
                  <a:schemeClr val="accent6">
                    <a:lumMod val="75000"/>
                  </a:schemeClr>
                </a:solidFill>
              </a:rPr>
              <a:t>SEO</a:t>
            </a:r>
            <a:r>
              <a:rPr lang="en-US" sz="3400" dirty="0" smtClean="0"/>
              <a:t> </a:t>
            </a:r>
            <a:r>
              <a:rPr lang="en-US" sz="3400" dirty="0"/>
              <a:t>- Search Engine </a:t>
            </a:r>
            <a:r>
              <a:rPr lang="en-US" sz="3400" dirty="0" smtClean="0"/>
              <a:t>Optimization</a:t>
            </a:r>
            <a:endParaRPr lang="en-CA" sz="3400" b="1" dirty="0" smtClean="0">
              <a:solidFill>
                <a:schemeClr val="accent6">
                  <a:lumMod val="75000"/>
                </a:schemeClr>
              </a:solidFill>
            </a:endParaRPr>
          </a:p>
          <a:p>
            <a:r>
              <a:rPr lang="en-CA" sz="3400" b="1" dirty="0" smtClean="0">
                <a:solidFill>
                  <a:schemeClr val="accent6">
                    <a:lumMod val="75000"/>
                  </a:schemeClr>
                </a:solidFill>
              </a:rPr>
              <a:t>Exit Page </a:t>
            </a:r>
            <a:r>
              <a:rPr lang="en-CA" sz="3400" dirty="0" smtClean="0"/>
              <a:t>- In </a:t>
            </a:r>
            <a:r>
              <a:rPr lang="en-CA" sz="3400" dirty="0"/>
              <a:t>Web analytics an exit page is a Web page that readers leave your Web site from. Generally it is interpreted in Web analytics as a page where readers didn't find what they were looking for and so went elsewhere. </a:t>
            </a:r>
            <a:endParaRPr lang="en-CA" sz="3400" dirty="0" smtClean="0"/>
          </a:p>
          <a:p>
            <a:r>
              <a:rPr lang="en-US" sz="3400" b="1" dirty="0">
                <a:solidFill>
                  <a:schemeClr val="accent6">
                    <a:lumMod val="75000"/>
                  </a:schemeClr>
                </a:solidFill>
              </a:rPr>
              <a:t>Multimedia</a:t>
            </a:r>
            <a:r>
              <a:rPr lang="en-US" sz="3400" dirty="0"/>
              <a:t>.  Literally means “many media”, such as animation, sound or video</a:t>
            </a:r>
            <a:r>
              <a:rPr lang="en-US" sz="3400" dirty="0" smtClean="0"/>
              <a:t>.</a:t>
            </a:r>
            <a:endParaRPr lang="en-CA" sz="3400" dirty="0" smtClean="0"/>
          </a:p>
          <a:p>
            <a:r>
              <a:rPr lang="en-US" sz="3400" b="1" dirty="0">
                <a:solidFill>
                  <a:schemeClr val="accent6">
                    <a:lumMod val="75000"/>
                  </a:schemeClr>
                </a:solidFill>
              </a:rPr>
              <a:t>Intranet</a:t>
            </a:r>
            <a:r>
              <a:rPr lang="en-US" sz="3400" dirty="0"/>
              <a:t>.  An internal network used for distributing information broadly within an organization, but not the general public</a:t>
            </a:r>
            <a:r>
              <a:rPr lang="en-US" sz="3400" dirty="0" smtClean="0"/>
              <a:t>.</a:t>
            </a:r>
            <a:endParaRPr lang="en-CA" sz="3400" dirty="0" smtClean="0"/>
          </a:p>
          <a:p>
            <a:r>
              <a:rPr lang="en-CA" sz="3400" b="1" dirty="0" smtClean="0">
                <a:solidFill>
                  <a:schemeClr val="accent6">
                    <a:lumMod val="75000"/>
                  </a:schemeClr>
                </a:solidFill>
              </a:rPr>
              <a:t>Hyperlink</a:t>
            </a:r>
            <a:r>
              <a:rPr lang="en-CA" sz="3400" dirty="0" smtClean="0"/>
              <a:t> - An </a:t>
            </a:r>
            <a:r>
              <a:rPr lang="en-CA" sz="3400" dirty="0"/>
              <a:t>image or portion of text that is highlighted in some way (usually underlined on the web) and connects the current document to another</a:t>
            </a:r>
            <a:r>
              <a:rPr lang="en-CA" sz="3400" dirty="0" smtClean="0"/>
              <a:t>.</a:t>
            </a:r>
          </a:p>
          <a:p>
            <a:r>
              <a:rPr lang="en-US" sz="3400" b="1" dirty="0">
                <a:solidFill>
                  <a:schemeClr val="accent6">
                    <a:lumMod val="75000"/>
                  </a:schemeClr>
                </a:solidFill>
              </a:rPr>
              <a:t>Shareware</a:t>
            </a:r>
            <a:r>
              <a:rPr lang="en-US" sz="3400" dirty="0"/>
              <a:t>.  Software that can be used for free for a limited period of time.</a:t>
            </a:r>
            <a:endParaRPr lang="en-CA" sz="3400" dirty="0"/>
          </a:p>
          <a:p>
            <a:pPr marL="0" indent="0">
              <a:buNone/>
            </a:pPr>
            <a:endParaRPr lang="en-CA" dirty="0" smtClean="0"/>
          </a:p>
          <a:p>
            <a:endParaRPr lang="en-CA" dirty="0"/>
          </a:p>
        </p:txBody>
      </p:sp>
    </p:spTree>
    <p:extLst>
      <p:ext uri="{BB962C8B-B14F-4D97-AF65-F5344CB8AC3E}">
        <p14:creationId xmlns:p14="http://schemas.microsoft.com/office/powerpoint/2010/main" val="168854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1398"/>
          </a:xfrm>
        </p:spPr>
        <p:txBody>
          <a:bodyPr>
            <a:normAutofit fontScale="90000"/>
          </a:bodyPr>
          <a:lstStyle/>
          <a:p>
            <a:r>
              <a:rPr lang="en-CA" dirty="0" smtClean="0"/>
              <a:t>Web Page Terminology Definitions</a:t>
            </a:r>
            <a:endParaRPr lang="en-CA" dirty="0"/>
          </a:p>
        </p:txBody>
      </p:sp>
      <p:sp>
        <p:nvSpPr>
          <p:cNvPr id="3" name="Content Placeholder 2"/>
          <p:cNvSpPr>
            <a:spLocks noGrp="1"/>
          </p:cNvSpPr>
          <p:nvPr>
            <p:ph idx="1"/>
          </p:nvPr>
        </p:nvSpPr>
        <p:spPr>
          <a:xfrm>
            <a:off x="259307" y="914400"/>
            <a:ext cx="8639033" cy="5663821"/>
          </a:xfrm>
        </p:spPr>
        <p:txBody>
          <a:bodyPr>
            <a:noAutofit/>
          </a:bodyPr>
          <a:lstStyle/>
          <a:p>
            <a:r>
              <a:rPr lang="en-CA" sz="2400" b="1" dirty="0" smtClean="0">
                <a:solidFill>
                  <a:schemeClr val="accent6">
                    <a:lumMod val="75000"/>
                  </a:schemeClr>
                </a:solidFill>
              </a:rPr>
              <a:t>Organic Search </a:t>
            </a:r>
            <a:r>
              <a:rPr lang="en-CA" sz="2400" dirty="0" smtClean="0"/>
              <a:t>- Most </a:t>
            </a:r>
            <a:r>
              <a:rPr lang="en-CA" sz="2400" dirty="0"/>
              <a:t>search engines offer two types of search results to their customers: paid results (typically at the top or on the side) and organic or natural results. </a:t>
            </a:r>
            <a:endParaRPr lang="en-CA" sz="2400" dirty="0" smtClean="0"/>
          </a:p>
          <a:p>
            <a:r>
              <a:rPr lang="en-CA" sz="2400" b="1" dirty="0" smtClean="0">
                <a:solidFill>
                  <a:schemeClr val="accent6">
                    <a:lumMod val="75000"/>
                  </a:schemeClr>
                </a:solidFill>
              </a:rPr>
              <a:t>White </a:t>
            </a:r>
            <a:r>
              <a:rPr lang="en-CA" sz="2400" b="1" dirty="0">
                <a:solidFill>
                  <a:schemeClr val="accent6">
                    <a:lumMod val="75000"/>
                  </a:schemeClr>
                </a:solidFill>
              </a:rPr>
              <a:t>space </a:t>
            </a:r>
            <a:r>
              <a:rPr lang="en-CA" sz="2400" dirty="0"/>
              <a:t>is the empty spaces in a design. White space is used to separate disparate design elements and group similar ones. White space is the lack of graphics or text in the layout.</a:t>
            </a:r>
            <a:endParaRPr lang="en-CA" sz="2400" dirty="0" smtClean="0"/>
          </a:p>
          <a:p>
            <a:pPr lvl="0"/>
            <a:r>
              <a:rPr lang="en-US" sz="2400" b="1" dirty="0">
                <a:solidFill>
                  <a:schemeClr val="accent6">
                    <a:lumMod val="75000"/>
                  </a:schemeClr>
                </a:solidFill>
              </a:rPr>
              <a:t>HTML</a:t>
            </a:r>
            <a:r>
              <a:rPr lang="en-US" sz="2400" dirty="0">
                <a:solidFill>
                  <a:prstClr val="black"/>
                </a:solidFill>
              </a:rPr>
              <a:t>. Hypertext Markup Language.  The language used to “mark-up” text documents so that they can be linked to other documents for use on the World Wide Web.</a:t>
            </a:r>
          </a:p>
          <a:p>
            <a:r>
              <a:rPr lang="en-CA" sz="2400" b="1" dirty="0" smtClean="0">
                <a:solidFill>
                  <a:schemeClr val="accent6">
                    <a:lumMod val="75000"/>
                  </a:schemeClr>
                </a:solidFill>
              </a:rPr>
              <a:t>Mark up Definition</a:t>
            </a:r>
            <a:r>
              <a:rPr lang="en-CA" sz="2400" b="1" dirty="0"/>
              <a:t>: </a:t>
            </a:r>
            <a:r>
              <a:rPr lang="en-CA" sz="2400" dirty="0"/>
              <a:t>The characters and codes that change a text document into an XML or other </a:t>
            </a:r>
            <a:r>
              <a:rPr lang="en-CA" sz="2400" dirty="0" err="1"/>
              <a:t>Markup</a:t>
            </a:r>
            <a:r>
              <a:rPr lang="en-CA" sz="2400" dirty="0"/>
              <a:t> Language document.</a:t>
            </a:r>
            <a:endParaRPr lang="en-CA" sz="2400" dirty="0" smtClean="0"/>
          </a:p>
          <a:p>
            <a:r>
              <a:rPr lang="en-CA" sz="2400" b="1" dirty="0" smtClean="0">
                <a:solidFill>
                  <a:schemeClr val="accent6">
                    <a:lumMod val="75000"/>
                  </a:schemeClr>
                </a:solidFill>
              </a:rPr>
              <a:t>Impression</a:t>
            </a:r>
            <a:r>
              <a:rPr lang="en-CA" sz="2400" dirty="0" smtClean="0"/>
              <a:t>.  An </a:t>
            </a:r>
            <a:r>
              <a:rPr lang="en-CA" sz="2400" dirty="0"/>
              <a:t>impression is an advertising term </a:t>
            </a:r>
            <a:r>
              <a:rPr lang="en-CA" sz="2400" dirty="0" smtClean="0"/>
              <a:t>referring </a:t>
            </a:r>
            <a:r>
              <a:rPr lang="en-CA" sz="2400" dirty="0"/>
              <a:t>to each time an advertisement is loaded on the screen. Whenever a customer loads an advertisement, that is an impression.</a:t>
            </a:r>
          </a:p>
        </p:txBody>
      </p:sp>
    </p:spTree>
    <p:extLst>
      <p:ext uri="{BB962C8B-B14F-4D97-AF65-F5344CB8AC3E}">
        <p14:creationId xmlns:p14="http://schemas.microsoft.com/office/powerpoint/2010/main" val="14756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8693"/>
          </a:xfrm>
        </p:spPr>
        <p:txBody>
          <a:bodyPr>
            <a:normAutofit fontScale="90000"/>
          </a:bodyPr>
          <a:lstStyle/>
          <a:p>
            <a:r>
              <a:rPr lang="en-CA" dirty="0" smtClean="0"/>
              <a:t>Web Page Terminology Definitions</a:t>
            </a:r>
            <a:endParaRPr lang="en-CA" dirty="0"/>
          </a:p>
        </p:txBody>
      </p:sp>
      <p:sp>
        <p:nvSpPr>
          <p:cNvPr id="3" name="Content Placeholder 2"/>
          <p:cNvSpPr>
            <a:spLocks noGrp="1"/>
          </p:cNvSpPr>
          <p:nvPr>
            <p:ph idx="1"/>
          </p:nvPr>
        </p:nvSpPr>
        <p:spPr>
          <a:xfrm>
            <a:off x="457200" y="1064525"/>
            <a:ext cx="8229600" cy="5540991"/>
          </a:xfrm>
        </p:spPr>
        <p:txBody>
          <a:bodyPr>
            <a:normAutofit fontScale="92500" lnSpcReduction="20000"/>
          </a:bodyPr>
          <a:lstStyle/>
          <a:p>
            <a:r>
              <a:rPr lang="en-CA" sz="3100" b="1" dirty="0" smtClean="0">
                <a:solidFill>
                  <a:schemeClr val="accent6">
                    <a:lumMod val="75000"/>
                  </a:schemeClr>
                </a:solidFill>
              </a:rPr>
              <a:t>landing </a:t>
            </a:r>
            <a:r>
              <a:rPr lang="en-CA" sz="3100" b="1" dirty="0">
                <a:solidFill>
                  <a:schemeClr val="accent6">
                    <a:lumMod val="75000"/>
                  </a:schemeClr>
                </a:solidFill>
              </a:rPr>
              <a:t>page</a:t>
            </a:r>
            <a:r>
              <a:rPr lang="en-CA" sz="3100" dirty="0"/>
              <a:t>, sometimes called a destination page, is the web page that visitors arrive </a:t>
            </a:r>
            <a:r>
              <a:rPr lang="en-CA" sz="3100" dirty="0" smtClean="0"/>
              <a:t>at after they click the link on a search engines results page</a:t>
            </a:r>
          </a:p>
          <a:p>
            <a:r>
              <a:rPr lang="en-CA" sz="3100" b="1" dirty="0" smtClean="0">
                <a:solidFill>
                  <a:schemeClr val="accent6">
                    <a:lumMod val="75000"/>
                  </a:schemeClr>
                </a:solidFill>
              </a:rPr>
              <a:t>E-commerce</a:t>
            </a:r>
            <a:r>
              <a:rPr lang="en-CA" sz="3100" dirty="0" smtClean="0"/>
              <a:t> commerce conducted electronically (as on the internet)</a:t>
            </a:r>
          </a:p>
          <a:p>
            <a:r>
              <a:rPr lang="en-US" sz="3100" b="1" dirty="0">
                <a:solidFill>
                  <a:schemeClr val="accent6">
                    <a:lumMod val="75000"/>
                  </a:schemeClr>
                </a:solidFill>
              </a:rPr>
              <a:t>Form</a:t>
            </a:r>
            <a:r>
              <a:rPr lang="en-US" sz="3100" dirty="0"/>
              <a:t>.  An HTML defined way to specify text boxes and pull-down menus to enable users of a Web page to enter data</a:t>
            </a:r>
            <a:r>
              <a:rPr lang="en-US" sz="3100" dirty="0" smtClean="0"/>
              <a:t>.</a:t>
            </a:r>
            <a:endParaRPr lang="en-CA" sz="3100" dirty="0" smtClean="0"/>
          </a:p>
          <a:p>
            <a:r>
              <a:rPr lang="en-US" sz="3100" b="1" dirty="0">
                <a:solidFill>
                  <a:schemeClr val="accent6">
                    <a:lumMod val="75000"/>
                  </a:schemeClr>
                </a:solidFill>
              </a:rPr>
              <a:t>Thumbnail</a:t>
            </a:r>
            <a:r>
              <a:rPr lang="en-US" sz="3100" dirty="0"/>
              <a:t>.  A small graphical image that serves as a preview of a larger image</a:t>
            </a:r>
            <a:r>
              <a:rPr lang="en-US" sz="3100" dirty="0" smtClean="0"/>
              <a:t>.</a:t>
            </a:r>
            <a:endParaRPr lang="en-CA" sz="3100" dirty="0" smtClean="0"/>
          </a:p>
          <a:p>
            <a:r>
              <a:rPr lang="en-US" sz="3100" b="1" dirty="0">
                <a:solidFill>
                  <a:schemeClr val="accent6">
                    <a:lumMod val="75000"/>
                  </a:schemeClr>
                </a:solidFill>
              </a:rPr>
              <a:t>Newsgroup</a:t>
            </a:r>
            <a:r>
              <a:rPr lang="en-US" sz="3100" dirty="0"/>
              <a:t>.  An ongoing exchange of electronic messages about a specific topics such as pets or restaurants.</a:t>
            </a:r>
          </a:p>
          <a:p>
            <a:pPr marL="0" indent="0">
              <a:buNone/>
            </a:pPr>
            <a:endParaRPr lang="en-CA" sz="2000" dirty="0"/>
          </a:p>
        </p:txBody>
      </p:sp>
    </p:spTree>
    <p:extLst>
      <p:ext uri="{BB962C8B-B14F-4D97-AF65-F5344CB8AC3E}">
        <p14:creationId xmlns:p14="http://schemas.microsoft.com/office/powerpoint/2010/main" val="241957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hlinkClick r:id="rId2"/>
              </a:rPr>
              <a:t>http://sarahlynndesign.com/learn/entry/website-design-terminology</a:t>
            </a:r>
            <a:endParaRPr lang="en-US" sz="2000" dirty="0" smtClean="0"/>
          </a:p>
          <a:p>
            <a:pPr marL="457200" indent="-457200">
              <a:buFont typeface="+mj-lt"/>
              <a:buAutoNum type="arabicPeriod"/>
            </a:pPr>
            <a:r>
              <a:rPr lang="en-US" sz="2000" dirty="0" smtClean="0"/>
              <a:t>About.com.  web design terms.</a:t>
            </a:r>
          </a:p>
          <a:p>
            <a:pPr marL="457200" indent="-457200">
              <a:buFont typeface="+mj-lt"/>
              <a:buAutoNum type="arabicPeriod"/>
            </a:pPr>
            <a:r>
              <a:rPr lang="en-US" sz="2000" dirty="0" smtClean="0"/>
              <a:t>Bud. E. Smith and Arthur </a:t>
            </a:r>
            <a:r>
              <a:rPr lang="en-US" sz="2000" dirty="0" err="1" smtClean="0"/>
              <a:t>Bebak</a:t>
            </a:r>
            <a:r>
              <a:rPr lang="en-US" sz="2000" dirty="0" smtClean="0"/>
              <a:t>.  </a:t>
            </a:r>
            <a:r>
              <a:rPr lang="en-US" sz="2000" b="1" dirty="0" smtClean="0"/>
              <a:t>Creating Web Pages for Dummies 8</a:t>
            </a:r>
            <a:r>
              <a:rPr lang="en-US" sz="2000" b="1" baseline="30000" dirty="0" smtClean="0"/>
              <a:t>th</a:t>
            </a:r>
            <a:r>
              <a:rPr lang="en-US" sz="2000" b="1" dirty="0" smtClean="0"/>
              <a:t> edition</a:t>
            </a:r>
            <a:r>
              <a:rPr lang="en-US" sz="2000" dirty="0" smtClean="0"/>
              <a:t>.  Wiley Publishing Inc. 2007.  </a:t>
            </a:r>
            <a:endParaRPr lang="en-US" sz="2000" dirty="0"/>
          </a:p>
        </p:txBody>
      </p:sp>
    </p:spTree>
    <p:extLst>
      <p:ext uri="{BB962C8B-B14F-4D97-AF65-F5344CB8AC3E}">
        <p14:creationId xmlns:p14="http://schemas.microsoft.com/office/powerpoint/2010/main" val="80693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3130" y="138258"/>
            <a:ext cx="4180537" cy="5596200"/>
          </a:xfrm>
          <a:noFill/>
        </p:spPr>
      </p:pic>
      <p:sp>
        <p:nvSpPr>
          <p:cNvPr id="2" name="Title 1"/>
          <p:cNvSpPr>
            <a:spLocks noGrp="1"/>
          </p:cNvSpPr>
          <p:nvPr>
            <p:ph type="title"/>
          </p:nvPr>
        </p:nvSpPr>
        <p:spPr/>
        <p:txBody>
          <a:bodyPr/>
          <a:lstStyle/>
          <a:p>
            <a:r>
              <a:rPr lang="en-US" dirty="0" smtClean="0"/>
              <a:t>    </a:t>
            </a:r>
            <a:endParaRPr lang="en-US" dirty="0"/>
          </a:p>
        </p:txBody>
      </p:sp>
      <p:sp>
        <p:nvSpPr>
          <p:cNvPr id="3" name="TextBox 2"/>
          <p:cNvSpPr txBox="1"/>
          <p:nvPr/>
        </p:nvSpPr>
        <p:spPr>
          <a:xfrm>
            <a:off x="457200" y="5873115"/>
            <a:ext cx="8369300" cy="984885"/>
          </a:xfrm>
          <a:prstGeom prst="rect">
            <a:avLst/>
          </a:prstGeom>
          <a:noFill/>
        </p:spPr>
        <p:txBody>
          <a:bodyPr wrap="square" rtlCol="0">
            <a:spAutoFit/>
          </a:bodyPr>
          <a:lstStyle/>
          <a:p>
            <a:r>
              <a:rPr lang="en-US" sz="2000" dirty="0" smtClean="0">
                <a:latin typeface="Franklin Gothic Medium"/>
                <a:cs typeface="Franklin Gothic Medium"/>
              </a:rPr>
              <a:t>Link to store</a:t>
            </a:r>
          </a:p>
          <a:p>
            <a:r>
              <a:rPr lang="en-US" sz="2000" dirty="0" smtClean="0">
                <a:latin typeface="Franklin Gothic Medium"/>
                <a:cs typeface="Franklin Gothic Medium"/>
                <a:hlinkClick r:id="rId3"/>
              </a:rPr>
              <a:t>http://www.teacherspayteachers.com/Store/Gavin-Middleton</a:t>
            </a:r>
            <a:endParaRPr lang="en-US" sz="2000" dirty="0" smtClean="0">
              <a:latin typeface="Franklin Gothic Medium"/>
              <a:cs typeface="Franklin Gothic Medium"/>
            </a:endParaRPr>
          </a:p>
          <a:p>
            <a:r>
              <a:rPr lang="en-US" dirty="0" smtClean="0">
                <a:latin typeface="Franklin Gothic Medium"/>
                <a:cs typeface="Franklin Gothic Medium"/>
              </a:rPr>
              <a:t>  </a:t>
            </a:r>
            <a:endParaRPr lang="en-US" dirty="0">
              <a:latin typeface="Franklin Gothic Medium"/>
              <a:cs typeface="Franklin Gothic Medium"/>
            </a:endParaRPr>
          </a:p>
        </p:txBody>
      </p:sp>
      <p:sp>
        <p:nvSpPr>
          <p:cNvPr id="4" name="TextBox 3"/>
          <p:cNvSpPr txBox="1"/>
          <p:nvPr/>
        </p:nvSpPr>
        <p:spPr>
          <a:xfrm>
            <a:off x="5143501" y="138257"/>
            <a:ext cx="3683000" cy="5632311"/>
          </a:xfrm>
          <a:prstGeom prst="rect">
            <a:avLst/>
          </a:prstGeom>
          <a:noFill/>
        </p:spPr>
        <p:txBody>
          <a:bodyPr wrap="square" rtlCol="0">
            <a:spAutoFit/>
          </a:bodyPr>
          <a:lstStyle/>
          <a:p>
            <a:pPr algn="ctr"/>
            <a:r>
              <a:rPr lang="en-US" sz="4000" dirty="0" smtClean="0">
                <a:ln w="28575" cmpd="sng">
                  <a:solidFill>
                    <a:schemeClr val="tx2">
                      <a:lumMod val="60000"/>
                      <a:lumOff val="40000"/>
                    </a:schemeClr>
                  </a:solidFill>
                </a:ln>
                <a:solidFill>
                  <a:schemeClr val="bg1"/>
                </a:solidFill>
                <a:latin typeface="Franklin Gothic Medium"/>
                <a:cs typeface="Franklin Gothic Medium"/>
              </a:rPr>
              <a:t>Specializing in PowerPoint presentations that share cutting edge technology and examine revolutionary businesses</a:t>
            </a:r>
            <a:endParaRPr lang="en-US" sz="4000" dirty="0">
              <a:ln w="28575" cmpd="sng">
                <a:solidFill>
                  <a:schemeClr val="tx2">
                    <a:lumMod val="60000"/>
                    <a:lumOff val="40000"/>
                  </a:schemeClr>
                </a:solidFill>
              </a:ln>
              <a:solidFill>
                <a:schemeClr val="bg1"/>
              </a:solidFill>
              <a:latin typeface="Franklin Gothic Medium"/>
              <a:cs typeface="Franklin Gothic Medium"/>
            </a:endParaRPr>
          </a:p>
        </p:txBody>
      </p:sp>
    </p:spTree>
    <p:extLst>
      <p:ext uri="{BB962C8B-B14F-4D97-AF65-F5344CB8AC3E}">
        <p14:creationId xmlns:p14="http://schemas.microsoft.com/office/powerpoint/2010/main" val="4161554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eaLnBrk="1" hangingPunct="1">
              <a:defRPr/>
            </a:pPr>
            <a:r>
              <a:rPr lang="en-CA" sz="3200" dirty="0" smtClean="0">
                <a:solidFill>
                  <a:schemeClr val="accent1">
                    <a:lumMod val="75000"/>
                  </a:schemeClr>
                </a:solidFill>
                <a:ea typeface="+mj-ea"/>
              </a:rPr>
              <a:t>Thank you </a:t>
            </a:r>
            <a:r>
              <a:rPr lang="en-CA" sz="3200" smtClean="0">
                <a:solidFill>
                  <a:schemeClr val="accent1">
                    <a:lumMod val="75000"/>
                  </a:schemeClr>
                </a:solidFill>
                <a:ea typeface="+mj-ea"/>
              </a:rPr>
              <a:t>for downloading </a:t>
            </a:r>
            <a:r>
              <a:rPr lang="en-CA" sz="3200" dirty="0" smtClean="0">
                <a:solidFill>
                  <a:schemeClr val="accent1">
                    <a:lumMod val="75000"/>
                  </a:schemeClr>
                </a:solidFill>
                <a:ea typeface="+mj-ea"/>
              </a:rPr>
              <a:t>this PowerPoint</a:t>
            </a:r>
            <a:endParaRPr lang="en-CA" sz="3200" dirty="0">
              <a:solidFill>
                <a:schemeClr val="accent1">
                  <a:lumMod val="75000"/>
                </a:schemeClr>
              </a:solidFill>
              <a:ea typeface="+mj-ea"/>
            </a:endParaRPr>
          </a:p>
        </p:txBody>
      </p:sp>
      <p:sp>
        <p:nvSpPr>
          <p:cNvPr id="3" name="Content Placeholder 2"/>
          <p:cNvSpPr>
            <a:spLocks noGrp="1"/>
          </p:cNvSpPr>
          <p:nvPr>
            <p:ph idx="1"/>
          </p:nvPr>
        </p:nvSpPr>
        <p:spPr>
          <a:xfrm>
            <a:off x="457200" y="1219200"/>
            <a:ext cx="8229600" cy="5334000"/>
          </a:xfrm>
        </p:spPr>
        <p:txBody>
          <a:bodyPr>
            <a:normAutofit/>
          </a:bodyPr>
          <a:lstStyle/>
          <a:p>
            <a:pPr eaLnBrk="1" hangingPunct="1">
              <a:lnSpc>
                <a:spcPct val="80000"/>
              </a:lnSpc>
            </a:pPr>
            <a:r>
              <a:rPr lang="en-CA" sz="2000" dirty="0">
                <a:latin typeface="Calibri" charset="0"/>
              </a:rPr>
              <a:t>I hope that you and your students enjoyed it!</a:t>
            </a:r>
          </a:p>
          <a:p>
            <a:pPr eaLnBrk="1" hangingPunct="1">
              <a:lnSpc>
                <a:spcPct val="80000"/>
              </a:lnSpc>
            </a:pPr>
            <a:r>
              <a:rPr lang="en-CA" sz="2000" dirty="0">
                <a:latin typeface="Calibri" charset="0"/>
              </a:rPr>
              <a:t>If you provide </a:t>
            </a:r>
            <a:r>
              <a:rPr lang="en-CA" sz="2000" dirty="0">
                <a:solidFill>
                  <a:srgbClr val="0070C0"/>
                </a:solidFill>
                <a:latin typeface="Calibri" charset="0"/>
              </a:rPr>
              <a:t>Positive Feedback </a:t>
            </a:r>
            <a:r>
              <a:rPr lang="en-CA" sz="2000" dirty="0">
                <a:latin typeface="Calibri" charset="0"/>
              </a:rPr>
              <a:t>and </a:t>
            </a:r>
            <a:r>
              <a:rPr lang="en-CA" sz="2000" dirty="0">
                <a:solidFill>
                  <a:srgbClr val="7030A0"/>
                </a:solidFill>
                <a:latin typeface="Calibri" charset="0"/>
              </a:rPr>
              <a:t>Follow Me</a:t>
            </a:r>
            <a:r>
              <a:rPr lang="en-CA" sz="2000" dirty="0">
                <a:latin typeface="Calibri" charset="0"/>
              </a:rPr>
              <a:t>, I will send you a Free Lesson of your choice ($4 or less value).</a:t>
            </a:r>
          </a:p>
          <a:p>
            <a:pPr eaLnBrk="1" hangingPunct="1">
              <a:lnSpc>
                <a:spcPct val="80000"/>
              </a:lnSpc>
            </a:pPr>
            <a:r>
              <a:rPr lang="en-CA" sz="2000" dirty="0">
                <a:latin typeface="Calibri" charset="0"/>
              </a:rPr>
              <a:t>E-mail me at </a:t>
            </a:r>
            <a:r>
              <a:rPr lang="en-CA" sz="2000" b="1" dirty="0" err="1">
                <a:solidFill>
                  <a:srgbClr val="00B050"/>
                </a:solidFill>
                <a:latin typeface="Calibri" charset="0"/>
              </a:rPr>
              <a:t>gavin@eastdalebusiness.com</a:t>
            </a:r>
            <a:r>
              <a:rPr lang="en-CA" sz="2000" dirty="0">
                <a:latin typeface="Calibri" charset="0"/>
              </a:rPr>
              <a:t> to receive your free PowerPoint.  </a:t>
            </a:r>
          </a:p>
          <a:p>
            <a:pPr eaLnBrk="1" hangingPunct="1">
              <a:lnSpc>
                <a:spcPct val="80000"/>
              </a:lnSpc>
              <a:buFont typeface="Arial" charset="0"/>
              <a:buNone/>
            </a:pPr>
            <a:endParaRPr lang="en-CA" sz="2000" dirty="0">
              <a:latin typeface="Calibri" charset="0"/>
            </a:endParaRPr>
          </a:p>
          <a:p>
            <a:pPr eaLnBrk="1" hangingPunct="1">
              <a:lnSpc>
                <a:spcPct val="80000"/>
              </a:lnSpc>
            </a:pPr>
            <a:r>
              <a:rPr lang="en-CA" sz="2000" dirty="0">
                <a:latin typeface="Calibri" charset="0"/>
              </a:rPr>
              <a:t>Could you please let me know how you discovered my store in your email…</a:t>
            </a:r>
          </a:p>
          <a:p>
            <a:pPr eaLnBrk="1" hangingPunct="1">
              <a:lnSpc>
                <a:spcPct val="80000"/>
              </a:lnSpc>
              <a:buFont typeface="Wingdings" charset="0"/>
              <a:buChar char="q"/>
            </a:pPr>
            <a:r>
              <a:rPr lang="en-CA" sz="2000" dirty="0">
                <a:latin typeface="Calibri" charset="0"/>
              </a:rPr>
              <a:t>Teachers Pay Teachers Search</a:t>
            </a:r>
          </a:p>
          <a:p>
            <a:pPr eaLnBrk="1" hangingPunct="1">
              <a:lnSpc>
                <a:spcPct val="80000"/>
              </a:lnSpc>
              <a:buFont typeface="Wingdings" charset="0"/>
              <a:buChar char="q"/>
            </a:pPr>
            <a:r>
              <a:rPr lang="en-CA" sz="2000" dirty="0">
                <a:latin typeface="Calibri" charset="0"/>
              </a:rPr>
              <a:t>Google Search</a:t>
            </a:r>
          </a:p>
          <a:p>
            <a:pPr eaLnBrk="1" hangingPunct="1">
              <a:lnSpc>
                <a:spcPct val="80000"/>
              </a:lnSpc>
              <a:buFont typeface="Wingdings" charset="0"/>
              <a:buChar char="q"/>
            </a:pPr>
            <a:r>
              <a:rPr lang="en-CA" sz="2000" dirty="0">
                <a:latin typeface="Calibri" charset="0"/>
              </a:rPr>
              <a:t>Flyer Mailed To My School</a:t>
            </a:r>
          </a:p>
          <a:p>
            <a:pPr eaLnBrk="1" hangingPunct="1">
              <a:lnSpc>
                <a:spcPct val="80000"/>
              </a:lnSpc>
              <a:buFont typeface="Wingdings" charset="0"/>
              <a:buChar char="q"/>
            </a:pPr>
            <a:r>
              <a:rPr lang="en-CA" sz="2000" dirty="0" err="1">
                <a:latin typeface="Calibri" charset="0"/>
              </a:rPr>
              <a:t>Pinterest</a:t>
            </a:r>
            <a:endParaRPr lang="en-CA" sz="2000" dirty="0">
              <a:latin typeface="Calibri" charset="0"/>
            </a:endParaRPr>
          </a:p>
          <a:p>
            <a:pPr eaLnBrk="1" hangingPunct="1">
              <a:lnSpc>
                <a:spcPct val="80000"/>
              </a:lnSpc>
              <a:buFont typeface="Wingdings" charset="0"/>
              <a:buChar char="q"/>
            </a:pPr>
            <a:r>
              <a:rPr lang="en-CA" sz="2000" dirty="0">
                <a:latin typeface="Calibri" charset="0"/>
              </a:rPr>
              <a:t>TPT Newsletter (December 2012)</a:t>
            </a:r>
          </a:p>
          <a:p>
            <a:pPr eaLnBrk="1" hangingPunct="1">
              <a:lnSpc>
                <a:spcPct val="80000"/>
              </a:lnSpc>
              <a:buFont typeface="Wingdings" charset="0"/>
              <a:buChar char="q"/>
            </a:pPr>
            <a:r>
              <a:rPr lang="en-CA" sz="2000" dirty="0">
                <a:latin typeface="Calibri" charset="0"/>
              </a:rPr>
              <a:t>Other (please specify)</a:t>
            </a:r>
          </a:p>
          <a:p>
            <a:pPr eaLnBrk="1" hangingPunct="1">
              <a:lnSpc>
                <a:spcPct val="80000"/>
              </a:lnSpc>
              <a:buFont typeface="Arial" charset="0"/>
              <a:buNone/>
            </a:pPr>
            <a:endParaRPr lang="en-CA" sz="2000" dirty="0">
              <a:latin typeface="Calibri" charset="0"/>
            </a:endParaRPr>
          </a:p>
          <a:p>
            <a:pPr eaLnBrk="1" hangingPunct="1">
              <a:lnSpc>
                <a:spcPct val="80000"/>
              </a:lnSpc>
              <a:buFont typeface="Arial" charset="0"/>
              <a:buNone/>
            </a:pPr>
            <a:endParaRPr lang="en-CA" sz="2000" dirty="0">
              <a:latin typeface="Calibri" charset="0"/>
            </a:endParaRPr>
          </a:p>
          <a:p>
            <a:pPr eaLnBrk="1" hangingPunct="1">
              <a:lnSpc>
                <a:spcPct val="80000"/>
              </a:lnSpc>
              <a:buFont typeface="Arial" charset="0"/>
              <a:buNone/>
            </a:pPr>
            <a:r>
              <a:rPr lang="en-CA" sz="2000" dirty="0">
                <a:latin typeface="Calibri" charset="0"/>
              </a:rPr>
              <a:t>To view or purchase more materials here is a link to my store</a:t>
            </a:r>
          </a:p>
          <a:p>
            <a:pPr eaLnBrk="1" hangingPunct="1">
              <a:lnSpc>
                <a:spcPct val="80000"/>
              </a:lnSpc>
              <a:buFont typeface="Arial" charset="0"/>
              <a:buNone/>
            </a:pPr>
            <a:r>
              <a:rPr lang="en-CA" sz="2000" dirty="0" smtClean="0">
                <a:latin typeface="Calibri" charset="0"/>
                <a:hlinkClick r:id="rId2"/>
              </a:rPr>
              <a:t>http://www.teacherspayteachers.com/store/gavin-middleton</a:t>
            </a:r>
            <a:endParaRPr lang="en-CA" sz="2000" dirty="0">
              <a:latin typeface="Calibri" charset="0"/>
            </a:endParaRPr>
          </a:p>
          <a:p>
            <a:pPr eaLnBrk="1" hangingPunct="1">
              <a:lnSpc>
                <a:spcPct val="80000"/>
              </a:lnSpc>
              <a:buFont typeface="Arial" charset="0"/>
              <a:buNone/>
            </a:pPr>
            <a:endParaRPr lang="en-CA" sz="2000" dirty="0">
              <a:latin typeface="Calibri" charset="0"/>
            </a:endParaRPr>
          </a:p>
          <a:p>
            <a:pPr eaLnBrk="1" hangingPunct="1">
              <a:lnSpc>
                <a:spcPct val="80000"/>
              </a:lnSpc>
            </a:pPr>
            <a:endParaRPr lang="en-CA" sz="2000" dirty="0">
              <a:latin typeface="Calibri" charset="0"/>
            </a:endParaRPr>
          </a:p>
        </p:txBody>
      </p:sp>
    </p:spTree>
    <p:extLst>
      <p:ext uri="{BB962C8B-B14F-4D97-AF65-F5344CB8AC3E}">
        <p14:creationId xmlns:p14="http://schemas.microsoft.com/office/powerpoint/2010/main" val="413265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lidevana Dark">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418</TotalTime>
  <Words>791</Words>
  <Application>Microsoft Office PowerPoint</Application>
  <PresentationFormat>On-screen Show (4:3)</PresentationFormat>
  <Paragraphs>75</Paragraphs>
  <Slides>9</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9</vt:i4>
      </vt:variant>
    </vt:vector>
  </HeadingPairs>
  <TitlesOfParts>
    <vt:vector size="24" baseType="lpstr">
      <vt:lpstr>ＭＳ Ｐゴシック</vt:lpstr>
      <vt:lpstr>Arial</vt:lpstr>
      <vt:lpstr>Baskerville</vt:lpstr>
      <vt:lpstr>Calibri</vt:lpstr>
      <vt:lpstr>Franklin Gothic Book</vt:lpstr>
      <vt:lpstr>Franklin Gothic Medium</vt:lpstr>
      <vt:lpstr>Helvetica Neue</vt:lpstr>
      <vt:lpstr>Helvetica Neue Bold Condensed</vt:lpstr>
      <vt:lpstr>Helvetica Neue Light</vt:lpstr>
      <vt:lpstr>Lucida Grande</vt:lpstr>
      <vt:lpstr>Wingdings</vt:lpstr>
      <vt:lpstr>ヒラギノ明朝 ProN W3</vt:lpstr>
      <vt:lpstr>ヒラギノ角ゴ ProN W6</vt:lpstr>
      <vt:lpstr>Office Theme</vt:lpstr>
      <vt:lpstr>Slidevana Dark</vt:lpstr>
      <vt:lpstr>PowerPoint Presentation</vt:lpstr>
      <vt:lpstr>PowerPoint Presentation</vt:lpstr>
      <vt:lpstr>Web Page Terminology Definitions</vt:lpstr>
      <vt:lpstr>Web Page Terminology Definitions</vt:lpstr>
      <vt:lpstr>Web Page Terminology Definitions</vt:lpstr>
      <vt:lpstr>Web Page Terminology Definitions</vt:lpstr>
      <vt:lpstr>Bibliography</vt:lpstr>
      <vt:lpstr>    </vt:lpstr>
      <vt:lpstr>Thank you for downloading this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Middleton</dc:creator>
  <cp:lastModifiedBy>Melissa</cp:lastModifiedBy>
  <cp:revision>30</cp:revision>
  <cp:lastPrinted>2013-04-08T16:20:40Z</cp:lastPrinted>
  <dcterms:created xsi:type="dcterms:W3CDTF">2013-04-06T13:51:06Z</dcterms:created>
  <dcterms:modified xsi:type="dcterms:W3CDTF">2015-04-04T19:30:55Z</dcterms:modified>
</cp:coreProperties>
</file>