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Economica"/>
      <p:regular r:id="rId18"/>
      <p:bold r:id="rId19"/>
      <p:italic r:id="rId20"/>
      <p:boldItalic r:id="rId21"/>
    </p:embeddedFont>
    <p:embeddedFont>
      <p:font typeface="Roboto"/>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Roboto-regular.fntdata"/><Relationship Id="rId21" Type="http://schemas.openxmlformats.org/officeDocument/2006/relationships/font" Target="fonts/Economica-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penSans-regular.fntdata"/><Relationship Id="rId25" Type="http://schemas.openxmlformats.org/officeDocument/2006/relationships/font" Target="fonts/Roboto-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file/d/18494IKg6uw0hWBzQ3uWEVnYiFqgIyirq/view?usp=sharing"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8954bc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8954b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6f8954bc_0_1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6f8954b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a43e129be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a43e129be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Squad time!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223e3d72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223e3d72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8954bc_0_1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8954b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Discussion questions</a:t>
            </a:r>
            <a:endParaRPr/>
          </a:p>
          <a:p>
            <a:pPr indent="0" lvl="0" marL="0" rtl="0" algn="l">
              <a:spcBef>
                <a:spcPts val="0"/>
              </a:spcBef>
              <a:spcAft>
                <a:spcPts val="0"/>
              </a:spcAft>
              <a:buClr>
                <a:schemeClr val="dk1"/>
              </a:buClr>
              <a:buSzPts val="1100"/>
              <a:buFont typeface="Arial"/>
              <a:buNone/>
            </a:pPr>
            <a:r>
              <a:rPr lang="en"/>
              <a:t>What algorithm did the children in the video need to write?</a:t>
            </a:r>
            <a:endParaRPr/>
          </a:p>
          <a:p>
            <a:pPr indent="0" lvl="0" marL="0" rtl="0" algn="l">
              <a:spcBef>
                <a:spcPts val="0"/>
              </a:spcBef>
              <a:spcAft>
                <a:spcPts val="0"/>
              </a:spcAft>
              <a:buNone/>
            </a:pPr>
            <a:r>
              <a:rPr lang="en"/>
              <a:t>What problems did they run into trying to write their algorithms, and how did they solve those problems?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2874f8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2874f8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Next, have students come up with their own algorithms, individually or in pairs. Here are a few suggestions:</a:t>
            </a:r>
            <a:endParaRPr/>
          </a:p>
          <a:p>
            <a:pPr indent="-317500" lvl="0" marL="457200" rtl="0" algn="l">
              <a:spcBef>
                <a:spcPts val="0"/>
              </a:spcBef>
              <a:spcAft>
                <a:spcPts val="0"/>
              </a:spcAft>
              <a:buSzPts val="1400"/>
              <a:buChar char="●"/>
            </a:pPr>
            <a:r>
              <a:rPr lang="en"/>
              <a:t>Have </a:t>
            </a:r>
            <a:r>
              <a:rPr lang="en"/>
              <a:t>students</a:t>
            </a:r>
            <a:r>
              <a:rPr lang="en"/>
              <a:t> write instruction on how you </a:t>
            </a:r>
            <a:r>
              <a:rPr lang="en"/>
              <a:t>brush</a:t>
            </a:r>
            <a:r>
              <a:rPr lang="en"/>
              <a:t> their teeth.</a:t>
            </a:r>
            <a:endParaRPr/>
          </a:p>
          <a:p>
            <a:pPr indent="-317500" lvl="0" marL="457200" rtl="0" algn="l">
              <a:spcBef>
                <a:spcPts val="0"/>
              </a:spcBef>
              <a:spcAft>
                <a:spcPts val="0"/>
              </a:spcAft>
              <a:buSzPts val="1400"/>
              <a:buChar char="●"/>
            </a:pPr>
            <a:r>
              <a:rPr lang="en"/>
              <a:t>Set up an obstacle course and have students write instructions to get from one end to the other, then test each other’s instructions. Remind students they need to follow the instructions exactly as they are written!</a:t>
            </a:r>
            <a:endParaRPr/>
          </a:p>
          <a:p>
            <a:pPr indent="-317500" lvl="0" marL="457200" rtl="0" algn="l">
              <a:spcBef>
                <a:spcPts val="0"/>
              </a:spcBef>
              <a:spcAft>
                <a:spcPts val="0"/>
              </a:spcAft>
              <a:buSzPts val="1400"/>
              <a:buChar char="●"/>
            </a:pPr>
            <a:r>
              <a:rPr lang="en"/>
              <a:t>Have students write technical instructions for how to perform a task of their choosing using technology, such as installing an app on a mobile device.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6f8954bc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6f8954b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Students can use the two examples in the slide to develop </a:t>
            </a:r>
            <a:r>
              <a:rPr lang="en"/>
              <a:t>their</a:t>
            </a:r>
            <a:r>
              <a:rPr lang="en"/>
              <a:t> algorithm. The diagram to the left is a simple diagram where each step leads to the next. The diagram on the right is an example of a multi-step program with </a:t>
            </a:r>
            <a:r>
              <a:rPr lang="en"/>
              <a:t>different</a:t>
            </a:r>
            <a:r>
              <a:rPr lang="en"/>
              <a:t> outcomes based on a previous selection.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958e61aaf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958e61aaf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On this </a:t>
            </a:r>
            <a:r>
              <a:rPr lang="en"/>
              <a:t>next</a:t>
            </a:r>
            <a:r>
              <a:rPr lang="en"/>
              <a:t> activity </a:t>
            </a:r>
            <a:r>
              <a:rPr lang="en"/>
              <a:t>students</a:t>
            </a:r>
            <a:r>
              <a:rPr lang="en"/>
              <a:t> will follow an Algorithm that will result in the drawing of a </a:t>
            </a:r>
            <a:r>
              <a:rPr lang="en"/>
              <a:t>sailboat</a:t>
            </a:r>
            <a:r>
              <a:rPr lang="en"/>
              <a:t>.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Method:</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Ask the students to take out a sheet of paper and something to draw with.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Explain the vocabulary words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Algorithm: A sequence of step-by-step instructions to solve a problem or complete a task.</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Debugging: The process of identifying and removing errors from computer hardware or software.</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Program: An algorithm that can be run by a computer.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Encoding: The process of converting data from one form to another.</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Decomposition: Breaking down a problem into smaller steps.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Explain to the students that they will be provided a set of directions. These set of directions will produce a image.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Display the directions and ask students to follow the directions to the best of their ability. Be sure to tell the students that these are the directions that made the most sense to you as an adult. WHile you are telling them the instructions they might want to think about how they would do it differently.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92874f8ec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2874f8ec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Note: If you find that the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Method:</a:t>
            </a:r>
            <a:endParaRPr b="1"/>
          </a:p>
          <a:p>
            <a:pPr indent="-317500" lvl="0" marL="457200" rtl="0" algn="l">
              <a:spcBef>
                <a:spcPts val="0"/>
              </a:spcBef>
              <a:spcAft>
                <a:spcPts val="0"/>
              </a:spcAft>
              <a:buSzPts val="1400"/>
              <a:buChar char="●"/>
            </a:pPr>
            <a:r>
              <a:rPr lang="en"/>
              <a:t>While presenting each step in the algorithm will be presented one at a time. Be sure to tell the students to do the best that they can and to make a note where they might be a bit confused with the directions. </a:t>
            </a:r>
            <a:endParaRPr/>
          </a:p>
          <a:p>
            <a:pPr indent="-317500" lvl="0" marL="457200" rtl="0" algn="l">
              <a:spcBef>
                <a:spcPts val="0"/>
              </a:spcBef>
              <a:spcAft>
                <a:spcPts val="0"/>
              </a:spcAft>
              <a:buSzPts val="1400"/>
              <a:buChar char="●"/>
            </a:pPr>
            <a:r>
              <a:rPr lang="en"/>
              <a:t>Stop at Step 6 ask the </a:t>
            </a:r>
            <a:r>
              <a:rPr lang="en"/>
              <a:t>students</a:t>
            </a:r>
            <a:r>
              <a:rPr lang="en"/>
              <a:t> to share their drawing. </a:t>
            </a:r>
            <a:endParaRPr/>
          </a:p>
          <a:p>
            <a:pPr indent="-317500" lvl="0" marL="457200" rtl="0" algn="l">
              <a:spcBef>
                <a:spcPts val="0"/>
              </a:spcBef>
              <a:spcAft>
                <a:spcPts val="0"/>
              </a:spcAft>
              <a:buSzPts val="1400"/>
              <a:buChar char="●"/>
            </a:pPr>
            <a:r>
              <a:rPr lang="en"/>
              <a:t>Show them what the directions should  have produced. (sailboat)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Round 1 Discussion</a:t>
            </a:r>
            <a:endParaRPr b="1"/>
          </a:p>
          <a:p>
            <a:pPr indent="-317500" lvl="0" marL="457200" rtl="0" algn="l">
              <a:spcBef>
                <a:spcPts val="0"/>
              </a:spcBef>
              <a:spcAft>
                <a:spcPts val="0"/>
              </a:spcAft>
              <a:buSzPts val="1400"/>
              <a:buChar char="●"/>
            </a:pPr>
            <a:r>
              <a:rPr lang="en"/>
              <a:t>Why don't many of the pictures look like the original? (Interpretation: everyone has a different interpretation, directions were not clear, not able to give or get feedback).</a:t>
            </a:r>
            <a:endParaRPr/>
          </a:p>
          <a:p>
            <a:pPr indent="-317500" lvl="0" marL="457200" rtl="0" algn="l">
              <a:spcBef>
                <a:spcPts val="0"/>
              </a:spcBef>
              <a:spcAft>
                <a:spcPts val="0"/>
              </a:spcAft>
              <a:buSzPts val="1400"/>
              <a:buChar char="●"/>
            </a:pPr>
            <a:r>
              <a:rPr lang="en"/>
              <a:t>What were your frustrations as the source of the message (giving instructions), as the receiver of the message.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2874f8ec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2874f8ec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Round 2</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Divide the students up into groups. Appoint one student to be the encoder for a new picture. </a:t>
            </a:r>
            <a:r>
              <a:rPr lang="en" u="sng">
                <a:solidFill>
                  <a:srgbClr val="57BB8A"/>
                </a:solidFill>
                <a:hlinkClick r:id="rId2">
                  <a:extLst>
                    <a:ext uri="{A12FA001-AC4F-418D-AE19-62706E023703}">
                      <ahyp:hlinkClr val="tx"/>
                    </a:ext>
                  </a:extLst>
                </a:hlinkClick>
              </a:rPr>
              <a:t>Pictures can be viewed here</a:t>
            </a:r>
            <a:r>
              <a:rPr lang="en">
                <a:solidFill>
                  <a:schemeClr val="dk1"/>
                </a:solidFill>
              </a:rPr>
              <a:t>.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The encoder should produce an algorithm that the other students can decode into a picture.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Once students have finished the algorithm and have produced an image compare the drawn image to the actual image. Ask the students to debug the set of instructions. What could be clarified, added to produce a better final image?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Summary</a:t>
            </a:r>
            <a:endParaRPr b="1">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To summarize with the students ask the following questions: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Would it help to be able to watch the person drawing?</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Would it help to be able to ask questions?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Would it help to know what the object is ...your clear goal?</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Relate this process back to communicating with your classmates?. Is your message always clear? Is there a channel to give and receive feedback? What noise is present that affects the message?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58e61aaf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58e61aa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Discuss: How do you suppose that robots know how to do the things that they do? Do they have brains that work the same way that ours do?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Work this into a discussion on how people have to program robots to do specific things, using specific commands. The goal of this quick discussion is to call out that while robots may seem to behave like people, they're actually responding only to their programming. Students will likely refer to robots from movies and TV that behave more like humans. Push them to consider robots that they've seen or heard of in real life, like Roombas, or even digital assistants like Amazon Alexa.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a:off x="1982013" y="451900"/>
            <a:ext cx="1081625" cy="1124950"/>
          </a:xfrm>
          <a:custGeom>
            <a:rect b="b" l="l" r="r" t="t"/>
            <a:pathLst>
              <a:path extrusionOk="0" h="44998" w="43265">
                <a:moveTo>
                  <a:pt x="0" y="44998"/>
                </a:moveTo>
                <a:lnTo>
                  <a:pt x="0" y="0"/>
                </a:lnTo>
                <a:lnTo>
                  <a:pt x="43265" y="0"/>
                </a:lnTo>
              </a:path>
            </a:pathLst>
          </a:custGeom>
          <a:noFill/>
          <a:ln cap="flat" cmpd="sng" w="28575">
            <a:solidFill>
              <a:srgbClr val="871528"/>
            </a:solidFill>
            <a:prstDash val="solid"/>
            <a:miter lim="8000"/>
            <a:headEnd len="sm" w="sm" type="none"/>
            <a:tailEnd len="sm" w="sm" type="none"/>
          </a:ln>
        </p:spPr>
      </p:sp>
      <p:sp>
        <p:nvSpPr>
          <p:cNvPr id="12" name="Google Shape;12;p2"/>
          <p:cNvSpPr/>
          <p:nvPr/>
        </p:nvSpPr>
        <p:spPr>
          <a:xfrm rot="10800000">
            <a:off x="6080350" y="3571525"/>
            <a:ext cx="1081625" cy="1124950"/>
          </a:xfrm>
          <a:custGeom>
            <a:rect b="b" l="l" r="r" t="t"/>
            <a:pathLst>
              <a:path extrusionOk="0" h="44998" w="43265">
                <a:moveTo>
                  <a:pt x="0" y="44998"/>
                </a:moveTo>
                <a:lnTo>
                  <a:pt x="0" y="0"/>
                </a:lnTo>
                <a:lnTo>
                  <a:pt x="43265" y="0"/>
                </a:lnTo>
              </a:path>
            </a:pathLst>
          </a:custGeom>
          <a:noFill/>
          <a:ln cap="flat" cmpd="sng" w="28575">
            <a:solidFill>
              <a:srgbClr val="871528"/>
            </a:solidFill>
            <a:prstDash val="solid"/>
            <a:miter lim="8000"/>
            <a:headEnd len="sm" w="sm" type="none"/>
            <a:tailEnd len="sm" w="sm" type="none"/>
          </a:ln>
        </p:spPr>
      </p:sp>
      <p:sp>
        <p:nvSpPr>
          <p:cNvPr id="13" name="Google Shape;13;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4" name="Google Shape;14;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871528"/>
              </a:buClr>
              <a:buSzPts val="16000"/>
              <a:buNone/>
              <a:defRPr sz="16000">
                <a:solidFill>
                  <a:srgbClr val="871528"/>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5" name="Google Shape;55;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 name="Shape 63"/>
        <p:cNvGrpSpPr/>
        <p:nvPr/>
      </p:nvGrpSpPr>
      <p:grpSpPr>
        <a:xfrm>
          <a:off x="0" y="0"/>
          <a:ext cx="0" cy="0"/>
          <a:chOff x="0" y="0"/>
          <a:chExt cx="0" cy="0"/>
        </a:xfrm>
      </p:grpSpPr>
      <p:sp>
        <p:nvSpPr>
          <p:cNvPr id="64" name="Google Shape;64;p14"/>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rgbClr val="871528"/>
            </a:solidFill>
            <a:prstDash val="solid"/>
            <a:miter lim="8000"/>
            <a:headEnd len="sm" w="sm" type="none"/>
            <a:tailEnd len="sm" w="sm" type="none"/>
          </a:ln>
        </p:spPr>
      </p:sp>
      <p:sp>
        <p:nvSpPr>
          <p:cNvPr id="65" name="Google Shape;65;p14"/>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rgbClr val="871528"/>
            </a:solidFill>
            <a:prstDash val="solid"/>
            <a:miter lim="8000"/>
            <a:headEnd len="sm" w="sm" type="none"/>
            <a:tailEnd len="sm" w="sm" type="none"/>
          </a:ln>
        </p:spPr>
      </p:sp>
      <p:sp>
        <p:nvSpPr>
          <p:cNvPr id="66" name="Google Shape;66;p14"/>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67" name="Google Shape;67;p14"/>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rtl="0"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rtl="0"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rtl="0"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rtl="0"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rtl="0"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rtl="0"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rtl="0"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rtl="0"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68" name="Google Shape;6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sp>
        <p:nvSpPr>
          <p:cNvPr id="70" name="Google Shape;70;p15"/>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rgbClr val="871528"/>
            </a:solidFill>
            <a:prstDash val="solid"/>
            <a:miter lim="8000"/>
            <a:headEnd len="sm" w="sm" type="none"/>
            <a:tailEnd len="sm" w="sm" type="none"/>
          </a:ln>
        </p:spPr>
      </p:sp>
      <p:sp>
        <p:nvSpPr>
          <p:cNvPr id="71" name="Google Shape;71;p15"/>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rgbClr val="871528"/>
            </a:solidFill>
            <a:prstDash val="solid"/>
            <a:miter lim="8000"/>
            <a:headEnd len="sm" w="sm" type="none"/>
            <a:tailEnd len="sm" w="sm" type="none"/>
          </a:ln>
        </p:spPr>
      </p:sp>
      <p:sp>
        <p:nvSpPr>
          <p:cNvPr id="72" name="Google Shape;72;p15"/>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a:lvl1pPr>
            <a:lvl2pPr lvl="1" rtl="0" algn="ctr">
              <a:spcBef>
                <a:spcPts val="0"/>
              </a:spcBef>
              <a:spcAft>
                <a:spcPts val="0"/>
              </a:spcAft>
              <a:buSzPts val="4200"/>
              <a:buNone/>
              <a:defRPr/>
            </a:lvl2pPr>
            <a:lvl3pPr lvl="2" rtl="0" algn="ctr">
              <a:spcBef>
                <a:spcPts val="0"/>
              </a:spcBef>
              <a:spcAft>
                <a:spcPts val="0"/>
              </a:spcAft>
              <a:buSzPts val="4200"/>
              <a:buNone/>
              <a:defRPr/>
            </a:lvl3pPr>
            <a:lvl4pPr lvl="3" rtl="0" algn="ctr">
              <a:spcBef>
                <a:spcPts val="0"/>
              </a:spcBef>
              <a:spcAft>
                <a:spcPts val="0"/>
              </a:spcAft>
              <a:buSzPts val="4200"/>
              <a:buNone/>
              <a:defRPr/>
            </a:lvl4pPr>
            <a:lvl5pPr lvl="4" rtl="0" algn="ctr">
              <a:spcBef>
                <a:spcPts val="0"/>
              </a:spcBef>
              <a:spcAft>
                <a:spcPts val="0"/>
              </a:spcAft>
              <a:buSzPts val="4200"/>
              <a:buNone/>
              <a:defRPr/>
            </a:lvl5pPr>
            <a:lvl6pPr lvl="5" rtl="0" algn="ctr">
              <a:spcBef>
                <a:spcPts val="0"/>
              </a:spcBef>
              <a:spcAft>
                <a:spcPts val="0"/>
              </a:spcAft>
              <a:buSzPts val="4200"/>
              <a:buNone/>
              <a:defRPr/>
            </a:lvl6pPr>
            <a:lvl7pPr lvl="6" rtl="0" algn="ctr">
              <a:spcBef>
                <a:spcPts val="0"/>
              </a:spcBef>
              <a:spcAft>
                <a:spcPts val="0"/>
              </a:spcAft>
              <a:buSzPts val="4200"/>
              <a:buNone/>
              <a:defRPr/>
            </a:lvl7pPr>
            <a:lvl8pPr lvl="7" rtl="0" algn="ctr">
              <a:spcBef>
                <a:spcPts val="0"/>
              </a:spcBef>
              <a:spcAft>
                <a:spcPts val="0"/>
              </a:spcAft>
              <a:buSzPts val="4200"/>
              <a:buNone/>
              <a:defRPr/>
            </a:lvl8pPr>
            <a:lvl9pPr lvl="8" rtl="0" algn="ctr">
              <a:spcBef>
                <a:spcPts val="0"/>
              </a:spcBef>
              <a:spcAft>
                <a:spcPts val="0"/>
              </a:spcAft>
              <a:buSzPts val="4200"/>
              <a:buNone/>
              <a:defRPr/>
            </a:lvl9pPr>
          </a:lstStyle>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 name="Shape 74"/>
        <p:cNvGrpSpPr/>
        <p:nvPr/>
      </p:nvGrpSpPr>
      <p:grpSpPr>
        <a:xfrm>
          <a:off x="0" y="0"/>
          <a:ext cx="0" cy="0"/>
          <a:chOff x="0" y="0"/>
          <a:chExt cx="0" cy="0"/>
        </a:xfrm>
      </p:grpSpPr>
      <p:sp>
        <p:nvSpPr>
          <p:cNvPr id="75" name="Google Shape;75;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77" name="Google Shape;77;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9" name="Shape 79"/>
        <p:cNvGrpSpPr/>
        <p:nvPr/>
      </p:nvGrpSpPr>
      <p:grpSpPr>
        <a:xfrm>
          <a:off x="0" y="0"/>
          <a:ext cx="0" cy="0"/>
          <a:chOff x="0" y="0"/>
          <a:chExt cx="0" cy="0"/>
        </a:xfrm>
      </p:grpSpPr>
      <p:sp>
        <p:nvSpPr>
          <p:cNvPr id="80" name="Google Shape;80;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81" name="Google Shape;81;p17"/>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7"/>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3" name="Google Shape;83;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p:txBody>
      </p:sp>
      <p:sp>
        <p:nvSpPr>
          <p:cNvPr id="86" name="Google Shape;8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7" name="Shape 87"/>
        <p:cNvGrpSpPr/>
        <p:nvPr/>
      </p:nvGrpSpPr>
      <p:grpSpPr>
        <a:xfrm>
          <a:off x="0" y="0"/>
          <a:ext cx="0" cy="0"/>
          <a:chOff x="0" y="0"/>
          <a:chExt cx="0" cy="0"/>
        </a:xfrm>
      </p:grpSpPr>
      <p:sp>
        <p:nvSpPr>
          <p:cNvPr id="88" name="Google Shape;88;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89" name="Google Shape;89;p19"/>
          <p:cNvSpPr txBox="1"/>
          <p:nvPr>
            <p:ph idx="1" type="body"/>
          </p:nvPr>
        </p:nvSpPr>
        <p:spPr>
          <a:xfrm>
            <a:off x="311700" y="1399400"/>
            <a:ext cx="4606500" cy="27849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0" name="Google Shape;9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1" name="Shape 91"/>
        <p:cNvGrpSpPr/>
        <p:nvPr/>
      </p:nvGrpSpPr>
      <p:grpSpPr>
        <a:xfrm>
          <a:off x="0" y="0"/>
          <a:ext cx="0" cy="0"/>
          <a:chOff x="0" y="0"/>
          <a:chExt cx="0" cy="0"/>
        </a:xfrm>
      </p:grpSpPr>
      <p:sp>
        <p:nvSpPr>
          <p:cNvPr id="92" name="Google Shape;92;p20"/>
          <p:cNvSpPr/>
          <p:nvPr/>
        </p:nvSpPr>
        <p:spPr>
          <a:xfrm>
            <a:off x="0" y="5045700"/>
            <a:ext cx="9144000" cy="97800"/>
          </a:xfrm>
          <a:prstGeom prst="rect">
            <a:avLst/>
          </a:prstGeom>
          <a:solidFill>
            <a:srgbClr val="8715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0"/>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94" name="Google Shape;9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5" name="Shape 95"/>
        <p:cNvGrpSpPr/>
        <p:nvPr/>
      </p:nvGrpSpPr>
      <p:grpSpPr>
        <a:xfrm>
          <a:off x="0" y="0"/>
          <a:ext cx="0" cy="0"/>
          <a:chOff x="0" y="0"/>
          <a:chExt cx="0" cy="0"/>
        </a:xfrm>
      </p:grpSpPr>
      <p:sp>
        <p:nvSpPr>
          <p:cNvPr id="96" name="Google Shape;96;p21"/>
          <p:cNvSpPr/>
          <p:nvPr/>
        </p:nvSpPr>
        <p:spPr>
          <a:xfrm>
            <a:off x="4572000" y="-25"/>
            <a:ext cx="4572000" cy="5143500"/>
          </a:xfrm>
          <a:prstGeom prst="rect">
            <a:avLst/>
          </a:prstGeom>
          <a:solidFill>
            <a:srgbClr val="8715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7" name="Google Shape;97;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8" name="Google Shape;98;p21"/>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871528"/>
              </a:buClr>
              <a:buSzPts val="4200"/>
              <a:buNone/>
              <a:defRPr>
                <a:solidFill>
                  <a:srgbClr val="871528"/>
                </a:solidFill>
              </a:defRPr>
            </a:lvl1pPr>
            <a:lvl2pPr lvl="1" rtl="0" algn="ctr">
              <a:spcBef>
                <a:spcPts val="0"/>
              </a:spcBef>
              <a:spcAft>
                <a:spcPts val="0"/>
              </a:spcAft>
              <a:buClr>
                <a:schemeClr val="lt2"/>
              </a:buClr>
              <a:buSzPts val="4200"/>
              <a:buNone/>
              <a:defRPr>
                <a:solidFill>
                  <a:schemeClr val="lt2"/>
                </a:solidFill>
              </a:defRPr>
            </a:lvl2pPr>
            <a:lvl3pPr lvl="2" rtl="0" algn="ctr">
              <a:spcBef>
                <a:spcPts val="0"/>
              </a:spcBef>
              <a:spcAft>
                <a:spcPts val="0"/>
              </a:spcAft>
              <a:buClr>
                <a:schemeClr val="lt2"/>
              </a:buClr>
              <a:buSzPts val="4200"/>
              <a:buNone/>
              <a:defRPr>
                <a:solidFill>
                  <a:schemeClr val="lt2"/>
                </a:solidFill>
              </a:defRPr>
            </a:lvl3pPr>
            <a:lvl4pPr lvl="3" rtl="0" algn="ctr">
              <a:spcBef>
                <a:spcPts val="0"/>
              </a:spcBef>
              <a:spcAft>
                <a:spcPts val="0"/>
              </a:spcAft>
              <a:buClr>
                <a:schemeClr val="lt2"/>
              </a:buClr>
              <a:buSzPts val="4200"/>
              <a:buNone/>
              <a:defRPr>
                <a:solidFill>
                  <a:schemeClr val="lt2"/>
                </a:solidFill>
              </a:defRPr>
            </a:lvl4pPr>
            <a:lvl5pPr lvl="4" rtl="0" algn="ctr">
              <a:spcBef>
                <a:spcPts val="0"/>
              </a:spcBef>
              <a:spcAft>
                <a:spcPts val="0"/>
              </a:spcAft>
              <a:buClr>
                <a:schemeClr val="lt2"/>
              </a:buClr>
              <a:buSzPts val="4200"/>
              <a:buNone/>
              <a:defRPr>
                <a:solidFill>
                  <a:schemeClr val="lt2"/>
                </a:solidFill>
              </a:defRPr>
            </a:lvl5pPr>
            <a:lvl6pPr lvl="5" rtl="0" algn="ctr">
              <a:spcBef>
                <a:spcPts val="0"/>
              </a:spcBef>
              <a:spcAft>
                <a:spcPts val="0"/>
              </a:spcAft>
              <a:buClr>
                <a:schemeClr val="lt2"/>
              </a:buClr>
              <a:buSzPts val="4200"/>
              <a:buNone/>
              <a:defRPr>
                <a:solidFill>
                  <a:schemeClr val="lt2"/>
                </a:solidFill>
              </a:defRPr>
            </a:lvl6pPr>
            <a:lvl7pPr lvl="6" rtl="0" algn="ctr">
              <a:spcBef>
                <a:spcPts val="0"/>
              </a:spcBef>
              <a:spcAft>
                <a:spcPts val="0"/>
              </a:spcAft>
              <a:buClr>
                <a:schemeClr val="lt2"/>
              </a:buClr>
              <a:buSzPts val="4200"/>
              <a:buNone/>
              <a:defRPr>
                <a:solidFill>
                  <a:schemeClr val="lt2"/>
                </a:solidFill>
              </a:defRPr>
            </a:lvl7pPr>
            <a:lvl8pPr lvl="7" rtl="0" algn="ctr">
              <a:spcBef>
                <a:spcPts val="0"/>
              </a:spcBef>
              <a:spcAft>
                <a:spcPts val="0"/>
              </a:spcAft>
              <a:buClr>
                <a:schemeClr val="lt2"/>
              </a:buClr>
              <a:buSzPts val="4200"/>
              <a:buNone/>
              <a:defRPr>
                <a:solidFill>
                  <a:schemeClr val="lt2"/>
                </a:solidFill>
              </a:defRPr>
            </a:lvl8pPr>
            <a:lvl9pPr lvl="8" rtl="0" algn="ctr">
              <a:spcBef>
                <a:spcPts val="0"/>
              </a:spcBef>
              <a:spcAft>
                <a:spcPts val="0"/>
              </a:spcAft>
              <a:buClr>
                <a:schemeClr val="lt2"/>
              </a:buClr>
              <a:buSzPts val="4200"/>
              <a:buNone/>
              <a:defRPr>
                <a:solidFill>
                  <a:schemeClr val="lt2"/>
                </a:solidFill>
              </a:defRPr>
            </a:lvl9pPr>
          </a:lstStyle>
          <a:p/>
        </p:txBody>
      </p:sp>
      <p:sp>
        <p:nvSpPr>
          <p:cNvPr id="99" name="Google Shape;99;p21"/>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rtl="0"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rtl="0"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rtl="0"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rtl="0"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rtl="0"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rtl="0"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rtl="0"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rtl="0"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100" name="Google Shape;100;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01" name="Google Shape;10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rgbClr val="871528"/>
            </a:solidFill>
            <a:prstDash val="solid"/>
            <a:miter lim="8000"/>
            <a:headEnd len="sm" w="sm" type="none"/>
            <a:tailEnd len="sm" w="sm" type="none"/>
          </a:ln>
        </p:spPr>
      </p:sp>
      <p:sp>
        <p:nvSpPr>
          <p:cNvPr id="18" name="Google Shape;18;p3"/>
          <p:cNvSpPr/>
          <p:nvPr/>
        </p:nvSpPr>
        <p:spPr>
          <a:xfrm flipH="1" rot="10800000">
            <a:off x="542625" y="3253525"/>
            <a:ext cx="1081625" cy="1124950"/>
          </a:xfrm>
          <a:custGeom>
            <a:rect b="b" l="l" r="r" t="t"/>
            <a:pathLst>
              <a:path extrusionOk="0" h="44998" w="43265">
                <a:moveTo>
                  <a:pt x="0" y="44998"/>
                </a:moveTo>
                <a:lnTo>
                  <a:pt x="0" y="0"/>
                </a:lnTo>
                <a:lnTo>
                  <a:pt x="43265" y="0"/>
                </a:lnTo>
              </a:path>
            </a:pathLst>
          </a:custGeom>
          <a:noFill/>
          <a:ln cap="flat" cmpd="sng" w="28575">
            <a:solidFill>
              <a:srgbClr val="871528"/>
            </a:solidFill>
            <a:prstDash val="solid"/>
            <a:miter lim="8000"/>
            <a:headEnd len="sm" w="sm" type="none"/>
            <a:tailEnd len="sm" w="sm" type="none"/>
          </a:ln>
        </p:spPr>
      </p:sp>
      <p:sp>
        <p:nvSpPr>
          <p:cNvPr id="19" name="Google Shape;19;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2" name="Shape 102"/>
        <p:cNvGrpSpPr/>
        <p:nvPr/>
      </p:nvGrpSpPr>
      <p:grpSpPr>
        <a:xfrm>
          <a:off x="0" y="0"/>
          <a:ext cx="0" cy="0"/>
          <a:chOff x="0" y="0"/>
          <a:chExt cx="0" cy="0"/>
        </a:xfrm>
      </p:grpSpPr>
      <p:sp>
        <p:nvSpPr>
          <p:cNvPr id="103" name="Google Shape;103;p22"/>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104" name="Google Shape;10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sp>
        <p:nvSpPr>
          <p:cNvPr id="106" name="Google Shape;106;p23"/>
          <p:cNvSpPr/>
          <p:nvPr/>
        </p:nvSpPr>
        <p:spPr>
          <a:xfrm>
            <a:off x="0" y="5045700"/>
            <a:ext cx="9144000" cy="97800"/>
          </a:xfrm>
          <a:prstGeom prst="rect">
            <a:avLst/>
          </a:prstGeom>
          <a:solidFill>
            <a:srgbClr val="8715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3"/>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871528"/>
              </a:buClr>
              <a:buSzPts val="16000"/>
              <a:buNone/>
              <a:defRPr sz="16000">
                <a:solidFill>
                  <a:srgbClr val="871528"/>
                </a:solidFill>
              </a:defRPr>
            </a:lvl1pPr>
            <a:lvl2pPr lvl="1" rtl="0" algn="ctr">
              <a:spcBef>
                <a:spcPts val="0"/>
              </a:spcBef>
              <a:spcAft>
                <a:spcPts val="0"/>
              </a:spcAft>
              <a:buClr>
                <a:schemeClr val="lt2"/>
              </a:buClr>
              <a:buSzPts val="16000"/>
              <a:buNone/>
              <a:defRPr sz="16000">
                <a:solidFill>
                  <a:schemeClr val="lt2"/>
                </a:solidFill>
              </a:defRPr>
            </a:lvl2pPr>
            <a:lvl3pPr lvl="2" rtl="0" algn="ctr">
              <a:spcBef>
                <a:spcPts val="0"/>
              </a:spcBef>
              <a:spcAft>
                <a:spcPts val="0"/>
              </a:spcAft>
              <a:buClr>
                <a:schemeClr val="lt2"/>
              </a:buClr>
              <a:buSzPts val="16000"/>
              <a:buNone/>
              <a:defRPr sz="16000">
                <a:solidFill>
                  <a:schemeClr val="lt2"/>
                </a:solidFill>
              </a:defRPr>
            </a:lvl3pPr>
            <a:lvl4pPr lvl="3" rtl="0" algn="ctr">
              <a:spcBef>
                <a:spcPts val="0"/>
              </a:spcBef>
              <a:spcAft>
                <a:spcPts val="0"/>
              </a:spcAft>
              <a:buClr>
                <a:schemeClr val="lt2"/>
              </a:buClr>
              <a:buSzPts val="16000"/>
              <a:buNone/>
              <a:defRPr sz="16000">
                <a:solidFill>
                  <a:schemeClr val="lt2"/>
                </a:solidFill>
              </a:defRPr>
            </a:lvl4pPr>
            <a:lvl5pPr lvl="4" rtl="0" algn="ctr">
              <a:spcBef>
                <a:spcPts val="0"/>
              </a:spcBef>
              <a:spcAft>
                <a:spcPts val="0"/>
              </a:spcAft>
              <a:buClr>
                <a:schemeClr val="lt2"/>
              </a:buClr>
              <a:buSzPts val="16000"/>
              <a:buNone/>
              <a:defRPr sz="16000">
                <a:solidFill>
                  <a:schemeClr val="lt2"/>
                </a:solidFill>
              </a:defRPr>
            </a:lvl5pPr>
            <a:lvl6pPr lvl="5" rtl="0" algn="ctr">
              <a:spcBef>
                <a:spcPts val="0"/>
              </a:spcBef>
              <a:spcAft>
                <a:spcPts val="0"/>
              </a:spcAft>
              <a:buClr>
                <a:schemeClr val="lt2"/>
              </a:buClr>
              <a:buSzPts val="16000"/>
              <a:buNone/>
              <a:defRPr sz="16000">
                <a:solidFill>
                  <a:schemeClr val="lt2"/>
                </a:solidFill>
              </a:defRPr>
            </a:lvl6pPr>
            <a:lvl7pPr lvl="6" rtl="0" algn="ctr">
              <a:spcBef>
                <a:spcPts val="0"/>
              </a:spcBef>
              <a:spcAft>
                <a:spcPts val="0"/>
              </a:spcAft>
              <a:buClr>
                <a:schemeClr val="lt2"/>
              </a:buClr>
              <a:buSzPts val="16000"/>
              <a:buNone/>
              <a:defRPr sz="16000">
                <a:solidFill>
                  <a:schemeClr val="lt2"/>
                </a:solidFill>
              </a:defRPr>
            </a:lvl7pPr>
            <a:lvl8pPr lvl="7" rtl="0" algn="ctr">
              <a:spcBef>
                <a:spcPts val="0"/>
              </a:spcBef>
              <a:spcAft>
                <a:spcPts val="0"/>
              </a:spcAft>
              <a:buClr>
                <a:schemeClr val="lt2"/>
              </a:buClr>
              <a:buSzPts val="16000"/>
              <a:buNone/>
              <a:defRPr sz="16000">
                <a:solidFill>
                  <a:schemeClr val="lt2"/>
                </a:solidFill>
              </a:defRPr>
            </a:lvl8pPr>
            <a:lvl9pPr lvl="8" rtl="0" algn="ctr">
              <a:spcBef>
                <a:spcPts val="0"/>
              </a:spcBef>
              <a:spcAft>
                <a:spcPts val="0"/>
              </a:spcAft>
              <a:buClr>
                <a:schemeClr val="lt2"/>
              </a:buClr>
              <a:buSzPts val="16000"/>
              <a:buNone/>
              <a:defRPr sz="16000">
                <a:solidFill>
                  <a:schemeClr val="lt2"/>
                </a:solidFill>
              </a:defRPr>
            </a:lvl9pPr>
          </a:lstStyle>
          <a:p>
            <a:r>
              <a:t>xx%</a:t>
            </a:r>
          </a:p>
        </p:txBody>
      </p:sp>
      <p:sp>
        <p:nvSpPr>
          <p:cNvPr id="108" name="Google Shape;108;p23"/>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9" name="Google Shape;10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0" name="Shape 110"/>
        <p:cNvGrpSpPr/>
        <p:nvPr/>
      </p:nvGrpSpPr>
      <p:grpSpPr>
        <a:xfrm>
          <a:off x="0" y="0"/>
          <a:ext cx="0" cy="0"/>
          <a:chOff x="0" y="0"/>
          <a:chExt cx="0" cy="0"/>
        </a:xfrm>
      </p:grpSpPr>
      <p:sp>
        <p:nvSpPr>
          <p:cNvPr id="111" name="Google Shape;11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0" y="5045700"/>
            <a:ext cx="9144000" cy="97800"/>
          </a:xfrm>
          <a:prstGeom prst="rect">
            <a:avLst/>
          </a:prstGeom>
          <a:solidFill>
            <a:srgbClr val="8715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4" name="Google Shape;24;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8" name="Google Shape;28;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6" name="Google Shape;36;p7"/>
          <p:cNvSpPr txBox="1"/>
          <p:nvPr>
            <p:ph idx="1" type="body"/>
          </p:nvPr>
        </p:nvSpPr>
        <p:spPr>
          <a:xfrm>
            <a:off x="311700" y="1399400"/>
            <a:ext cx="38712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p:nvPr/>
        </p:nvSpPr>
        <p:spPr>
          <a:xfrm>
            <a:off x="0" y="5045700"/>
            <a:ext cx="9144000" cy="97800"/>
          </a:xfrm>
          <a:prstGeom prst="rect">
            <a:avLst/>
          </a:prstGeom>
          <a:solidFill>
            <a:srgbClr val="8715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3957625" y="-25"/>
            <a:ext cx="5186400" cy="5143500"/>
          </a:xfrm>
          <a:prstGeom prst="rect">
            <a:avLst/>
          </a:prstGeom>
          <a:solidFill>
            <a:srgbClr val="8715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5" name="Google Shape;45;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6" name="Google Shape;46;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268300" y="440500"/>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1" y="4365296"/>
            <a:ext cx="2137449" cy="7472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9" name="Shape 59"/>
        <p:cNvGrpSpPr/>
        <p:nvPr/>
      </p:nvGrpSpPr>
      <p:grpSpPr>
        <a:xfrm>
          <a:off x="0" y="0"/>
          <a:ext cx="0" cy="0"/>
          <a:chOff x="0" y="0"/>
          <a:chExt cx="0" cy="0"/>
        </a:xfrm>
      </p:grpSpPr>
      <p:sp>
        <p:nvSpPr>
          <p:cNvPr id="60" name="Google Shape;60;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61" name="Google Shape;61;p1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rtl="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rtl="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62" name="Google Shape;6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Economica"/>
                <a:ea typeface="Economica"/>
                <a:cs typeface="Economica"/>
                <a:sym typeface="Economica"/>
              </a:defRPr>
            </a:lvl1pPr>
            <a:lvl2pPr lvl="1" rtl="0" algn="r">
              <a:buNone/>
              <a:defRPr sz="1000">
                <a:solidFill>
                  <a:schemeClr val="dk1"/>
                </a:solidFill>
                <a:latin typeface="Economica"/>
                <a:ea typeface="Economica"/>
                <a:cs typeface="Economica"/>
                <a:sym typeface="Economica"/>
              </a:defRPr>
            </a:lvl2pPr>
            <a:lvl3pPr lvl="2" rtl="0" algn="r">
              <a:buNone/>
              <a:defRPr sz="1000">
                <a:solidFill>
                  <a:schemeClr val="dk1"/>
                </a:solidFill>
                <a:latin typeface="Economica"/>
                <a:ea typeface="Economica"/>
                <a:cs typeface="Economica"/>
                <a:sym typeface="Economica"/>
              </a:defRPr>
            </a:lvl3pPr>
            <a:lvl4pPr lvl="3" rtl="0" algn="r">
              <a:buNone/>
              <a:defRPr sz="1000">
                <a:solidFill>
                  <a:schemeClr val="dk1"/>
                </a:solidFill>
                <a:latin typeface="Economica"/>
                <a:ea typeface="Economica"/>
                <a:cs typeface="Economica"/>
                <a:sym typeface="Economica"/>
              </a:defRPr>
            </a:lvl4pPr>
            <a:lvl5pPr lvl="4" rtl="0" algn="r">
              <a:buNone/>
              <a:defRPr sz="1000">
                <a:solidFill>
                  <a:schemeClr val="dk1"/>
                </a:solidFill>
                <a:latin typeface="Economica"/>
                <a:ea typeface="Economica"/>
                <a:cs typeface="Economica"/>
                <a:sym typeface="Economica"/>
              </a:defRPr>
            </a:lvl5pPr>
            <a:lvl6pPr lvl="5" rtl="0" algn="r">
              <a:buNone/>
              <a:defRPr sz="1000">
                <a:solidFill>
                  <a:schemeClr val="dk1"/>
                </a:solidFill>
                <a:latin typeface="Economica"/>
                <a:ea typeface="Economica"/>
                <a:cs typeface="Economica"/>
                <a:sym typeface="Economica"/>
              </a:defRPr>
            </a:lvl6pPr>
            <a:lvl7pPr lvl="6" rtl="0" algn="r">
              <a:buNone/>
              <a:defRPr sz="1000">
                <a:solidFill>
                  <a:schemeClr val="dk1"/>
                </a:solidFill>
                <a:latin typeface="Economica"/>
                <a:ea typeface="Economica"/>
                <a:cs typeface="Economica"/>
                <a:sym typeface="Economica"/>
              </a:defRPr>
            </a:lvl7pPr>
            <a:lvl8pPr lvl="7" rtl="0" algn="r">
              <a:buNone/>
              <a:defRPr sz="1000">
                <a:solidFill>
                  <a:schemeClr val="dk1"/>
                </a:solidFill>
                <a:latin typeface="Economica"/>
                <a:ea typeface="Economica"/>
                <a:cs typeface="Economica"/>
                <a:sym typeface="Economica"/>
              </a:defRPr>
            </a:lvl8pPr>
            <a:lvl9pPr lvl="8" rtl="0"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hyperlink" Target="https://forms.gle/N5S8TzSoBsnDBEE69" TargetMode="External"/><Relationship Id="rId7" Type="http://schemas.openxmlformats.org/officeDocument/2006/relationships/hyperlink" Target="https://forms.gle/N5S8TzSoBsnDBEE69" TargetMode="External"/><Relationship Id="rId8" Type="http://schemas.openxmlformats.org/officeDocument/2006/relationships/hyperlink" Target="https://forms.gle/N5S8TzSoBsnDBEE6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www.youtube.com/watch?v=FN2RM-CHkuI"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hyperlink" Target="http://www.youtube.com/watch?v=slh5vMIc33I" TargetMode="Externa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5"/>
          <p:cNvSpPr txBox="1"/>
          <p:nvPr>
            <p:ph type="ctrTitle"/>
          </p:nvPr>
        </p:nvSpPr>
        <p:spPr>
          <a:xfrm>
            <a:off x="2076725" y="719600"/>
            <a:ext cx="5017800" cy="142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800"/>
              <a:t>Algorithm &amp; Debugging Picture Lesson</a:t>
            </a:r>
            <a:endParaRPr sz="4800"/>
          </a:p>
        </p:txBody>
      </p:sp>
      <p:pic>
        <p:nvPicPr>
          <p:cNvPr id="117" name="Google Shape;117;p25"/>
          <p:cNvPicPr preferRelativeResize="0"/>
          <p:nvPr/>
        </p:nvPicPr>
        <p:blipFill>
          <a:blip r:embed="rId3">
            <a:alphaModFix/>
          </a:blip>
          <a:stretch>
            <a:fillRect/>
          </a:stretch>
        </p:blipFill>
        <p:spPr>
          <a:xfrm>
            <a:off x="2076725" y="2001850"/>
            <a:ext cx="4955152" cy="257174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cxnSp>
        <p:nvCxnSpPr>
          <p:cNvPr id="204" name="Google Shape;204;p34"/>
          <p:cNvCxnSpPr/>
          <p:nvPr/>
        </p:nvCxnSpPr>
        <p:spPr>
          <a:xfrm>
            <a:off x="2795625" y="3876683"/>
            <a:ext cx="3891000" cy="0"/>
          </a:xfrm>
          <a:prstGeom prst="straightConnector1">
            <a:avLst/>
          </a:prstGeom>
          <a:noFill/>
          <a:ln cap="flat" cmpd="sng" w="19050">
            <a:solidFill>
              <a:srgbClr val="871528"/>
            </a:solidFill>
            <a:prstDash val="solid"/>
            <a:round/>
            <a:headEnd len="sm" w="sm" type="none"/>
            <a:tailEnd len="sm" w="sm" type="none"/>
          </a:ln>
        </p:spPr>
      </p:cxnSp>
      <p:pic>
        <p:nvPicPr>
          <p:cNvPr id="205" name="Google Shape;205;p34"/>
          <p:cNvPicPr preferRelativeResize="0"/>
          <p:nvPr/>
        </p:nvPicPr>
        <p:blipFill>
          <a:blip r:embed="rId3">
            <a:alphaModFix/>
          </a:blip>
          <a:stretch>
            <a:fillRect/>
          </a:stretch>
        </p:blipFill>
        <p:spPr>
          <a:xfrm>
            <a:off x="2787225" y="547075"/>
            <a:ext cx="3899400" cy="1998800"/>
          </a:xfrm>
          <a:prstGeom prst="rect">
            <a:avLst/>
          </a:prstGeom>
          <a:noFill/>
          <a:ln>
            <a:noFill/>
          </a:ln>
          <a:effectLst>
            <a:outerShdw blurRad="57150" rotWithShape="0" algn="bl" dir="5400000" dist="19050">
              <a:srgbClr val="000000">
                <a:alpha val="50000"/>
              </a:srgbClr>
            </a:outerShdw>
          </a:effectLst>
        </p:spPr>
      </p:pic>
      <p:pic>
        <p:nvPicPr>
          <p:cNvPr id="206" name="Google Shape;206;p34"/>
          <p:cNvPicPr preferRelativeResize="0"/>
          <p:nvPr/>
        </p:nvPicPr>
        <p:blipFill>
          <a:blip r:embed="rId4">
            <a:alphaModFix/>
          </a:blip>
          <a:stretch>
            <a:fillRect/>
          </a:stretch>
        </p:blipFill>
        <p:spPr>
          <a:xfrm>
            <a:off x="2787225" y="2652300"/>
            <a:ext cx="1938000" cy="944600"/>
          </a:xfrm>
          <a:prstGeom prst="rect">
            <a:avLst/>
          </a:prstGeom>
          <a:noFill/>
          <a:ln>
            <a:noFill/>
          </a:ln>
          <a:effectLst>
            <a:outerShdw blurRad="57150" rotWithShape="0" algn="bl" dir="5400000" dist="19050">
              <a:srgbClr val="000000">
                <a:alpha val="50000"/>
              </a:srgbClr>
            </a:outerShdw>
          </a:effectLst>
        </p:spPr>
      </p:pic>
      <p:pic>
        <p:nvPicPr>
          <p:cNvPr id="207" name="Google Shape;207;p34"/>
          <p:cNvPicPr preferRelativeResize="0"/>
          <p:nvPr/>
        </p:nvPicPr>
        <p:blipFill>
          <a:blip r:embed="rId5">
            <a:alphaModFix/>
          </a:blip>
          <a:stretch>
            <a:fillRect/>
          </a:stretch>
        </p:blipFill>
        <p:spPr>
          <a:xfrm>
            <a:off x="4826275" y="2652300"/>
            <a:ext cx="1851925" cy="944600"/>
          </a:xfrm>
          <a:prstGeom prst="rect">
            <a:avLst/>
          </a:prstGeom>
          <a:noFill/>
          <a:ln>
            <a:noFill/>
          </a:ln>
          <a:effectLst>
            <a:outerShdw blurRad="57150" rotWithShape="0" algn="bl" dir="5400000" dist="19050">
              <a:srgbClr val="000000">
                <a:alpha val="50000"/>
              </a:srgbClr>
            </a:outerShdw>
          </a:effectLst>
        </p:spPr>
      </p:pic>
      <p:sp>
        <p:nvSpPr>
          <p:cNvPr id="208" name="Google Shape;208;p34"/>
          <p:cNvSpPr txBox="1"/>
          <p:nvPr/>
        </p:nvSpPr>
        <p:spPr>
          <a:xfrm>
            <a:off x="2853675" y="4031950"/>
            <a:ext cx="3766500" cy="63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u="sng">
                <a:solidFill>
                  <a:schemeClr val="hlink"/>
                </a:solidFill>
                <a:hlinkClick r:id="rId6"/>
              </a:rPr>
              <a:t>Quick </a:t>
            </a:r>
            <a:r>
              <a:rPr lang="en" sz="2400" u="sng">
                <a:solidFill>
                  <a:schemeClr val="hlink"/>
                </a:solidFill>
                <a:hlinkClick r:id="rId7"/>
              </a:rPr>
              <a:t>Assessment</a:t>
            </a:r>
            <a:br>
              <a:rPr lang="en" sz="1300"/>
            </a:br>
            <a:br>
              <a:rPr lang="en" sz="1300"/>
            </a:br>
            <a:r>
              <a:rPr lang="en" sz="1300" u="sng">
                <a:solidFill>
                  <a:schemeClr val="hlink"/>
                </a:solidFill>
                <a:hlinkClick r:id="rId8"/>
              </a:rPr>
              <a:t>https://forms.gle/N5S8TzSoBsnDBEE69</a:t>
            </a:r>
            <a:r>
              <a:rPr lang="en" sz="1300"/>
              <a:t> </a:t>
            </a:r>
            <a:endParaRPr sz="1300"/>
          </a:p>
        </p:txBody>
      </p:sp>
    </p:spTree>
  </p:cSld>
  <p:clrMapOvr>
    <a:masterClrMapping/>
  </p:clrMapOvr>
  <mc:AlternateContent>
    <mc:Choice Requires="p14">
      <p:transition spd="slow" p14:dur="10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14" name="Google Shape;214;p35"/>
          <p:cNvSpPr txBox="1"/>
          <p:nvPr>
            <p:ph idx="1" type="body"/>
          </p:nvPr>
        </p:nvSpPr>
        <p:spPr>
          <a:xfrm>
            <a:off x="4442800" y="1262275"/>
            <a:ext cx="4701000" cy="261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Please feel free to ask any questions that you may have. </a:t>
            </a:r>
            <a:endParaRPr sz="2700">
              <a:solidFill>
                <a:srgbClr val="252525"/>
              </a:solidFill>
            </a:endParaRPr>
          </a:p>
        </p:txBody>
      </p:sp>
      <p:pic>
        <p:nvPicPr>
          <p:cNvPr id="215" name="Google Shape;215;p35"/>
          <p:cNvPicPr preferRelativeResize="0"/>
          <p:nvPr/>
        </p:nvPicPr>
        <p:blipFill>
          <a:blip r:embed="rId3">
            <a:alphaModFix/>
          </a:blip>
          <a:stretch>
            <a:fillRect/>
          </a:stretch>
        </p:blipFill>
        <p:spPr>
          <a:xfrm>
            <a:off x="376050" y="1262263"/>
            <a:ext cx="3707965" cy="2618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23" name="Google Shape;123;p26"/>
          <p:cNvGrpSpPr/>
          <p:nvPr/>
        </p:nvGrpSpPr>
        <p:grpSpPr>
          <a:xfrm>
            <a:off x="775237" y="1083557"/>
            <a:ext cx="7787988" cy="3369852"/>
            <a:chOff x="1200900" y="1336789"/>
            <a:chExt cx="2683200" cy="3498600"/>
          </a:xfrm>
        </p:grpSpPr>
        <p:sp>
          <p:nvSpPr>
            <p:cNvPr id="124" name="Google Shape;124;p26"/>
            <p:cNvSpPr/>
            <p:nvPr/>
          </p:nvSpPr>
          <p:spPr>
            <a:xfrm>
              <a:off x="1200900" y="1748689"/>
              <a:ext cx="2683200" cy="3086700"/>
            </a:xfrm>
            <a:prstGeom prst="rect">
              <a:avLst/>
            </a:prstGeom>
            <a:noFill/>
            <a:ln cap="flat" cmpd="sng" w="9525">
              <a:solidFill>
                <a:srgbClr val="871528"/>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6"/>
            <p:cNvSpPr txBox="1"/>
            <p:nvPr/>
          </p:nvSpPr>
          <p:spPr>
            <a:xfrm>
              <a:off x="1200900" y="1336789"/>
              <a:ext cx="2683200" cy="411900"/>
            </a:xfrm>
            <a:prstGeom prst="rect">
              <a:avLst/>
            </a:prstGeom>
            <a:solidFill>
              <a:srgbClr val="87152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26"/>
          <p:cNvSpPr txBox="1"/>
          <p:nvPr>
            <p:ph idx="1" type="body"/>
          </p:nvPr>
        </p:nvSpPr>
        <p:spPr>
          <a:xfrm>
            <a:off x="775225" y="1495425"/>
            <a:ext cx="7788000" cy="2953500"/>
          </a:xfrm>
          <a:prstGeom prst="rect">
            <a:avLst/>
          </a:prstGeom>
        </p:spPr>
        <p:txBody>
          <a:bodyPr anchorCtr="0" anchor="t" bIns="91425" lIns="91425" spcFirstLastPara="1" rIns="91425" wrap="square" tIns="91425">
            <a:noAutofit/>
          </a:bodyPr>
          <a:lstStyle/>
          <a:p>
            <a:pPr indent="-184150" lvl="0" marL="228600" rtl="0" algn="l">
              <a:spcBef>
                <a:spcPts val="0"/>
              </a:spcBef>
              <a:spcAft>
                <a:spcPts val="0"/>
              </a:spcAft>
              <a:buSzPts val="1100"/>
              <a:buChar char="●"/>
            </a:pPr>
            <a:r>
              <a:rPr b="1" lang="en" sz="1600"/>
              <a:t>Algorithm</a:t>
            </a:r>
            <a:r>
              <a:rPr lang="en" sz="1600"/>
              <a:t>: A sequence of step-by-step instructions to solve a problem or complete a task.</a:t>
            </a:r>
            <a:endParaRPr sz="1600"/>
          </a:p>
          <a:p>
            <a:pPr indent="-184150" lvl="0" marL="228600" rtl="0" algn="l">
              <a:spcBef>
                <a:spcPts val="0"/>
              </a:spcBef>
              <a:spcAft>
                <a:spcPts val="0"/>
              </a:spcAft>
              <a:buSzPts val="1100"/>
              <a:buChar char="●"/>
            </a:pPr>
            <a:r>
              <a:rPr b="1" lang="en" sz="1600"/>
              <a:t>Analyze</a:t>
            </a:r>
            <a:r>
              <a:rPr lang="en" sz="1600"/>
              <a:t>: Break down in order to bring out the essential elements or structure. To identify parts and relationships, and to interpret information to reach conclusions.</a:t>
            </a:r>
            <a:endParaRPr sz="1600"/>
          </a:p>
          <a:p>
            <a:pPr indent="-184150" lvl="0" marL="228600" rtl="0" algn="l">
              <a:spcBef>
                <a:spcPts val="0"/>
              </a:spcBef>
              <a:spcAft>
                <a:spcPts val="0"/>
              </a:spcAft>
              <a:buSzPts val="1100"/>
              <a:buChar char="●"/>
            </a:pPr>
            <a:r>
              <a:rPr b="1" lang="en" sz="1600"/>
              <a:t>Debugging</a:t>
            </a:r>
            <a:r>
              <a:rPr lang="en" sz="1600"/>
              <a:t>: The process of identifying and removing errors from computer hardware or software.</a:t>
            </a:r>
            <a:endParaRPr sz="1600"/>
          </a:p>
          <a:p>
            <a:pPr indent="-184150" lvl="0" marL="228600" rtl="0" algn="l">
              <a:spcBef>
                <a:spcPts val="0"/>
              </a:spcBef>
              <a:spcAft>
                <a:spcPts val="0"/>
              </a:spcAft>
              <a:buSzPts val="1100"/>
              <a:buChar char="●"/>
            </a:pPr>
            <a:r>
              <a:rPr b="1" lang="en" sz="1600"/>
              <a:t>Decomposition</a:t>
            </a:r>
            <a:r>
              <a:rPr lang="en" sz="1600"/>
              <a:t>: Breaking down a problem into smaller steps.</a:t>
            </a:r>
            <a:endParaRPr sz="1600"/>
          </a:p>
          <a:p>
            <a:pPr indent="-184150" lvl="0" marL="228600" rtl="0" algn="l">
              <a:spcBef>
                <a:spcPts val="0"/>
              </a:spcBef>
              <a:spcAft>
                <a:spcPts val="0"/>
              </a:spcAft>
              <a:buSzPts val="1100"/>
              <a:buChar char="●"/>
            </a:pPr>
            <a:r>
              <a:rPr b="1" lang="en" sz="1600"/>
              <a:t>Encoding</a:t>
            </a:r>
            <a:r>
              <a:rPr lang="en" sz="1600"/>
              <a:t>: The process of converting data from one form to another.</a:t>
            </a:r>
            <a:endParaRPr sz="1600"/>
          </a:p>
          <a:p>
            <a:pPr indent="-184150" lvl="0" marL="228600" rtl="0" algn="l">
              <a:spcBef>
                <a:spcPts val="0"/>
              </a:spcBef>
              <a:spcAft>
                <a:spcPts val="0"/>
              </a:spcAft>
              <a:buSzPts val="1100"/>
              <a:buChar char="●"/>
            </a:pPr>
            <a:r>
              <a:rPr b="1" lang="en" sz="1600"/>
              <a:t>Program</a:t>
            </a:r>
            <a:r>
              <a:rPr lang="en" sz="1600"/>
              <a:t>: An algorithm that can be run by a computer</a:t>
            </a:r>
            <a:endParaRPr sz="1600"/>
          </a:p>
        </p:txBody>
      </p:sp>
      <p:sp>
        <p:nvSpPr>
          <p:cNvPr id="127" name="Google Shape;127;p26"/>
          <p:cNvSpPr txBox="1"/>
          <p:nvPr>
            <p:ph idx="1" type="body"/>
          </p:nvPr>
        </p:nvSpPr>
        <p:spPr>
          <a:xfrm>
            <a:off x="1565425" y="1083525"/>
            <a:ext cx="6321300" cy="41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lt1"/>
                </a:solidFill>
              </a:rPr>
              <a:t>Vocabulary</a:t>
            </a:r>
            <a:endParaRPr sz="2000">
              <a:solidFill>
                <a:schemeClr val="lt1"/>
              </a:solidFill>
            </a:endParaRPr>
          </a:p>
        </p:txBody>
      </p:sp>
      <p:sp>
        <p:nvSpPr>
          <p:cNvPr id="128" name="Google Shape;128;p26"/>
          <p:cNvSpPr txBox="1"/>
          <p:nvPr>
            <p:ph type="title"/>
          </p:nvPr>
        </p:nvSpPr>
        <p:spPr>
          <a:xfrm>
            <a:off x="277900" y="237197"/>
            <a:ext cx="8520600" cy="71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Key Vocabulary</a:t>
            </a:r>
            <a:endParaRPr sz="4000"/>
          </a:p>
        </p:txBody>
      </p:sp>
      <p:cxnSp>
        <p:nvCxnSpPr>
          <p:cNvPr id="129" name="Google Shape;129;p26"/>
          <p:cNvCxnSpPr/>
          <p:nvPr/>
        </p:nvCxnSpPr>
        <p:spPr>
          <a:xfrm>
            <a:off x="2390200" y="1001479"/>
            <a:ext cx="3891000" cy="0"/>
          </a:xfrm>
          <a:prstGeom prst="straightConnector1">
            <a:avLst/>
          </a:prstGeom>
          <a:noFill/>
          <a:ln cap="flat" cmpd="sng" w="19050">
            <a:solidFill>
              <a:srgbClr val="871528"/>
            </a:solidFill>
            <a:prstDash val="solid"/>
            <a:round/>
            <a:headEnd len="sm" w="sm" type="none"/>
            <a:tailEnd len="sm" w="sm" type="none"/>
          </a:ln>
        </p:spPr>
      </p:cxnSp>
    </p:spTree>
  </p:cSld>
  <p:clrMapOvr>
    <a:masterClrMapping/>
  </p:clrMapOvr>
  <mc:AlternateContent>
    <mc:Choice Requires="p14">
      <p:transition spd="slow" p14:dur="1000">
        <p:p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0" y="1004550"/>
            <a:ext cx="3965100" cy="86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700">
                <a:solidFill>
                  <a:srgbClr val="000000"/>
                </a:solidFill>
              </a:rPr>
              <a:t>PB &amp; J Challenge</a:t>
            </a:r>
            <a:endParaRPr sz="4700">
              <a:solidFill>
                <a:srgbClr val="000000"/>
              </a:solidFill>
            </a:endParaRPr>
          </a:p>
        </p:txBody>
      </p:sp>
      <p:sp>
        <p:nvSpPr>
          <p:cNvPr id="135" name="Google Shape;135;p27"/>
          <p:cNvSpPr txBox="1"/>
          <p:nvPr>
            <p:ph idx="1" type="subTitle"/>
          </p:nvPr>
        </p:nvSpPr>
        <p:spPr>
          <a:xfrm>
            <a:off x="0" y="2164225"/>
            <a:ext cx="3965100" cy="97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rPr>
              <a:t>Computers are very fast buy they are not actually very smart!</a:t>
            </a:r>
            <a:endParaRPr>
              <a:solidFill>
                <a:srgbClr val="666666"/>
              </a:solidFill>
            </a:endParaRPr>
          </a:p>
        </p:txBody>
      </p:sp>
      <p:sp>
        <p:nvSpPr>
          <p:cNvPr id="136" name="Google Shape;136;p27"/>
          <p:cNvSpPr txBox="1"/>
          <p:nvPr>
            <p:ph idx="1" type="subTitle"/>
          </p:nvPr>
        </p:nvSpPr>
        <p:spPr>
          <a:xfrm>
            <a:off x="4407125" y="4467350"/>
            <a:ext cx="4045200" cy="57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https://youtu.be/FN2RM-CHkuI</a:t>
            </a:r>
            <a:endParaRPr/>
          </a:p>
        </p:txBody>
      </p:sp>
      <p:pic>
        <p:nvPicPr>
          <p:cNvPr descr="Exact Instructions PB&amp;J Educators Version - We've had many requests from teachers asking for a &quot;classroom friendlier&quot; version of this video. We are honored to be part of messing with your students! 😂&#10;&#10;We love how much teachers and computer programmers (and parents) identified and laughed with us on this video. Messing with the kids for some good old fashioned dad comedy and laughs.&#10;&#10;If you miss the one with Johnna stabbing me in the head, here's the link to the original: http://bit.ly/2mCrv6h&#10;We have a playlist of our and other youtuber's Exact Instructions challenges here: http://bit.ly/2pSbDug&#10;Playlist of lots of our challenges: http://bit.ly/2pChgjA&#10;&#10;Please LIKE and SUBSCRIBE!&#10;&#10;🔔 TURN ON OUR NOTIFICATIONS! 🔔&#10;&#10;Thanks for liking this video &amp; subscribing to my channels! &#10;Subscribe here: http://bit.ly/SubscribeJoshDarnitFamily&#10;&#10;📸 INSTAGRAM: @joshdarnit&#10;http://instagram.com/joshdarnit&#10;👤 FACEBOOK: /joshdarnit &#10;https://facebook.com/joshdarnit&#10;🐥 TWITTER: @joshdarnit&#10;https://twitter.com/joshdarnit&#10;🎵 Musical.ly (musically) | Live.ly: @joshdarnit&#10;https://musical.ly&#10;👻 SNAPCHAT: joshdarnit&#10;http://snapchat.com&#10;📧 EMAIL: biz@joshdarnit.com&#10;✉️ PO Box: &#10;3460 Marron Road&#10;Suite 103 - 118&#10;Oceanside, CA 92056" id="137" name="Google Shape;137;p27" title="Exact Instructions Challenge PB&amp;J Classroom Friendly | Josh Darnit">
            <a:hlinkClick r:id="rId3"/>
          </p:cNvPr>
          <p:cNvPicPr preferRelativeResize="0"/>
          <p:nvPr/>
        </p:nvPicPr>
        <p:blipFill>
          <a:blip r:embed="rId4">
            <a:alphaModFix/>
          </a:blip>
          <a:stretch>
            <a:fillRect/>
          </a:stretch>
        </p:blipFill>
        <p:spPr>
          <a:xfrm>
            <a:off x="4339650" y="770575"/>
            <a:ext cx="4572000" cy="3429000"/>
          </a:xfrm>
          <a:prstGeom prst="rect">
            <a:avLst/>
          </a:prstGeom>
          <a:noFill/>
          <a:ln>
            <a:noFill/>
          </a:ln>
          <a:effectLst>
            <a:outerShdw blurRad="57150" rotWithShape="0" algn="bl" dir="5400000" dist="19050">
              <a:srgbClr val="000000">
                <a:alpha val="50000"/>
              </a:srgbClr>
            </a:outerShdw>
          </a:effectLst>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957125"/>
            <a:ext cx="8520600" cy="21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Activity </a:t>
            </a:r>
            <a:r>
              <a:rPr lang="en" sz="10000"/>
              <a:t>#</a:t>
            </a:r>
            <a:r>
              <a:rPr lang="en"/>
              <a:t>1</a:t>
            </a:r>
            <a:endParaRPr/>
          </a:p>
        </p:txBody>
      </p:sp>
      <p:sp>
        <p:nvSpPr>
          <p:cNvPr id="143" name="Google Shape;143;p28"/>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Developing your own </a:t>
            </a:r>
            <a:r>
              <a:rPr lang="en"/>
              <a:t>Algorithm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87325"/>
            <a:ext cx="26454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Algorithm</a:t>
            </a:r>
            <a:endParaRPr/>
          </a:p>
        </p:txBody>
      </p:sp>
      <p:sp>
        <p:nvSpPr>
          <p:cNvPr id="149" name="Google Shape;149;p29"/>
          <p:cNvSpPr txBox="1"/>
          <p:nvPr/>
        </p:nvSpPr>
        <p:spPr>
          <a:xfrm>
            <a:off x="552975" y="1140000"/>
            <a:ext cx="15405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Lorem Ipsum</a:t>
            </a:r>
            <a:endParaRPr sz="1000">
              <a:solidFill>
                <a:srgbClr val="A72A1E"/>
              </a:solidFill>
              <a:latin typeface="Roboto"/>
              <a:ea typeface="Roboto"/>
              <a:cs typeface="Roboto"/>
              <a:sym typeface="Roboto"/>
            </a:endParaRPr>
          </a:p>
        </p:txBody>
      </p:sp>
      <p:sp>
        <p:nvSpPr>
          <p:cNvPr id="150" name="Google Shape;150;p29"/>
          <p:cNvSpPr txBox="1"/>
          <p:nvPr/>
        </p:nvSpPr>
        <p:spPr>
          <a:xfrm>
            <a:off x="554175" y="171895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Lorem Ipsum</a:t>
            </a:r>
            <a:endParaRPr sz="1000">
              <a:solidFill>
                <a:srgbClr val="A72A1E"/>
              </a:solidFill>
              <a:latin typeface="Roboto"/>
              <a:ea typeface="Roboto"/>
              <a:cs typeface="Roboto"/>
              <a:sym typeface="Roboto"/>
            </a:endParaRPr>
          </a:p>
        </p:txBody>
      </p:sp>
      <p:sp>
        <p:nvSpPr>
          <p:cNvPr id="151" name="Google Shape;151;p29"/>
          <p:cNvSpPr txBox="1"/>
          <p:nvPr/>
        </p:nvSpPr>
        <p:spPr>
          <a:xfrm>
            <a:off x="554175" y="27911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Lorem Ipsum</a:t>
            </a:r>
            <a:endParaRPr sz="1000">
              <a:solidFill>
                <a:srgbClr val="A72A1E"/>
              </a:solidFill>
              <a:latin typeface="Roboto"/>
              <a:ea typeface="Roboto"/>
              <a:cs typeface="Roboto"/>
              <a:sym typeface="Roboto"/>
            </a:endParaRPr>
          </a:p>
        </p:txBody>
      </p:sp>
      <p:sp>
        <p:nvSpPr>
          <p:cNvPr id="152" name="Google Shape;152;p29"/>
          <p:cNvSpPr txBox="1"/>
          <p:nvPr/>
        </p:nvSpPr>
        <p:spPr>
          <a:xfrm>
            <a:off x="554175" y="2255013"/>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Lorem Ipsum</a:t>
            </a:r>
            <a:endParaRPr sz="1000">
              <a:solidFill>
                <a:srgbClr val="A72A1E"/>
              </a:solidFill>
              <a:latin typeface="Roboto"/>
              <a:ea typeface="Roboto"/>
              <a:cs typeface="Roboto"/>
              <a:sym typeface="Roboto"/>
            </a:endParaRPr>
          </a:p>
        </p:txBody>
      </p:sp>
      <p:cxnSp>
        <p:nvCxnSpPr>
          <p:cNvPr id="153" name="Google Shape;153;p29"/>
          <p:cNvCxnSpPr>
            <a:stCxn id="151" idx="2"/>
            <a:endCxn id="154" idx="0"/>
          </p:cNvCxnSpPr>
          <p:nvPr/>
        </p:nvCxnSpPr>
        <p:spPr>
          <a:xfrm>
            <a:off x="1323225" y="3157400"/>
            <a:ext cx="0" cy="169800"/>
          </a:xfrm>
          <a:prstGeom prst="straightConnector1">
            <a:avLst/>
          </a:prstGeom>
          <a:noFill/>
          <a:ln cap="flat" cmpd="sng" w="9525">
            <a:solidFill>
              <a:schemeClr val="dk2"/>
            </a:solidFill>
            <a:prstDash val="solid"/>
            <a:round/>
            <a:headEnd len="med" w="med" type="none"/>
            <a:tailEnd len="med" w="med" type="triangle"/>
          </a:ln>
        </p:spPr>
      </p:cxnSp>
      <p:sp>
        <p:nvSpPr>
          <p:cNvPr id="154" name="Google Shape;154;p29"/>
          <p:cNvSpPr txBox="1"/>
          <p:nvPr/>
        </p:nvSpPr>
        <p:spPr>
          <a:xfrm>
            <a:off x="554175" y="3327175"/>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Lorem Ipsum</a:t>
            </a:r>
            <a:endParaRPr sz="1000">
              <a:solidFill>
                <a:srgbClr val="A72A1E"/>
              </a:solidFill>
              <a:latin typeface="Roboto"/>
              <a:ea typeface="Roboto"/>
              <a:cs typeface="Roboto"/>
              <a:sym typeface="Roboto"/>
            </a:endParaRPr>
          </a:p>
        </p:txBody>
      </p:sp>
      <p:cxnSp>
        <p:nvCxnSpPr>
          <p:cNvPr id="155" name="Google Shape;155;p29"/>
          <p:cNvCxnSpPr>
            <a:stCxn id="149" idx="2"/>
            <a:endCxn id="150" idx="0"/>
          </p:cNvCxnSpPr>
          <p:nvPr/>
        </p:nvCxnSpPr>
        <p:spPr>
          <a:xfrm>
            <a:off x="1323225" y="1506300"/>
            <a:ext cx="0" cy="2127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29"/>
          <p:cNvCxnSpPr>
            <a:stCxn id="150" idx="2"/>
            <a:endCxn id="152" idx="0"/>
          </p:cNvCxnSpPr>
          <p:nvPr/>
        </p:nvCxnSpPr>
        <p:spPr>
          <a:xfrm>
            <a:off x="1323225" y="2085250"/>
            <a:ext cx="0" cy="169800"/>
          </a:xfrm>
          <a:prstGeom prst="straightConnector1">
            <a:avLst/>
          </a:prstGeom>
          <a:noFill/>
          <a:ln cap="flat" cmpd="sng" w="9525">
            <a:solidFill>
              <a:schemeClr val="dk2"/>
            </a:solidFill>
            <a:prstDash val="solid"/>
            <a:round/>
            <a:headEnd len="med" w="med" type="none"/>
            <a:tailEnd len="med" w="med" type="triangle"/>
          </a:ln>
        </p:spPr>
      </p:cxnSp>
      <p:cxnSp>
        <p:nvCxnSpPr>
          <p:cNvPr id="157" name="Google Shape;157;p29"/>
          <p:cNvCxnSpPr>
            <a:stCxn id="152" idx="2"/>
            <a:endCxn id="151" idx="0"/>
          </p:cNvCxnSpPr>
          <p:nvPr/>
        </p:nvCxnSpPr>
        <p:spPr>
          <a:xfrm>
            <a:off x="1323225" y="2621313"/>
            <a:ext cx="0" cy="169800"/>
          </a:xfrm>
          <a:prstGeom prst="straightConnector1">
            <a:avLst/>
          </a:prstGeom>
          <a:noFill/>
          <a:ln cap="flat" cmpd="sng" w="9525">
            <a:solidFill>
              <a:schemeClr val="dk2"/>
            </a:solidFill>
            <a:prstDash val="solid"/>
            <a:round/>
            <a:headEnd len="med" w="med" type="none"/>
            <a:tailEnd len="med" w="med" type="triangle"/>
          </a:ln>
        </p:spPr>
      </p:cxnSp>
      <p:cxnSp>
        <p:nvCxnSpPr>
          <p:cNvPr id="158" name="Google Shape;158;p29"/>
          <p:cNvCxnSpPr>
            <a:stCxn id="159" idx="2"/>
            <a:endCxn id="160" idx="0"/>
          </p:cNvCxnSpPr>
          <p:nvPr/>
        </p:nvCxnSpPr>
        <p:spPr>
          <a:xfrm flipH="1" rot="-5400000">
            <a:off x="6549375" y="1851900"/>
            <a:ext cx="325200" cy="8532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161" name="Google Shape;161;p29"/>
          <p:cNvCxnSpPr>
            <a:stCxn id="162" idx="0"/>
            <a:endCxn id="159" idx="2"/>
          </p:cNvCxnSpPr>
          <p:nvPr/>
        </p:nvCxnSpPr>
        <p:spPr>
          <a:xfrm rot="-5400000">
            <a:off x="5675475" y="1831200"/>
            <a:ext cx="325200" cy="8946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163" name="Google Shape;163;p29"/>
          <p:cNvCxnSpPr>
            <a:stCxn id="162" idx="2"/>
            <a:endCxn id="164" idx="0"/>
          </p:cNvCxnSpPr>
          <p:nvPr/>
        </p:nvCxnSpPr>
        <p:spPr>
          <a:xfrm flipH="1" rot="-5400000">
            <a:off x="5291025" y="2907150"/>
            <a:ext cx="325200" cy="1257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165" name="Google Shape;165;p29"/>
          <p:cNvCxnSpPr>
            <a:stCxn id="166" idx="0"/>
            <a:endCxn id="162" idx="2"/>
          </p:cNvCxnSpPr>
          <p:nvPr/>
        </p:nvCxnSpPr>
        <p:spPr>
          <a:xfrm rot="-5400000">
            <a:off x="4455975" y="2197800"/>
            <a:ext cx="325200" cy="1544400"/>
          </a:xfrm>
          <a:prstGeom prst="bentConnector3">
            <a:avLst>
              <a:gd fmla="val 50000" name="adj1"/>
            </a:avLst>
          </a:prstGeom>
          <a:noFill/>
          <a:ln cap="flat" cmpd="sng" w="19050">
            <a:solidFill>
              <a:srgbClr val="C2C2C2"/>
            </a:solidFill>
            <a:prstDash val="solid"/>
            <a:miter lim="8000"/>
            <a:headEnd len="sm" w="sm" type="none"/>
            <a:tailEnd len="sm" w="sm" type="none"/>
          </a:ln>
        </p:spPr>
      </p:cxnSp>
      <p:cxnSp>
        <p:nvCxnSpPr>
          <p:cNvPr id="167" name="Google Shape;167;p29"/>
          <p:cNvCxnSpPr>
            <a:stCxn id="160" idx="2"/>
            <a:endCxn id="168" idx="0"/>
          </p:cNvCxnSpPr>
          <p:nvPr/>
        </p:nvCxnSpPr>
        <p:spPr>
          <a:xfrm flipH="1" rot="-5400000">
            <a:off x="6976275" y="2969700"/>
            <a:ext cx="325200" cy="600"/>
          </a:xfrm>
          <a:prstGeom prst="bentConnector3">
            <a:avLst>
              <a:gd fmla="val 50000" name="adj1"/>
            </a:avLst>
          </a:prstGeom>
          <a:noFill/>
          <a:ln cap="flat" cmpd="sng" w="19050">
            <a:solidFill>
              <a:srgbClr val="C2C2C2"/>
            </a:solidFill>
            <a:prstDash val="solid"/>
            <a:miter lim="8000"/>
            <a:headEnd len="sm" w="sm" type="none"/>
            <a:tailEnd len="sm" w="sm" type="none"/>
          </a:ln>
        </p:spPr>
      </p:cxnSp>
      <p:sp>
        <p:nvSpPr>
          <p:cNvPr id="159" name="Google Shape;159;p29"/>
          <p:cNvSpPr txBox="1"/>
          <p:nvPr/>
        </p:nvSpPr>
        <p:spPr>
          <a:xfrm>
            <a:off x="5515125" y="1749600"/>
            <a:ext cx="15405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Lorem Ipsum</a:t>
            </a:r>
            <a:endParaRPr sz="1000">
              <a:solidFill>
                <a:srgbClr val="A72A1E"/>
              </a:solidFill>
              <a:latin typeface="Roboto"/>
              <a:ea typeface="Roboto"/>
              <a:cs typeface="Roboto"/>
              <a:sym typeface="Roboto"/>
            </a:endParaRPr>
          </a:p>
        </p:txBody>
      </p:sp>
      <p:sp>
        <p:nvSpPr>
          <p:cNvPr id="162" name="Google Shape;162;p29"/>
          <p:cNvSpPr txBox="1"/>
          <p:nvPr/>
        </p:nvSpPr>
        <p:spPr>
          <a:xfrm>
            <a:off x="4621725" y="24411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Lorem Ipsum</a:t>
            </a:r>
            <a:endParaRPr sz="1000">
              <a:solidFill>
                <a:srgbClr val="A72A1E"/>
              </a:solidFill>
              <a:latin typeface="Roboto"/>
              <a:ea typeface="Roboto"/>
              <a:cs typeface="Roboto"/>
              <a:sym typeface="Roboto"/>
            </a:endParaRPr>
          </a:p>
        </p:txBody>
      </p:sp>
      <p:sp>
        <p:nvSpPr>
          <p:cNvPr id="160" name="Google Shape;160;p29"/>
          <p:cNvSpPr txBox="1"/>
          <p:nvPr/>
        </p:nvSpPr>
        <p:spPr>
          <a:xfrm>
            <a:off x="6369525" y="24411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Lorem Ipsum</a:t>
            </a:r>
            <a:endParaRPr sz="1000">
              <a:solidFill>
                <a:srgbClr val="A72A1E"/>
              </a:solidFill>
              <a:latin typeface="Roboto"/>
              <a:ea typeface="Roboto"/>
              <a:cs typeface="Roboto"/>
              <a:sym typeface="Roboto"/>
            </a:endParaRPr>
          </a:p>
        </p:txBody>
      </p:sp>
      <p:sp>
        <p:nvSpPr>
          <p:cNvPr id="168" name="Google Shape;168;p29"/>
          <p:cNvSpPr txBox="1"/>
          <p:nvPr/>
        </p:nvSpPr>
        <p:spPr>
          <a:xfrm>
            <a:off x="6369525" y="31326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Lorem Ipsum</a:t>
            </a:r>
            <a:endParaRPr sz="1000">
              <a:solidFill>
                <a:srgbClr val="A72A1E"/>
              </a:solidFill>
              <a:latin typeface="Roboto"/>
              <a:ea typeface="Roboto"/>
              <a:cs typeface="Roboto"/>
              <a:sym typeface="Roboto"/>
            </a:endParaRPr>
          </a:p>
        </p:txBody>
      </p:sp>
      <p:sp>
        <p:nvSpPr>
          <p:cNvPr id="164" name="Google Shape;164;p29"/>
          <p:cNvSpPr txBox="1"/>
          <p:nvPr/>
        </p:nvSpPr>
        <p:spPr>
          <a:xfrm>
            <a:off x="4747275" y="31326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Lorem Ipsum</a:t>
            </a:r>
            <a:endParaRPr sz="1000">
              <a:solidFill>
                <a:srgbClr val="A72A1E"/>
              </a:solidFill>
              <a:latin typeface="Roboto"/>
              <a:ea typeface="Roboto"/>
              <a:cs typeface="Roboto"/>
              <a:sym typeface="Roboto"/>
            </a:endParaRPr>
          </a:p>
        </p:txBody>
      </p:sp>
      <p:sp>
        <p:nvSpPr>
          <p:cNvPr id="166" name="Google Shape;166;p29"/>
          <p:cNvSpPr txBox="1"/>
          <p:nvPr/>
        </p:nvSpPr>
        <p:spPr>
          <a:xfrm>
            <a:off x="3077325" y="3132600"/>
            <a:ext cx="15381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Lorem Ipsum</a:t>
            </a:r>
            <a:endParaRPr sz="1000">
              <a:solidFill>
                <a:srgbClr val="A72A1E"/>
              </a:solidFill>
              <a:latin typeface="Roboto"/>
              <a:ea typeface="Roboto"/>
              <a:cs typeface="Roboto"/>
              <a:sym typeface="Roboto"/>
            </a:endParaRPr>
          </a:p>
        </p:txBody>
      </p:sp>
      <p:sp>
        <p:nvSpPr>
          <p:cNvPr id="169" name="Google Shape;169;p29"/>
          <p:cNvSpPr txBox="1"/>
          <p:nvPr/>
        </p:nvSpPr>
        <p:spPr>
          <a:xfrm>
            <a:off x="5515125" y="1115200"/>
            <a:ext cx="1540500" cy="366300"/>
          </a:xfrm>
          <a:prstGeom prst="rect">
            <a:avLst/>
          </a:prstGeom>
          <a:noFill/>
          <a:ln cap="flat" cmpd="sng" w="19050">
            <a:solidFill>
              <a:srgbClr val="A72A1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A72A1E"/>
                </a:solidFill>
                <a:latin typeface="Roboto"/>
                <a:ea typeface="Roboto"/>
                <a:cs typeface="Roboto"/>
                <a:sym typeface="Roboto"/>
              </a:rPr>
              <a:t>Lorem Ipsum</a:t>
            </a:r>
            <a:endParaRPr sz="1000">
              <a:solidFill>
                <a:srgbClr val="A72A1E"/>
              </a:solidFill>
              <a:latin typeface="Roboto"/>
              <a:ea typeface="Roboto"/>
              <a:cs typeface="Roboto"/>
              <a:sym typeface="Roboto"/>
            </a:endParaRPr>
          </a:p>
        </p:txBody>
      </p:sp>
      <p:cxnSp>
        <p:nvCxnSpPr>
          <p:cNvPr id="170" name="Google Shape;170;p29"/>
          <p:cNvCxnSpPr>
            <a:stCxn id="169" idx="2"/>
            <a:endCxn id="159" idx="0"/>
          </p:cNvCxnSpPr>
          <p:nvPr/>
        </p:nvCxnSpPr>
        <p:spPr>
          <a:xfrm>
            <a:off x="6285375" y="1481500"/>
            <a:ext cx="0" cy="268200"/>
          </a:xfrm>
          <a:prstGeom prst="straightConnector1">
            <a:avLst/>
          </a:prstGeom>
          <a:noFill/>
          <a:ln cap="flat" cmpd="sng" w="9525">
            <a:solidFill>
              <a:schemeClr val="dk2"/>
            </a:solidFill>
            <a:prstDash val="solid"/>
            <a:round/>
            <a:headEnd len="med" w="med" type="none"/>
            <a:tailEnd len="med" w="med" type="none"/>
          </a:ln>
        </p:spPr>
      </p:cxnSp>
      <p:cxnSp>
        <p:nvCxnSpPr>
          <p:cNvPr id="171" name="Google Shape;171;p29"/>
          <p:cNvCxnSpPr/>
          <p:nvPr/>
        </p:nvCxnSpPr>
        <p:spPr>
          <a:xfrm>
            <a:off x="458200" y="881179"/>
            <a:ext cx="2355600" cy="5700"/>
          </a:xfrm>
          <a:prstGeom prst="straightConnector1">
            <a:avLst/>
          </a:prstGeom>
          <a:noFill/>
          <a:ln cap="flat" cmpd="sng" w="19050">
            <a:solidFill>
              <a:srgbClr val="871528"/>
            </a:solidFill>
            <a:prstDash val="solid"/>
            <a:round/>
            <a:headEnd len="sm" w="sm" type="none"/>
            <a:tailEnd len="sm" w="sm" type="none"/>
          </a:ln>
        </p:spPr>
      </p:cxnSp>
    </p:spTree>
  </p:cSld>
  <p:clrMapOvr>
    <a:masterClrMapping/>
  </p:clrMapOvr>
  <mc:AlternateContent>
    <mc:Choice Requires="p14">
      <p:transition spd="slow" p14:dur="10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957125"/>
            <a:ext cx="8520600" cy="212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Activity </a:t>
            </a:r>
            <a:r>
              <a:rPr lang="en" sz="10000"/>
              <a:t>#</a:t>
            </a:r>
            <a:r>
              <a:rPr lang="en"/>
              <a:t>2</a:t>
            </a:r>
            <a:endParaRPr/>
          </a:p>
        </p:txBody>
      </p:sp>
      <p:sp>
        <p:nvSpPr>
          <p:cNvPr id="177" name="Google Shape;177;p30"/>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Algorithms &amp; Debugging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1"/>
          <p:cNvPicPr preferRelativeResize="0"/>
          <p:nvPr/>
        </p:nvPicPr>
        <p:blipFill>
          <a:blip r:embed="rId3">
            <a:alphaModFix/>
          </a:blip>
          <a:stretch>
            <a:fillRect/>
          </a:stretch>
        </p:blipFill>
        <p:spPr>
          <a:xfrm>
            <a:off x="5422175" y="1047450"/>
            <a:ext cx="3488150" cy="3864525"/>
          </a:xfrm>
          <a:prstGeom prst="rect">
            <a:avLst/>
          </a:prstGeom>
          <a:noFill/>
          <a:ln>
            <a:noFill/>
          </a:ln>
          <a:effectLst>
            <a:outerShdw blurRad="57150" rotWithShape="0" algn="bl" dir="5400000" dist="19050">
              <a:srgbClr val="000000">
                <a:alpha val="50000"/>
              </a:srgbClr>
            </a:outerShdw>
          </a:effectLst>
        </p:spPr>
      </p:pic>
      <p:sp>
        <p:nvSpPr>
          <p:cNvPr id="183" name="Google Shape;183;p31"/>
          <p:cNvSpPr txBox="1"/>
          <p:nvPr/>
        </p:nvSpPr>
        <p:spPr>
          <a:xfrm>
            <a:off x="289775" y="96600"/>
            <a:ext cx="8237400" cy="8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500">
                <a:latin typeface="Economica"/>
                <a:ea typeface="Economica"/>
                <a:cs typeface="Economica"/>
                <a:sym typeface="Economica"/>
              </a:rPr>
              <a:t>Algorithms &amp; Debugging Activity   </a:t>
            </a:r>
            <a:endParaRPr sz="4500">
              <a:latin typeface="Economica"/>
              <a:ea typeface="Economica"/>
              <a:cs typeface="Economica"/>
              <a:sym typeface="Economica"/>
            </a:endParaRPr>
          </a:p>
        </p:txBody>
      </p:sp>
      <p:sp>
        <p:nvSpPr>
          <p:cNvPr id="184" name="Google Shape;184;p31"/>
          <p:cNvSpPr txBox="1"/>
          <p:nvPr/>
        </p:nvSpPr>
        <p:spPr>
          <a:xfrm>
            <a:off x="269850" y="937975"/>
            <a:ext cx="4917600" cy="405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Algorithm:</a:t>
            </a:r>
            <a:br>
              <a:rPr lang="en">
                <a:latin typeface="Open Sans"/>
                <a:ea typeface="Open Sans"/>
                <a:cs typeface="Open Sans"/>
                <a:sym typeface="Open Sans"/>
              </a:rPr>
            </a:br>
            <a:endParaRPr>
              <a:latin typeface="Open Sans"/>
              <a:ea typeface="Open Sans"/>
              <a:cs typeface="Open Sans"/>
              <a:sym typeface="Open Sans"/>
            </a:endParaRPr>
          </a:p>
          <a:p>
            <a:pPr indent="-292100" lvl="0" marL="457200" rtl="0" algn="l">
              <a:spcBef>
                <a:spcPts val="0"/>
              </a:spcBef>
              <a:spcAft>
                <a:spcPts val="0"/>
              </a:spcAft>
              <a:buClr>
                <a:srgbClr val="434343"/>
              </a:buClr>
              <a:buSzPts val="1000"/>
              <a:buFont typeface="Open Sans"/>
              <a:buAutoNum type="arabicPeriod"/>
            </a:pPr>
            <a:r>
              <a:rPr lang="en" sz="1000">
                <a:solidFill>
                  <a:srgbClr val="434343"/>
                </a:solidFill>
                <a:latin typeface="Open Sans"/>
                <a:ea typeface="Open Sans"/>
                <a:cs typeface="Open Sans"/>
                <a:sym typeface="Open Sans"/>
              </a:rPr>
              <a:t>In the center of your paper, d</a:t>
            </a:r>
            <a:r>
              <a:rPr lang="en" sz="1000">
                <a:solidFill>
                  <a:srgbClr val="434343"/>
                </a:solidFill>
                <a:latin typeface="Open Sans"/>
                <a:ea typeface="Open Sans"/>
                <a:cs typeface="Open Sans"/>
                <a:sym typeface="Open Sans"/>
              </a:rPr>
              <a:t>raw a </a:t>
            </a:r>
            <a:r>
              <a:rPr lang="en" sz="1000">
                <a:solidFill>
                  <a:srgbClr val="434343"/>
                </a:solidFill>
                <a:latin typeface="Open Sans"/>
                <a:ea typeface="Open Sans"/>
                <a:cs typeface="Open Sans"/>
                <a:sym typeface="Open Sans"/>
              </a:rPr>
              <a:t>isosceles triangle</a:t>
            </a:r>
            <a:r>
              <a:rPr lang="en" sz="1000">
                <a:solidFill>
                  <a:srgbClr val="434343"/>
                </a:solidFill>
                <a:latin typeface="Open Sans"/>
                <a:ea typeface="Open Sans"/>
                <a:cs typeface="Open Sans"/>
                <a:sym typeface="Open Sans"/>
              </a:rPr>
              <a:t> that is about 3 inches at the base and about 4 inches tall. </a:t>
            </a:r>
            <a:br>
              <a:rPr lang="en" sz="1000">
                <a:solidFill>
                  <a:srgbClr val="434343"/>
                </a:solidFill>
                <a:latin typeface="Open Sans"/>
                <a:ea typeface="Open Sans"/>
                <a:cs typeface="Open Sans"/>
                <a:sym typeface="Open Sans"/>
              </a:rPr>
            </a:br>
            <a:endParaRPr sz="1000">
              <a:solidFill>
                <a:srgbClr val="434343"/>
              </a:solidFill>
              <a:latin typeface="Open Sans"/>
              <a:ea typeface="Open Sans"/>
              <a:cs typeface="Open Sans"/>
              <a:sym typeface="Open Sans"/>
            </a:endParaRPr>
          </a:p>
          <a:p>
            <a:pPr indent="-292100" lvl="0" marL="457200" rtl="0" algn="l">
              <a:spcBef>
                <a:spcPts val="0"/>
              </a:spcBef>
              <a:spcAft>
                <a:spcPts val="0"/>
              </a:spcAft>
              <a:buClr>
                <a:srgbClr val="434343"/>
              </a:buClr>
              <a:buSzPts val="1000"/>
              <a:buFont typeface="Open Sans"/>
              <a:buAutoNum type="arabicPeriod"/>
            </a:pPr>
            <a:r>
              <a:rPr lang="en" sz="1000">
                <a:solidFill>
                  <a:srgbClr val="434343"/>
                </a:solidFill>
                <a:latin typeface="Open Sans"/>
                <a:ea typeface="Open Sans"/>
                <a:cs typeface="Open Sans"/>
                <a:sym typeface="Open Sans"/>
              </a:rPr>
              <a:t>Draw a narrow vertical rectangle where the width is .17 (1/8) of an inch and the height is 5 inches. It should be drawn through the apex (top) of the triangle down through the base of the triangle. The rectangle should extend through the apex by .5 inches and through the base by .5 inches. </a:t>
            </a:r>
            <a:br>
              <a:rPr lang="en" sz="1000">
                <a:solidFill>
                  <a:srgbClr val="434343"/>
                </a:solidFill>
                <a:latin typeface="Open Sans"/>
                <a:ea typeface="Open Sans"/>
                <a:cs typeface="Open Sans"/>
                <a:sym typeface="Open Sans"/>
              </a:rPr>
            </a:br>
            <a:endParaRPr sz="1000">
              <a:solidFill>
                <a:srgbClr val="434343"/>
              </a:solidFill>
              <a:latin typeface="Open Sans"/>
              <a:ea typeface="Open Sans"/>
              <a:cs typeface="Open Sans"/>
              <a:sym typeface="Open Sans"/>
            </a:endParaRPr>
          </a:p>
          <a:p>
            <a:pPr indent="-292100" lvl="0" marL="457200" rtl="0" algn="l">
              <a:spcBef>
                <a:spcPts val="0"/>
              </a:spcBef>
              <a:spcAft>
                <a:spcPts val="0"/>
              </a:spcAft>
              <a:buClr>
                <a:srgbClr val="434343"/>
              </a:buClr>
              <a:buSzPts val="1000"/>
              <a:buFont typeface="Open Sans"/>
              <a:buAutoNum type="arabicPeriod"/>
            </a:pPr>
            <a:r>
              <a:rPr lang="en" sz="1000">
                <a:solidFill>
                  <a:srgbClr val="434343"/>
                </a:solidFill>
                <a:latin typeface="Open Sans"/>
                <a:ea typeface="Open Sans"/>
                <a:cs typeface="Open Sans"/>
                <a:sym typeface="Open Sans"/>
              </a:rPr>
              <a:t>At the top of the apex of the triangle from step 1 draw another </a:t>
            </a:r>
            <a:r>
              <a:rPr lang="en" sz="1000">
                <a:solidFill>
                  <a:srgbClr val="434343"/>
                </a:solidFill>
                <a:latin typeface="Open Sans"/>
                <a:ea typeface="Open Sans"/>
                <a:cs typeface="Open Sans"/>
                <a:sym typeface="Open Sans"/>
              </a:rPr>
              <a:t>isosceles </a:t>
            </a:r>
            <a:r>
              <a:rPr lang="en" sz="1000">
                <a:solidFill>
                  <a:srgbClr val="434343"/>
                </a:solidFill>
                <a:latin typeface="Open Sans"/>
                <a:ea typeface="Open Sans"/>
                <a:cs typeface="Open Sans"/>
                <a:sym typeface="Open Sans"/>
              </a:rPr>
              <a:t>triangle where the base is the . 5 rectangle above the first triangle and the apex is 1 inch to the right of the rectangle. </a:t>
            </a:r>
            <a:br>
              <a:rPr lang="en" sz="1000">
                <a:solidFill>
                  <a:srgbClr val="434343"/>
                </a:solidFill>
                <a:latin typeface="Open Sans"/>
                <a:ea typeface="Open Sans"/>
                <a:cs typeface="Open Sans"/>
                <a:sym typeface="Open Sans"/>
              </a:rPr>
            </a:br>
            <a:endParaRPr sz="1000">
              <a:solidFill>
                <a:srgbClr val="434343"/>
              </a:solidFill>
              <a:latin typeface="Open Sans"/>
              <a:ea typeface="Open Sans"/>
              <a:cs typeface="Open Sans"/>
              <a:sym typeface="Open Sans"/>
            </a:endParaRPr>
          </a:p>
          <a:p>
            <a:pPr indent="-292100" lvl="0" marL="457200" rtl="0" algn="l">
              <a:spcBef>
                <a:spcPts val="0"/>
              </a:spcBef>
              <a:spcAft>
                <a:spcPts val="0"/>
              </a:spcAft>
              <a:buClr>
                <a:srgbClr val="434343"/>
              </a:buClr>
              <a:buSzPts val="1000"/>
              <a:buFont typeface="Open Sans"/>
              <a:buAutoNum type="arabicPeriod"/>
            </a:pPr>
            <a:r>
              <a:rPr lang="en" sz="1000">
                <a:solidFill>
                  <a:srgbClr val="434343"/>
                </a:solidFill>
                <a:latin typeface="Open Sans"/>
                <a:ea typeface="Open Sans"/>
                <a:cs typeface="Open Sans"/>
                <a:sym typeface="Open Sans"/>
              </a:rPr>
              <a:t>At the very bottom of the </a:t>
            </a:r>
            <a:r>
              <a:rPr lang="en" sz="1000">
                <a:solidFill>
                  <a:srgbClr val="434343"/>
                </a:solidFill>
                <a:latin typeface="Open Sans"/>
                <a:ea typeface="Open Sans"/>
                <a:cs typeface="Open Sans"/>
                <a:sym typeface="Open Sans"/>
              </a:rPr>
              <a:t>vertical</a:t>
            </a:r>
            <a:r>
              <a:rPr lang="en" sz="1000">
                <a:solidFill>
                  <a:srgbClr val="434343"/>
                </a:solidFill>
                <a:latin typeface="Open Sans"/>
                <a:ea typeface="Open Sans"/>
                <a:cs typeface="Open Sans"/>
                <a:sym typeface="Open Sans"/>
              </a:rPr>
              <a:t> rectangle draw a horizontal line about 6 inches long. (it should be touching the bottom of the </a:t>
            </a:r>
            <a:r>
              <a:rPr lang="en" sz="1000">
                <a:solidFill>
                  <a:srgbClr val="434343"/>
                </a:solidFill>
                <a:latin typeface="Open Sans"/>
                <a:ea typeface="Open Sans"/>
                <a:cs typeface="Open Sans"/>
                <a:sym typeface="Open Sans"/>
              </a:rPr>
              <a:t>vertical rectangle)</a:t>
            </a:r>
            <a:br>
              <a:rPr lang="en" sz="1000">
                <a:solidFill>
                  <a:srgbClr val="434343"/>
                </a:solidFill>
                <a:latin typeface="Open Sans"/>
                <a:ea typeface="Open Sans"/>
                <a:cs typeface="Open Sans"/>
                <a:sym typeface="Open Sans"/>
              </a:rPr>
            </a:br>
            <a:endParaRPr sz="1000">
              <a:solidFill>
                <a:srgbClr val="434343"/>
              </a:solidFill>
              <a:latin typeface="Open Sans"/>
              <a:ea typeface="Open Sans"/>
              <a:cs typeface="Open Sans"/>
              <a:sym typeface="Open Sans"/>
            </a:endParaRPr>
          </a:p>
          <a:p>
            <a:pPr indent="-292100" lvl="0" marL="457200" rtl="0" algn="l">
              <a:spcBef>
                <a:spcPts val="0"/>
              </a:spcBef>
              <a:spcAft>
                <a:spcPts val="0"/>
              </a:spcAft>
              <a:buClr>
                <a:srgbClr val="434343"/>
              </a:buClr>
              <a:buSzPts val="1000"/>
              <a:buFont typeface="Open Sans"/>
              <a:buAutoNum type="arabicPeriod"/>
            </a:pPr>
            <a:r>
              <a:rPr lang="en" sz="1000">
                <a:solidFill>
                  <a:srgbClr val="434343"/>
                </a:solidFill>
                <a:latin typeface="Open Sans"/>
                <a:ea typeface="Open Sans"/>
                <a:cs typeface="Open Sans"/>
                <a:sym typeface="Open Sans"/>
              </a:rPr>
              <a:t>Draw a shallow U shape that connects the two ends of the of the 6 inch line you drew in Step 4. The U shape depth should not be deeper than 1.5 inches. One end of the U shape slope should be steeper than the other. </a:t>
            </a:r>
            <a:br>
              <a:rPr lang="en" sz="1000">
                <a:solidFill>
                  <a:srgbClr val="434343"/>
                </a:solidFill>
                <a:latin typeface="Open Sans"/>
                <a:ea typeface="Open Sans"/>
                <a:cs typeface="Open Sans"/>
                <a:sym typeface="Open Sans"/>
              </a:rPr>
            </a:br>
            <a:endParaRPr sz="1000">
              <a:solidFill>
                <a:srgbClr val="434343"/>
              </a:solidFill>
              <a:latin typeface="Open Sans"/>
              <a:ea typeface="Open Sans"/>
              <a:cs typeface="Open Sans"/>
              <a:sym typeface="Open Sans"/>
            </a:endParaRPr>
          </a:p>
          <a:p>
            <a:pPr indent="-292100" lvl="0" marL="457200" rtl="0" algn="l">
              <a:spcBef>
                <a:spcPts val="0"/>
              </a:spcBef>
              <a:spcAft>
                <a:spcPts val="0"/>
              </a:spcAft>
              <a:buClr>
                <a:srgbClr val="434343"/>
              </a:buClr>
              <a:buSzPts val="1000"/>
              <a:buFont typeface="Open Sans"/>
              <a:buAutoNum type="arabicPeriod"/>
            </a:pPr>
            <a:r>
              <a:rPr lang="en" sz="1000">
                <a:solidFill>
                  <a:srgbClr val="434343"/>
                </a:solidFill>
                <a:latin typeface="Open Sans"/>
                <a:ea typeface="Open Sans"/>
                <a:cs typeface="Open Sans"/>
                <a:sym typeface="Open Sans"/>
              </a:rPr>
              <a:t>Lets see what you drew. ;-)</a:t>
            </a:r>
            <a:endParaRPr sz="1000">
              <a:solidFill>
                <a:srgbClr val="434343"/>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Effect filter="fade" transition="in">
                                      <p:cBhvr>
                                        <p:cTn dur="1000"/>
                                        <p:tgtEl>
                                          <p:spTgt spid="1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animEffect filter="fade" transition="in">
                                      <p:cBhvr>
                                        <p:cTn dur="1000"/>
                                        <p:tgtEl>
                                          <p:spTgt spid="1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animEffect filter="fade" transition="in">
                                      <p:cBhvr>
                                        <p:cTn dur="1000"/>
                                        <p:tgtEl>
                                          <p:spTgt spid="1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animEffect filter="fade" transition="in">
                                      <p:cBhvr>
                                        <p:cTn dur="1000"/>
                                        <p:tgtEl>
                                          <p:spTgt spid="1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4" st="4"/>
                                            </p:txEl>
                                          </p:spTgt>
                                        </p:tgtEl>
                                        <p:attrNameLst>
                                          <p:attrName>style.visibility</p:attrName>
                                        </p:attrNameLst>
                                      </p:cBhvr>
                                      <p:to>
                                        <p:strVal val="visible"/>
                                      </p:to>
                                    </p:set>
                                    <p:animEffect filter="fade" transition="in">
                                      <p:cBhvr>
                                        <p:cTn dur="1000"/>
                                        <p:tgtEl>
                                          <p:spTgt spid="18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5" st="5"/>
                                            </p:txEl>
                                          </p:spTgt>
                                        </p:tgtEl>
                                        <p:attrNameLst>
                                          <p:attrName>style.visibility</p:attrName>
                                        </p:attrNameLst>
                                      </p:cBhvr>
                                      <p:to>
                                        <p:strVal val="visible"/>
                                      </p:to>
                                    </p:set>
                                    <p:animEffect filter="fade" transition="in">
                                      <p:cBhvr>
                                        <p:cTn dur="1000"/>
                                        <p:tgtEl>
                                          <p:spTgt spid="18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6" st="6"/>
                                            </p:txEl>
                                          </p:spTgt>
                                        </p:tgtEl>
                                        <p:attrNameLst>
                                          <p:attrName>style.visibility</p:attrName>
                                        </p:attrNameLst>
                                      </p:cBhvr>
                                      <p:to>
                                        <p:strVal val="visible"/>
                                      </p:to>
                                    </p:set>
                                    <p:animEffect filter="fade" transition="in">
                                      <p:cBhvr>
                                        <p:cTn dur="1000"/>
                                        <p:tgtEl>
                                          <p:spTgt spid="18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25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nvSpPr>
        <p:spPr>
          <a:xfrm>
            <a:off x="289775" y="96600"/>
            <a:ext cx="8237400" cy="84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500">
                <a:latin typeface="Economica"/>
                <a:ea typeface="Economica"/>
                <a:cs typeface="Economica"/>
                <a:sym typeface="Economica"/>
              </a:rPr>
              <a:t>Algorithms &amp; Debugging Activity Part 2   </a:t>
            </a:r>
            <a:endParaRPr sz="4500">
              <a:latin typeface="Economica"/>
              <a:ea typeface="Economica"/>
              <a:cs typeface="Economica"/>
              <a:sym typeface="Economica"/>
            </a:endParaRPr>
          </a:p>
        </p:txBody>
      </p:sp>
      <p:sp>
        <p:nvSpPr>
          <p:cNvPr id="190" name="Google Shape;190;p32"/>
          <p:cNvSpPr txBox="1"/>
          <p:nvPr/>
        </p:nvSpPr>
        <p:spPr>
          <a:xfrm>
            <a:off x="269850" y="937975"/>
            <a:ext cx="4917600" cy="39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Algorithm:</a:t>
            </a:r>
            <a:br>
              <a:rPr lang="en">
                <a:latin typeface="Open Sans"/>
                <a:ea typeface="Open Sans"/>
                <a:cs typeface="Open Sans"/>
                <a:sym typeface="Open Sans"/>
              </a:rPr>
            </a:br>
            <a:endParaRPr>
              <a:latin typeface="Open Sans"/>
              <a:ea typeface="Open Sans"/>
              <a:cs typeface="Open Sans"/>
              <a:sym typeface="Open Sans"/>
            </a:endParaRPr>
          </a:p>
          <a:p>
            <a:pPr indent="-292100" lvl="0" marL="457200" rtl="0" algn="l">
              <a:spcBef>
                <a:spcPts val="0"/>
              </a:spcBef>
              <a:spcAft>
                <a:spcPts val="0"/>
              </a:spcAft>
              <a:buClr>
                <a:srgbClr val="434343"/>
              </a:buClr>
              <a:buSzPts val="1000"/>
              <a:buFont typeface="Open Sans"/>
              <a:buAutoNum type="arabicPeriod"/>
            </a:pPr>
            <a:r>
              <a:rPr lang="en" sz="1000">
                <a:solidFill>
                  <a:srgbClr val="434343"/>
                </a:solidFill>
                <a:latin typeface="Open Sans"/>
                <a:ea typeface="Open Sans"/>
                <a:cs typeface="Open Sans"/>
                <a:sym typeface="Open Sans"/>
              </a:rPr>
              <a:t>Select an individual who will develop the algorithm. Selectee </a:t>
            </a:r>
            <a:r>
              <a:rPr lang="en" sz="1000">
                <a:solidFill>
                  <a:srgbClr val="434343"/>
                </a:solidFill>
                <a:latin typeface="Open Sans"/>
                <a:ea typeface="Open Sans"/>
                <a:cs typeface="Open Sans"/>
                <a:sym typeface="Open Sans"/>
              </a:rPr>
              <a:t>is sent mystery image.</a:t>
            </a:r>
            <a:br>
              <a:rPr lang="en" sz="1000">
                <a:solidFill>
                  <a:srgbClr val="434343"/>
                </a:solidFill>
                <a:latin typeface="Open Sans"/>
                <a:ea typeface="Open Sans"/>
                <a:cs typeface="Open Sans"/>
                <a:sym typeface="Open Sans"/>
              </a:rPr>
            </a:br>
            <a:endParaRPr sz="1000">
              <a:solidFill>
                <a:srgbClr val="434343"/>
              </a:solidFill>
              <a:latin typeface="Open Sans"/>
              <a:ea typeface="Open Sans"/>
              <a:cs typeface="Open Sans"/>
              <a:sym typeface="Open Sans"/>
            </a:endParaRPr>
          </a:p>
          <a:p>
            <a:pPr indent="-292100" lvl="0" marL="457200" rtl="0" algn="l">
              <a:spcBef>
                <a:spcPts val="0"/>
              </a:spcBef>
              <a:spcAft>
                <a:spcPts val="0"/>
              </a:spcAft>
              <a:buClr>
                <a:srgbClr val="434343"/>
              </a:buClr>
              <a:buSzPts val="1000"/>
              <a:buFont typeface="Open Sans"/>
              <a:buAutoNum type="arabicPeriod"/>
            </a:pPr>
            <a:r>
              <a:rPr lang="en" sz="1000">
                <a:solidFill>
                  <a:srgbClr val="434343"/>
                </a:solidFill>
                <a:latin typeface="Open Sans"/>
                <a:ea typeface="Open Sans"/>
                <a:cs typeface="Open Sans"/>
                <a:sym typeface="Open Sans"/>
              </a:rPr>
              <a:t>Algorithm selectee is given a few moments to process how they would like to develop their algorithm.</a:t>
            </a:r>
            <a:br>
              <a:rPr lang="en" sz="1000">
                <a:solidFill>
                  <a:srgbClr val="434343"/>
                </a:solidFill>
                <a:latin typeface="Open Sans"/>
                <a:ea typeface="Open Sans"/>
                <a:cs typeface="Open Sans"/>
                <a:sym typeface="Open Sans"/>
              </a:rPr>
            </a:br>
            <a:endParaRPr sz="1000">
              <a:solidFill>
                <a:srgbClr val="434343"/>
              </a:solidFill>
              <a:latin typeface="Open Sans"/>
              <a:ea typeface="Open Sans"/>
              <a:cs typeface="Open Sans"/>
              <a:sym typeface="Open Sans"/>
            </a:endParaRPr>
          </a:p>
          <a:p>
            <a:pPr indent="-292100" lvl="0" marL="457200" rtl="0" algn="l">
              <a:spcBef>
                <a:spcPts val="0"/>
              </a:spcBef>
              <a:spcAft>
                <a:spcPts val="0"/>
              </a:spcAft>
              <a:buClr>
                <a:srgbClr val="434343"/>
              </a:buClr>
              <a:buSzPts val="1000"/>
              <a:buFont typeface="Open Sans"/>
              <a:buAutoNum type="arabicPeriod"/>
            </a:pPr>
            <a:r>
              <a:rPr lang="en" sz="1000">
                <a:solidFill>
                  <a:srgbClr val="434343"/>
                </a:solidFill>
                <a:latin typeface="Open Sans"/>
                <a:ea typeface="Open Sans"/>
                <a:cs typeface="Open Sans"/>
                <a:sym typeface="Open Sans"/>
              </a:rPr>
              <a:t>Selectee provides algorithm to others. </a:t>
            </a:r>
            <a:br>
              <a:rPr lang="en" sz="1000">
                <a:solidFill>
                  <a:srgbClr val="434343"/>
                </a:solidFill>
                <a:latin typeface="Open Sans"/>
                <a:ea typeface="Open Sans"/>
                <a:cs typeface="Open Sans"/>
                <a:sym typeface="Open Sans"/>
              </a:rPr>
            </a:br>
            <a:endParaRPr sz="1000">
              <a:solidFill>
                <a:srgbClr val="434343"/>
              </a:solidFill>
              <a:latin typeface="Open Sans"/>
              <a:ea typeface="Open Sans"/>
              <a:cs typeface="Open Sans"/>
              <a:sym typeface="Open Sans"/>
            </a:endParaRPr>
          </a:p>
          <a:p>
            <a:pPr indent="-292100" lvl="0" marL="457200" rtl="0" algn="l">
              <a:spcBef>
                <a:spcPts val="0"/>
              </a:spcBef>
              <a:spcAft>
                <a:spcPts val="0"/>
              </a:spcAft>
              <a:buClr>
                <a:srgbClr val="434343"/>
              </a:buClr>
              <a:buSzPts val="1000"/>
              <a:buFont typeface="Open Sans"/>
              <a:buAutoNum type="arabicPeriod"/>
            </a:pPr>
            <a:r>
              <a:rPr lang="en" sz="1000">
                <a:solidFill>
                  <a:srgbClr val="434343"/>
                </a:solidFill>
                <a:latin typeface="Open Sans"/>
                <a:ea typeface="Open Sans"/>
                <a:cs typeface="Open Sans"/>
                <a:sym typeface="Open Sans"/>
              </a:rPr>
              <a:t>Those that are drawing present drawings based on provided algorithm</a:t>
            </a:r>
            <a:br>
              <a:rPr lang="en" sz="1000">
                <a:solidFill>
                  <a:srgbClr val="434343"/>
                </a:solidFill>
                <a:latin typeface="Open Sans"/>
                <a:ea typeface="Open Sans"/>
                <a:cs typeface="Open Sans"/>
                <a:sym typeface="Open Sans"/>
              </a:rPr>
            </a:br>
            <a:endParaRPr sz="1000">
              <a:solidFill>
                <a:srgbClr val="434343"/>
              </a:solidFill>
              <a:latin typeface="Open Sans"/>
              <a:ea typeface="Open Sans"/>
              <a:cs typeface="Open Sans"/>
              <a:sym typeface="Open Sans"/>
            </a:endParaRPr>
          </a:p>
          <a:p>
            <a:pPr indent="-292100" lvl="0" marL="457200" rtl="0" algn="l">
              <a:spcBef>
                <a:spcPts val="0"/>
              </a:spcBef>
              <a:spcAft>
                <a:spcPts val="0"/>
              </a:spcAft>
              <a:buClr>
                <a:srgbClr val="434343"/>
              </a:buClr>
              <a:buSzPts val="1000"/>
              <a:buFont typeface="Open Sans"/>
              <a:buAutoNum type="arabicPeriod"/>
            </a:pPr>
            <a:r>
              <a:rPr lang="en" sz="1000">
                <a:solidFill>
                  <a:srgbClr val="434343"/>
                </a:solidFill>
                <a:latin typeface="Open Sans"/>
                <a:ea typeface="Open Sans"/>
                <a:cs typeface="Open Sans"/>
                <a:sym typeface="Open Sans"/>
              </a:rPr>
              <a:t>Where does the initial algorithm need to be modified?</a:t>
            </a:r>
            <a:br>
              <a:rPr lang="en" sz="1000">
                <a:solidFill>
                  <a:srgbClr val="434343"/>
                </a:solidFill>
                <a:latin typeface="Open Sans"/>
                <a:ea typeface="Open Sans"/>
                <a:cs typeface="Open Sans"/>
                <a:sym typeface="Open Sans"/>
              </a:rPr>
            </a:br>
            <a:endParaRPr sz="1000">
              <a:solidFill>
                <a:srgbClr val="434343"/>
              </a:solidFill>
              <a:latin typeface="Open Sans"/>
              <a:ea typeface="Open Sans"/>
              <a:cs typeface="Open Sans"/>
              <a:sym typeface="Open Sans"/>
            </a:endParaRPr>
          </a:p>
          <a:p>
            <a:pPr indent="-292100" lvl="0" marL="457200" rtl="0" algn="l">
              <a:spcBef>
                <a:spcPts val="0"/>
              </a:spcBef>
              <a:spcAft>
                <a:spcPts val="0"/>
              </a:spcAft>
              <a:buClr>
                <a:srgbClr val="434343"/>
              </a:buClr>
              <a:buSzPts val="1000"/>
              <a:buFont typeface="Open Sans"/>
              <a:buAutoNum type="arabicPeriod"/>
            </a:pPr>
            <a:r>
              <a:rPr lang="en" sz="1000">
                <a:solidFill>
                  <a:srgbClr val="434343"/>
                </a:solidFill>
                <a:latin typeface="Open Sans"/>
                <a:ea typeface="Open Sans"/>
                <a:cs typeface="Open Sans"/>
                <a:sym typeface="Open Sans"/>
              </a:rPr>
              <a:t>What are some possible steps that could help the process?</a:t>
            </a:r>
            <a:br>
              <a:rPr lang="en" sz="1000">
                <a:solidFill>
                  <a:srgbClr val="434343"/>
                </a:solidFill>
                <a:latin typeface="Open Sans"/>
                <a:ea typeface="Open Sans"/>
                <a:cs typeface="Open Sans"/>
                <a:sym typeface="Open Sans"/>
              </a:rPr>
            </a:br>
            <a:endParaRPr sz="1000">
              <a:solidFill>
                <a:srgbClr val="434343"/>
              </a:solidFill>
              <a:latin typeface="Open Sans"/>
              <a:ea typeface="Open Sans"/>
              <a:cs typeface="Open Sans"/>
              <a:sym typeface="Open Sans"/>
            </a:endParaRPr>
          </a:p>
          <a:p>
            <a:pPr indent="-292100" lvl="1" marL="914400" rtl="0" algn="l">
              <a:spcBef>
                <a:spcPts val="0"/>
              </a:spcBef>
              <a:spcAft>
                <a:spcPts val="0"/>
              </a:spcAft>
              <a:buClr>
                <a:srgbClr val="434343"/>
              </a:buClr>
              <a:buSzPts val="1000"/>
              <a:buFont typeface="Open Sans"/>
              <a:buAutoNum type="arabicPeriod"/>
            </a:pPr>
            <a:r>
              <a:rPr lang="en" sz="1000">
                <a:solidFill>
                  <a:srgbClr val="434343"/>
                </a:solidFill>
                <a:latin typeface="Open Sans"/>
                <a:ea typeface="Open Sans"/>
                <a:cs typeface="Open Sans"/>
                <a:sym typeface="Open Sans"/>
              </a:rPr>
              <a:t>Would </a:t>
            </a:r>
            <a:r>
              <a:rPr lang="en" sz="1000">
                <a:solidFill>
                  <a:srgbClr val="434343"/>
                </a:solidFill>
                <a:latin typeface="Open Sans"/>
                <a:ea typeface="Open Sans"/>
                <a:cs typeface="Open Sans"/>
                <a:sym typeface="Open Sans"/>
              </a:rPr>
              <a:t>it help to be able to watch the person drawing?</a:t>
            </a:r>
            <a:endParaRPr sz="1000">
              <a:solidFill>
                <a:srgbClr val="434343"/>
              </a:solidFill>
              <a:latin typeface="Open Sans"/>
              <a:ea typeface="Open Sans"/>
              <a:cs typeface="Open Sans"/>
              <a:sym typeface="Open Sans"/>
            </a:endParaRPr>
          </a:p>
          <a:p>
            <a:pPr indent="-292100" lvl="1" marL="914400" rtl="0" algn="l">
              <a:spcBef>
                <a:spcPts val="0"/>
              </a:spcBef>
              <a:spcAft>
                <a:spcPts val="0"/>
              </a:spcAft>
              <a:buClr>
                <a:srgbClr val="434343"/>
              </a:buClr>
              <a:buSzPts val="1000"/>
              <a:buFont typeface="Open Sans"/>
              <a:buAutoNum type="arabicPeriod"/>
            </a:pPr>
            <a:r>
              <a:rPr lang="en" sz="1000">
                <a:solidFill>
                  <a:srgbClr val="434343"/>
                </a:solidFill>
                <a:latin typeface="Open Sans"/>
                <a:ea typeface="Open Sans"/>
                <a:cs typeface="Open Sans"/>
                <a:sym typeface="Open Sans"/>
              </a:rPr>
              <a:t>Would it help to be able to ask questions?</a:t>
            </a:r>
            <a:endParaRPr sz="1000">
              <a:solidFill>
                <a:srgbClr val="434343"/>
              </a:solidFill>
              <a:latin typeface="Open Sans"/>
              <a:ea typeface="Open Sans"/>
              <a:cs typeface="Open Sans"/>
              <a:sym typeface="Open Sans"/>
            </a:endParaRPr>
          </a:p>
          <a:p>
            <a:pPr indent="-292100" lvl="1" marL="914400" rtl="0" algn="l">
              <a:spcBef>
                <a:spcPts val="0"/>
              </a:spcBef>
              <a:spcAft>
                <a:spcPts val="0"/>
              </a:spcAft>
              <a:buClr>
                <a:srgbClr val="434343"/>
              </a:buClr>
              <a:buSzPts val="1000"/>
              <a:buFont typeface="Open Sans"/>
              <a:buAutoNum type="arabicPeriod"/>
            </a:pPr>
            <a:r>
              <a:rPr lang="en" sz="1000">
                <a:solidFill>
                  <a:srgbClr val="434343"/>
                </a:solidFill>
                <a:latin typeface="Open Sans"/>
                <a:ea typeface="Open Sans"/>
                <a:cs typeface="Open Sans"/>
                <a:sym typeface="Open Sans"/>
              </a:rPr>
              <a:t>Would it help to know what the object is?</a:t>
            </a:r>
            <a:endParaRPr sz="1000">
              <a:solidFill>
                <a:srgbClr val="434343"/>
              </a:solidFill>
              <a:latin typeface="Open Sans"/>
              <a:ea typeface="Open Sans"/>
              <a:cs typeface="Open Sans"/>
              <a:sym typeface="Open Sans"/>
            </a:endParaRPr>
          </a:p>
        </p:txBody>
      </p:sp>
      <p:pic>
        <p:nvPicPr>
          <p:cNvPr id="191" name="Google Shape;191;p32"/>
          <p:cNvPicPr preferRelativeResize="0"/>
          <p:nvPr/>
        </p:nvPicPr>
        <p:blipFill>
          <a:blip r:embed="rId3">
            <a:alphaModFix/>
          </a:blip>
          <a:stretch>
            <a:fillRect/>
          </a:stretch>
        </p:blipFill>
        <p:spPr>
          <a:xfrm>
            <a:off x="5339850" y="944400"/>
            <a:ext cx="3651750" cy="380415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Effect filter="fade" transition="in">
                                      <p:cBhvr>
                                        <p:cTn dur="1000"/>
                                        <p:tgtEl>
                                          <p:spTgt spid="1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Effect filter="fade" transition="in">
                                      <p:cBhvr>
                                        <p:cTn dur="1000"/>
                                        <p:tgtEl>
                                          <p:spTgt spid="1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animEffect filter="fade" transition="in">
                                      <p:cBhvr>
                                        <p:cTn dur="1000"/>
                                        <p:tgtEl>
                                          <p:spTgt spid="1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animEffect filter="fade" transition="in">
                                      <p:cBhvr>
                                        <p:cTn dur="1000"/>
                                        <p:tgtEl>
                                          <p:spTgt spid="1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animEffect filter="fade" transition="in">
                                      <p:cBhvr>
                                        <p:cTn dur="1000"/>
                                        <p:tgtEl>
                                          <p:spTgt spid="1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5" st="5"/>
                                            </p:txEl>
                                          </p:spTgt>
                                        </p:tgtEl>
                                        <p:attrNameLst>
                                          <p:attrName>style.visibility</p:attrName>
                                        </p:attrNameLst>
                                      </p:cBhvr>
                                      <p:to>
                                        <p:strVal val="visible"/>
                                      </p:to>
                                    </p:set>
                                    <p:animEffect filter="fade" transition="in">
                                      <p:cBhvr>
                                        <p:cTn dur="1000"/>
                                        <p:tgtEl>
                                          <p:spTgt spid="19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6" st="6"/>
                                            </p:txEl>
                                          </p:spTgt>
                                        </p:tgtEl>
                                        <p:attrNameLst>
                                          <p:attrName>style.visibility</p:attrName>
                                        </p:attrNameLst>
                                      </p:cBhvr>
                                      <p:to>
                                        <p:strVal val="visible"/>
                                      </p:to>
                                    </p:set>
                                    <p:animEffect filter="fade" transition="in">
                                      <p:cBhvr>
                                        <p:cTn dur="1000"/>
                                        <p:tgtEl>
                                          <p:spTgt spid="19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7" st="7"/>
                                            </p:txEl>
                                          </p:spTgt>
                                        </p:tgtEl>
                                        <p:attrNameLst>
                                          <p:attrName>style.visibility</p:attrName>
                                        </p:attrNameLst>
                                      </p:cBhvr>
                                      <p:to>
                                        <p:strVal val="visible"/>
                                      </p:to>
                                    </p:set>
                                    <p:animEffect filter="fade" transition="in">
                                      <p:cBhvr>
                                        <p:cTn dur="1000"/>
                                        <p:tgtEl>
                                          <p:spTgt spid="19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8" st="8"/>
                                            </p:txEl>
                                          </p:spTgt>
                                        </p:tgtEl>
                                        <p:attrNameLst>
                                          <p:attrName>style.visibility</p:attrName>
                                        </p:attrNameLst>
                                      </p:cBhvr>
                                      <p:to>
                                        <p:strVal val="visible"/>
                                      </p:to>
                                    </p:set>
                                    <p:animEffect filter="fade" transition="in">
                                      <p:cBhvr>
                                        <p:cTn dur="1000"/>
                                        <p:tgtEl>
                                          <p:spTgt spid="19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xEl>
                                              <p:pRg end="9" st="9"/>
                                            </p:txEl>
                                          </p:spTgt>
                                        </p:tgtEl>
                                        <p:attrNameLst>
                                          <p:attrName>style.visibility</p:attrName>
                                        </p:attrNameLst>
                                      </p:cBhvr>
                                      <p:to>
                                        <p:strVal val="visible"/>
                                      </p:to>
                                    </p:set>
                                    <p:animEffect filter="fade" transition="in">
                                      <p:cBhvr>
                                        <p:cTn dur="1000"/>
                                        <p:tgtEl>
                                          <p:spTgt spid="19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0" y="1004550"/>
            <a:ext cx="3965100" cy="86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700">
                <a:solidFill>
                  <a:srgbClr val="000000"/>
                </a:solidFill>
              </a:rPr>
              <a:t>Egg Drawing Robot</a:t>
            </a:r>
            <a:endParaRPr sz="4700">
              <a:solidFill>
                <a:srgbClr val="000000"/>
              </a:solidFill>
            </a:endParaRPr>
          </a:p>
        </p:txBody>
      </p:sp>
      <p:sp>
        <p:nvSpPr>
          <p:cNvPr id="197" name="Google Shape;197;p33"/>
          <p:cNvSpPr txBox="1"/>
          <p:nvPr>
            <p:ph idx="1" type="subTitle"/>
          </p:nvPr>
        </p:nvSpPr>
        <p:spPr>
          <a:xfrm>
            <a:off x="0" y="2164225"/>
            <a:ext cx="3965100" cy="97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rPr>
              <a:t>While computers might not be smart... They can do some cool things!</a:t>
            </a:r>
            <a:endParaRPr>
              <a:solidFill>
                <a:srgbClr val="666666"/>
              </a:solidFill>
            </a:endParaRPr>
          </a:p>
        </p:txBody>
      </p:sp>
      <p:sp>
        <p:nvSpPr>
          <p:cNvPr id="198" name="Google Shape;198;p33"/>
          <p:cNvSpPr txBox="1"/>
          <p:nvPr>
            <p:ph idx="1" type="subTitle"/>
          </p:nvPr>
        </p:nvSpPr>
        <p:spPr>
          <a:xfrm>
            <a:off x="4407125" y="4467350"/>
            <a:ext cx="4045200" cy="57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https://youtu.be/slh5vMIc33I</a:t>
            </a:r>
            <a:endParaRPr/>
          </a:p>
        </p:txBody>
      </p:sp>
      <p:pic>
        <p:nvPicPr>
          <p:cNvPr descr="Я у ВК: https://m.vk.com/id240680470.&#10;Група у ВК: https://m.vk.com/club130286831.&#10;Product Link : http://bit.ly/2lFXTEn&#10;Eletronics : http://bit.ly/2mgG2R2&#10;Flash deals : http://bit.ly/1NX0NaS&#10;&#10;Description:&#10;An EleksEgg is a highly adjustable machine, designed to draw on all kinds of things that are normally &quot;impossible&quot; to print on.Not just eggs but Ping pong balls, golf balls, lacrosse balls, large marbles, stone balls, ball bearings, mini pumpkins, light bulbs,&#10;holiday ornaments and wine glasses are just some of the other items that have been drawn on. You can print on almost anything&#10;that’s sturdy, spherical or ellipsoidal, will fit in the robot, and has a fairly smooth surface." id="199" name="Google Shape;199;p33" title="EleksMaker EleksEgg Egg Drawing Robot CNC Drawing Machine DIY Education Tool.">
            <a:hlinkClick r:id="rId3"/>
          </p:cNvPr>
          <p:cNvPicPr preferRelativeResize="0"/>
          <p:nvPr/>
        </p:nvPicPr>
        <p:blipFill>
          <a:blip r:embed="rId4">
            <a:alphaModFix/>
          </a:blip>
          <a:stretch>
            <a:fillRect/>
          </a:stretch>
        </p:blipFill>
        <p:spPr>
          <a:xfrm>
            <a:off x="4334825" y="659525"/>
            <a:ext cx="4572000" cy="3429000"/>
          </a:xfrm>
          <a:prstGeom prst="rect">
            <a:avLst/>
          </a:prstGeom>
          <a:noFill/>
          <a:ln>
            <a:noFill/>
          </a:ln>
          <a:effectLst>
            <a:outerShdw blurRad="57150" rotWithShape="0" algn="bl" dir="5400000" dist="19050">
              <a:srgbClr val="000000">
                <a:alpha val="50000"/>
              </a:srgbClr>
            </a:outerShdw>
          </a:effectLst>
        </p:spPr>
      </p:pic>
    </p:spTree>
  </p:cSld>
  <p:clrMapOvr>
    <a:masterClrMapping/>
  </p:clrMapOvr>
  <mc:AlternateContent>
    <mc:Choice Requires="p14">
      <p:transition spd="slow" p14:dur="1000">
        <p:push dir="r"/>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