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Old Standard TT"/>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C137BE-4C4C-47AA-8B7B-E3A90319C96C}">
  <a:tblStyle styleId="{06C137BE-4C4C-47AA-8B7B-E3A90319C9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OldStandardTT-bold.fntdata"/><Relationship Id="rId21" Type="http://schemas.openxmlformats.org/officeDocument/2006/relationships/slide" Target="slides/slide15.xml"/><Relationship Id="rId43" Type="http://schemas.openxmlformats.org/officeDocument/2006/relationships/font" Target="fonts/OldStandardTT-regular.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meo.com/196264186" TargetMode="External"/><Relationship Id="rId3" Type="http://schemas.openxmlformats.org/officeDocument/2006/relationships/hyperlink" Target="https://vimeo.com/196852600" TargetMode="External"/><Relationship Id="rId4" Type="http://schemas.openxmlformats.org/officeDocument/2006/relationships/hyperlink" Target="https://vimeo.com/196269023"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udiobinder.com/blog/what-is-a-foley-artist/" TargetMode="External"/><Relationship Id="rId3" Type="http://schemas.openxmlformats.org/officeDocument/2006/relationships/hyperlink" Target="https://www.videomaker.com/article/7220-real-time-sound-effects-the-foley-way" TargetMode="External"/><Relationship Id="rId4" Type="http://schemas.openxmlformats.org/officeDocument/2006/relationships/hyperlink" Target="https://www.youtube.com/watch?v=Bh-wZ3Tx6gA" TargetMode="External"/><Relationship Id="rId5" Type="http://schemas.openxmlformats.org/officeDocument/2006/relationships/hyperlink" Target="https://usv.edu/blog/the-foley-artist/"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udiobinder.com/blog/what-is-a-foley-artist/" TargetMode="External"/><Relationship Id="rId3" Type="http://schemas.openxmlformats.org/officeDocument/2006/relationships/hyperlink" Target="https://en.wikipedia.org/wiki/Foley_(filmmaking)" TargetMode="External"/><Relationship Id="rId4" Type="http://schemas.openxmlformats.org/officeDocument/2006/relationships/hyperlink" Target="https://www.openculture.com/2018/05/how-the-sounds-you-hear-in-movies-are-really-made-discover-the-magic-of-foley-artist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storyblocks.com/inspiration/foley-sfx-everyday-household-objec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Z5qSbUbwhk" TargetMode="External"/><Relationship Id="rId3" Type="http://schemas.openxmlformats.org/officeDocument/2006/relationships/hyperlink" Target="https://www.youtube.com/watch?v=jwLKPDJqldw"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69jFzDTWNe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want to have students record in a DAW, they will need to </a:t>
            </a:r>
            <a:r>
              <a:rPr lang="en"/>
              <a:t>know how to record audio and how to split and trim regions (if you haven’t taught these skills they can be quickly covered!).</a:t>
            </a:r>
            <a:endParaRPr/>
          </a:p>
          <a:p>
            <a:pPr indent="0" lvl="0" marL="0" rtl="0" algn="l">
              <a:spcBef>
                <a:spcPts val="0"/>
              </a:spcBef>
              <a:spcAft>
                <a:spcPts val="0"/>
              </a:spcAft>
              <a:buClr>
                <a:schemeClr val="dk1"/>
              </a:buClr>
              <a:buSzPts val="1100"/>
              <a:buFont typeface="Arial"/>
              <a:buNone/>
            </a:pPr>
            <a:r>
              <a:rPr lang="en"/>
              <a:t>Here are some useful Soundtrap video tutorials:</a:t>
            </a:r>
            <a:endParaRPr/>
          </a:p>
          <a:p>
            <a:pPr indent="0" lvl="0" marL="0" rtl="0" algn="l">
              <a:spcBef>
                <a:spcPts val="0"/>
              </a:spcBef>
              <a:spcAft>
                <a:spcPts val="0"/>
              </a:spcAft>
              <a:buClr>
                <a:schemeClr val="dk1"/>
              </a:buClr>
              <a:buSzPts val="1100"/>
              <a:buFont typeface="Arial"/>
              <a:buNone/>
            </a:pPr>
            <a:r>
              <a:rPr lang="en"/>
              <a:t>Crash Course: </a:t>
            </a:r>
            <a:r>
              <a:rPr lang="en" u="sng">
                <a:solidFill>
                  <a:schemeClr val="hlink"/>
                </a:solidFill>
                <a:hlinkClick r:id="rId2"/>
              </a:rPr>
              <a:t>https://vimeo.com/196264186</a:t>
            </a:r>
            <a:endParaRPr/>
          </a:p>
          <a:p>
            <a:pPr indent="0" lvl="0" marL="0" rtl="0" algn="l">
              <a:spcBef>
                <a:spcPts val="0"/>
              </a:spcBef>
              <a:spcAft>
                <a:spcPts val="0"/>
              </a:spcAft>
              <a:buClr>
                <a:schemeClr val="dk1"/>
              </a:buClr>
              <a:buSzPts val="1100"/>
              <a:buFont typeface="Arial"/>
              <a:buNone/>
            </a:pPr>
            <a:r>
              <a:rPr lang="en"/>
              <a:t>Basic region editing: </a:t>
            </a:r>
            <a:r>
              <a:rPr lang="en" u="sng">
                <a:solidFill>
                  <a:schemeClr val="hlink"/>
                </a:solidFill>
                <a:hlinkClick r:id="rId3"/>
              </a:rPr>
              <a:t>https://vimeo.com/196852600</a:t>
            </a:r>
            <a:endParaRPr/>
          </a:p>
          <a:p>
            <a:pPr indent="0" lvl="0" marL="0" rtl="0" algn="l">
              <a:spcBef>
                <a:spcPts val="0"/>
              </a:spcBef>
              <a:spcAft>
                <a:spcPts val="0"/>
              </a:spcAft>
              <a:buClr>
                <a:schemeClr val="dk1"/>
              </a:buClr>
              <a:buSzPts val="1100"/>
              <a:buFont typeface="Arial"/>
              <a:buNone/>
            </a:pPr>
            <a:r>
              <a:rPr lang="en"/>
              <a:t>Recording audio:  </a:t>
            </a:r>
            <a:r>
              <a:rPr lang="en" u="sng">
                <a:solidFill>
                  <a:schemeClr val="hlink"/>
                </a:solidFill>
                <a:hlinkClick r:id="rId4"/>
              </a:rPr>
              <a:t>https://vimeo.com/196269023</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713697e8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713697e8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 one!  The following slides will use “Why Mosquitoes Buzz in People’s Ears” as an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713697e8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713697e8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brainstorm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713697e8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713697e8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response based on “</a:t>
            </a:r>
            <a:r>
              <a:rPr lang="en">
                <a:solidFill>
                  <a:schemeClr val="dk1"/>
                </a:solidFill>
              </a:rPr>
              <a:t>Why Mosquitoes Buzz in People’s Ears”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4731dbb5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4731dbb5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students brainstorm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4731dbb5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4731dbb5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 response based on “</a:t>
            </a:r>
            <a:r>
              <a:rPr lang="en">
                <a:solidFill>
                  <a:schemeClr val="dk1"/>
                </a:solidFill>
              </a:rPr>
              <a:t>Why Mosquitoes Buzz in People’s Ears”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4731dbb5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4731dbb5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Have students brainstorm ideas for Sound Effects individually, in pairs, and then share out.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4731dbb5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4731dbb5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to show students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713697e8d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713697e8d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if you can get </a:t>
            </a:r>
            <a:r>
              <a:rPr lang="en"/>
              <a:t>students</a:t>
            </a:r>
            <a:r>
              <a:rPr lang="en"/>
              <a:t>  to mention elements of musical expression such as register, tempo, dynamics, and articulation!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713697e8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713697e8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4731dbb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4731dbb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713697e8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713697e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4731dbb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4731dbb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Ask the students where you should say words short, long, or accented.</a:t>
            </a:r>
            <a:endParaRPr>
              <a:solidFill>
                <a:schemeClr val="dk1"/>
              </a:solidFill>
            </a:endParaRPr>
          </a:p>
          <a:p>
            <a:pPr indent="0" lvl="0" marL="0" rtl="0" algn="l">
              <a:spcBef>
                <a:spcPts val="0"/>
              </a:spcBef>
              <a:spcAft>
                <a:spcPts val="0"/>
              </a:spcAft>
              <a:buNone/>
            </a:pPr>
            <a:r>
              <a:rPr lang="en">
                <a:solidFill>
                  <a:schemeClr val="dk1"/>
                </a:solidFill>
              </a:rPr>
              <a:t>Have the students practice reading the text, experimenting with where to say words short, long, and accented. (individually, with a partner, share out,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e4731dbb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e4731dbb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to show students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731dbb5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4731dbb5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4731dbb5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4731dbb5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Ask the students what volume the text should be and where the volume should change.</a:t>
            </a:r>
            <a:endParaRPr>
              <a:solidFill>
                <a:schemeClr val="dk1"/>
              </a:solidFill>
            </a:endParaRPr>
          </a:p>
          <a:p>
            <a:pPr indent="0" lvl="0" marL="0" rtl="0" algn="l">
              <a:spcBef>
                <a:spcPts val="0"/>
              </a:spcBef>
              <a:spcAft>
                <a:spcPts val="0"/>
              </a:spcAft>
              <a:buNone/>
            </a:pPr>
            <a:r>
              <a:rPr lang="en">
                <a:solidFill>
                  <a:schemeClr val="dk1"/>
                </a:solidFill>
              </a:rPr>
              <a:t>Have the students practice reading the text, experimenting with dynamics. (individually, with a partner, share out,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4731dbb5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4731dbb5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to show students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4731dbb5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4731dbb5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4731dbb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4731dbb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Ask the students what text should be fast and what should be slow.  </a:t>
            </a:r>
            <a:endParaRPr>
              <a:solidFill>
                <a:schemeClr val="dk1"/>
              </a:solidFill>
            </a:endParaRPr>
          </a:p>
          <a:p>
            <a:pPr indent="0" lvl="0" marL="0" rtl="0" algn="l">
              <a:spcBef>
                <a:spcPts val="0"/>
              </a:spcBef>
              <a:spcAft>
                <a:spcPts val="0"/>
              </a:spcAft>
              <a:buNone/>
            </a:pPr>
            <a:r>
              <a:rPr lang="en">
                <a:solidFill>
                  <a:schemeClr val="dk1"/>
                </a:solidFill>
              </a:rPr>
              <a:t>Have the students practice reading the text, experimenting with different rates of speech (individually, with a partner, share out, etc.)</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4731dbb5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4731dbb5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to show students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4731dbb5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4731dbb5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4731dbb5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4731dbb5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713697e8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713697e8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4731dbb5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4731dbb5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4731dbb5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4731dbb5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4731dbb5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4731dbb5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Ask the students what text should be low, medium, and high.</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4731dbb5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4731dbb5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to show students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4731dbb5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4731dbb5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Sample to show students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713697e8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713697e8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with students whether the music for the intro and outro should be created via piano roll, recorded audio, or loops.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4731dbb5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4731dbb5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single point mastery rubric or have students develop their own rubric using this as a starting point.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713697e8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713697e8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13697e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13697e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https://www.studiobinder.com/blog/what-is-a-foley-artist/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Pictures: </a:t>
            </a:r>
            <a:endParaRPr/>
          </a:p>
          <a:p>
            <a:pPr indent="0" lvl="0" marL="0" rtl="0" algn="l">
              <a:spcBef>
                <a:spcPts val="0"/>
              </a:spcBef>
              <a:spcAft>
                <a:spcPts val="0"/>
              </a:spcAft>
              <a:buNone/>
            </a:pPr>
            <a:r>
              <a:rPr lang="en"/>
              <a:t>-</a:t>
            </a:r>
            <a:r>
              <a:rPr lang="en" u="sng">
                <a:solidFill>
                  <a:schemeClr val="hlink"/>
                </a:solidFill>
                <a:hlinkClick r:id="rId3"/>
              </a:rPr>
              <a:t>https://www.videomaker.com/article/7220-real-time-sound-effects-the-foley-way</a:t>
            </a:r>
            <a:endParaRPr/>
          </a:p>
          <a:p>
            <a:pPr indent="0" lvl="0" marL="0" rtl="0" algn="l">
              <a:spcBef>
                <a:spcPts val="0"/>
              </a:spcBef>
              <a:spcAft>
                <a:spcPts val="0"/>
              </a:spcAft>
              <a:buNone/>
            </a:pPr>
            <a:r>
              <a:rPr lang="en"/>
              <a:t>-</a:t>
            </a:r>
            <a:r>
              <a:rPr lang="en" u="sng">
                <a:solidFill>
                  <a:schemeClr val="hlink"/>
                </a:solidFill>
                <a:hlinkClick r:id="rId4"/>
              </a:rPr>
              <a:t>https://www.youtube.com/watch?v=Bh-wZ3Tx6gA</a:t>
            </a:r>
            <a:endParaRPr/>
          </a:p>
          <a:p>
            <a:pPr indent="0" lvl="0" marL="0" rtl="0" algn="l">
              <a:spcBef>
                <a:spcPts val="0"/>
              </a:spcBef>
              <a:spcAft>
                <a:spcPts val="0"/>
              </a:spcAft>
              <a:buNone/>
            </a:pPr>
            <a:r>
              <a:rPr lang="en"/>
              <a:t>-</a:t>
            </a:r>
            <a:r>
              <a:rPr lang="en" u="sng">
                <a:solidFill>
                  <a:schemeClr val="hlink"/>
                </a:solidFill>
                <a:hlinkClick r:id="rId5"/>
              </a:rPr>
              <a:t>https://usv.edu/blog/the-foley-artist/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713697e8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713697e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https://www.studiobinder.com/blog/what-is-a-foley-artist/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Pictures</a:t>
            </a:r>
            <a:r>
              <a:rPr lang="en"/>
              <a:t>:</a:t>
            </a:r>
            <a:endParaRPr/>
          </a:p>
          <a:p>
            <a:pPr indent="0" lvl="0" marL="0" rtl="0" algn="l">
              <a:spcBef>
                <a:spcPts val="0"/>
              </a:spcBef>
              <a:spcAft>
                <a:spcPts val="0"/>
              </a:spcAft>
              <a:buNone/>
            </a:pPr>
            <a:r>
              <a:rPr lang="en"/>
              <a:t>-</a:t>
            </a:r>
            <a:r>
              <a:rPr lang="en" u="sng">
                <a:solidFill>
                  <a:schemeClr val="hlink"/>
                </a:solidFill>
                <a:hlinkClick r:id="rId3"/>
              </a:rPr>
              <a:t>https://en.wikipedia.org/wiki/Foley_(filmmaking)</a:t>
            </a:r>
            <a:endParaRPr/>
          </a:p>
          <a:p>
            <a:pPr indent="0" lvl="0" marL="0" rtl="0" algn="l">
              <a:spcBef>
                <a:spcPts val="0"/>
              </a:spcBef>
              <a:spcAft>
                <a:spcPts val="0"/>
              </a:spcAft>
              <a:buNone/>
            </a:pPr>
            <a:r>
              <a:rPr lang="en"/>
              <a:t>-</a:t>
            </a:r>
            <a:r>
              <a:rPr lang="en" u="sng">
                <a:solidFill>
                  <a:schemeClr val="hlink"/>
                </a:solidFill>
                <a:hlinkClick r:id="rId4"/>
              </a:rPr>
              <a:t>https://www.openculture.com/2018/05/how-the-sounds-you-hear-in-movies-are-really-made-discover-the-magic-of-foley-artists.html</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13697e8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13697e8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https://blog.storyblocks.com/inspiration/foley-sfx-everyday-household-objects/</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713697e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713697e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Others to use or have students practice add Foley to (just turn the sound off!):</a:t>
            </a:r>
            <a:endParaRPr/>
          </a:p>
          <a:p>
            <a:pPr indent="0" lvl="0" marL="0" rtl="0" algn="l">
              <a:spcBef>
                <a:spcPts val="0"/>
              </a:spcBef>
              <a:spcAft>
                <a:spcPts val="0"/>
              </a:spcAft>
              <a:buNone/>
            </a:pPr>
            <a:r>
              <a:rPr lang="en">
                <a:solidFill>
                  <a:schemeClr val="dk1"/>
                </a:solidFill>
              </a:rPr>
              <a:t>Toy Story- </a:t>
            </a:r>
            <a:r>
              <a:rPr lang="en" u="sng">
                <a:solidFill>
                  <a:srgbClr val="1155CC"/>
                </a:solidFill>
                <a:hlinkClick r:id="rId2">
                  <a:extLst>
                    <a:ext uri="{A12FA001-AC4F-418D-AE19-62706E023703}">
                      <ahyp:hlinkClr val="tx"/>
                    </a:ext>
                  </a:extLst>
                </a:hlinkClick>
              </a:rPr>
              <a:t>https://www.youtube.com/watch?v=aZ5qSbUbwhk</a:t>
            </a: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Ratatouille- </a:t>
            </a:r>
            <a:r>
              <a:rPr lang="en" u="sng">
                <a:solidFill>
                  <a:srgbClr val="1155CC"/>
                </a:solidFill>
                <a:hlinkClick r:id="rId3">
                  <a:extLst>
                    <a:ext uri="{A12FA001-AC4F-418D-AE19-62706E023703}">
                      <ahyp:hlinkClr val="tx"/>
                    </a:ext>
                  </a:extLst>
                </a:hlinkClick>
              </a:rPr>
              <a:t>https://www.youtube.com/watch?v=jwLKPDJqldw</a:t>
            </a:r>
            <a:r>
              <a:rPr lang="en">
                <a:solidFill>
                  <a:schemeClr val="dk1"/>
                </a:solidFill>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731dbb5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731dbb5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Helpful Resource: </a:t>
            </a:r>
            <a:endParaRPr/>
          </a:p>
          <a:p>
            <a:pPr indent="0" lvl="0" marL="0" rtl="0" algn="l">
              <a:lnSpc>
                <a:spcPct val="115000"/>
              </a:lnSpc>
              <a:spcBef>
                <a:spcPts val="0"/>
              </a:spcBef>
              <a:spcAft>
                <a:spcPts val="0"/>
              </a:spcAft>
              <a:buClr>
                <a:schemeClr val="dk1"/>
              </a:buClr>
              <a:buSzPts val="1100"/>
              <a:buFont typeface="Arial"/>
              <a:buNone/>
            </a:pPr>
            <a:r>
              <a:rPr lang="en"/>
              <a:t>How to fix audio issues in Soundtrap:</a:t>
            </a:r>
            <a:r>
              <a:rPr lang="en" u="sng">
                <a:solidFill>
                  <a:schemeClr val="hlink"/>
                </a:solidFill>
                <a:hlinkClick r:id="rId2"/>
              </a:rPr>
              <a:t>https://www.youtube.com/watch?v=69jFzDTWNeg</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joydavis.files.wordpress.com/2012/02/why-mosquitoes-buzz-in-people_s-ears.pdf" TargetMode="External"/><Relationship Id="rId4" Type="http://schemas.openxmlformats.org/officeDocument/2006/relationships/hyperlink" Target="https://www.youtube.com/watch?v=BbacGmFcNik" TargetMode="External"/><Relationship Id="rId11" Type="http://schemas.openxmlformats.org/officeDocument/2006/relationships/image" Target="../media/image12.png"/><Relationship Id="rId10" Type="http://schemas.openxmlformats.org/officeDocument/2006/relationships/image" Target="../media/image20.png"/><Relationship Id="rId12"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hyperlink" Target="http://www.novelas.rodriguezalvarez.com/pdfs/Sendak,%20Maurice%20'Where%20the%20wild%20things%20are'%20(1963).pdf" TargetMode="External"/><Relationship Id="rId6" Type="http://schemas.openxmlformats.org/officeDocument/2006/relationships/hyperlink" Target="https://www.youtube.com/watch?v=s2w-Op23k-g" TargetMode="External"/><Relationship Id="rId7" Type="http://schemas.openxmlformats.org/officeDocument/2006/relationships/hyperlink" Target="https://www.poetryfoundation.org/poems/43196/my-shadow" TargetMode="External"/><Relationship Id="rId8" Type="http://schemas.openxmlformats.org/officeDocument/2006/relationships/hyperlink" Target="https://www.poetryfoundation.org/poems/48860/the-rave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drive.google.com/file/d/1B0Ywlhe3My61IEpSusVGTke1K20tf1ul/view"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ABGbBj8UZfs7oEzSv_weRYa9eNQYdP3b/view"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tRoBpYr9UquLb8Os9313-ia7y_kLI0U-/view"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drive.google.com/file/d/1qPmCWurQ56mk059-Tpx5ZdhpkQVdslFs/view" TargetMode="Externa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www.youtube.com/watch?v=UO3N_PRIgX0" TargetMode="External"/><Relationship Id="rId4"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2BkJE4u9Bpgv7xz375vxTY_Fuz9STvDG/view" TargetMode="Externa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rive.google.com/open?id=1-4UNzMNM96B4ptxHijyr70sMwTR4Ghi4" TargetMode="External"/><Relationship Id="rId4" Type="http://schemas.openxmlformats.org/officeDocument/2006/relationships/image" Target="../media/image27.jpg"/><Relationship Id="rId5" Type="http://schemas.openxmlformats.org/officeDocument/2006/relationships/hyperlink" Target="http://drive.google.com/file/d/13kpC-O9xBot8y5IHUSuJaNMG_QNwkpZt/view" TargetMode="External"/><Relationship Id="rId6"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6BGs3nd3WOk" TargetMode="External"/><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OAG8IbNrYbo"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Pr-8AP0To4k" TargetMode="External"/><Relationship Id="rId4" Type="http://schemas.openxmlformats.org/officeDocument/2006/relationships/image" Target="../media/image18.jpg"/><Relationship Id="rId5" Type="http://schemas.openxmlformats.org/officeDocument/2006/relationships/hyperlink" Target="https://docs.google.com/document/u/0/d/1Ut37uq7h7Z7JK-xT3JyDmG_9wkmxerAL9zUrM0yygNM/co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EEPBlAfwQuEHMIzZP2k973Utd6Uk8aML/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Sound Design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and the art of Foley</a:t>
            </a:r>
            <a:endParaRPr/>
          </a:p>
        </p:txBody>
      </p:sp>
      <p:sp>
        <p:nvSpPr>
          <p:cNvPr id="61" name="Google Shape;61;p13"/>
          <p:cNvSpPr txBox="1"/>
          <p:nvPr/>
        </p:nvSpPr>
        <p:spPr>
          <a:xfrm>
            <a:off x="5156800" y="68650"/>
            <a:ext cx="398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2100">
                <a:solidFill>
                  <a:srgbClr val="4F4F4F"/>
                </a:solidFill>
                <a:latin typeface="Source Sans Pro"/>
                <a:ea typeface="Source Sans Pro"/>
                <a:cs typeface="Source Sans Pro"/>
                <a:sym typeface="Source Sans Pro"/>
              </a:rPr>
              <a:t>For General Music  (Grades 6-12)</a:t>
            </a:r>
            <a:endParaRPr sz="2100">
              <a:solidFill>
                <a:srgbClr val="4F4F4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204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Enhance a Story or Poem!</a:t>
            </a:r>
            <a:endParaRPr/>
          </a:p>
        </p:txBody>
      </p:sp>
      <p:sp>
        <p:nvSpPr>
          <p:cNvPr id="125" name="Google Shape;125;p22"/>
          <p:cNvSpPr txBox="1"/>
          <p:nvPr>
            <p:ph idx="1" type="body"/>
          </p:nvPr>
        </p:nvSpPr>
        <p:spPr>
          <a:xfrm>
            <a:off x="248275" y="817250"/>
            <a:ext cx="8520600" cy="401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Mosquitoes Buzz in People’s Ears by Verna Aardema</a:t>
            </a:r>
            <a:endParaRPr/>
          </a:p>
          <a:p>
            <a:pPr indent="-317500" lvl="1" marL="914400" rtl="0" algn="l">
              <a:spcBef>
                <a:spcPts val="0"/>
              </a:spcBef>
              <a:spcAft>
                <a:spcPts val="0"/>
              </a:spcAft>
              <a:buSzPts val="1400"/>
              <a:buChar char="-"/>
            </a:pPr>
            <a:r>
              <a:rPr lang="en" u="sng">
                <a:solidFill>
                  <a:schemeClr val="hlink"/>
                </a:solidFill>
                <a:hlinkClick r:id="rId3"/>
              </a:rPr>
              <a:t>Text</a:t>
            </a:r>
            <a:endParaRPr/>
          </a:p>
          <a:p>
            <a:pPr indent="-317500" lvl="1" marL="914400" rtl="0" algn="l">
              <a:spcBef>
                <a:spcPts val="0"/>
              </a:spcBef>
              <a:spcAft>
                <a:spcPts val="0"/>
              </a:spcAft>
              <a:buSzPts val="1400"/>
              <a:buChar char="-"/>
            </a:pPr>
            <a:r>
              <a:rPr lang="en" u="sng">
                <a:solidFill>
                  <a:schemeClr val="hlink"/>
                </a:solidFill>
                <a:hlinkClick r:id="rId4"/>
              </a:rPr>
              <a:t>Video Reading</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Where the Wild Things Are by Maurice Sendak</a:t>
            </a:r>
            <a:endParaRPr/>
          </a:p>
          <a:p>
            <a:pPr indent="-317500" lvl="1" marL="914400" rtl="0" algn="l">
              <a:spcBef>
                <a:spcPts val="0"/>
              </a:spcBef>
              <a:spcAft>
                <a:spcPts val="0"/>
              </a:spcAft>
              <a:buSzPts val="1400"/>
              <a:buChar char="-"/>
            </a:pPr>
            <a:r>
              <a:rPr lang="en" u="sng">
                <a:solidFill>
                  <a:schemeClr val="hlink"/>
                </a:solidFill>
                <a:hlinkClick r:id="rId5"/>
              </a:rPr>
              <a:t>Text</a:t>
            </a:r>
            <a:endParaRPr/>
          </a:p>
          <a:p>
            <a:pPr indent="-317500" lvl="1" marL="914400" rtl="0" algn="l">
              <a:spcBef>
                <a:spcPts val="0"/>
              </a:spcBef>
              <a:spcAft>
                <a:spcPts val="0"/>
              </a:spcAft>
              <a:buSzPts val="1400"/>
              <a:buChar char="-"/>
            </a:pPr>
            <a:r>
              <a:rPr lang="en" u="sng">
                <a:solidFill>
                  <a:schemeClr val="hlink"/>
                </a:solidFill>
                <a:hlinkClick r:id="rId6"/>
              </a:rPr>
              <a:t>Video Reading</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u="sng">
                <a:solidFill>
                  <a:schemeClr val="hlink"/>
                </a:solidFill>
                <a:hlinkClick r:id="rId7"/>
              </a:rPr>
              <a:t>My Shadow</a:t>
            </a:r>
            <a:r>
              <a:rPr lang="en"/>
              <a:t> by Robert Louis Stevenson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u="sng">
                <a:solidFill>
                  <a:schemeClr val="hlink"/>
                </a:solidFill>
                <a:hlinkClick r:id="rId8"/>
              </a:rPr>
              <a:t>The Raven </a:t>
            </a:r>
            <a:r>
              <a:rPr lang="en"/>
              <a:t> by Edgar Allan Poe</a:t>
            </a:r>
            <a:endParaRPr/>
          </a:p>
          <a:p>
            <a:pPr indent="457200" lvl="0" marL="457200" rtl="0" algn="l">
              <a:spcBef>
                <a:spcPts val="1200"/>
              </a:spcBef>
              <a:spcAft>
                <a:spcPts val="1200"/>
              </a:spcAft>
              <a:buNone/>
            </a:pPr>
            <a:r>
              <a:rPr lang="en"/>
              <a:t>SO MANY MORE!</a:t>
            </a:r>
            <a:endParaRPr/>
          </a:p>
        </p:txBody>
      </p:sp>
      <p:pic>
        <p:nvPicPr>
          <p:cNvPr id="126" name="Google Shape;126;p22"/>
          <p:cNvPicPr preferRelativeResize="0"/>
          <p:nvPr/>
        </p:nvPicPr>
        <p:blipFill>
          <a:blip r:embed="rId9">
            <a:alphaModFix/>
          </a:blip>
          <a:stretch>
            <a:fillRect/>
          </a:stretch>
        </p:blipFill>
        <p:spPr>
          <a:xfrm>
            <a:off x="7602622" y="271875"/>
            <a:ext cx="1421512" cy="1768050"/>
          </a:xfrm>
          <a:prstGeom prst="rect">
            <a:avLst/>
          </a:prstGeom>
          <a:noFill/>
          <a:ln>
            <a:noFill/>
          </a:ln>
        </p:spPr>
      </p:pic>
      <p:pic>
        <p:nvPicPr>
          <p:cNvPr id="127" name="Google Shape;127;p22"/>
          <p:cNvPicPr preferRelativeResize="0"/>
          <p:nvPr/>
        </p:nvPicPr>
        <p:blipFill>
          <a:blip r:embed="rId10">
            <a:alphaModFix/>
          </a:blip>
          <a:stretch>
            <a:fillRect/>
          </a:stretch>
        </p:blipFill>
        <p:spPr>
          <a:xfrm>
            <a:off x="5829875" y="1493100"/>
            <a:ext cx="1949812" cy="1768050"/>
          </a:xfrm>
          <a:prstGeom prst="rect">
            <a:avLst/>
          </a:prstGeom>
          <a:noFill/>
          <a:ln>
            <a:noFill/>
          </a:ln>
        </p:spPr>
      </p:pic>
      <p:pic>
        <p:nvPicPr>
          <p:cNvPr id="128" name="Google Shape;128;p22"/>
          <p:cNvPicPr preferRelativeResize="0"/>
          <p:nvPr/>
        </p:nvPicPr>
        <p:blipFill rotWithShape="1">
          <a:blip r:embed="rId11">
            <a:alphaModFix/>
          </a:blip>
          <a:srcRect b="0" l="44438" r="0" t="0"/>
          <a:stretch/>
        </p:blipFill>
        <p:spPr>
          <a:xfrm>
            <a:off x="7519525" y="3433450"/>
            <a:ext cx="1587700" cy="1600200"/>
          </a:xfrm>
          <a:prstGeom prst="rect">
            <a:avLst/>
          </a:prstGeom>
          <a:noFill/>
          <a:ln>
            <a:noFill/>
          </a:ln>
        </p:spPr>
      </p:pic>
      <p:pic>
        <p:nvPicPr>
          <p:cNvPr id="129" name="Google Shape;129;p22"/>
          <p:cNvPicPr preferRelativeResize="0"/>
          <p:nvPr/>
        </p:nvPicPr>
        <p:blipFill>
          <a:blip r:embed="rId12">
            <a:alphaModFix/>
          </a:blip>
          <a:stretch>
            <a:fillRect/>
          </a:stretch>
        </p:blipFill>
        <p:spPr>
          <a:xfrm>
            <a:off x="6024871" y="2970721"/>
            <a:ext cx="1421500" cy="14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Sound Effects Do We Need?</a:t>
            </a:r>
            <a:endParaRPr/>
          </a:p>
        </p:txBody>
      </p:sp>
      <p:sp>
        <p:nvSpPr>
          <p:cNvPr id="135" name="Google Shape;135;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Sound Effects Do We Need?</a:t>
            </a:r>
            <a:endParaRPr/>
          </a:p>
        </p:txBody>
      </p:sp>
      <p:sp>
        <p:nvSpPr>
          <p:cNvPr id="141" name="Google Shape;141;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Buzzing bees</a:t>
            </a:r>
            <a:endParaRPr sz="2200"/>
          </a:p>
          <a:p>
            <a:pPr indent="-368300" lvl="0" marL="457200" rtl="0" algn="l">
              <a:spcBef>
                <a:spcPts val="0"/>
              </a:spcBef>
              <a:spcAft>
                <a:spcPts val="0"/>
              </a:spcAft>
              <a:buSzPts val="2200"/>
              <a:buChar char="-"/>
            </a:pPr>
            <a:r>
              <a:rPr lang="en" sz="2200"/>
              <a:t>Water</a:t>
            </a:r>
            <a:endParaRPr sz="2200"/>
          </a:p>
          <a:p>
            <a:pPr indent="-368300" lvl="0" marL="457200" rtl="0" algn="l">
              <a:spcBef>
                <a:spcPts val="0"/>
              </a:spcBef>
              <a:spcAft>
                <a:spcPts val="0"/>
              </a:spcAft>
              <a:buSzPts val="2200"/>
              <a:buChar char="-"/>
            </a:pPr>
            <a:r>
              <a:rPr lang="en" sz="2200"/>
              <a:t>Hissing snakes</a:t>
            </a:r>
            <a:endParaRPr sz="2200"/>
          </a:p>
          <a:p>
            <a:pPr indent="-368300" lvl="0" marL="457200" rtl="0" algn="l">
              <a:spcBef>
                <a:spcPts val="0"/>
              </a:spcBef>
              <a:spcAft>
                <a:spcPts val="0"/>
              </a:spcAft>
              <a:buSzPts val="2200"/>
              <a:buChar char="-"/>
            </a:pPr>
            <a:r>
              <a:rPr lang="en" sz="2200"/>
              <a:t>Loud animals roaring</a:t>
            </a:r>
            <a:endParaRPr sz="22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Classroom Instruments Could We Use?</a:t>
            </a:r>
            <a:endParaRPr/>
          </a:p>
        </p:txBody>
      </p:sp>
      <p:sp>
        <p:nvSpPr>
          <p:cNvPr id="147" name="Google Shape;147;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Classroom Instruments Could We Use?</a:t>
            </a:r>
            <a:endParaRPr/>
          </a:p>
        </p:txBody>
      </p:sp>
      <p:sp>
        <p:nvSpPr>
          <p:cNvPr id="153" name="Google Shape;153;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Xylophones</a:t>
            </a:r>
            <a:endParaRPr sz="2200"/>
          </a:p>
          <a:p>
            <a:pPr indent="-368300" lvl="0" marL="457200" rtl="0" algn="l">
              <a:spcBef>
                <a:spcPts val="0"/>
              </a:spcBef>
              <a:spcAft>
                <a:spcPts val="0"/>
              </a:spcAft>
              <a:buSzPts val="2200"/>
              <a:buChar char="-"/>
            </a:pPr>
            <a:r>
              <a:rPr lang="en" sz="2200"/>
              <a:t>Egg shakers</a:t>
            </a:r>
            <a:endParaRPr sz="2200"/>
          </a:p>
          <a:p>
            <a:pPr indent="-368300" lvl="0" marL="457200" rtl="0" algn="l">
              <a:spcBef>
                <a:spcPts val="0"/>
              </a:spcBef>
              <a:spcAft>
                <a:spcPts val="0"/>
              </a:spcAft>
              <a:buSzPts val="2200"/>
              <a:buChar char="-"/>
            </a:pPr>
            <a:r>
              <a:rPr lang="en" sz="2200"/>
              <a:t>Rainstick</a:t>
            </a:r>
            <a:endParaRPr sz="2200"/>
          </a:p>
          <a:p>
            <a:pPr indent="-368300" lvl="0" marL="457200" rtl="0" algn="l">
              <a:spcBef>
                <a:spcPts val="0"/>
              </a:spcBef>
              <a:spcAft>
                <a:spcPts val="0"/>
              </a:spcAft>
              <a:buSzPts val="2200"/>
              <a:buChar char="-"/>
            </a:pPr>
            <a:r>
              <a:rPr lang="en" sz="2200"/>
              <a:t>Thunderstick</a:t>
            </a:r>
            <a:endParaRPr sz="2200"/>
          </a:p>
          <a:p>
            <a:pPr indent="-368300" lvl="0" marL="457200" rtl="0" algn="l">
              <a:spcBef>
                <a:spcPts val="0"/>
              </a:spcBef>
              <a:spcAft>
                <a:spcPts val="0"/>
              </a:spcAft>
              <a:buSzPts val="2200"/>
              <a:buChar char="-"/>
            </a:pPr>
            <a:r>
              <a:rPr lang="en" sz="2200"/>
              <a:t>Drums</a:t>
            </a:r>
            <a:endParaRPr sz="22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p:txBody>
      </p:sp>
      <p:sp>
        <p:nvSpPr>
          <p:cNvPr id="159" name="Google Shape;159;p27"/>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r>
              <a:rPr b="1" lang="en">
                <a:solidFill>
                  <a:srgbClr val="674EA7"/>
                </a:solidFill>
              </a:rPr>
              <a:t>FOLEY</a:t>
            </a:r>
            <a:r>
              <a:rPr lang="en"/>
              <a:t>! (put under) </a:t>
            </a:r>
            <a:endParaRPr>
              <a:solidFill>
                <a:schemeClr val="accent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rPr lang="en"/>
              <a:t>			</a:t>
            </a:r>
            <a:r>
              <a:rPr lang="en">
                <a:solidFill>
                  <a:srgbClr val="674EA7"/>
                </a:solidFill>
              </a:rPr>
              <a:t>  </a:t>
            </a:r>
            <a:r>
              <a:rPr lang="en">
                <a:solidFill>
                  <a:srgbClr val="674EA7"/>
                </a:solidFill>
              </a:rPr>
              <a:t>b</a:t>
            </a:r>
            <a:r>
              <a:rPr lang="en">
                <a:solidFill>
                  <a:srgbClr val="674EA7"/>
                </a:solidFill>
              </a:rPr>
              <a:t>uzzing			    water/slurping</a:t>
            </a:r>
            <a:endParaRPr>
              <a:solidFill>
                <a:srgbClr val="674EA7"/>
              </a:solidFill>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rPr lang="en"/>
              <a:t>	</a:t>
            </a:r>
            <a:r>
              <a:rPr lang="en">
                <a:solidFill>
                  <a:srgbClr val="674EA7"/>
                </a:solidFill>
              </a:rPr>
              <a:t>buzzing</a:t>
            </a:r>
            <a:r>
              <a:rPr lang="en">
                <a:solidFill>
                  <a:srgbClr val="8E7CC3"/>
                </a:solidFill>
              </a:rPr>
              <a:t>	</a:t>
            </a:r>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rPr lang="en"/>
              <a:t>	</a:t>
            </a:r>
            <a:r>
              <a:rPr lang="en">
                <a:solidFill>
                  <a:srgbClr val="674EA7"/>
                </a:solidFill>
              </a:rPr>
              <a:t>buzzing</a:t>
            </a:r>
            <a:r>
              <a:rPr lang="en"/>
              <a:t>					</a:t>
            </a:r>
            <a:r>
              <a:rPr lang="en">
                <a:solidFill>
                  <a:srgbClr val="674EA7"/>
                </a:solidFill>
              </a:rPr>
              <a:t>shoveling dirt</a:t>
            </a:r>
            <a:endParaRPr>
              <a:solidFill>
                <a:srgbClr val="674EA7"/>
              </a:solidFill>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a:p>
            <a:pPr indent="0" lvl="0" marL="0" rtl="0" algn="l">
              <a:lnSpc>
                <a:spcPct val="95000"/>
              </a:lnSpc>
              <a:spcBef>
                <a:spcPts val="0"/>
              </a:spcBef>
              <a:spcAft>
                <a:spcPts val="0"/>
              </a:spcAft>
              <a:buSzPts val="770"/>
              <a:buNone/>
            </a:pPr>
            <a:r>
              <a:rPr lang="en"/>
              <a:t>					</a:t>
            </a:r>
            <a:r>
              <a:rPr lang="en">
                <a:solidFill>
                  <a:srgbClr val="674EA7"/>
                </a:solidFill>
              </a:rPr>
              <a:t>thump thump				  squish sounds</a:t>
            </a:r>
            <a:endParaRPr>
              <a:solidFill>
                <a:srgbClr val="674EA7"/>
              </a:solidFill>
            </a:endParaRPr>
          </a:p>
        </p:txBody>
      </p:sp>
      <p:sp>
        <p:nvSpPr>
          <p:cNvPr id="165" name="Google Shape;165;p28"/>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r>
              <a:rPr b="1" lang="en">
                <a:solidFill>
                  <a:srgbClr val="674EA7"/>
                </a:solidFill>
              </a:rPr>
              <a:t>FOLEY SAMPLE</a:t>
            </a:r>
            <a:endParaRPr>
              <a:solidFill>
                <a:schemeClr val="accent6"/>
              </a:solidFill>
            </a:endParaRPr>
          </a:p>
        </p:txBody>
      </p:sp>
      <p:pic>
        <p:nvPicPr>
          <p:cNvPr id="166" name="Google Shape;166;p28" title="Foley Sample.wav">
            <a:hlinkClick r:id="rId3"/>
          </p:cNvPr>
          <p:cNvPicPr preferRelativeResize="0"/>
          <p:nvPr/>
        </p:nvPicPr>
        <p:blipFill>
          <a:blip r:embed="rId4">
            <a:alphaModFix/>
          </a:blip>
          <a:stretch>
            <a:fillRect/>
          </a:stretch>
        </p:blipFill>
        <p:spPr>
          <a:xfrm>
            <a:off x="6895225" y="218225"/>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Else Could We Adjust?</a:t>
            </a:r>
            <a:endParaRPr/>
          </a:p>
        </p:txBody>
      </p:sp>
      <p:sp>
        <p:nvSpPr>
          <p:cNvPr id="172" name="Google Shape;172;p29"/>
          <p:cNvSpPr txBox="1"/>
          <p:nvPr>
            <p:ph idx="1" type="body"/>
          </p:nvPr>
        </p:nvSpPr>
        <p:spPr>
          <a:xfrm>
            <a:off x="311700" y="1171600"/>
            <a:ext cx="8520600" cy="369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Else Could We Adjust?</a:t>
            </a:r>
            <a:endParaRPr/>
          </a:p>
        </p:txBody>
      </p:sp>
      <p:sp>
        <p:nvSpPr>
          <p:cNvPr id="178" name="Google Shape;178;p30"/>
          <p:cNvSpPr txBox="1"/>
          <p:nvPr>
            <p:ph idx="1" type="body"/>
          </p:nvPr>
        </p:nvSpPr>
        <p:spPr>
          <a:xfrm>
            <a:off x="311700" y="1171600"/>
            <a:ext cx="8520600" cy="369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a:solidFill>
                  <a:schemeClr val="accent5"/>
                </a:solidFill>
              </a:rPr>
              <a:t>Articulation:</a:t>
            </a:r>
            <a:r>
              <a:rPr b="1" lang="en" sz="2200"/>
              <a:t> </a:t>
            </a:r>
            <a:r>
              <a:rPr lang="en" sz="2200"/>
              <a:t>The style (long, short or emphasized)</a:t>
            </a:r>
            <a:endParaRPr sz="2200"/>
          </a:p>
          <a:p>
            <a:pPr indent="0" lvl="0" marL="0" rtl="0" algn="l">
              <a:lnSpc>
                <a:spcPct val="100000"/>
              </a:lnSpc>
              <a:spcBef>
                <a:spcPts val="0"/>
              </a:spcBef>
              <a:spcAft>
                <a:spcPts val="0"/>
              </a:spcAft>
              <a:buNone/>
            </a:pPr>
            <a:r>
              <a:rPr b="1" lang="en" sz="2200"/>
              <a:t>	</a:t>
            </a:r>
            <a:endParaRPr b="1" sz="2200"/>
          </a:p>
          <a:p>
            <a:pPr indent="0" lvl="0" marL="0" rtl="0" algn="l">
              <a:lnSpc>
                <a:spcPct val="100000"/>
              </a:lnSpc>
              <a:spcBef>
                <a:spcPts val="0"/>
              </a:spcBef>
              <a:spcAft>
                <a:spcPts val="0"/>
              </a:spcAft>
              <a:buNone/>
            </a:pPr>
            <a:r>
              <a:t/>
            </a:r>
            <a:endParaRPr b="1" sz="2200"/>
          </a:p>
          <a:p>
            <a:pPr indent="0" lvl="0" marL="0" rtl="0" algn="l">
              <a:lnSpc>
                <a:spcPct val="100000"/>
              </a:lnSpc>
              <a:spcBef>
                <a:spcPts val="0"/>
              </a:spcBef>
              <a:spcAft>
                <a:spcPts val="0"/>
              </a:spcAft>
              <a:buNone/>
            </a:pPr>
            <a:r>
              <a:rPr b="1" lang="en" sz="2200">
                <a:solidFill>
                  <a:schemeClr val="dk2"/>
                </a:solidFill>
              </a:rPr>
              <a:t>Dynamics: </a:t>
            </a:r>
            <a:r>
              <a:rPr lang="en" sz="2200"/>
              <a:t>How loud or soft</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b="1" lang="en" sz="2200">
                <a:solidFill>
                  <a:schemeClr val="accent3"/>
                </a:solidFill>
              </a:rPr>
              <a:t>Tempo:</a:t>
            </a:r>
            <a:r>
              <a:rPr b="1" lang="en" sz="2200"/>
              <a:t> </a:t>
            </a:r>
            <a:r>
              <a:rPr lang="en" sz="2200"/>
              <a:t>How fast or slow</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t/>
            </a:r>
            <a:endParaRPr sz="2200"/>
          </a:p>
          <a:p>
            <a:pPr indent="0" lvl="0" marL="0" rtl="0" algn="l">
              <a:lnSpc>
                <a:spcPct val="100000"/>
              </a:lnSpc>
              <a:spcBef>
                <a:spcPts val="0"/>
              </a:spcBef>
              <a:spcAft>
                <a:spcPts val="0"/>
              </a:spcAft>
              <a:buNone/>
            </a:pPr>
            <a:r>
              <a:rPr b="1" lang="en" sz="2200">
                <a:solidFill>
                  <a:schemeClr val="accent6"/>
                </a:solidFill>
              </a:rPr>
              <a:t>Register:</a:t>
            </a:r>
            <a:r>
              <a:rPr b="1" lang="en" sz="2200"/>
              <a:t> </a:t>
            </a:r>
            <a:r>
              <a:rPr lang="en" sz="2200"/>
              <a:t>How low or high</a:t>
            </a:r>
            <a:endParaRPr sz="2200"/>
          </a:p>
          <a:p>
            <a:pPr indent="0" lvl="0" marL="0" rtl="0" algn="l">
              <a:lnSpc>
                <a:spcPct val="100000"/>
              </a:lnSpc>
              <a:spcBef>
                <a:spcPts val="0"/>
              </a:spcBef>
              <a:spcAft>
                <a:spcPts val="0"/>
              </a:spcAft>
              <a:buClr>
                <a:schemeClr val="dk1"/>
              </a:buClr>
              <a:buSzPts val="1100"/>
              <a:buFont typeface="Arial"/>
              <a:buNone/>
            </a:pPr>
            <a:r>
              <a:t/>
            </a:r>
            <a:endParaRPr sz="2200"/>
          </a:p>
        </p:txBody>
      </p:sp>
      <p:pic>
        <p:nvPicPr>
          <p:cNvPr id="179" name="Google Shape;179;p30"/>
          <p:cNvPicPr preferRelativeResize="0"/>
          <p:nvPr/>
        </p:nvPicPr>
        <p:blipFill rotWithShape="1">
          <a:blip r:embed="rId3">
            <a:alphaModFix/>
          </a:blip>
          <a:srcRect b="0" l="0" r="16936" t="0"/>
          <a:stretch/>
        </p:blipFill>
        <p:spPr>
          <a:xfrm>
            <a:off x="3917475" y="3377500"/>
            <a:ext cx="2373575" cy="1600200"/>
          </a:xfrm>
          <a:prstGeom prst="rect">
            <a:avLst/>
          </a:prstGeom>
          <a:noFill/>
          <a:ln>
            <a:noFill/>
          </a:ln>
        </p:spPr>
      </p:pic>
      <p:pic>
        <p:nvPicPr>
          <p:cNvPr id="180" name="Google Shape;180;p30"/>
          <p:cNvPicPr preferRelativeResize="0"/>
          <p:nvPr/>
        </p:nvPicPr>
        <p:blipFill>
          <a:blip r:embed="rId4">
            <a:alphaModFix/>
          </a:blip>
          <a:stretch>
            <a:fillRect/>
          </a:stretch>
        </p:blipFill>
        <p:spPr>
          <a:xfrm>
            <a:off x="6181713" y="2600313"/>
            <a:ext cx="2809875" cy="1628775"/>
          </a:xfrm>
          <a:prstGeom prst="rect">
            <a:avLst/>
          </a:prstGeom>
          <a:noFill/>
          <a:ln>
            <a:noFill/>
          </a:ln>
        </p:spPr>
      </p:pic>
      <p:pic>
        <p:nvPicPr>
          <p:cNvPr id="181" name="Google Shape;181;p30"/>
          <p:cNvPicPr preferRelativeResize="0"/>
          <p:nvPr/>
        </p:nvPicPr>
        <p:blipFill>
          <a:blip r:embed="rId5">
            <a:alphaModFix/>
          </a:blip>
          <a:stretch>
            <a:fillRect/>
          </a:stretch>
        </p:blipFill>
        <p:spPr>
          <a:xfrm>
            <a:off x="3870700" y="1804250"/>
            <a:ext cx="2381250" cy="1104900"/>
          </a:xfrm>
          <a:prstGeom prst="rect">
            <a:avLst/>
          </a:prstGeom>
          <a:noFill/>
          <a:ln>
            <a:noFill/>
          </a:ln>
        </p:spPr>
      </p:pic>
      <p:pic>
        <p:nvPicPr>
          <p:cNvPr id="182" name="Google Shape;182;p30"/>
          <p:cNvPicPr preferRelativeResize="0"/>
          <p:nvPr/>
        </p:nvPicPr>
        <p:blipFill rotWithShape="1">
          <a:blip r:embed="rId6">
            <a:alphaModFix/>
          </a:blip>
          <a:srcRect b="17184" l="0" r="0" t="21683"/>
          <a:stretch/>
        </p:blipFill>
        <p:spPr>
          <a:xfrm>
            <a:off x="6756800" y="1020312"/>
            <a:ext cx="2373575" cy="72548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idx="1" type="body"/>
          </p:nvPr>
        </p:nvSpPr>
        <p:spPr>
          <a:xfrm>
            <a:off x="311700" y="943000"/>
            <a:ext cx="8520600" cy="369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Articulation: </a:t>
            </a:r>
            <a:r>
              <a:rPr lang="en" sz="2000"/>
              <a:t>The style </a:t>
            </a:r>
            <a:r>
              <a:rPr lang="en" sz="2000"/>
              <a:t>of each note </a:t>
            </a:r>
            <a:endParaRPr sz="2000"/>
          </a:p>
          <a:p>
            <a:pPr indent="0" lvl="0" marL="0" rtl="0" algn="l">
              <a:lnSpc>
                <a:spcPct val="100000"/>
              </a:lnSpc>
              <a:spcBef>
                <a:spcPts val="0"/>
              </a:spcBef>
              <a:spcAft>
                <a:spcPts val="0"/>
              </a:spcAft>
              <a:buNone/>
            </a:pPr>
            <a:r>
              <a:t/>
            </a:r>
            <a:endParaRPr sz="2400"/>
          </a:p>
        </p:txBody>
      </p:sp>
      <p:sp>
        <p:nvSpPr>
          <p:cNvPr id="188" name="Google Shape;188;p31"/>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Review: </a:t>
            </a:r>
            <a:r>
              <a:rPr b="1" lang="en">
                <a:solidFill>
                  <a:schemeClr val="accent5"/>
                </a:solidFill>
              </a:rPr>
              <a:t>Articulation </a:t>
            </a:r>
            <a:endParaRPr b="1">
              <a:solidFill>
                <a:schemeClr val="accent5"/>
              </a:solidFill>
            </a:endParaRPr>
          </a:p>
        </p:txBody>
      </p:sp>
      <p:graphicFrame>
        <p:nvGraphicFramePr>
          <p:cNvPr id="189" name="Google Shape;189;p31"/>
          <p:cNvGraphicFramePr/>
          <p:nvPr/>
        </p:nvGraphicFramePr>
        <p:xfrm>
          <a:off x="952500" y="1500325"/>
          <a:ext cx="3000000" cy="3000000"/>
        </p:xfrm>
        <a:graphic>
          <a:graphicData uri="http://schemas.openxmlformats.org/drawingml/2006/table">
            <a:tbl>
              <a:tblPr>
                <a:noFill/>
                <a:tableStyleId>{06C137BE-4C4C-47AA-8B7B-E3A90319C96C}</a:tableStyleId>
              </a:tblPr>
              <a:tblGrid>
                <a:gridCol w="2413000"/>
                <a:gridCol w="2413000"/>
                <a:gridCol w="2413000"/>
              </a:tblGrid>
              <a:tr h="371225">
                <a:tc>
                  <a:txBody>
                    <a:bodyPr/>
                    <a:lstStyle/>
                    <a:p>
                      <a:pPr indent="0" lvl="0" marL="0" rtl="0" algn="l">
                        <a:spcBef>
                          <a:spcPts val="0"/>
                        </a:spcBef>
                        <a:spcAft>
                          <a:spcPts val="0"/>
                        </a:spcAft>
                        <a:buNone/>
                      </a:pPr>
                      <a:r>
                        <a:rPr b="1" lang="en" sz="2000"/>
                        <a:t>Term:</a:t>
                      </a:r>
                      <a:endParaRPr b="1" sz="2000"/>
                    </a:p>
                  </a:txBody>
                  <a:tcPr marT="91425" marB="91425" marR="91425" marL="91425"/>
                </a:tc>
                <a:tc>
                  <a:txBody>
                    <a:bodyPr/>
                    <a:lstStyle/>
                    <a:p>
                      <a:pPr indent="0" lvl="0" marL="0" rtl="0" algn="l">
                        <a:spcBef>
                          <a:spcPts val="0"/>
                        </a:spcBef>
                        <a:spcAft>
                          <a:spcPts val="0"/>
                        </a:spcAft>
                        <a:buNone/>
                      </a:pPr>
                      <a:r>
                        <a:rPr b="1" lang="en" sz="2000"/>
                        <a:t>Definition:</a:t>
                      </a:r>
                      <a:endParaRPr b="1" sz="2000"/>
                    </a:p>
                  </a:txBody>
                  <a:tcPr marT="91425" marB="91425" marR="91425" marL="91425"/>
                </a:tc>
                <a:tc>
                  <a:txBody>
                    <a:bodyPr/>
                    <a:lstStyle/>
                    <a:p>
                      <a:pPr indent="0" lvl="0" marL="0" rtl="0" algn="l">
                        <a:spcBef>
                          <a:spcPts val="0"/>
                        </a:spcBef>
                        <a:spcAft>
                          <a:spcPts val="0"/>
                        </a:spcAft>
                        <a:buNone/>
                      </a:pPr>
                      <a:r>
                        <a:rPr b="1" lang="en" sz="2000"/>
                        <a:t>Symbol:</a:t>
                      </a:r>
                      <a:endParaRPr b="1" sz="2000"/>
                    </a:p>
                  </a:txBody>
                  <a:tcPr marT="91425" marB="91425" marR="91425" marL="91425"/>
                </a:tc>
              </a:tr>
              <a:tr h="921425">
                <a:tc>
                  <a:txBody>
                    <a:bodyPr/>
                    <a:lstStyle/>
                    <a:p>
                      <a:pPr indent="0" lvl="0" marL="0" rtl="0" algn="l">
                        <a:spcBef>
                          <a:spcPts val="0"/>
                        </a:spcBef>
                        <a:spcAft>
                          <a:spcPts val="0"/>
                        </a:spcAft>
                        <a:buNone/>
                      </a:pPr>
                      <a:r>
                        <a:rPr lang="en" sz="2000"/>
                        <a:t>Staccato</a:t>
                      </a:r>
                      <a:r>
                        <a:rPr lang="en" sz="2000"/>
                        <a:t> </a:t>
                      </a:r>
                      <a:endParaRPr sz="2000"/>
                    </a:p>
                  </a:txBody>
                  <a:tcPr marT="91425" marB="91425" marR="91425" marL="91425"/>
                </a:tc>
                <a:tc>
                  <a:txBody>
                    <a:bodyPr/>
                    <a:lstStyle/>
                    <a:p>
                      <a:pPr indent="0" lvl="0" marL="0" rtl="0" algn="l">
                        <a:spcBef>
                          <a:spcPts val="0"/>
                        </a:spcBef>
                        <a:spcAft>
                          <a:spcPts val="0"/>
                        </a:spcAft>
                        <a:buNone/>
                      </a:pPr>
                      <a:r>
                        <a:rPr lang="en" sz="2000"/>
                        <a:t>Short and detached</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r h="991950">
                <a:tc>
                  <a:txBody>
                    <a:bodyPr/>
                    <a:lstStyle/>
                    <a:p>
                      <a:pPr indent="0" lvl="0" marL="0" rtl="0" algn="l">
                        <a:spcBef>
                          <a:spcPts val="0"/>
                        </a:spcBef>
                        <a:spcAft>
                          <a:spcPts val="0"/>
                        </a:spcAft>
                        <a:buNone/>
                      </a:pPr>
                      <a:r>
                        <a:rPr lang="en" sz="2000"/>
                        <a:t>Legatto </a:t>
                      </a:r>
                      <a:endParaRPr sz="2000"/>
                    </a:p>
                  </a:txBody>
                  <a:tcPr marT="91425" marB="91425" marR="91425" marL="91425"/>
                </a:tc>
                <a:tc>
                  <a:txBody>
                    <a:bodyPr/>
                    <a:lstStyle/>
                    <a:p>
                      <a:pPr indent="0" lvl="0" marL="0" rtl="0" algn="l">
                        <a:spcBef>
                          <a:spcPts val="0"/>
                        </a:spcBef>
                        <a:spcAft>
                          <a:spcPts val="0"/>
                        </a:spcAft>
                        <a:buNone/>
                      </a:pPr>
                      <a:r>
                        <a:rPr lang="en" sz="2000"/>
                        <a:t>Long and connected</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r h="921425">
                <a:tc>
                  <a:txBody>
                    <a:bodyPr/>
                    <a:lstStyle/>
                    <a:p>
                      <a:pPr indent="0" lvl="0" marL="0" rtl="0" algn="l">
                        <a:spcBef>
                          <a:spcPts val="0"/>
                        </a:spcBef>
                        <a:spcAft>
                          <a:spcPts val="0"/>
                        </a:spcAft>
                        <a:buNone/>
                      </a:pPr>
                      <a:r>
                        <a:rPr lang="en" sz="2000"/>
                        <a:t>Accented</a:t>
                      </a:r>
                      <a:endParaRPr sz="2000"/>
                    </a:p>
                  </a:txBody>
                  <a:tcPr marT="91425" marB="91425" marR="91425" marL="91425"/>
                </a:tc>
                <a:tc>
                  <a:txBody>
                    <a:bodyPr/>
                    <a:lstStyle/>
                    <a:p>
                      <a:pPr indent="0" lvl="0" marL="0" rtl="0" algn="l">
                        <a:spcBef>
                          <a:spcPts val="0"/>
                        </a:spcBef>
                        <a:spcAft>
                          <a:spcPts val="0"/>
                        </a:spcAft>
                        <a:buNone/>
                      </a:pPr>
                      <a:r>
                        <a:rPr lang="en" sz="2000"/>
                        <a:t>Emphasized</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bl>
          </a:graphicData>
        </a:graphic>
      </p:graphicFrame>
      <p:pic>
        <p:nvPicPr>
          <p:cNvPr descr="Image result for staccato" id="190" name="Google Shape;190;p31"/>
          <p:cNvPicPr preferRelativeResize="0"/>
          <p:nvPr/>
        </p:nvPicPr>
        <p:blipFill rotWithShape="1">
          <a:blip r:embed="rId3">
            <a:alphaModFix/>
          </a:blip>
          <a:srcRect b="12418" l="0" r="0" t="0"/>
          <a:stretch/>
        </p:blipFill>
        <p:spPr>
          <a:xfrm>
            <a:off x="6269225" y="2055450"/>
            <a:ext cx="885825" cy="775800"/>
          </a:xfrm>
          <a:prstGeom prst="rect">
            <a:avLst/>
          </a:prstGeom>
          <a:noFill/>
          <a:ln>
            <a:noFill/>
          </a:ln>
        </p:spPr>
      </p:pic>
      <p:pic>
        <p:nvPicPr>
          <p:cNvPr descr="Image result for tenuto" id="191" name="Google Shape;191;p31"/>
          <p:cNvPicPr preferRelativeResize="0"/>
          <p:nvPr/>
        </p:nvPicPr>
        <p:blipFill>
          <a:blip r:embed="rId4">
            <a:alphaModFix/>
          </a:blip>
          <a:stretch>
            <a:fillRect/>
          </a:stretch>
        </p:blipFill>
        <p:spPr>
          <a:xfrm>
            <a:off x="6307325" y="2997650"/>
            <a:ext cx="809625" cy="809625"/>
          </a:xfrm>
          <a:prstGeom prst="rect">
            <a:avLst/>
          </a:prstGeom>
          <a:noFill/>
          <a:ln>
            <a:noFill/>
          </a:ln>
        </p:spPr>
      </p:pic>
      <p:pic>
        <p:nvPicPr>
          <p:cNvPr descr="Image result for accent music" id="192" name="Google Shape;192;p31"/>
          <p:cNvPicPr preferRelativeResize="0"/>
          <p:nvPr/>
        </p:nvPicPr>
        <p:blipFill>
          <a:blip r:embed="rId5">
            <a:alphaModFix/>
          </a:blip>
          <a:stretch>
            <a:fillRect/>
          </a:stretch>
        </p:blipFill>
        <p:spPr>
          <a:xfrm>
            <a:off x="6345425" y="3973675"/>
            <a:ext cx="733425" cy="73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164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Students will:  </a:t>
            </a:r>
            <a:endParaRPr b="1"/>
          </a:p>
        </p:txBody>
      </p:sp>
      <p:sp>
        <p:nvSpPr>
          <p:cNvPr id="67" name="Google Shape;67;p14"/>
          <p:cNvSpPr txBox="1"/>
          <p:nvPr>
            <p:ph idx="1" type="body"/>
          </p:nvPr>
        </p:nvSpPr>
        <p:spPr>
          <a:xfrm>
            <a:off x="270525" y="2854100"/>
            <a:ext cx="8520600" cy="9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200">
                <a:solidFill>
                  <a:srgbClr val="2D3B45"/>
                </a:solidFill>
              </a:rPr>
              <a:t>When is a creative work ready to share?</a:t>
            </a:r>
            <a:endParaRPr sz="2200">
              <a:solidFill>
                <a:srgbClr val="2D3B45"/>
              </a:solidFill>
            </a:endParaRPr>
          </a:p>
          <a:p>
            <a:pPr indent="0" lvl="0" marL="0" rtl="0" algn="l">
              <a:lnSpc>
                <a:spcPct val="95000"/>
              </a:lnSpc>
              <a:spcBef>
                <a:spcPts val="1200"/>
              </a:spcBef>
              <a:spcAft>
                <a:spcPts val="1200"/>
              </a:spcAft>
              <a:buNone/>
            </a:pPr>
            <a:r>
              <a:rPr lang="en" sz="2200">
                <a:solidFill>
                  <a:srgbClr val="2D3B45"/>
                </a:solidFill>
              </a:rPr>
              <a:t>How does </a:t>
            </a:r>
            <a:r>
              <a:rPr lang="en" sz="2200">
                <a:solidFill>
                  <a:srgbClr val="2D3B45"/>
                </a:solidFill>
              </a:rPr>
              <a:t>technology</a:t>
            </a:r>
            <a:r>
              <a:rPr lang="en" sz="2200">
                <a:solidFill>
                  <a:srgbClr val="2D3B45"/>
                </a:solidFill>
              </a:rPr>
              <a:t> change or influence the way music is made?</a:t>
            </a:r>
            <a:endParaRPr sz="2200">
              <a:solidFill>
                <a:srgbClr val="2D3B45"/>
              </a:solidFill>
            </a:endParaRPr>
          </a:p>
        </p:txBody>
      </p:sp>
      <p:sp>
        <p:nvSpPr>
          <p:cNvPr id="68" name="Google Shape;68;p14"/>
          <p:cNvSpPr txBox="1"/>
          <p:nvPr>
            <p:ph type="title"/>
          </p:nvPr>
        </p:nvSpPr>
        <p:spPr>
          <a:xfrm>
            <a:off x="229325" y="21907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Essential Questions:</a:t>
            </a:r>
            <a:endParaRPr b="1"/>
          </a:p>
        </p:txBody>
      </p:sp>
      <p:sp>
        <p:nvSpPr>
          <p:cNvPr id="69" name="Google Shape;69;p14"/>
          <p:cNvSpPr txBox="1"/>
          <p:nvPr>
            <p:ph idx="1" type="body"/>
          </p:nvPr>
        </p:nvSpPr>
        <p:spPr>
          <a:xfrm>
            <a:off x="340550" y="920899"/>
            <a:ext cx="8520600" cy="103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rgbClr val="2D3B45"/>
                </a:solidFill>
              </a:rPr>
              <a:t>Add foley and elements of musical expression such as dynamics, tempo, register, and articulation to a piece of text.</a:t>
            </a:r>
            <a:endParaRPr sz="2200">
              <a:solidFill>
                <a:srgbClr val="2D3B4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p:txBody>
      </p:sp>
      <p:sp>
        <p:nvSpPr>
          <p:cNvPr id="198" name="Google Shape;198;p32"/>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accent5"/>
                </a:solidFill>
              </a:rPr>
              <a:t>Articulation</a:t>
            </a:r>
            <a:r>
              <a:rPr lang="en"/>
              <a:t> </a:t>
            </a:r>
            <a:endParaRPr/>
          </a:p>
        </p:txBody>
      </p:sp>
      <p:sp>
        <p:nvSpPr>
          <p:cNvPr id="199" name="Google Shape;199;p32"/>
          <p:cNvSpPr txBox="1"/>
          <p:nvPr/>
        </p:nvSpPr>
        <p:spPr>
          <a:xfrm>
            <a:off x="6477475" y="140225"/>
            <a:ext cx="2552400" cy="13392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5"/>
                </a:solidFill>
              </a:rPr>
              <a:t>Articulation Key: </a:t>
            </a:r>
            <a:r>
              <a:rPr lang="en" sz="1500">
                <a:solidFill>
                  <a:schemeClr val="dk1"/>
                </a:solidFill>
              </a:rPr>
              <a:t>*above</a:t>
            </a:r>
            <a:endParaRPr sz="1500">
              <a:solidFill>
                <a:schemeClr val="dk1"/>
              </a:solidFill>
            </a:endParaRPr>
          </a:p>
          <a:p>
            <a:pPr indent="0" lvl="0" marL="0" rtl="0" algn="l">
              <a:spcBef>
                <a:spcPts val="0"/>
              </a:spcBef>
              <a:spcAft>
                <a:spcPts val="0"/>
              </a:spcAft>
              <a:buNone/>
            </a:pPr>
            <a:r>
              <a:rPr b="1" lang="en" sz="2000">
                <a:solidFill>
                  <a:schemeClr val="accent5"/>
                </a:solidFill>
              </a:rPr>
              <a:t>.</a:t>
            </a:r>
            <a:r>
              <a:rPr lang="en" sz="2000">
                <a:solidFill>
                  <a:schemeClr val="accent5"/>
                </a:solidFill>
              </a:rPr>
              <a:t> </a:t>
            </a:r>
            <a:r>
              <a:rPr lang="en" sz="1500">
                <a:solidFill>
                  <a:schemeClr val="dk1"/>
                </a:solidFill>
              </a:rPr>
              <a:t>= staccato (short)</a:t>
            </a:r>
            <a:endParaRPr sz="1500">
              <a:solidFill>
                <a:schemeClr val="dk1"/>
              </a:solidFill>
            </a:endParaRPr>
          </a:p>
          <a:p>
            <a:pPr indent="0" lvl="0" marL="0" rtl="0" algn="l">
              <a:spcBef>
                <a:spcPts val="0"/>
              </a:spcBef>
              <a:spcAft>
                <a:spcPts val="0"/>
              </a:spcAft>
              <a:buNone/>
            </a:pPr>
            <a:r>
              <a:rPr b="1" lang="en" sz="2000">
                <a:solidFill>
                  <a:schemeClr val="accent5"/>
                </a:solidFill>
              </a:rPr>
              <a:t>_</a:t>
            </a:r>
            <a:r>
              <a:rPr lang="en" sz="1500">
                <a:solidFill>
                  <a:schemeClr val="dk1"/>
                </a:solidFill>
              </a:rPr>
              <a:t> = legato (long)</a:t>
            </a:r>
            <a:endParaRPr sz="1500">
              <a:solidFill>
                <a:schemeClr val="dk1"/>
              </a:solidFill>
            </a:endParaRPr>
          </a:p>
          <a:p>
            <a:pPr indent="0" lvl="0" marL="0" rtl="0" algn="l">
              <a:spcBef>
                <a:spcPts val="0"/>
              </a:spcBef>
              <a:spcAft>
                <a:spcPts val="0"/>
              </a:spcAft>
              <a:buNone/>
            </a:pPr>
            <a:r>
              <a:rPr b="1" lang="en" sz="2000">
                <a:solidFill>
                  <a:schemeClr val="accent5"/>
                </a:solidFill>
              </a:rPr>
              <a:t>&gt;</a:t>
            </a:r>
            <a:r>
              <a:rPr lang="en" sz="2000">
                <a:solidFill>
                  <a:schemeClr val="accent5"/>
                </a:solidFill>
              </a:rPr>
              <a:t> </a:t>
            </a:r>
            <a:r>
              <a:rPr lang="en" sz="1500">
                <a:solidFill>
                  <a:schemeClr val="dk1"/>
                </a:solidFill>
              </a:rPr>
              <a:t>= </a:t>
            </a:r>
            <a:r>
              <a:rPr lang="en" sz="1500">
                <a:solidFill>
                  <a:schemeClr val="dk1"/>
                </a:solidFill>
              </a:rPr>
              <a:t>accented (emphasized)</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rPr lang="en"/>
              <a:t>										</a:t>
            </a:r>
            <a:r>
              <a:rPr b="1" lang="en">
                <a:solidFill>
                  <a:schemeClr val="accent5"/>
                </a:solidFill>
              </a:rPr>
              <a:t>_</a:t>
            </a:r>
            <a:endParaRPr b="1">
              <a:solidFill>
                <a:schemeClr val="accent5"/>
              </a:solidFill>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rPr b="1" lang="en">
                <a:solidFill>
                  <a:schemeClr val="accent5"/>
                </a:solidFill>
              </a:rPr>
              <a:t>    _</a:t>
            </a:r>
            <a:r>
              <a:rPr lang="en"/>
              <a:t>	</a:t>
            </a:r>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rPr lang="en"/>
              <a:t>													    </a:t>
            </a:r>
            <a:r>
              <a:rPr lang="en">
                <a:solidFill>
                  <a:schemeClr val="accent5"/>
                </a:solidFill>
              </a:rPr>
              <a:t>&gt;</a:t>
            </a:r>
            <a:endParaRPr>
              <a:solidFill>
                <a:schemeClr val="accent5"/>
              </a:solidFill>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rPr lang="en">
                <a:solidFill>
                  <a:schemeClr val="accent5"/>
                </a:solidFill>
              </a:rPr>
              <a:t>      &gt;				                   &gt;</a:t>
            </a:r>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rPr lang="en"/>
              <a:t>                             </a:t>
            </a:r>
            <a:r>
              <a:rPr lang="en">
                <a:solidFill>
                  <a:schemeClr val="accent5"/>
                </a:solidFill>
              </a:rPr>
              <a:t>   </a:t>
            </a:r>
            <a:r>
              <a:rPr b="1" lang="en">
                <a:solidFill>
                  <a:schemeClr val="accent5"/>
                </a:solidFill>
              </a:rPr>
              <a:t>.</a:t>
            </a:r>
            <a:r>
              <a:rPr lang="en">
                <a:solidFill>
                  <a:schemeClr val="accent5"/>
                </a:solidFill>
              </a:rPr>
              <a:t>&gt;</a:t>
            </a:r>
            <a:r>
              <a:rPr b="1" lang="en">
                <a:solidFill>
                  <a:schemeClr val="accent5"/>
                </a:solidFill>
              </a:rPr>
              <a:t>	                                .</a:t>
            </a:r>
            <a:endParaRPr b="1">
              <a:solidFill>
                <a:schemeClr val="accent5"/>
              </a:solidFill>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rPr lang="en"/>
              <a:t>											</a:t>
            </a:r>
            <a:r>
              <a:rPr b="1" lang="en">
                <a:solidFill>
                  <a:schemeClr val="accent5"/>
                </a:solidFill>
              </a:rPr>
              <a:t>.         .      .       .</a:t>
            </a:r>
            <a:endParaRPr b="1">
              <a:solidFill>
                <a:schemeClr val="accent5"/>
              </a:solidFill>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p:txBody>
      </p:sp>
      <p:sp>
        <p:nvSpPr>
          <p:cNvPr id="205" name="Google Shape;205;p33"/>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accent5"/>
                </a:solidFill>
              </a:rPr>
              <a:t>Articulation Sample</a:t>
            </a:r>
            <a:r>
              <a:rPr lang="en"/>
              <a:t> </a:t>
            </a:r>
            <a:endParaRPr/>
          </a:p>
        </p:txBody>
      </p:sp>
      <p:sp>
        <p:nvSpPr>
          <p:cNvPr id="206" name="Google Shape;206;p33"/>
          <p:cNvSpPr txBox="1"/>
          <p:nvPr/>
        </p:nvSpPr>
        <p:spPr>
          <a:xfrm>
            <a:off x="6477475" y="140225"/>
            <a:ext cx="2552400" cy="13392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5"/>
                </a:solidFill>
              </a:rPr>
              <a:t>Articulation Key: </a:t>
            </a:r>
            <a:r>
              <a:rPr lang="en" sz="1500">
                <a:solidFill>
                  <a:schemeClr val="dk1"/>
                </a:solidFill>
              </a:rPr>
              <a:t>*above</a:t>
            </a:r>
            <a:endParaRPr sz="1500">
              <a:solidFill>
                <a:schemeClr val="dk1"/>
              </a:solidFill>
            </a:endParaRPr>
          </a:p>
          <a:p>
            <a:pPr indent="0" lvl="0" marL="0" rtl="0" algn="l">
              <a:spcBef>
                <a:spcPts val="0"/>
              </a:spcBef>
              <a:spcAft>
                <a:spcPts val="0"/>
              </a:spcAft>
              <a:buNone/>
            </a:pPr>
            <a:r>
              <a:rPr b="1" lang="en" sz="2000">
                <a:solidFill>
                  <a:schemeClr val="accent5"/>
                </a:solidFill>
              </a:rPr>
              <a:t>.</a:t>
            </a:r>
            <a:r>
              <a:rPr lang="en" sz="2000">
                <a:solidFill>
                  <a:schemeClr val="accent5"/>
                </a:solidFill>
              </a:rPr>
              <a:t> </a:t>
            </a:r>
            <a:r>
              <a:rPr lang="en" sz="1500">
                <a:solidFill>
                  <a:schemeClr val="dk1"/>
                </a:solidFill>
              </a:rPr>
              <a:t>= staccato (short)</a:t>
            </a:r>
            <a:endParaRPr sz="1500">
              <a:solidFill>
                <a:schemeClr val="dk1"/>
              </a:solidFill>
            </a:endParaRPr>
          </a:p>
          <a:p>
            <a:pPr indent="0" lvl="0" marL="0" rtl="0" algn="l">
              <a:spcBef>
                <a:spcPts val="0"/>
              </a:spcBef>
              <a:spcAft>
                <a:spcPts val="0"/>
              </a:spcAft>
              <a:buNone/>
            </a:pPr>
            <a:r>
              <a:rPr b="1" lang="en" sz="2000">
                <a:solidFill>
                  <a:schemeClr val="accent5"/>
                </a:solidFill>
              </a:rPr>
              <a:t>_</a:t>
            </a:r>
            <a:r>
              <a:rPr lang="en" sz="1500">
                <a:solidFill>
                  <a:schemeClr val="dk1"/>
                </a:solidFill>
              </a:rPr>
              <a:t> = legato (long)</a:t>
            </a:r>
            <a:endParaRPr sz="1500">
              <a:solidFill>
                <a:schemeClr val="dk1"/>
              </a:solidFill>
            </a:endParaRPr>
          </a:p>
          <a:p>
            <a:pPr indent="0" lvl="0" marL="0" rtl="0" algn="l">
              <a:spcBef>
                <a:spcPts val="0"/>
              </a:spcBef>
              <a:spcAft>
                <a:spcPts val="0"/>
              </a:spcAft>
              <a:buNone/>
            </a:pPr>
            <a:r>
              <a:rPr b="1" lang="en" sz="2000">
                <a:solidFill>
                  <a:schemeClr val="accent5"/>
                </a:solidFill>
              </a:rPr>
              <a:t>&gt;</a:t>
            </a:r>
            <a:r>
              <a:rPr lang="en" sz="2000">
                <a:solidFill>
                  <a:schemeClr val="accent5"/>
                </a:solidFill>
              </a:rPr>
              <a:t> </a:t>
            </a:r>
            <a:r>
              <a:rPr lang="en" sz="1500">
                <a:solidFill>
                  <a:schemeClr val="dk1"/>
                </a:solidFill>
              </a:rPr>
              <a:t>= accented (emphasized)</a:t>
            </a:r>
            <a:endParaRPr sz="1800"/>
          </a:p>
        </p:txBody>
      </p:sp>
      <p:pic>
        <p:nvPicPr>
          <p:cNvPr id="207" name="Google Shape;207;p33" title="Articulation Sample.wav">
            <a:hlinkClick r:id="rId3"/>
          </p:cNvPr>
          <p:cNvPicPr preferRelativeResize="0"/>
          <p:nvPr/>
        </p:nvPicPr>
        <p:blipFill>
          <a:blip r:embed="rId4">
            <a:alphaModFix/>
          </a:blip>
          <a:stretch>
            <a:fillRect/>
          </a:stretch>
        </p:blipFill>
        <p:spPr>
          <a:xfrm>
            <a:off x="4114800" y="218225"/>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idx="1" type="body"/>
          </p:nvPr>
        </p:nvSpPr>
        <p:spPr>
          <a:xfrm>
            <a:off x="311700" y="714400"/>
            <a:ext cx="8520600" cy="369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Dynamics</a:t>
            </a:r>
            <a:r>
              <a:rPr b="1" lang="en" sz="2000"/>
              <a:t>: </a:t>
            </a:r>
            <a:r>
              <a:rPr lang="en" sz="2000"/>
              <a:t>The volume </a:t>
            </a:r>
            <a:endParaRPr sz="2000"/>
          </a:p>
          <a:p>
            <a:pPr indent="0" lvl="0" marL="0" rtl="0" algn="l">
              <a:lnSpc>
                <a:spcPct val="100000"/>
              </a:lnSpc>
              <a:spcBef>
                <a:spcPts val="0"/>
              </a:spcBef>
              <a:spcAft>
                <a:spcPts val="0"/>
              </a:spcAft>
              <a:buNone/>
            </a:pPr>
            <a:r>
              <a:t/>
            </a:r>
            <a:endParaRPr sz="2400"/>
          </a:p>
        </p:txBody>
      </p:sp>
      <p:sp>
        <p:nvSpPr>
          <p:cNvPr id="213" name="Google Shape;213;p34"/>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Review: </a:t>
            </a:r>
            <a:r>
              <a:rPr b="1" lang="en">
                <a:solidFill>
                  <a:schemeClr val="dk2"/>
                </a:solidFill>
              </a:rPr>
              <a:t>Dynamics</a:t>
            </a:r>
            <a:r>
              <a:rPr b="1" lang="en">
                <a:solidFill>
                  <a:schemeClr val="lt2"/>
                </a:solidFill>
              </a:rPr>
              <a:t> </a:t>
            </a:r>
            <a:endParaRPr b="1">
              <a:solidFill>
                <a:schemeClr val="lt2"/>
              </a:solidFill>
            </a:endParaRPr>
          </a:p>
        </p:txBody>
      </p:sp>
      <p:graphicFrame>
        <p:nvGraphicFramePr>
          <p:cNvPr id="214" name="Google Shape;214;p34"/>
          <p:cNvGraphicFramePr/>
          <p:nvPr/>
        </p:nvGraphicFramePr>
        <p:xfrm>
          <a:off x="1104900" y="1169530"/>
          <a:ext cx="3000000" cy="3000000"/>
        </p:xfrm>
        <a:graphic>
          <a:graphicData uri="http://schemas.openxmlformats.org/drawingml/2006/table">
            <a:tbl>
              <a:tblPr>
                <a:noFill/>
                <a:tableStyleId>{06C137BE-4C4C-47AA-8B7B-E3A90319C96C}</a:tableStyleId>
              </a:tblPr>
              <a:tblGrid>
                <a:gridCol w="2413000"/>
                <a:gridCol w="2887600"/>
                <a:gridCol w="1938400"/>
              </a:tblGrid>
              <a:tr h="392325">
                <a:tc>
                  <a:txBody>
                    <a:bodyPr/>
                    <a:lstStyle/>
                    <a:p>
                      <a:pPr indent="0" lvl="0" marL="0" rtl="0" algn="l">
                        <a:spcBef>
                          <a:spcPts val="0"/>
                        </a:spcBef>
                        <a:spcAft>
                          <a:spcPts val="0"/>
                        </a:spcAft>
                        <a:buNone/>
                      </a:pPr>
                      <a:r>
                        <a:rPr b="1" lang="en" sz="1600"/>
                        <a:t>Term:</a:t>
                      </a:r>
                      <a:endParaRPr b="1" sz="1600"/>
                    </a:p>
                  </a:txBody>
                  <a:tcPr marT="91425" marB="91425" marR="91425" marL="91425"/>
                </a:tc>
                <a:tc>
                  <a:txBody>
                    <a:bodyPr/>
                    <a:lstStyle/>
                    <a:p>
                      <a:pPr indent="0" lvl="0" marL="0" rtl="0" algn="l">
                        <a:spcBef>
                          <a:spcPts val="0"/>
                        </a:spcBef>
                        <a:spcAft>
                          <a:spcPts val="0"/>
                        </a:spcAft>
                        <a:buNone/>
                      </a:pPr>
                      <a:r>
                        <a:rPr b="1" lang="en" sz="1600"/>
                        <a:t>Definition:</a:t>
                      </a:r>
                      <a:endParaRPr b="1" sz="1600"/>
                    </a:p>
                  </a:txBody>
                  <a:tcPr marT="91425" marB="91425" marR="91425" marL="91425"/>
                </a:tc>
                <a:tc>
                  <a:txBody>
                    <a:bodyPr/>
                    <a:lstStyle/>
                    <a:p>
                      <a:pPr indent="0" lvl="0" marL="0" rtl="0" algn="l">
                        <a:spcBef>
                          <a:spcPts val="0"/>
                        </a:spcBef>
                        <a:spcAft>
                          <a:spcPts val="0"/>
                        </a:spcAft>
                        <a:buNone/>
                      </a:pPr>
                      <a:r>
                        <a:rPr b="1" lang="en" sz="1600"/>
                        <a:t>Symbol:</a:t>
                      </a:r>
                      <a:endParaRPr b="1" sz="1600"/>
                    </a:p>
                  </a:txBody>
                  <a:tcPr marT="91425" marB="91425" marR="91425" marL="91425"/>
                </a:tc>
              </a:tr>
              <a:tr h="392325">
                <a:tc>
                  <a:txBody>
                    <a:bodyPr/>
                    <a:lstStyle/>
                    <a:p>
                      <a:pPr indent="0" lvl="0" marL="0" rtl="0" algn="l">
                        <a:spcBef>
                          <a:spcPts val="0"/>
                        </a:spcBef>
                        <a:spcAft>
                          <a:spcPts val="0"/>
                        </a:spcAft>
                        <a:buNone/>
                      </a:pPr>
                      <a:r>
                        <a:rPr lang="en" sz="1600"/>
                        <a:t>Pianissimo</a:t>
                      </a:r>
                      <a:endParaRPr sz="1600"/>
                    </a:p>
                  </a:txBody>
                  <a:tcPr marT="91425" marB="91425" marR="91425" marL="91425"/>
                </a:tc>
                <a:tc>
                  <a:txBody>
                    <a:bodyPr/>
                    <a:lstStyle/>
                    <a:p>
                      <a:pPr indent="0" lvl="0" marL="0" rtl="0" algn="l">
                        <a:spcBef>
                          <a:spcPts val="0"/>
                        </a:spcBef>
                        <a:spcAft>
                          <a:spcPts val="0"/>
                        </a:spcAft>
                        <a:buNone/>
                      </a:pPr>
                      <a:r>
                        <a:rPr lang="en" sz="1600"/>
                        <a:t>Very quiet</a:t>
                      </a:r>
                      <a:endParaRPr sz="1600"/>
                    </a:p>
                  </a:txBody>
                  <a:tcPr marT="91425" marB="91425" marR="91425" marL="91425"/>
                </a:tc>
                <a:tc>
                  <a:txBody>
                    <a:bodyPr/>
                    <a:lstStyle/>
                    <a:p>
                      <a:pPr indent="0" lvl="0" marL="0" rtl="0" algn="l">
                        <a:spcBef>
                          <a:spcPts val="0"/>
                        </a:spcBef>
                        <a:spcAft>
                          <a:spcPts val="0"/>
                        </a:spcAft>
                        <a:buNone/>
                      </a:pPr>
                      <a:r>
                        <a:rPr lang="en" sz="1600"/>
                        <a:t>pp</a:t>
                      </a:r>
                      <a:endParaRPr sz="1600"/>
                    </a:p>
                  </a:txBody>
                  <a:tcPr marT="91425" marB="91425" marR="91425" marL="91425"/>
                </a:tc>
              </a:tr>
              <a:tr h="392325">
                <a:tc>
                  <a:txBody>
                    <a:bodyPr/>
                    <a:lstStyle/>
                    <a:p>
                      <a:pPr indent="0" lvl="0" marL="0" rtl="0" algn="l">
                        <a:spcBef>
                          <a:spcPts val="0"/>
                        </a:spcBef>
                        <a:spcAft>
                          <a:spcPts val="0"/>
                        </a:spcAft>
                        <a:buNone/>
                      </a:pPr>
                      <a:r>
                        <a:rPr lang="en" sz="1600"/>
                        <a:t>Piano</a:t>
                      </a:r>
                      <a:endParaRPr sz="1600"/>
                    </a:p>
                  </a:txBody>
                  <a:tcPr marT="91425" marB="91425" marR="91425" marL="91425"/>
                </a:tc>
                <a:tc>
                  <a:txBody>
                    <a:bodyPr/>
                    <a:lstStyle/>
                    <a:p>
                      <a:pPr indent="0" lvl="0" marL="0" rtl="0" algn="l">
                        <a:spcBef>
                          <a:spcPts val="0"/>
                        </a:spcBef>
                        <a:spcAft>
                          <a:spcPts val="0"/>
                        </a:spcAft>
                        <a:buNone/>
                      </a:pPr>
                      <a:r>
                        <a:rPr lang="en" sz="1600"/>
                        <a:t>Quiet</a:t>
                      </a:r>
                      <a:endParaRPr sz="1600"/>
                    </a:p>
                  </a:txBody>
                  <a:tcPr marT="91425" marB="91425" marR="91425" marL="91425"/>
                </a:tc>
                <a:tc>
                  <a:txBody>
                    <a:bodyPr/>
                    <a:lstStyle/>
                    <a:p>
                      <a:pPr indent="0" lvl="0" marL="0" rtl="0" algn="l">
                        <a:spcBef>
                          <a:spcPts val="0"/>
                        </a:spcBef>
                        <a:spcAft>
                          <a:spcPts val="0"/>
                        </a:spcAft>
                        <a:buNone/>
                      </a:pPr>
                      <a:r>
                        <a:rPr lang="en" sz="1600"/>
                        <a:t>p</a:t>
                      </a:r>
                      <a:endParaRPr sz="1600"/>
                    </a:p>
                  </a:txBody>
                  <a:tcPr marT="91425" marB="91425" marR="91425" marL="91425"/>
                </a:tc>
              </a:tr>
              <a:tr h="392325">
                <a:tc>
                  <a:txBody>
                    <a:bodyPr/>
                    <a:lstStyle/>
                    <a:p>
                      <a:pPr indent="0" lvl="0" marL="0" rtl="0" algn="l">
                        <a:spcBef>
                          <a:spcPts val="0"/>
                        </a:spcBef>
                        <a:spcAft>
                          <a:spcPts val="0"/>
                        </a:spcAft>
                        <a:buNone/>
                      </a:pPr>
                      <a:r>
                        <a:rPr lang="en" sz="1600"/>
                        <a:t>Mezzo Piano</a:t>
                      </a:r>
                      <a:endParaRPr sz="1600"/>
                    </a:p>
                  </a:txBody>
                  <a:tcPr marT="91425" marB="91425" marR="91425" marL="91425"/>
                </a:tc>
                <a:tc>
                  <a:txBody>
                    <a:bodyPr/>
                    <a:lstStyle/>
                    <a:p>
                      <a:pPr indent="0" lvl="0" marL="0" rtl="0" algn="l">
                        <a:spcBef>
                          <a:spcPts val="0"/>
                        </a:spcBef>
                        <a:spcAft>
                          <a:spcPts val="0"/>
                        </a:spcAft>
                        <a:buNone/>
                      </a:pPr>
                      <a:r>
                        <a:rPr lang="en" sz="1600"/>
                        <a:t>Medium/Somewhat Quiet</a:t>
                      </a:r>
                      <a:endParaRPr sz="1600"/>
                    </a:p>
                  </a:txBody>
                  <a:tcPr marT="91425" marB="91425" marR="91425" marL="91425"/>
                </a:tc>
                <a:tc>
                  <a:txBody>
                    <a:bodyPr/>
                    <a:lstStyle/>
                    <a:p>
                      <a:pPr indent="0" lvl="0" marL="0" rtl="0" algn="l">
                        <a:spcBef>
                          <a:spcPts val="0"/>
                        </a:spcBef>
                        <a:spcAft>
                          <a:spcPts val="0"/>
                        </a:spcAft>
                        <a:buNone/>
                      </a:pPr>
                      <a:r>
                        <a:rPr lang="en" sz="1600"/>
                        <a:t>mp</a:t>
                      </a:r>
                      <a:endParaRPr sz="1600"/>
                    </a:p>
                  </a:txBody>
                  <a:tcPr marT="91425" marB="91425" marR="91425" marL="91425"/>
                </a:tc>
              </a:tr>
              <a:tr h="392325">
                <a:tc>
                  <a:txBody>
                    <a:bodyPr/>
                    <a:lstStyle/>
                    <a:p>
                      <a:pPr indent="0" lvl="0" marL="0" rtl="0" algn="l">
                        <a:spcBef>
                          <a:spcPts val="0"/>
                        </a:spcBef>
                        <a:spcAft>
                          <a:spcPts val="0"/>
                        </a:spcAft>
                        <a:buNone/>
                      </a:pPr>
                      <a:r>
                        <a:rPr lang="en" sz="1600"/>
                        <a:t>Mezzo Forte</a:t>
                      </a:r>
                      <a:endParaRPr sz="1600"/>
                    </a:p>
                  </a:txBody>
                  <a:tcPr marT="91425" marB="91425" marR="91425" marL="91425"/>
                </a:tc>
                <a:tc>
                  <a:txBody>
                    <a:bodyPr/>
                    <a:lstStyle/>
                    <a:p>
                      <a:pPr indent="0" lvl="0" marL="0" rtl="0" algn="l">
                        <a:spcBef>
                          <a:spcPts val="0"/>
                        </a:spcBef>
                        <a:spcAft>
                          <a:spcPts val="0"/>
                        </a:spcAft>
                        <a:buNone/>
                      </a:pPr>
                      <a:r>
                        <a:rPr lang="en" sz="1600"/>
                        <a:t>Medium/Somewhat Loud</a:t>
                      </a:r>
                      <a:endParaRPr sz="1600"/>
                    </a:p>
                  </a:txBody>
                  <a:tcPr marT="91425" marB="91425" marR="91425" marL="91425"/>
                </a:tc>
                <a:tc>
                  <a:txBody>
                    <a:bodyPr/>
                    <a:lstStyle/>
                    <a:p>
                      <a:pPr indent="0" lvl="0" marL="0" rtl="0" algn="l">
                        <a:spcBef>
                          <a:spcPts val="0"/>
                        </a:spcBef>
                        <a:spcAft>
                          <a:spcPts val="0"/>
                        </a:spcAft>
                        <a:buNone/>
                      </a:pPr>
                      <a:r>
                        <a:rPr lang="en" sz="1600"/>
                        <a:t>mf</a:t>
                      </a:r>
                      <a:endParaRPr sz="1600"/>
                    </a:p>
                  </a:txBody>
                  <a:tcPr marT="91425" marB="91425" marR="91425" marL="91425"/>
                </a:tc>
              </a:tr>
              <a:tr h="392325">
                <a:tc>
                  <a:txBody>
                    <a:bodyPr/>
                    <a:lstStyle/>
                    <a:p>
                      <a:pPr indent="0" lvl="0" marL="0" rtl="0" algn="l">
                        <a:spcBef>
                          <a:spcPts val="0"/>
                        </a:spcBef>
                        <a:spcAft>
                          <a:spcPts val="0"/>
                        </a:spcAft>
                        <a:buNone/>
                      </a:pPr>
                      <a:r>
                        <a:rPr lang="en" sz="1600"/>
                        <a:t>Forte</a:t>
                      </a:r>
                      <a:endParaRPr sz="1600"/>
                    </a:p>
                  </a:txBody>
                  <a:tcPr marT="91425" marB="91425" marR="91425" marL="91425"/>
                </a:tc>
                <a:tc>
                  <a:txBody>
                    <a:bodyPr/>
                    <a:lstStyle/>
                    <a:p>
                      <a:pPr indent="0" lvl="0" marL="0" rtl="0" algn="l">
                        <a:spcBef>
                          <a:spcPts val="0"/>
                        </a:spcBef>
                        <a:spcAft>
                          <a:spcPts val="0"/>
                        </a:spcAft>
                        <a:buNone/>
                      </a:pPr>
                      <a:r>
                        <a:rPr lang="en" sz="1600"/>
                        <a:t>Loud</a:t>
                      </a:r>
                      <a:endParaRPr sz="1600"/>
                    </a:p>
                  </a:txBody>
                  <a:tcPr marT="91425" marB="91425" marR="91425" marL="91425"/>
                </a:tc>
                <a:tc>
                  <a:txBody>
                    <a:bodyPr/>
                    <a:lstStyle/>
                    <a:p>
                      <a:pPr indent="0" lvl="0" marL="0" rtl="0" algn="l">
                        <a:spcBef>
                          <a:spcPts val="0"/>
                        </a:spcBef>
                        <a:spcAft>
                          <a:spcPts val="0"/>
                        </a:spcAft>
                        <a:buNone/>
                      </a:pPr>
                      <a:r>
                        <a:rPr lang="en" sz="1600"/>
                        <a:t>f</a:t>
                      </a:r>
                      <a:endParaRPr sz="1600"/>
                    </a:p>
                  </a:txBody>
                  <a:tcPr marT="91425" marB="91425" marR="91425" marL="91425"/>
                </a:tc>
              </a:tr>
              <a:tr h="392325">
                <a:tc>
                  <a:txBody>
                    <a:bodyPr/>
                    <a:lstStyle/>
                    <a:p>
                      <a:pPr indent="0" lvl="0" marL="0" rtl="0" algn="l">
                        <a:spcBef>
                          <a:spcPts val="0"/>
                        </a:spcBef>
                        <a:spcAft>
                          <a:spcPts val="0"/>
                        </a:spcAft>
                        <a:buNone/>
                      </a:pPr>
                      <a:r>
                        <a:rPr lang="en" sz="1600"/>
                        <a:t>Fortissimo</a:t>
                      </a:r>
                      <a:endParaRPr sz="1600"/>
                    </a:p>
                  </a:txBody>
                  <a:tcPr marT="91425" marB="91425" marR="91425" marL="91425"/>
                </a:tc>
                <a:tc>
                  <a:txBody>
                    <a:bodyPr/>
                    <a:lstStyle/>
                    <a:p>
                      <a:pPr indent="0" lvl="0" marL="0" rtl="0" algn="l">
                        <a:spcBef>
                          <a:spcPts val="0"/>
                        </a:spcBef>
                        <a:spcAft>
                          <a:spcPts val="0"/>
                        </a:spcAft>
                        <a:buNone/>
                      </a:pPr>
                      <a:r>
                        <a:rPr lang="en" sz="1600"/>
                        <a:t>Very Loud</a:t>
                      </a:r>
                      <a:endParaRPr sz="1600"/>
                    </a:p>
                  </a:txBody>
                  <a:tcPr marT="91425" marB="91425" marR="91425" marL="91425"/>
                </a:tc>
                <a:tc>
                  <a:txBody>
                    <a:bodyPr/>
                    <a:lstStyle/>
                    <a:p>
                      <a:pPr indent="0" lvl="0" marL="0" rtl="0" algn="l">
                        <a:spcBef>
                          <a:spcPts val="0"/>
                        </a:spcBef>
                        <a:spcAft>
                          <a:spcPts val="0"/>
                        </a:spcAft>
                        <a:buNone/>
                      </a:pPr>
                      <a:r>
                        <a:rPr lang="en" sz="1600"/>
                        <a:t>ff</a:t>
                      </a:r>
                      <a:endParaRPr sz="1600"/>
                    </a:p>
                  </a:txBody>
                  <a:tcPr marT="91425" marB="91425" marR="91425" marL="91425"/>
                </a:tc>
              </a:tr>
              <a:tr h="392325">
                <a:tc>
                  <a:txBody>
                    <a:bodyPr/>
                    <a:lstStyle/>
                    <a:p>
                      <a:pPr indent="0" lvl="0" marL="0" rtl="0" algn="l">
                        <a:spcBef>
                          <a:spcPts val="0"/>
                        </a:spcBef>
                        <a:spcAft>
                          <a:spcPts val="0"/>
                        </a:spcAft>
                        <a:buNone/>
                      </a:pPr>
                      <a:r>
                        <a:rPr lang="en" sz="1600"/>
                        <a:t>Crescendo</a:t>
                      </a:r>
                      <a:endParaRPr sz="1600"/>
                    </a:p>
                  </a:txBody>
                  <a:tcPr marT="91425" marB="91425" marR="91425" marL="91425"/>
                </a:tc>
                <a:tc>
                  <a:txBody>
                    <a:bodyPr/>
                    <a:lstStyle/>
                    <a:p>
                      <a:pPr indent="0" lvl="0" marL="0" rtl="0" algn="l">
                        <a:spcBef>
                          <a:spcPts val="0"/>
                        </a:spcBef>
                        <a:spcAft>
                          <a:spcPts val="0"/>
                        </a:spcAft>
                        <a:buNone/>
                      </a:pPr>
                      <a:r>
                        <a:rPr lang="en" sz="1600"/>
                        <a:t>Gradually get louder</a:t>
                      </a:r>
                      <a:endParaRPr sz="1600"/>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392325">
                <a:tc>
                  <a:txBody>
                    <a:bodyPr/>
                    <a:lstStyle/>
                    <a:p>
                      <a:pPr indent="0" lvl="0" marL="0" rtl="0" algn="l">
                        <a:spcBef>
                          <a:spcPts val="0"/>
                        </a:spcBef>
                        <a:spcAft>
                          <a:spcPts val="0"/>
                        </a:spcAft>
                        <a:buNone/>
                      </a:pPr>
                      <a:r>
                        <a:rPr lang="en" sz="1600"/>
                        <a:t>Decrescendo </a:t>
                      </a:r>
                      <a:endParaRPr sz="1600"/>
                    </a:p>
                  </a:txBody>
                  <a:tcPr marT="91425" marB="91425" marR="91425" marL="91425"/>
                </a:tc>
                <a:tc>
                  <a:txBody>
                    <a:bodyPr/>
                    <a:lstStyle/>
                    <a:p>
                      <a:pPr indent="0" lvl="0" marL="0" rtl="0" algn="l">
                        <a:spcBef>
                          <a:spcPts val="0"/>
                        </a:spcBef>
                        <a:spcAft>
                          <a:spcPts val="0"/>
                        </a:spcAft>
                        <a:buNone/>
                      </a:pPr>
                      <a:r>
                        <a:rPr lang="en" sz="1600"/>
                        <a:t>Gradually get softer</a:t>
                      </a:r>
                      <a:endParaRPr sz="1600"/>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bl>
          </a:graphicData>
        </a:graphic>
      </p:graphicFrame>
      <p:cxnSp>
        <p:nvCxnSpPr>
          <p:cNvPr id="215" name="Google Shape;215;p34"/>
          <p:cNvCxnSpPr/>
          <p:nvPr/>
        </p:nvCxnSpPr>
        <p:spPr>
          <a:xfrm flipH="1" rot="10800000">
            <a:off x="6580100" y="4272050"/>
            <a:ext cx="1398000" cy="102600"/>
          </a:xfrm>
          <a:prstGeom prst="straightConnector1">
            <a:avLst/>
          </a:prstGeom>
          <a:noFill/>
          <a:ln cap="flat" cmpd="sng" w="9525">
            <a:solidFill>
              <a:schemeClr val="dk1"/>
            </a:solidFill>
            <a:prstDash val="solid"/>
            <a:round/>
            <a:headEnd len="med" w="med" type="none"/>
            <a:tailEnd len="med" w="med" type="none"/>
          </a:ln>
        </p:spPr>
      </p:cxnSp>
      <p:cxnSp>
        <p:nvCxnSpPr>
          <p:cNvPr id="216" name="Google Shape;216;p34"/>
          <p:cNvCxnSpPr/>
          <p:nvPr/>
        </p:nvCxnSpPr>
        <p:spPr>
          <a:xfrm>
            <a:off x="6599325" y="4381075"/>
            <a:ext cx="1378800" cy="96000"/>
          </a:xfrm>
          <a:prstGeom prst="straightConnector1">
            <a:avLst/>
          </a:prstGeom>
          <a:noFill/>
          <a:ln cap="flat" cmpd="sng" w="9525">
            <a:solidFill>
              <a:schemeClr val="dk1"/>
            </a:solidFill>
            <a:prstDash val="solid"/>
            <a:round/>
            <a:headEnd len="med" w="med" type="none"/>
            <a:tailEnd len="med" w="med" type="none"/>
          </a:ln>
        </p:spPr>
      </p:cxnSp>
      <p:cxnSp>
        <p:nvCxnSpPr>
          <p:cNvPr id="217" name="Google Shape;217;p34"/>
          <p:cNvCxnSpPr/>
          <p:nvPr/>
        </p:nvCxnSpPr>
        <p:spPr>
          <a:xfrm>
            <a:off x="6631400" y="4708150"/>
            <a:ext cx="1424100" cy="128100"/>
          </a:xfrm>
          <a:prstGeom prst="straightConnector1">
            <a:avLst/>
          </a:prstGeom>
          <a:noFill/>
          <a:ln cap="flat" cmpd="sng" w="9525">
            <a:solidFill>
              <a:schemeClr val="dk1"/>
            </a:solidFill>
            <a:prstDash val="solid"/>
            <a:round/>
            <a:headEnd len="med" w="med" type="none"/>
            <a:tailEnd len="med" w="med" type="none"/>
          </a:ln>
        </p:spPr>
      </p:cxnSp>
      <p:cxnSp>
        <p:nvCxnSpPr>
          <p:cNvPr id="218" name="Google Shape;218;p34"/>
          <p:cNvCxnSpPr/>
          <p:nvPr/>
        </p:nvCxnSpPr>
        <p:spPr>
          <a:xfrm flipH="1">
            <a:off x="6657075" y="4842825"/>
            <a:ext cx="1410900" cy="96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idx="1" type="body"/>
          </p:nvPr>
        </p:nvSpPr>
        <p:spPr>
          <a:xfrm>
            <a:off x="6900" y="1095400"/>
            <a:ext cx="83688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00"/>
              <a:t>One  morning  a  mosquito  saw  an  iguana  drinking  at  a  waterhole.    </a:t>
            </a:r>
            <a:endParaRPr sz="1500"/>
          </a:p>
          <a:p>
            <a:pPr indent="0" lvl="0" marL="0" rtl="0" algn="l">
              <a:lnSpc>
                <a:spcPct val="150000"/>
              </a:lnSpc>
              <a:spcBef>
                <a:spcPts val="0"/>
              </a:spcBef>
              <a:spcAft>
                <a:spcPts val="0"/>
              </a:spcAft>
              <a:buSzPts val="770"/>
              <a:buNone/>
            </a:pPr>
            <a:r>
              <a:t/>
            </a:r>
            <a:endParaRPr sz="1500">
              <a:solidFill>
                <a:schemeClr val="dk2"/>
              </a:solidFill>
            </a:endParaRPr>
          </a:p>
          <a:p>
            <a:pPr indent="0" lvl="0" marL="0" rtl="0" algn="l">
              <a:lnSpc>
                <a:spcPct val="95000"/>
              </a:lnSpc>
              <a:spcBef>
                <a:spcPts val="0"/>
              </a:spcBef>
              <a:spcAft>
                <a:spcPts val="0"/>
              </a:spcAft>
              <a:buSzPts val="770"/>
              <a:buNone/>
            </a:pPr>
            <a:r>
              <a:rPr lang="en" sz="1500"/>
              <a:t>The  mosquito  said, “Iguana,  you  will  never  believe  what  I  saw  yesterday.”   </a:t>
            </a:r>
            <a:endParaRPr sz="1500"/>
          </a:p>
          <a:p>
            <a:pPr indent="0" lvl="0" marL="0" rtl="0" algn="l">
              <a:lnSpc>
                <a:spcPct val="150000"/>
              </a:lnSpc>
              <a:spcBef>
                <a:spcPts val="0"/>
              </a:spcBef>
              <a:spcAft>
                <a:spcPts val="0"/>
              </a:spcAft>
              <a:buSzPts val="770"/>
              <a:buNone/>
            </a:pPr>
            <a:r>
              <a:t/>
            </a:r>
            <a:endParaRPr sz="1500"/>
          </a:p>
          <a:p>
            <a:pPr indent="0" lvl="0" marL="0" rtl="0" algn="l">
              <a:lnSpc>
                <a:spcPct val="95000"/>
              </a:lnSpc>
              <a:spcBef>
                <a:spcPts val="0"/>
              </a:spcBef>
              <a:spcAft>
                <a:spcPts val="0"/>
              </a:spcAft>
              <a:buSzPts val="770"/>
              <a:buNone/>
            </a:pPr>
            <a:r>
              <a:rPr lang="en" sz="1500"/>
              <a:t>“Try  me,”  said  the  iguana.    </a:t>
            </a:r>
            <a:endParaRPr sz="1500"/>
          </a:p>
          <a:p>
            <a:pPr indent="0" lvl="0" marL="0" rtl="0" algn="l">
              <a:lnSpc>
                <a:spcPct val="150000"/>
              </a:lnSpc>
              <a:spcBef>
                <a:spcPts val="0"/>
              </a:spcBef>
              <a:spcAft>
                <a:spcPts val="0"/>
              </a:spcAft>
              <a:buSzPts val="770"/>
              <a:buNone/>
            </a:pPr>
            <a:r>
              <a:t/>
            </a:r>
            <a:endParaRPr sz="1500"/>
          </a:p>
          <a:p>
            <a:pPr indent="0" lvl="0" marL="0" rtl="0" algn="l">
              <a:lnSpc>
                <a:spcPct val="95000"/>
              </a:lnSpc>
              <a:spcBef>
                <a:spcPts val="0"/>
              </a:spcBef>
              <a:spcAft>
                <a:spcPts val="0"/>
              </a:spcAft>
              <a:buSzPts val="770"/>
              <a:buNone/>
            </a:pPr>
            <a:r>
              <a:rPr lang="en" sz="1500"/>
              <a:t>The  mosquito  said,  “I  saw  a  farmer  digging  yams  that  were  as  big  as  I  am.” </a:t>
            </a:r>
            <a:endParaRPr sz="1500"/>
          </a:p>
          <a:p>
            <a:pPr indent="0" lvl="0" marL="0" rtl="0" algn="l">
              <a:lnSpc>
                <a:spcPct val="150000"/>
              </a:lnSpc>
              <a:spcBef>
                <a:spcPts val="0"/>
              </a:spcBef>
              <a:spcAft>
                <a:spcPts val="0"/>
              </a:spcAft>
              <a:buSzPts val="770"/>
              <a:buNone/>
            </a:pPr>
            <a:r>
              <a:t/>
            </a:r>
            <a:endParaRPr sz="1500"/>
          </a:p>
          <a:p>
            <a:pPr indent="0" lvl="0" marL="0" rtl="0" algn="l">
              <a:lnSpc>
                <a:spcPct val="95000"/>
              </a:lnSpc>
              <a:spcBef>
                <a:spcPts val="0"/>
              </a:spcBef>
              <a:spcAft>
                <a:spcPts val="0"/>
              </a:spcAft>
              <a:buSzPts val="770"/>
              <a:buNone/>
            </a:pPr>
            <a:r>
              <a:rPr lang="en" sz="1500"/>
              <a:t>  “What’s  a  mosquito  compared  to  a  yam?”   snapped  the  iguana  grumpily. </a:t>
            </a:r>
            <a:endParaRPr sz="1500"/>
          </a:p>
          <a:p>
            <a:pPr indent="0" lvl="0" marL="0" rtl="0" algn="l">
              <a:lnSpc>
                <a:spcPct val="150000"/>
              </a:lnSpc>
              <a:spcBef>
                <a:spcPts val="0"/>
              </a:spcBef>
              <a:spcAft>
                <a:spcPts val="0"/>
              </a:spcAft>
              <a:buSzPts val="770"/>
              <a:buNone/>
            </a:pPr>
            <a:r>
              <a:t/>
            </a:r>
            <a:endParaRPr sz="1500">
              <a:solidFill>
                <a:schemeClr val="dk2"/>
              </a:solidFill>
            </a:endParaRPr>
          </a:p>
          <a:p>
            <a:pPr indent="0" lvl="0" marL="0" rtl="0" algn="l">
              <a:lnSpc>
                <a:spcPct val="95000"/>
              </a:lnSpc>
              <a:spcBef>
                <a:spcPts val="0"/>
              </a:spcBef>
              <a:spcAft>
                <a:spcPts val="0"/>
              </a:spcAft>
              <a:buSzPts val="770"/>
              <a:buNone/>
            </a:pPr>
            <a:r>
              <a:rPr lang="en" sz="1500"/>
              <a:t>  “I  would  rather  be  deaf  than  listen  to  such  nonsense!”    </a:t>
            </a:r>
            <a:endParaRPr sz="1500"/>
          </a:p>
          <a:p>
            <a:pPr indent="0" lvl="0" marL="0" rtl="0" algn="l">
              <a:lnSpc>
                <a:spcPct val="150000"/>
              </a:lnSpc>
              <a:spcBef>
                <a:spcPts val="0"/>
              </a:spcBef>
              <a:spcAft>
                <a:spcPts val="0"/>
              </a:spcAft>
              <a:buSzPts val="770"/>
              <a:buNone/>
            </a:pPr>
            <a:r>
              <a:t/>
            </a:r>
            <a:endParaRPr sz="1500">
              <a:solidFill>
                <a:schemeClr val="dk2"/>
              </a:solidFill>
            </a:endParaRPr>
          </a:p>
          <a:p>
            <a:pPr indent="0" lvl="0" marL="0" rtl="0" algn="l">
              <a:lnSpc>
                <a:spcPct val="95000"/>
              </a:lnSpc>
              <a:spcBef>
                <a:spcPts val="0"/>
              </a:spcBef>
              <a:spcAft>
                <a:spcPts val="0"/>
              </a:spcAft>
              <a:buSzPts val="770"/>
              <a:buNone/>
            </a:pPr>
            <a:r>
              <a:rPr lang="en" sz="1500"/>
              <a:t>Then  he  stuck  two  sticks  in  his  ears  and  went  off,   mek,  mek,  mek,  mek, through  the  reeds.</a:t>
            </a:r>
            <a:endParaRPr sz="1500"/>
          </a:p>
          <a:p>
            <a:pPr indent="0" lvl="0" marL="0" rtl="0" algn="l">
              <a:lnSpc>
                <a:spcPct val="150000"/>
              </a:lnSpc>
              <a:spcBef>
                <a:spcPts val="0"/>
              </a:spcBef>
              <a:spcAft>
                <a:spcPts val="0"/>
              </a:spcAft>
              <a:buSzPts val="770"/>
              <a:buNone/>
            </a:pPr>
            <a:r>
              <a:t/>
            </a:r>
            <a:endParaRPr sz="1500">
              <a:solidFill>
                <a:schemeClr val="dk2"/>
              </a:solidFill>
            </a:endParaRPr>
          </a:p>
        </p:txBody>
      </p:sp>
      <p:sp>
        <p:nvSpPr>
          <p:cNvPr id="224" name="Google Shape;224;p35"/>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dk2"/>
                </a:solidFill>
              </a:rPr>
              <a:t>Dynamics</a:t>
            </a:r>
            <a:endParaRPr>
              <a:solidFill>
                <a:schemeClr val="dk2"/>
              </a:solidFill>
            </a:endParaRPr>
          </a:p>
        </p:txBody>
      </p:sp>
      <p:sp>
        <p:nvSpPr>
          <p:cNvPr id="225" name="Google Shape;225;p35"/>
          <p:cNvSpPr txBox="1"/>
          <p:nvPr/>
        </p:nvSpPr>
        <p:spPr>
          <a:xfrm>
            <a:off x="6259425" y="64025"/>
            <a:ext cx="2809200" cy="2262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Dynamics</a:t>
            </a:r>
            <a:r>
              <a:rPr b="1" lang="en" sz="1500">
                <a:solidFill>
                  <a:schemeClr val="dk2"/>
                </a:solidFill>
              </a:rPr>
              <a:t> Key: </a:t>
            </a:r>
            <a:r>
              <a:rPr lang="en" sz="1500">
                <a:solidFill>
                  <a:schemeClr val="dk1"/>
                </a:solidFill>
              </a:rPr>
              <a:t>*below</a:t>
            </a:r>
            <a:endParaRPr sz="1500">
              <a:solidFill>
                <a:schemeClr val="dk1"/>
              </a:solidFill>
            </a:endParaRPr>
          </a:p>
          <a:p>
            <a:pPr indent="0" lvl="0" marL="0" rtl="0" algn="l">
              <a:spcBef>
                <a:spcPts val="0"/>
              </a:spcBef>
              <a:spcAft>
                <a:spcPts val="0"/>
              </a:spcAft>
              <a:buNone/>
            </a:pPr>
            <a:r>
              <a:rPr b="1" lang="en" sz="1500">
                <a:solidFill>
                  <a:schemeClr val="dk2"/>
                </a:solidFill>
              </a:rPr>
              <a:t>pp </a:t>
            </a:r>
            <a:r>
              <a:rPr lang="en" sz="1500">
                <a:solidFill>
                  <a:schemeClr val="dk1"/>
                </a:solidFill>
              </a:rPr>
              <a:t>= pianissimo (very soft)</a:t>
            </a:r>
            <a:endParaRPr sz="1500">
              <a:solidFill>
                <a:schemeClr val="dk1"/>
              </a:solidFill>
            </a:endParaRPr>
          </a:p>
          <a:p>
            <a:pPr indent="0" lvl="0" marL="0" rtl="0" algn="l">
              <a:spcBef>
                <a:spcPts val="0"/>
              </a:spcBef>
              <a:spcAft>
                <a:spcPts val="0"/>
              </a:spcAft>
              <a:buNone/>
            </a:pPr>
            <a:r>
              <a:rPr b="1" lang="en" sz="1500">
                <a:solidFill>
                  <a:schemeClr val="dk2"/>
                </a:solidFill>
              </a:rPr>
              <a:t>p </a:t>
            </a:r>
            <a:r>
              <a:rPr lang="en" sz="1500">
                <a:solidFill>
                  <a:schemeClr val="dk1"/>
                </a:solidFill>
              </a:rPr>
              <a:t>= piano (soft)</a:t>
            </a:r>
            <a:endParaRPr sz="1500">
              <a:solidFill>
                <a:schemeClr val="dk1"/>
              </a:solidFill>
            </a:endParaRPr>
          </a:p>
          <a:p>
            <a:pPr indent="0" lvl="0" marL="0" rtl="0" algn="l">
              <a:spcBef>
                <a:spcPts val="0"/>
              </a:spcBef>
              <a:spcAft>
                <a:spcPts val="0"/>
              </a:spcAft>
              <a:buNone/>
            </a:pPr>
            <a:r>
              <a:rPr b="1" lang="en" sz="1500">
                <a:solidFill>
                  <a:schemeClr val="dk2"/>
                </a:solidFill>
              </a:rPr>
              <a:t>mp</a:t>
            </a:r>
            <a:r>
              <a:rPr lang="en" sz="1500">
                <a:solidFill>
                  <a:schemeClr val="dk1"/>
                </a:solidFill>
              </a:rPr>
              <a:t> = mezzo piano (med soft)</a:t>
            </a:r>
            <a:endParaRPr sz="1500">
              <a:solidFill>
                <a:schemeClr val="dk1"/>
              </a:solidFill>
            </a:endParaRPr>
          </a:p>
          <a:p>
            <a:pPr indent="0" lvl="0" marL="0" rtl="0" algn="l">
              <a:spcBef>
                <a:spcPts val="0"/>
              </a:spcBef>
              <a:spcAft>
                <a:spcPts val="0"/>
              </a:spcAft>
              <a:buNone/>
            </a:pPr>
            <a:r>
              <a:rPr b="1" lang="en" sz="1500">
                <a:solidFill>
                  <a:schemeClr val="dk2"/>
                </a:solidFill>
              </a:rPr>
              <a:t>mf </a:t>
            </a:r>
            <a:r>
              <a:rPr lang="en" sz="1500">
                <a:solidFill>
                  <a:schemeClr val="dk1"/>
                </a:solidFill>
              </a:rPr>
              <a:t>= mezzo forte (med loud)</a:t>
            </a:r>
            <a:endParaRPr sz="1500">
              <a:solidFill>
                <a:schemeClr val="dk1"/>
              </a:solidFill>
            </a:endParaRPr>
          </a:p>
          <a:p>
            <a:pPr indent="0" lvl="0" marL="0" rtl="0" algn="l">
              <a:spcBef>
                <a:spcPts val="0"/>
              </a:spcBef>
              <a:spcAft>
                <a:spcPts val="0"/>
              </a:spcAft>
              <a:buNone/>
            </a:pPr>
            <a:r>
              <a:rPr b="1" lang="en" sz="1500">
                <a:solidFill>
                  <a:schemeClr val="dk2"/>
                </a:solidFill>
              </a:rPr>
              <a:t>f </a:t>
            </a:r>
            <a:r>
              <a:rPr lang="en" sz="1500">
                <a:solidFill>
                  <a:schemeClr val="dk1"/>
                </a:solidFill>
              </a:rPr>
              <a:t>= forte (loud)</a:t>
            </a:r>
            <a:endParaRPr sz="1500">
              <a:solidFill>
                <a:schemeClr val="dk1"/>
              </a:solidFill>
            </a:endParaRPr>
          </a:p>
          <a:p>
            <a:pPr indent="0" lvl="0" marL="0" rtl="0" algn="l">
              <a:spcBef>
                <a:spcPts val="0"/>
              </a:spcBef>
              <a:spcAft>
                <a:spcPts val="0"/>
              </a:spcAft>
              <a:buNone/>
            </a:pPr>
            <a:r>
              <a:rPr b="1" lang="en" sz="1500">
                <a:solidFill>
                  <a:schemeClr val="dk2"/>
                </a:solidFill>
              </a:rPr>
              <a:t>ff</a:t>
            </a:r>
            <a:r>
              <a:rPr b="1" lang="en" sz="1500">
                <a:solidFill>
                  <a:schemeClr val="accent5"/>
                </a:solidFill>
              </a:rPr>
              <a:t> </a:t>
            </a:r>
            <a:r>
              <a:rPr lang="en" sz="1500">
                <a:solidFill>
                  <a:schemeClr val="dk1"/>
                </a:solidFill>
              </a:rPr>
              <a:t>= fortissimo (very loud)</a:t>
            </a:r>
            <a:endParaRPr sz="1500">
              <a:solidFill>
                <a:schemeClr val="dk1"/>
              </a:solidFill>
            </a:endParaRPr>
          </a:p>
          <a:p>
            <a:pPr indent="0" lvl="0" marL="0" rtl="0" algn="l">
              <a:spcBef>
                <a:spcPts val="0"/>
              </a:spcBef>
              <a:spcAft>
                <a:spcPts val="0"/>
              </a:spcAft>
              <a:buNone/>
            </a:pPr>
            <a:r>
              <a:rPr lang="en" sz="1500">
                <a:solidFill>
                  <a:schemeClr val="dk1"/>
                </a:solidFill>
              </a:rPr>
              <a:t>       = crescendo (get louder)</a:t>
            </a:r>
            <a:endParaRPr sz="1500">
              <a:solidFill>
                <a:schemeClr val="dk1"/>
              </a:solidFill>
            </a:endParaRPr>
          </a:p>
          <a:p>
            <a:pPr indent="0" lvl="0" marL="0" rtl="0" algn="l">
              <a:spcBef>
                <a:spcPts val="0"/>
              </a:spcBef>
              <a:spcAft>
                <a:spcPts val="0"/>
              </a:spcAft>
              <a:buNone/>
            </a:pPr>
            <a:r>
              <a:rPr lang="en" sz="1500">
                <a:solidFill>
                  <a:schemeClr val="dk1"/>
                </a:solidFill>
              </a:rPr>
              <a:t>       = decrescendo (get softer)</a:t>
            </a:r>
            <a:endParaRPr sz="1500">
              <a:solidFill>
                <a:schemeClr val="dk1"/>
              </a:solidFill>
            </a:endParaRPr>
          </a:p>
        </p:txBody>
      </p:sp>
      <p:cxnSp>
        <p:nvCxnSpPr>
          <p:cNvPr id="226" name="Google Shape;226;p35"/>
          <p:cNvCxnSpPr/>
          <p:nvPr/>
        </p:nvCxnSpPr>
        <p:spPr>
          <a:xfrm flipH="1" rot="10800000">
            <a:off x="6351500" y="1757450"/>
            <a:ext cx="331200" cy="10260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p35"/>
          <p:cNvCxnSpPr/>
          <p:nvPr/>
        </p:nvCxnSpPr>
        <p:spPr>
          <a:xfrm>
            <a:off x="6356054" y="1866475"/>
            <a:ext cx="326700" cy="9600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35"/>
          <p:cNvCxnSpPr/>
          <p:nvPr/>
        </p:nvCxnSpPr>
        <p:spPr>
          <a:xfrm>
            <a:off x="6326600" y="2041150"/>
            <a:ext cx="328200" cy="12810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35"/>
          <p:cNvCxnSpPr/>
          <p:nvPr/>
        </p:nvCxnSpPr>
        <p:spPr>
          <a:xfrm flipH="1">
            <a:off x="6332600" y="2175825"/>
            <a:ext cx="325200" cy="96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dk2"/>
                </a:solidFill>
              </a:rPr>
              <a:t>Dynamics Sample</a:t>
            </a:r>
            <a:endParaRPr>
              <a:solidFill>
                <a:schemeClr val="dk2"/>
              </a:solidFill>
            </a:endParaRPr>
          </a:p>
        </p:txBody>
      </p:sp>
      <p:sp>
        <p:nvSpPr>
          <p:cNvPr id="235" name="Google Shape;235;p36"/>
          <p:cNvSpPr txBox="1"/>
          <p:nvPr/>
        </p:nvSpPr>
        <p:spPr>
          <a:xfrm>
            <a:off x="6259425" y="64025"/>
            <a:ext cx="2809200" cy="2262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Dynamics Key: </a:t>
            </a:r>
            <a:r>
              <a:rPr lang="en" sz="1500">
                <a:solidFill>
                  <a:schemeClr val="dk1"/>
                </a:solidFill>
              </a:rPr>
              <a:t>*below</a:t>
            </a:r>
            <a:endParaRPr sz="1500">
              <a:solidFill>
                <a:schemeClr val="dk1"/>
              </a:solidFill>
            </a:endParaRPr>
          </a:p>
          <a:p>
            <a:pPr indent="0" lvl="0" marL="0" rtl="0" algn="l">
              <a:spcBef>
                <a:spcPts val="0"/>
              </a:spcBef>
              <a:spcAft>
                <a:spcPts val="0"/>
              </a:spcAft>
              <a:buNone/>
            </a:pPr>
            <a:r>
              <a:rPr b="1" lang="en" sz="1500">
                <a:solidFill>
                  <a:schemeClr val="dk2"/>
                </a:solidFill>
              </a:rPr>
              <a:t>pp </a:t>
            </a:r>
            <a:r>
              <a:rPr lang="en" sz="1500">
                <a:solidFill>
                  <a:schemeClr val="dk1"/>
                </a:solidFill>
              </a:rPr>
              <a:t>= pianissimo (very soft)</a:t>
            </a:r>
            <a:endParaRPr sz="1500">
              <a:solidFill>
                <a:schemeClr val="dk1"/>
              </a:solidFill>
            </a:endParaRPr>
          </a:p>
          <a:p>
            <a:pPr indent="0" lvl="0" marL="0" rtl="0" algn="l">
              <a:spcBef>
                <a:spcPts val="0"/>
              </a:spcBef>
              <a:spcAft>
                <a:spcPts val="0"/>
              </a:spcAft>
              <a:buNone/>
            </a:pPr>
            <a:r>
              <a:rPr b="1" lang="en" sz="1500">
                <a:solidFill>
                  <a:schemeClr val="dk2"/>
                </a:solidFill>
              </a:rPr>
              <a:t>p </a:t>
            </a:r>
            <a:r>
              <a:rPr lang="en" sz="1500">
                <a:solidFill>
                  <a:schemeClr val="dk1"/>
                </a:solidFill>
              </a:rPr>
              <a:t>= piano (soft)</a:t>
            </a:r>
            <a:endParaRPr sz="1500">
              <a:solidFill>
                <a:schemeClr val="dk1"/>
              </a:solidFill>
            </a:endParaRPr>
          </a:p>
          <a:p>
            <a:pPr indent="0" lvl="0" marL="0" rtl="0" algn="l">
              <a:spcBef>
                <a:spcPts val="0"/>
              </a:spcBef>
              <a:spcAft>
                <a:spcPts val="0"/>
              </a:spcAft>
              <a:buNone/>
            </a:pPr>
            <a:r>
              <a:rPr b="1" lang="en" sz="1500">
                <a:solidFill>
                  <a:schemeClr val="dk2"/>
                </a:solidFill>
              </a:rPr>
              <a:t>mp</a:t>
            </a:r>
            <a:r>
              <a:rPr lang="en" sz="1500">
                <a:solidFill>
                  <a:schemeClr val="dk1"/>
                </a:solidFill>
              </a:rPr>
              <a:t> = mezzo piano (med soft)</a:t>
            </a:r>
            <a:endParaRPr sz="1500">
              <a:solidFill>
                <a:schemeClr val="dk1"/>
              </a:solidFill>
            </a:endParaRPr>
          </a:p>
          <a:p>
            <a:pPr indent="0" lvl="0" marL="0" rtl="0" algn="l">
              <a:spcBef>
                <a:spcPts val="0"/>
              </a:spcBef>
              <a:spcAft>
                <a:spcPts val="0"/>
              </a:spcAft>
              <a:buNone/>
            </a:pPr>
            <a:r>
              <a:rPr b="1" lang="en" sz="1500">
                <a:solidFill>
                  <a:schemeClr val="dk2"/>
                </a:solidFill>
              </a:rPr>
              <a:t>mf </a:t>
            </a:r>
            <a:r>
              <a:rPr lang="en" sz="1500">
                <a:solidFill>
                  <a:schemeClr val="dk1"/>
                </a:solidFill>
              </a:rPr>
              <a:t>= mezzo forte (med loud)</a:t>
            </a:r>
            <a:endParaRPr sz="1500">
              <a:solidFill>
                <a:schemeClr val="dk1"/>
              </a:solidFill>
            </a:endParaRPr>
          </a:p>
          <a:p>
            <a:pPr indent="0" lvl="0" marL="0" rtl="0" algn="l">
              <a:spcBef>
                <a:spcPts val="0"/>
              </a:spcBef>
              <a:spcAft>
                <a:spcPts val="0"/>
              </a:spcAft>
              <a:buNone/>
            </a:pPr>
            <a:r>
              <a:rPr b="1" lang="en" sz="1500">
                <a:solidFill>
                  <a:schemeClr val="dk2"/>
                </a:solidFill>
              </a:rPr>
              <a:t>f </a:t>
            </a:r>
            <a:r>
              <a:rPr lang="en" sz="1500">
                <a:solidFill>
                  <a:schemeClr val="dk1"/>
                </a:solidFill>
              </a:rPr>
              <a:t>= forte (loud)</a:t>
            </a:r>
            <a:endParaRPr sz="1500">
              <a:solidFill>
                <a:schemeClr val="dk1"/>
              </a:solidFill>
            </a:endParaRPr>
          </a:p>
          <a:p>
            <a:pPr indent="0" lvl="0" marL="0" rtl="0" algn="l">
              <a:spcBef>
                <a:spcPts val="0"/>
              </a:spcBef>
              <a:spcAft>
                <a:spcPts val="0"/>
              </a:spcAft>
              <a:buNone/>
            </a:pPr>
            <a:r>
              <a:rPr b="1" lang="en" sz="1500">
                <a:solidFill>
                  <a:schemeClr val="dk2"/>
                </a:solidFill>
              </a:rPr>
              <a:t>ff</a:t>
            </a:r>
            <a:r>
              <a:rPr b="1" lang="en" sz="1500">
                <a:solidFill>
                  <a:schemeClr val="accent5"/>
                </a:solidFill>
              </a:rPr>
              <a:t> </a:t>
            </a:r>
            <a:r>
              <a:rPr lang="en" sz="1500">
                <a:solidFill>
                  <a:schemeClr val="dk1"/>
                </a:solidFill>
              </a:rPr>
              <a:t>= fortissimo (very loud)</a:t>
            </a:r>
            <a:endParaRPr sz="1500">
              <a:solidFill>
                <a:schemeClr val="dk1"/>
              </a:solidFill>
            </a:endParaRPr>
          </a:p>
          <a:p>
            <a:pPr indent="0" lvl="0" marL="0" rtl="0" algn="l">
              <a:spcBef>
                <a:spcPts val="0"/>
              </a:spcBef>
              <a:spcAft>
                <a:spcPts val="0"/>
              </a:spcAft>
              <a:buNone/>
            </a:pPr>
            <a:r>
              <a:rPr lang="en" sz="1500">
                <a:solidFill>
                  <a:schemeClr val="dk1"/>
                </a:solidFill>
              </a:rPr>
              <a:t>       = crescendo (get louder)</a:t>
            </a:r>
            <a:endParaRPr sz="1500">
              <a:solidFill>
                <a:schemeClr val="dk1"/>
              </a:solidFill>
            </a:endParaRPr>
          </a:p>
          <a:p>
            <a:pPr indent="0" lvl="0" marL="0" rtl="0" algn="l">
              <a:spcBef>
                <a:spcPts val="0"/>
              </a:spcBef>
              <a:spcAft>
                <a:spcPts val="0"/>
              </a:spcAft>
              <a:buNone/>
            </a:pPr>
            <a:r>
              <a:rPr lang="en" sz="1500">
                <a:solidFill>
                  <a:schemeClr val="dk1"/>
                </a:solidFill>
              </a:rPr>
              <a:t>       = decrescendo (get softer)</a:t>
            </a:r>
            <a:endParaRPr sz="1500">
              <a:solidFill>
                <a:schemeClr val="dk1"/>
              </a:solidFill>
            </a:endParaRPr>
          </a:p>
        </p:txBody>
      </p:sp>
      <p:cxnSp>
        <p:nvCxnSpPr>
          <p:cNvPr id="236" name="Google Shape;236;p36"/>
          <p:cNvCxnSpPr/>
          <p:nvPr/>
        </p:nvCxnSpPr>
        <p:spPr>
          <a:xfrm flipH="1" rot="10800000">
            <a:off x="6351500" y="1757450"/>
            <a:ext cx="331200" cy="102600"/>
          </a:xfrm>
          <a:prstGeom prst="straightConnector1">
            <a:avLst/>
          </a:prstGeom>
          <a:noFill/>
          <a:ln cap="flat" cmpd="sng" w="19050">
            <a:solidFill>
              <a:schemeClr val="dk2"/>
            </a:solidFill>
            <a:prstDash val="solid"/>
            <a:round/>
            <a:headEnd len="med" w="med" type="none"/>
            <a:tailEnd len="med" w="med" type="none"/>
          </a:ln>
        </p:spPr>
      </p:cxnSp>
      <p:cxnSp>
        <p:nvCxnSpPr>
          <p:cNvPr id="237" name="Google Shape;237;p36"/>
          <p:cNvCxnSpPr/>
          <p:nvPr/>
        </p:nvCxnSpPr>
        <p:spPr>
          <a:xfrm>
            <a:off x="6356054" y="1866475"/>
            <a:ext cx="326700" cy="96000"/>
          </a:xfrm>
          <a:prstGeom prst="straightConnector1">
            <a:avLst/>
          </a:prstGeom>
          <a:noFill/>
          <a:ln cap="flat" cmpd="sng" w="19050">
            <a:solidFill>
              <a:schemeClr val="dk2"/>
            </a:solidFill>
            <a:prstDash val="solid"/>
            <a:round/>
            <a:headEnd len="med" w="med" type="none"/>
            <a:tailEnd len="med" w="med" type="none"/>
          </a:ln>
        </p:spPr>
      </p:cxnSp>
      <p:cxnSp>
        <p:nvCxnSpPr>
          <p:cNvPr id="238" name="Google Shape;238;p36"/>
          <p:cNvCxnSpPr/>
          <p:nvPr/>
        </p:nvCxnSpPr>
        <p:spPr>
          <a:xfrm>
            <a:off x="6326600" y="2041150"/>
            <a:ext cx="328200" cy="128100"/>
          </a:xfrm>
          <a:prstGeom prst="straightConnector1">
            <a:avLst/>
          </a:prstGeom>
          <a:noFill/>
          <a:ln cap="flat" cmpd="sng" w="19050">
            <a:solidFill>
              <a:schemeClr val="dk2"/>
            </a:solidFill>
            <a:prstDash val="solid"/>
            <a:round/>
            <a:headEnd len="med" w="med" type="none"/>
            <a:tailEnd len="med" w="med" type="none"/>
          </a:ln>
        </p:spPr>
      </p:cxnSp>
      <p:cxnSp>
        <p:nvCxnSpPr>
          <p:cNvPr id="239" name="Google Shape;239;p36"/>
          <p:cNvCxnSpPr/>
          <p:nvPr/>
        </p:nvCxnSpPr>
        <p:spPr>
          <a:xfrm flipH="1">
            <a:off x="6332600" y="2175825"/>
            <a:ext cx="325200" cy="96300"/>
          </a:xfrm>
          <a:prstGeom prst="straightConnector1">
            <a:avLst/>
          </a:prstGeom>
          <a:noFill/>
          <a:ln cap="flat" cmpd="sng" w="19050">
            <a:solidFill>
              <a:schemeClr val="dk2"/>
            </a:solidFill>
            <a:prstDash val="solid"/>
            <a:round/>
            <a:headEnd len="med" w="med" type="none"/>
            <a:tailEnd len="med" w="med" type="none"/>
          </a:ln>
        </p:spPr>
      </p:cxnSp>
      <p:sp>
        <p:nvSpPr>
          <p:cNvPr id="240" name="Google Shape;240;p36"/>
          <p:cNvSpPr txBox="1"/>
          <p:nvPr>
            <p:ph idx="1" type="body"/>
          </p:nvPr>
        </p:nvSpPr>
        <p:spPr>
          <a:xfrm>
            <a:off x="6900" y="1095400"/>
            <a:ext cx="83688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00"/>
              <a:t>One  morning  a  mosquito  saw  an  iguana  drinking  at  a  waterhole.    </a:t>
            </a:r>
            <a:endParaRPr sz="1500"/>
          </a:p>
          <a:p>
            <a:pPr indent="0" lvl="0" marL="0" rtl="0" algn="l">
              <a:lnSpc>
                <a:spcPct val="150000"/>
              </a:lnSpc>
              <a:spcBef>
                <a:spcPts val="0"/>
              </a:spcBef>
              <a:spcAft>
                <a:spcPts val="0"/>
              </a:spcAft>
              <a:buSzPts val="770"/>
              <a:buNone/>
            </a:pPr>
            <a:r>
              <a:rPr lang="en" sz="1500">
                <a:solidFill>
                  <a:schemeClr val="dk2"/>
                </a:solidFill>
              </a:rPr>
              <a:t>mf</a:t>
            </a:r>
            <a:endParaRPr sz="1500">
              <a:solidFill>
                <a:schemeClr val="dk2"/>
              </a:solidFill>
            </a:endParaRPr>
          </a:p>
          <a:p>
            <a:pPr indent="0" lvl="0" marL="0" rtl="0" algn="l">
              <a:lnSpc>
                <a:spcPct val="95000"/>
              </a:lnSpc>
              <a:spcBef>
                <a:spcPts val="0"/>
              </a:spcBef>
              <a:spcAft>
                <a:spcPts val="0"/>
              </a:spcAft>
              <a:buSzPts val="770"/>
              <a:buNone/>
            </a:pPr>
            <a:r>
              <a:rPr lang="en" sz="1500"/>
              <a:t>The  mosquito  said, “Iguana,  you  will  never  believe  what  I  saw  yesterday.”   </a:t>
            </a:r>
            <a:endParaRPr sz="1500"/>
          </a:p>
          <a:p>
            <a:pPr indent="0" lvl="0" marL="0" rtl="0" algn="l">
              <a:lnSpc>
                <a:spcPct val="150000"/>
              </a:lnSpc>
              <a:spcBef>
                <a:spcPts val="0"/>
              </a:spcBef>
              <a:spcAft>
                <a:spcPts val="0"/>
              </a:spcAft>
              <a:buSzPts val="770"/>
              <a:buNone/>
            </a:pPr>
            <a:r>
              <a:t/>
            </a:r>
            <a:endParaRPr sz="1500"/>
          </a:p>
          <a:p>
            <a:pPr indent="0" lvl="0" marL="0" rtl="0" algn="l">
              <a:lnSpc>
                <a:spcPct val="95000"/>
              </a:lnSpc>
              <a:spcBef>
                <a:spcPts val="0"/>
              </a:spcBef>
              <a:spcAft>
                <a:spcPts val="0"/>
              </a:spcAft>
              <a:buSzPts val="770"/>
              <a:buNone/>
            </a:pPr>
            <a:r>
              <a:rPr lang="en" sz="1500"/>
              <a:t>“Try  me,”  said  the  iguana.    </a:t>
            </a:r>
            <a:endParaRPr sz="1500"/>
          </a:p>
          <a:p>
            <a:pPr indent="0" lvl="0" marL="0" rtl="0" algn="l">
              <a:lnSpc>
                <a:spcPct val="150000"/>
              </a:lnSpc>
              <a:spcBef>
                <a:spcPts val="0"/>
              </a:spcBef>
              <a:spcAft>
                <a:spcPts val="0"/>
              </a:spcAft>
              <a:buSzPts val="770"/>
              <a:buNone/>
            </a:pPr>
            <a:r>
              <a:t/>
            </a:r>
            <a:endParaRPr sz="1500"/>
          </a:p>
          <a:p>
            <a:pPr indent="0" lvl="0" marL="0" rtl="0" algn="l">
              <a:lnSpc>
                <a:spcPct val="95000"/>
              </a:lnSpc>
              <a:spcBef>
                <a:spcPts val="0"/>
              </a:spcBef>
              <a:spcAft>
                <a:spcPts val="0"/>
              </a:spcAft>
              <a:buSzPts val="770"/>
              <a:buNone/>
            </a:pPr>
            <a:r>
              <a:rPr lang="en" sz="1500"/>
              <a:t>The  mosquito  said,  “I  saw  a  farmer  digging  yams  that  were  as  big  as  I  am.” </a:t>
            </a:r>
            <a:endParaRPr sz="1500"/>
          </a:p>
          <a:p>
            <a:pPr indent="0" lvl="0" marL="0" rtl="0" algn="l">
              <a:lnSpc>
                <a:spcPct val="150000"/>
              </a:lnSpc>
              <a:spcBef>
                <a:spcPts val="0"/>
              </a:spcBef>
              <a:spcAft>
                <a:spcPts val="0"/>
              </a:spcAft>
              <a:buSzPts val="770"/>
              <a:buNone/>
            </a:pPr>
            <a:r>
              <a:t/>
            </a:r>
            <a:endParaRPr sz="1500"/>
          </a:p>
          <a:p>
            <a:pPr indent="0" lvl="0" marL="0" rtl="0" algn="l">
              <a:lnSpc>
                <a:spcPct val="95000"/>
              </a:lnSpc>
              <a:spcBef>
                <a:spcPts val="0"/>
              </a:spcBef>
              <a:spcAft>
                <a:spcPts val="0"/>
              </a:spcAft>
              <a:buSzPts val="770"/>
              <a:buNone/>
            </a:pPr>
            <a:r>
              <a:rPr lang="en" sz="1500"/>
              <a:t>  “What’s  a  mosquito  compared  to  a  yam?”   snapped  the  iguana  grumpily. </a:t>
            </a:r>
            <a:endParaRPr sz="1500"/>
          </a:p>
          <a:p>
            <a:pPr indent="0" lvl="0" marL="0" rtl="0" algn="l">
              <a:lnSpc>
                <a:spcPct val="150000"/>
              </a:lnSpc>
              <a:spcBef>
                <a:spcPts val="0"/>
              </a:spcBef>
              <a:spcAft>
                <a:spcPts val="0"/>
              </a:spcAft>
              <a:buSzPts val="770"/>
              <a:buNone/>
            </a:pPr>
            <a:r>
              <a:rPr lang="en" sz="1500">
                <a:solidFill>
                  <a:schemeClr val="dk2"/>
                </a:solidFill>
              </a:rPr>
              <a:t>f                                                                mf </a:t>
            </a:r>
            <a:endParaRPr sz="1500">
              <a:solidFill>
                <a:schemeClr val="dk2"/>
              </a:solidFill>
            </a:endParaRPr>
          </a:p>
          <a:p>
            <a:pPr indent="0" lvl="0" marL="0" rtl="0" algn="l">
              <a:lnSpc>
                <a:spcPct val="95000"/>
              </a:lnSpc>
              <a:spcBef>
                <a:spcPts val="0"/>
              </a:spcBef>
              <a:spcAft>
                <a:spcPts val="0"/>
              </a:spcAft>
              <a:buSzPts val="770"/>
              <a:buNone/>
            </a:pPr>
            <a:r>
              <a:rPr lang="en" sz="1500"/>
              <a:t>  “I  would  rather  be  deaf  than  listen  to  such  nonsense!”    </a:t>
            </a:r>
            <a:endParaRPr sz="1500"/>
          </a:p>
          <a:p>
            <a:pPr indent="0" lvl="0" marL="0" rtl="0" algn="l">
              <a:lnSpc>
                <a:spcPct val="150000"/>
              </a:lnSpc>
              <a:spcBef>
                <a:spcPts val="0"/>
              </a:spcBef>
              <a:spcAft>
                <a:spcPts val="0"/>
              </a:spcAft>
              <a:buSzPts val="770"/>
              <a:buNone/>
            </a:pPr>
            <a:r>
              <a:rPr lang="en" sz="1500">
                <a:solidFill>
                  <a:schemeClr val="dk2"/>
                </a:solidFill>
              </a:rPr>
              <a:t>f</a:t>
            </a:r>
            <a:endParaRPr sz="1500">
              <a:solidFill>
                <a:schemeClr val="dk2"/>
              </a:solidFill>
            </a:endParaRPr>
          </a:p>
          <a:p>
            <a:pPr indent="0" lvl="0" marL="0" rtl="0" algn="l">
              <a:lnSpc>
                <a:spcPct val="95000"/>
              </a:lnSpc>
              <a:spcBef>
                <a:spcPts val="0"/>
              </a:spcBef>
              <a:spcAft>
                <a:spcPts val="0"/>
              </a:spcAft>
              <a:buSzPts val="770"/>
              <a:buNone/>
            </a:pPr>
            <a:r>
              <a:rPr lang="en" sz="1500"/>
              <a:t>Then  he  stuck  two  sticks  in  his  ears  and  went  off,   mek,  mek,  mek,  mek, through  the  reeds.</a:t>
            </a:r>
            <a:endParaRPr sz="1500"/>
          </a:p>
          <a:p>
            <a:pPr indent="0" lvl="0" marL="0" rtl="0" algn="l">
              <a:lnSpc>
                <a:spcPct val="150000"/>
              </a:lnSpc>
              <a:spcBef>
                <a:spcPts val="0"/>
              </a:spcBef>
              <a:spcAft>
                <a:spcPts val="0"/>
              </a:spcAft>
              <a:buSzPts val="770"/>
              <a:buNone/>
            </a:pPr>
            <a:r>
              <a:rPr lang="en" sz="1500">
                <a:solidFill>
                  <a:schemeClr val="dk2"/>
                </a:solidFill>
              </a:rPr>
              <a:t>mf 												      p mf</a:t>
            </a:r>
            <a:endParaRPr sz="1500">
              <a:solidFill>
                <a:schemeClr val="dk2"/>
              </a:solidFill>
            </a:endParaRPr>
          </a:p>
        </p:txBody>
      </p:sp>
      <p:cxnSp>
        <p:nvCxnSpPr>
          <p:cNvPr id="241" name="Google Shape;241;p36"/>
          <p:cNvCxnSpPr/>
          <p:nvPr/>
        </p:nvCxnSpPr>
        <p:spPr>
          <a:xfrm>
            <a:off x="4322600" y="4771525"/>
            <a:ext cx="1564800" cy="1284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6"/>
          <p:cNvCxnSpPr/>
          <p:nvPr/>
        </p:nvCxnSpPr>
        <p:spPr>
          <a:xfrm flipH="1">
            <a:off x="4191400" y="4912625"/>
            <a:ext cx="1670400" cy="138900"/>
          </a:xfrm>
          <a:prstGeom prst="straightConnector1">
            <a:avLst/>
          </a:prstGeom>
          <a:noFill/>
          <a:ln cap="flat" cmpd="sng" w="9525">
            <a:solidFill>
              <a:schemeClr val="dk2"/>
            </a:solidFill>
            <a:prstDash val="solid"/>
            <a:round/>
            <a:headEnd len="med" w="med" type="none"/>
            <a:tailEnd len="med" w="med" type="none"/>
          </a:ln>
        </p:spPr>
      </p:cxnSp>
      <p:pic>
        <p:nvPicPr>
          <p:cNvPr id="243" name="Google Shape;243;p36" title="Dynamics Sample.wav">
            <a:hlinkClick r:id="rId3"/>
          </p:cNvPr>
          <p:cNvPicPr preferRelativeResize="0"/>
          <p:nvPr/>
        </p:nvPicPr>
        <p:blipFill>
          <a:blip r:embed="rId4">
            <a:alphaModFix/>
          </a:blip>
          <a:stretch>
            <a:fillRect/>
          </a:stretch>
        </p:blipFill>
        <p:spPr>
          <a:xfrm>
            <a:off x="3962700" y="218225"/>
            <a:ext cx="457200" cy="457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idx="1" type="body"/>
          </p:nvPr>
        </p:nvSpPr>
        <p:spPr>
          <a:xfrm>
            <a:off x="311700" y="714400"/>
            <a:ext cx="8520600" cy="369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Tempo</a:t>
            </a:r>
            <a:r>
              <a:rPr b="1" lang="en" sz="2000"/>
              <a:t>: </a:t>
            </a:r>
            <a:r>
              <a:rPr lang="en" sz="2000"/>
              <a:t>The speed</a:t>
            </a:r>
            <a:endParaRPr sz="2000"/>
          </a:p>
          <a:p>
            <a:pPr indent="0" lvl="0" marL="0" rtl="0" algn="l">
              <a:lnSpc>
                <a:spcPct val="100000"/>
              </a:lnSpc>
              <a:spcBef>
                <a:spcPts val="0"/>
              </a:spcBef>
              <a:spcAft>
                <a:spcPts val="0"/>
              </a:spcAft>
              <a:buNone/>
            </a:pPr>
            <a:r>
              <a:t/>
            </a:r>
            <a:endParaRPr sz="2400"/>
          </a:p>
        </p:txBody>
      </p:sp>
      <p:sp>
        <p:nvSpPr>
          <p:cNvPr id="249" name="Google Shape;249;p37"/>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Review: </a:t>
            </a:r>
            <a:r>
              <a:rPr b="1" lang="en">
                <a:solidFill>
                  <a:schemeClr val="accent3"/>
                </a:solidFill>
              </a:rPr>
              <a:t>Tempo</a:t>
            </a:r>
            <a:r>
              <a:rPr b="1" lang="en">
                <a:solidFill>
                  <a:schemeClr val="accent3"/>
                </a:solidFill>
              </a:rPr>
              <a:t> </a:t>
            </a:r>
            <a:endParaRPr b="1">
              <a:solidFill>
                <a:schemeClr val="accent3"/>
              </a:solidFill>
            </a:endParaRPr>
          </a:p>
        </p:txBody>
      </p:sp>
      <p:graphicFrame>
        <p:nvGraphicFramePr>
          <p:cNvPr id="250" name="Google Shape;250;p37"/>
          <p:cNvGraphicFramePr/>
          <p:nvPr/>
        </p:nvGraphicFramePr>
        <p:xfrm>
          <a:off x="1921700" y="1291680"/>
          <a:ext cx="3000000" cy="3000000"/>
        </p:xfrm>
        <a:graphic>
          <a:graphicData uri="http://schemas.openxmlformats.org/drawingml/2006/table">
            <a:tbl>
              <a:tblPr>
                <a:noFill/>
                <a:tableStyleId>{06C137BE-4C4C-47AA-8B7B-E3A90319C96C}</a:tableStyleId>
              </a:tblPr>
              <a:tblGrid>
                <a:gridCol w="2413000"/>
                <a:gridCol w="2887600"/>
              </a:tblGrid>
              <a:tr h="392325">
                <a:tc>
                  <a:txBody>
                    <a:bodyPr/>
                    <a:lstStyle/>
                    <a:p>
                      <a:pPr indent="0" lvl="0" marL="0" rtl="0" algn="l">
                        <a:spcBef>
                          <a:spcPts val="0"/>
                        </a:spcBef>
                        <a:spcAft>
                          <a:spcPts val="0"/>
                        </a:spcAft>
                        <a:buNone/>
                      </a:pPr>
                      <a:r>
                        <a:rPr b="1" lang="en" sz="2000"/>
                        <a:t>Term:</a:t>
                      </a:r>
                      <a:endParaRPr b="1" sz="2000"/>
                    </a:p>
                  </a:txBody>
                  <a:tcPr marT="91425" marB="91425" marR="91425" marL="91425"/>
                </a:tc>
                <a:tc>
                  <a:txBody>
                    <a:bodyPr/>
                    <a:lstStyle/>
                    <a:p>
                      <a:pPr indent="0" lvl="0" marL="0" rtl="0" algn="l">
                        <a:spcBef>
                          <a:spcPts val="0"/>
                        </a:spcBef>
                        <a:spcAft>
                          <a:spcPts val="0"/>
                        </a:spcAft>
                        <a:buNone/>
                      </a:pPr>
                      <a:r>
                        <a:rPr b="1" lang="en" sz="2000"/>
                        <a:t>Definition:</a:t>
                      </a:r>
                      <a:endParaRPr b="1" sz="2000"/>
                    </a:p>
                  </a:txBody>
                  <a:tcPr marT="91425" marB="91425" marR="91425" marL="91425"/>
                </a:tc>
              </a:tr>
              <a:tr h="392325">
                <a:tc>
                  <a:txBody>
                    <a:bodyPr/>
                    <a:lstStyle/>
                    <a:p>
                      <a:pPr indent="0" lvl="0" marL="0" rtl="0" algn="l">
                        <a:spcBef>
                          <a:spcPts val="0"/>
                        </a:spcBef>
                        <a:spcAft>
                          <a:spcPts val="0"/>
                        </a:spcAft>
                        <a:buNone/>
                      </a:pPr>
                      <a:r>
                        <a:rPr lang="en" sz="2000"/>
                        <a:t>Largo</a:t>
                      </a:r>
                      <a:endParaRPr sz="2000"/>
                    </a:p>
                  </a:txBody>
                  <a:tcPr marT="91425" marB="91425" marR="91425" marL="91425"/>
                </a:tc>
                <a:tc>
                  <a:txBody>
                    <a:bodyPr/>
                    <a:lstStyle/>
                    <a:p>
                      <a:pPr indent="0" lvl="0" marL="0" rtl="0" algn="l">
                        <a:spcBef>
                          <a:spcPts val="0"/>
                        </a:spcBef>
                        <a:spcAft>
                          <a:spcPts val="0"/>
                        </a:spcAft>
                        <a:buNone/>
                      </a:pPr>
                      <a:r>
                        <a:rPr lang="en" sz="2000"/>
                        <a:t>Very Slow</a:t>
                      </a:r>
                      <a:endParaRPr sz="2000"/>
                    </a:p>
                  </a:txBody>
                  <a:tcPr marT="91425" marB="91425" marR="91425" marL="91425"/>
                </a:tc>
              </a:tr>
              <a:tr h="392325">
                <a:tc>
                  <a:txBody>
                    <a:bodyPr/>
                    <a:lstStyle/>
                    <a:p>
                      <a:pPr indent="0" lvl="0" marL="0" rtl="0" algn="l">
                        <a:spcBef>
                          <a:spcPts val="0"/>
                        </a:spcBef>
                        <a:spcAft>
                          <a:spcPts val="0"/>
                        </a:spcAft>
                        <a:buNone/>
                      </a:pPr>
                      <a:r>
                        <a:rPr lang="en" sz="2000"/>
                        <a:t>Adagio</a:t>
                      </a:r>
                      <a:endParaRPr sz="2000"/>
                    </a:p>
                  </a:txBody>
                  <a:tcPr marT="91425" marB="91425" marR="91425" marL="91425"/>
                </a:tc>
                <a:tc>
                  <a:txBody>
                    <a:bodyPr/>
                    <a:lstStyle/>
                    <a:p>
                      <a:pPr indent="0" lvl="0" marL="0" rtl="0" algn="l">
                        <a:spcBef>
                          <a:spcPts val="0"/>
                        </a:spcBef>
                        <a:spcAft>
                          <a:spcPts val="0"/>
                        </a:spcAft>
                        <a:buNone/>
                      </a:pPr>
                      <a:r>
                        <a:rPr lang="en" sz="2000"/>
                        <a:t>Slow</a:t>
                      </a:r>
                      <a:endParaRPr sz="2000"/>
                    </a:p>
                  </a:txBody>
                  <a:tcPr marT="91425" marB="91425" marR="91425" marL="91425"/>
                </a:tc>
              </a:tr>
              <a:tr h="392325">
                <a:tc>
                  <a:txBody>
                    <a:bodyPr/>
                    <a:lstStyle/>
                    <a:p>
                      <a:pPr indent="0" lvl="0" marL="0" rtl="0" algn="l">
                        <a:spcBef>
                          <a:spcPts val="0"/>
                        </a:spcBef>
                        <a:spcAft>
                          <a:spcPts val="0"/>
                        </a:spcAft>
                        <a:buNone/>
                      </a:pPr>
                      <a:r>
                        <a:rPr lang="en" sz="2000"/>
                        <a:t>Andante</a:t>
                      </a:r>
                      <a:endParaRPr sz="2000"/>
                    </a:p>
                  </a:txBody>
                  <a:tcPr marT="91425" marB="91425" marR="91425" marL="91425"/>
                </a:tc>
                <a:tc>
                  <a:txBody>
                    <a:bodyPr/>
                    <a:lstStyle/>
                    <a:p>
                      <a:pPr indent="0" lvl="0" marL="0" rtl="0" algn="l">
                        <a:spcBef>
                          <a:spcPts val="0"/>
                        </a:spcBef>
                        <a:spcAft>
                          <a:spcPts val="0"/>
                        </a:spcAft>
                        <a:buNone/>
                      </a:pPr>
                      <a:r>
                        <a:rPr lang="en" sz="2000"/>
                        <a:t>Walking Speed</a:t>
                      </a:r>
                      <a:endParaRPr sz="2000"/>
                    </a:p>
                  </a:txBody>
                  <a:tcPr marT="91425" marB="91425" marR="91425" marL="91425"/>
                </a:tc>
              </a:tr>
              <a:tr h="392325">
                <a:tc>
                  <a:txBody>
                    <a:bodyPr/>
                    <a:lstStyle/>
                    <a:p>
                      <a:pPr indent="0" lvl="0" marL="0" rtl="0" algn="l">
                        <a:spcBef>
                          <a:spcPts val="0"/>
                        </a:spcBef>
                        <a:spcAft>
                          <a:spcPts val="0"/>
                        </a:spcAft>
                        <a:buNone/>
                      </a:pPr>
                      <a:r>
                        <a:rPr lang="en" sz="2000"/>
                        <a:t>Allegro</a:t>
                      </a:r>
                      <a:endParaRPr sz="2000"/>
                    </a:p>
                  </a:txBody>
                  <a:tcPr marT="91425" marB="91425" marR="91425" marL="91425"/>
                </a:tc>
                <a:tc>
                  <a:txBody>
                    <a:bodyPr/>
                    <a:lstStyle/>
                    <a:p>
                      <a:pPr indent="0" lvl="0" marL="0" rtl="0" algn="l">
                        <a:spcBef>
                          <a:spcPts val="0"/>
                        </a:spcBef>
                        <a:spcAft>
                          <a:spcPts val="0"/>
                        </a:spcAft>
                        <a:buNone/>
                      </a:pPr>
                      <a:r>
                        <a:rPr lang="en" sz="2000"/>
                        <a:t>Fast</a:t>
                      </a:r>
                      <a:endParaRPr sz="2000"/>
                    </a:p>
                  </a:txBody>
                  <a:tcPr marT="91425" marB="91425" marR="91425" marL="91425"/>
                </a:tc>
              </a:tr>
              <a:tr h="392325">
                <a:tc>
                  <a:txBody>
                    <a:bodyPr/>
                    <a:lstStyle/>
                    <a:p>
                      <a:pPr indent="0" lvl="0" marL="0" rtl="0" algn="l">
                        <a:spcBef>
                          <a:spcPts val="0"/>
                        </a:spcBef>
                        <a:spcAft>
                          <a:spcPts val="0"/>
                        </a:spcAft>
                        <a:buNone/>
                      </a:pPr>
                      <a:r>
                        <a:rPr lang="en" sz="2000"/>
                        <a:t>Presto</a:t>
                      </a:r>
                      <a:endParaRPr sz="2000"/>
                    </a:p>
                  </a:txBody>
                  <a:tcPr marT="91425" marB="91425" marR="91425" marL="91425"/>
                </a:tc>
                <a:tc>
                  <a:txBody>
                    <a:bodyPr/>
                    <a:lstStyle/>
                    <a:p>
                      <a:pPr indent="0" lvl="0" marL="0" rtl="0" algn="l">
                        <a:spcBef>
                          <a:spcPts val="0"/>
                        </a:spcBef>
                        <a:spcAft>
                          <a:spcPts val="0"/>
                        </a:spcAft>
                        <a:buNone/>
                      </a:pPr>
                      <a:r>
                        <a:rPr lang="en" sz="2000"/>
                        <a:t>Very Fast</a:t>
                      </a:r>
                      <a:endParaRPr sz="20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a:solidFill>
                <a:schemeClr val="accent3"/>
              </a:solidFill>
            </a:endParaRPr>
          </a:p>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t/>
            </a:r>
            <a:endParaRPr>
              <a:solidFill>
                <a:schemeClr val="accent3"/>
              </a:solidFill>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t/>
            </a:r>
            <a:endParaRPr>
              <a:solidFill>
                <a:schemeClr val="accent3"/>
              </a:solidFill>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t/>
            </a:r>
            <a:endParaRPr>
              <a:solidFill>
                <a:schemeClr val="accent3"/>
              </a:solidFill>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p:txBody>
      </p:sp>
      <p:sp>
        <p:nvSpPr>
          <p:cNvPr id="256" name="Google Shape;256;p38"/>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accent3"/>
                </a:solidFill>
              </a:rPr>
              <a:t>Tempo</a:t>
            </a:r>
            <a:r>
              <a:rPr lang="en">
                <a:solidFill>
                  <a:schemeClr val="accent3"/>
                </a:solidFill>
              </a:rPr>
              <a:t> </a:t>
            </a:r>
            <a:endParaRPr>
              <a:solidFill>
                <a:schemeClr val="accent3"/>
              </a:solidFill>
            </a:endParaRPr>
          </a:p>
        </p:txBody>
      </p:sp>
      <p:sp>
        <p:nvSpPr>
          <p:cNvPr id="257" name="Google Shape;257;p38"/>
          <p:cNvSpPr txBox="1"/>
          <p:nvPr/>
        </p:nvSpPr>
        <p:spPr>
          <a:xfrm>
            <a:off x="6477475" y="140225"/>
            <a:ext cx="2552400" cy="15699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rPr>
              <a:t>Tempo</a:t>
            </a:r>
            <a:r>
              <a:rPr b="1" lang="en" sz="1500">
                <a:solidFill>
                  <a:schemeClr val="accent3"/>
                </a:solidFill>
              </a:rPr>
              <a:t> Key:</a:t>
            </a:r>
            <a:r>
              <a:rPr b="1" lang="en" sz="1500">
                <a:solidFill>
                  <a:schemeClr val="accent5"/>
                </a:solidFill>
              </a:rPr>
              <a:t> </a:t>
            </a:r>
            <a:r>
              <a:rPr lang="en" sz="1500">
                <a:solidFill>
                  <a:schemeClr val="dk1"/>
                </a:solidFill>
              </a:rPr>
              <a:t>*above</a:t>
            </a:r>
            <a:endParaRPr sz="1500">
              <a:solidFill>
                <a:schemeClr val="dk1"/>
              </a:solidFill>
            </a:endParaRPr>
          </a:p>
          <a:p>
            <a:pPr indent="0" lvl="0" marL="0" rtl="0" algn="l">
              <a:spcBef>
                <a:spcPts val="0"/>
              </a:spcBef>
              <a:spcAft>
                <a:spcPts val="0"/>
              </a:spcAft>
              <a:buNone/>
            </a:pPr>
            <a:r>
              <a:rPr b="1" lang="en" sz="1500">
                <a:solidFill>
                  <a:schemeClr val="accent3"/>
                </a:solidFill>
              </a:rPr>
              <a:t>Largo </a:t>
            </a:r>
            <a:r>
              <a:rPr lang="en" sz="1500">
                <a:solidFill>
                  <a:schemeClr val="dk1"/>
                </a:solidFill>
              </a:rPr>
              <a:t>= Very Slow</a:t>
            </a:r>
            <a:endParaRPr sz="1500">
              <a:solidFill>
                <a:schemeClr val="dk1"/>
              </a:solidFill>
            </a:endParaRPr>
          </a:p>
          <a:p>
            <a:pPr indent="0" lvl="0" marL="0" rtl="0" algn="l">
              <a:spcBef>
                <a:spcPts val="0"/>
              </a:spcBef>
              <a:spcAft>
                <a:spcPts val="0"/>
              </a:spcAft>
              <a:buNone/>
            </a:pPr>
            <a:r>
              <a:rPr b="1" lang="en" sz="1500">
                <a:solidFill>
                  <a:schemeClr val="accent3"/>
                </a:solidFill>
              </a:rPr>
              <a:t>Adagio </a:t>
            </a:r>
            <a:r>
              <a:rPr lang="en" sz="1500">
                <a:solidFill>
                  <a:schemeClr val="dk1"/>
                </a:solidFill>
              </a:rPr>
              <a:t>= Slow</a:t>
            </a:r>
            <a:endParaRPr sz="1500">
              <a:solidFill>
                <a:schemeClr val="dk1"/>
              </a:solidFill>
            </a:endParaRPr>
          </a:p>
          <a:p>
            <a:pPr indent="0" lvl="0" marL="0" rtl="0" algn="l">
              <a:spcBef>
                <a:spcPts val="0"/>
              </a:spcBef>
              <a:spcAft>
                <a:spcPts val="0"/>
              </a:spcAft>
              <a:buNone/>
            </a:pPr>
            <a:r>
              <a:rPr b="1" lang="en" sz="1500">
                <a:solidFill>
                  <a:schemeClr val="accent3"/>
                </a:solidFill>
              </a:rPr>
              <a:t>Andante</a:t>
            </a:r>
            <a:r>
              <a:rPr lang="en" sz="1500">
                <a:solidFill>
                  <a:schemeClr val="dk1"/>
                </a:solidFill>
              </a:rPr>
              <a:t> = Walking Speed</a:t>
            </a:r>
            <a:endParaRPr sz="1500">
              <a:solidFill>
                <a:schemeClr val="dk1"/>
              </a:solidFill>
            </a:endParaRPr>
          </a:p>
          <a:p>
            <a:pPr indent="0" lvl="0" marL="0" rtl="0" algn="l">
              <a:spcBef>
                <a:spcPts val="0"/>
              </a:spcBef>
              <a:spcAft>
                <a:spcPts val="0"/>
              </a:spcAft>
              <a:buNone/>
            </a:pPr>
            <a:r>
              <a:rPr b="1" lang="en" sz="1500">
                <a:solidFill>
                  <a:schemeClr val="accent3"/>
                </a:solidFill>
              </a:rPr>
              <a:t>Allegro</a:t>
            </a:r>
            <a:r>
              <a:rPr lang="en" sz="1500">
                <a:solidFill>
                  <a:schemeClr val="dk1"/>
                </a:solidFill>
              </a:rPr>
              <a:t> = Fast</a:t>
            </a:r>
            <a:endParaRPr sz="1500">
              <a:solidFill>
                <a:schemeClr val="dk1"/>
              </a:solidFill>
            </a:endParaRPr>
          </a:p>
          <a:p>
            <a:pPr indent="0" lvl="0" marL="0" rtl="0" algn="l">
              <a:spcBef>
                <a:spcPts val="0"/>
              </a:spcBef>
              <a:spcAft>
                <a:spcPts val="0"/>
              </a:spcAft>
              <a:buNone/>
            </a:pPr>
            <a:r>
              <a:rPr b="1" lang="en" sz="1500">
                <a:solidFill>
                  <a:schemeClr val="accent3"/>
                </a:solidFill>
              </a:rPr>
              <a:t>Presto</a:t>
            </a:r>
            <a:r>
              <a:rPr lang="en" sz="1500">
                <a:solidFill>
                  <a:schemeClr val="dk1"/>
                </a:solidFill>
              </a:rPr>
              <a:t> = Very Fast</a:t>
            </a:r>
            <a:endParaRPr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accent3"/>
                </a:solidFill>
              </a:rPr>
              <a:t>Tempo Sample</a:t>
            </a:r>
            <a:r>
              <a:rPr lang="en">
                <a:solidFill>
                  <a:schemeClr val="accent3"/>
                </a:solidFill>
              </a:rPr>
              <a:t> </a:t>
            </a:r>
            <a:endParaRPr>
              <a:solidFill>
                <a:schemeClr val="accent3"/>
              </a:solidFill>
            </a:endParaRPr>
          </a:p>
        </p:txBody>
      </p:sp>
      <p:sp>
        <p:nvSpPr>
          <p:cNvPr id="263" name="Google Shape;263;p39"/>
          <p:cNvSpPr txBox="1"/>
          <p:nvPr/>
        </p:nvSpPr>
        <p:spPr>
          <a:xfrm>
            <a:off x="6477475" y="140225"/>
            <a:ext cx="2552400" cy="1569900"/>
          </a:xfrm>
          <a:prstGeom prst="rect">
            <a:avLst/>
          </a:prstGeom>
          <a:noFill/>
          <a:ln cap="flat" cmpd="sng" w="9525">
            <a:solidFill>
              <a:schemeClr val="accent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rPr>
              <a:t>Tempo Key:</a:t>
            </a:r>
            <a:r>
              <a:rPr b="1" lang="en" sz="1500">
                <a:solidFill>
                  <a:schemeClr val="accent5"/>
                </a:solidFill>
              </a:rPr>
              <a:t> </a:t>
            </a:r>
            <a:r>
              <a:rPr lang="en" sz="1500">
                <a:solidFill>
                  <a:schemeClr val="dk1"/>
                </a:solidFill>
              </a:rPr>
              <a:t>*above</a:t>
            </a:r>
            <a:endParaRPr sz="1500">
              <a:solidFill>
                <a:schemeClr val="dk1"/>
              </a:solidFill>
            </a:endParaRPr>
          </a:p>
          <a:p>
            <a:pPr indent="0" lvl="0" marL="0" rtl="0" algn="l">
              <a:spcBef>
                <a:spcPts val="0"/>
              </a:spcBef>
              <a:spcAft>
                <a:spcPts val="0"/>
              </a:spcAft>
              <a:buNone/>
            </a:pPr>
            <a:r>
              <a:rPr b="1" lang="en" sz="1500">
                <a:solidFill>
                  <a:schemeClr val="accent3"/>
                </a:solidFill>
              </a:rPr>
              <a:t>Largo </a:t>
            </a:r>
            <a:r>
              <a:rPr lang="en" sz="1500">
                <a:solidFill>
                  <a:schemeClr val="dk1"/>
                </a:solidFill>
              </a:rPr>
              <a:t>= Very Slow</a:t>
            </a:r>
            <a:endParaRPr sz="1500">
              <a:solidFill>
                <a:schemeClr val="dk1"/>
              </a:solidFill>
            </a:endParaRPr>
          </a:p>
          <a:p>
            <a:pPr indent="0" lvl="0" marL="0" rtl="0" algn="l">
              <a:spcBef>
                <a:spcPts val="0"/>
              </a:spcBef>
              <a:spcAft>
                <a:spcPts val="0"/>
              </a:spcAft>
              <a:buNone/>
            </a:pPr>
            <a:r>
              <a:rPr b="1" lang="en" sz="1500">
                <a:solidFill>
                  <a:schemeClr val="accent3"/>
                </a:solidFill>
              </a:rPr>
              <a:t>Adagio </a:t>
            </a:r>
            <a:r>
              <a:rPr lang="en" sz="1500">
                <a:solidFill>
                  <a:schemeClr val="dk1"/>
                </a:solidFill>
              </a:rPr>
              <a:t>= Slow</a:t>
            </a:r>
            <a:endParaRPr sz="1500">
              <a:solidFill>
                <a:schemeClr val="dk1"/>
              </a:solidFill>
            </a:endParaRPr>
          </a:p>
          <a:p>
            <a:pPr indent="0" lvl="0" marL="0" rtl="0" algn="l">
              <a:spcBef>
                <a:spcPts val="0"/>
              </a:spcBef>
              <a:spcAft>
                <a:spcPts val="0"/>
              </a:spcAft>
              <a:buNone/>
            </a:pPr>
            <a:r>
              <a:rPr b="1" lang="en" sz="1500">
                <a:solidFill>
                  <a:schemeClr val="accent3"/>
                </a:solidFill>
              </a:rPr>
              <a:t>Andante</a:t>
            </a:r>
            <a:r>
              <a:rPr lang="en" sz="1500">
                <a:solidFill>
                  <a:schemeClr val="dk1"/>
                </a:solidFill>
              </a:rPr>
              <a:t> = Walking Speed</a:t>
            </a:r>
            <a:endParaRPr sz="1500">
              <a:solidFill>
                <a:schemeClr val="dk1"/>
              </a:solidFill>
            </a:endParaRPr>
          </a:p>
          <a:p>
            <a:pPr indent="0" lvl="0" marL="0" rtl="0" algn="l">
              <a:spcBef>
                <a:spcPts val="0"/>
              </a:spcBef>
              <a:spcAft>
                <a:spcPts val="0"/>
              </a:spcAft>
              <a:buNone/>
            </a:pPr>
            <a:r>
              <a:rPr b="1" lang="en" sz="1500">
                <a:solidFill>
                  <a:schemeClr val="accent3"/>
                </a:solidFill>
              </a:rPr>
              <a:t>Allegro</a:t>
            </a:r>
            <a:r>
              <a:rPr lang="en" sz="1500">
                <a:solidFill>
                  <a:schemeClr val="dk1"/>
                </a:solidFill>
              </a:rPr>
              <a:t> = Fast</a:t>
            </a:r>
            <a:endParaRPr sz="1500">
              <a:solidFill>
                <a:schemeClr val="dk1"/>
              </a:solidFill>
            </a:endParaRPr>
          </a:p>
          <a:p>
            <a:pPr indent="0" lvl="0" marL="0" rtl="0" algn="l">
              <a:spcBef>
                <a:spcPts val="0"/>
              </a:spcBef>
              <a:spcAft>
                <a:spcPts val="0"/>
              </a:spcAft>
              <a:buNone/>
            </a:pPr>
            <a:r>
              <a:rPr b="1" lang="en" sz="1500">
                <a:solidFill>
                  <a:schemeClr val="accent3"/>
                </a:solidFill>
              </a:rPr>
              <a:t>Presto</a:t>
            </a:r>
            <a:r>
              <a:rPr lang="en" sz="1500">
                <a:solidFill>
                  <a:schemeClr val="dk1"/>
                </a:solidFill>
              </a:rPr>
              <a:t> = Very Fast</a:t>
            </a:r>
            <a:endParaRPr sz="1500">
              <a:solidFill>
                <a:schemeClr val="dk1"/>
              </a:solidFill>
            </a:endParaRPr>
          </a:p>
        </p:txBody>
      </p:sp>
      <p:sp>
        <p:nvSpPr>
          <p:cNvPr id="264" name="Google Shape;264;p39"/>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a:solidFill>
                  <a:schemeClr val="accent3"/>
                </a:solidFill>
              </a:rPr>
              <a:t>Andante</a:t>
            </a:r>
            <a:endParaRPr>
              <a:solidFill>
                <a:schemeClr val="accent3"/>
              </a:solidFill>
            </a:endParaRPr>
          </a:p>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rPr lang="en"/>
              <a:t>				  </a:t>
            </a:r>
            <a:r>
              <a:rPr lang="en">
                <a:solidFill>
                  <a:schemeClr val="accent3"/>
                </a:solidFill>
              </a:rPr>
              <a:t>Presto</a:t>
            </a:r>
            <a:endParaRPr>
              <a:solidFill>
                <a:schemeClr val="accent3"/>
              </a:solidFill>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rPr lang="en">
                <a:solidFill>
                  <a:schemeClr val="accent3"/>
                </a:solidFill>
              </a:rPr>
              <a:t>Adagio      Andante</a:t>
            </a:r>
            <a:endParaRPr>
              <a:solidFill>
                <a:schemeClr val="accent3"/>
              </a:solidFill>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rPr lang="en"/>
              <a:t>				   </a:t>
            </a:r>
            <a:r>
              <a:rPr lang="en">
                <a:solidFill>
                  <a:schemeClr val="accent3"/>
                </a:solidFill>
              </a:rPr>
              <a:t>Presto</a:t>
            </a:r>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rPr lang="en">
                <a:solidFill>
                  <a:schemeClr val="accent3"/>
                </a:solidFill>
              </a:rPr>
              <a:t>Adagio								Andante</a:t>
            </a:r>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rPr lang="en">
                <a:solidFill>
                  <a:schemeClr val="accent3"/>
                </a:solidFill>
              </a:rPr>
              <a:t>Adagio</a:t>
            </a:r>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rPr lang="en">
                <a:solidFill>
                  <a:schemeClr val="accent3"/>
                </a:solidFill>
              </a:rPr>
              <a:t>Andante</a:t>
            </a:r>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p:txBody>
      </p:sp>
      <p:pic>
        <p:nvPicPr>
          <p:cNvPr id="265" name="Google Shape;265;p39" title="Tempo Sample.wav">
            <a:hlinkClick r:id="rId3"/>
          </p:cNvPr>
          <p:cNvPicPr preferRelativeResize="0"/>
          <p:nvPr/>
        </p:nvPicPr>
        <p:blipFill>
          <a:blip r:embed="rId4">
            <a:alphaModFix/>
          </a:blip>
          <a:stretch>
            <a:fillRect/>
          </a:stretch>
        </p:blipFill>
        <p:spPr>
          <a:xfrm>
            <a:off x="4114800" y="218225"/>
            <a:ext cx="457200"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311700" y="714400"/>
            <a:ext cx="8520600" cy="3698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000"/>
              <a:t>Register: </a:t>
            </a:r>
            <a:r>
              <a:rPr lang="en" sz="2000"/>
              <a:t>How high or low</a:t>
            </a:r>
            <a:endParaRPr sz="2000"/>
          </a:p>
          <a:p>
            <a:pPr indent="0" lvl="0" marL="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 sz="2000"/>
              <a:t>If something is in a low register it will sound deep and low.</a:t>
            </a:r>
            <a:endParaRPr sz="2000"/>
          </a:p>
          <a:p>
            <a:pPr indent="-355600" lvl="0" marL="457200" rtl="0" algn="l">
              <a:lnSpc>
                <a:spcPct val="100000"/>
              </a:lnSpc>
              <a:spcBef>
                <a:spcPts val="0"/>
              </a:spcBef>
              <a:spcAft>
                <a:spcPts val="0"/>
              </a:spcAft>
              <a:buSzPts val="2000"/>
              <a:buChar char="-"/>
            </a:pPr>
            <a:r>
              <a:rPr lang="en" sz="2000"/>
              <a:t>If something is in the middle register it will sound in the middle.</a:t>
            </a:r>
            <a:endParaRPr sz="2000"/>
          </a:p>
          <a:p>
            <a:pPr indent="-355600" lvl="0" marL="457200" rtl="0" algn="l">
              <a:lnSpc>
                <a:spcPct val="100000"/>
              </a:lnSpc>
              <a:spcBef>
                <a:spcPts val="0"/>
              </a:spcBef>
              <a:spcAft>
                <a:spcPts val="0"/>
              </a:spcAft>
              <a:buSzPts val="2000"/>
              <a:buChar char="-"/>
            </a:pPr>
            <a:r>
              <a:rPr lang="en" sz="2000"/>
              <a:t>If something is in a high register it will sound high.</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Don’t change the register of your speaking voice.  We can adjust this right in Soundtrap!  (see next slides)</a:t>
            </a:r>
            <a:endParaRPr sz="2000"/>
          </a:p>
          <a:p>
            <a:pPr indent="0" lvl="0" marL="0" rtl="0" algn="l">
              <a:lnSpc>
                <a:spcPct val="100000"/>
              </a:lnSpc>
              <a:spcBef>
                <a:spcPts val="0"/>
              </a:spcBef>
              <a:spcAft>
                <a:spcPts val="0"/>
              </a:spcAft>
              <a:buNone/>
            </a:pPr>
            <a:r>
              <a:t/>
            </a:r>
            <a:endParaRPr sz="2400"/>
          </a:p>
        </p:txBody>
      </p:sp>
      <p:sp>
        <p:nvSpPr>
          <p:cNvPr id="271" name="Google Shape;271;p40"/>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Review:</a:t>
            </a:r>
            <a:r>
              <a:rPr lang="en"/>
              <a:t> </a:t>
            </a:r>
            <a:r>
              <a:rPr b="1" lang="en">
                <a:solidFill>
                  <a:schemeClr val="accent6"/>
                </a:solidFill>
              </a:rPr>
              <a:t>Register</a:t>
            </a:r>
            <a:r>
              <a:rPr b="1" lang="en">
                <a:solidFill>
                  <a:schemeClr val="accent4"/>
                </a:solidFill>
              </a:rPr>
              <a:t> </a:t>
            </a:r>
            <a:endParaRPr b="1">
              <a:solidFill>
                <a:schemeClr val="accent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body"/>
          </p:nvPr>
        </p:nvSpPr>
        <p:spPr>
          <a:xfrm>
            <a:off x="311700" y="714400"/>
            <a:ext cx="8520600" cy="36984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0"/>
              </a:spcBef>
              <a:spcAft>
                <a:spcPts val="0"/>
              </a:spcAft>
              <a:buSzPts val="2400"/>
              <a:buChar char="-"/>
            </a:pPr>
            <a:r>
              <a:rPr lang="en" sz="2400"/>
              <a:t>Zoom in on the region you want to change</a:t>
            </a:r>
            <a:endParaRPr sz="2400"/>
          </a:p>
          <a:p>
            <a:pPr indent="0" lvl="0" marL="457200" rtl="0" algn="l">
              <a:lnSpc>
                <a:spcPct val="100000"/>
              </a:lnSpc>
              <a:spcBef>
                <a:spcPts val="0"/>
              </a:spcBef>
              <a:spcAft>
                <a:spcPts val="0"/>
              </a:spcAft>
              <a:buNone/>
            </a:pPr>
            <a:r>
              <a:rPr lang="en" sz="2400"/>
              <a:t>(zoom tools are on the bottom right)</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 sz="2400"/>
              <a:t>Select Edit.</a:t>
            </a:r>
            <a:endParaRPr sz="2400"/>
          </a:p>
          <a:p>
            <a:pPr indent="0" lvl="0" marL="457200" rtl="0" algn="l">
              <a:lnSpc>
                <a:spcPct val="100000"/>
              </a:lnSpc>
              <a:spcBef>
                <a:spcPts val="0"/>
              </a:spcBef>
              <a:spcAft>
                <a:spcPts val="0"/>
              </a:spcAft>
              <a:buNone/>
            </a:pPr>
            <a:r>
              <a:t/>
            </a:r>
            <a:endParaRPr sz="2400"/>
          </a:p>
          <a:p>
            <a:pPr indent="0" lvl="0" marL="45720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 </a:t>
            </a:r>
            <a:endParaRPr sz="2400"/>
          </a:p>
        </p:txBody>
      </p:sp>
      <p:sp>
        <p:nvSpPr>
          <p:cNvPr id="277" name="Google Shape;277;p41"/>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Adjust </a:t>
            </a:r>
            <a:r>
              <a:rPr b="1" lang="en">
                <a:solidFill>
                  <a:schemeClr val="accent6"/>
                </a:solidFill>
              </a:rPr>
              <a:t>Register </a:t>
            </a:r>
            <a:r>
              <a:rPr lang="en"/>
              <a:t>in Soundtrap:</a:t>
            </a:r>
            <a:endParaRPr/>
          </a:p>
        </p:txBody>
      </p:sp>
      <p:pic>
        <p:nvPicPr>
          <p:cNvPr id="278" name="Google Shape;278;p41"/>
          <p:cNvPicPr preferRelativeResize="0"/>
          <p:nvPr/>
        </p:nvPicPr>
        <p:blipFill>
          <a:blip r:embed="rId3">
            <a:alphaModFix/>
          </a:blip>
          <a:stretch>
            <a:fillRect/>
          </a:stretch>
        </p:blipFill>
        <p:spPr>
          <a:xfrm>
            <a:off x="2835400" y="2272625"/>
            <a:ext cx="2397900" cy="1117475"/>
          </a:xfrm>
          <a:prstGeom prst="rect">
            <a:avLst/>
          </a:prstGeom>
          <a:noFill/>
          <a:ln>
            <a:noFill/>
          </a:ln>
        </p:spPr>
      </p:pic>
      <p:pic>
        <p:nvPicPr>
          <p:cNvPr id="279" name="Google Shape;279;p41"/>
          <p:cNvPicPr preferRelativeResize="0"/>
          <p:nvPr/>
        </p:nvPicPr>
        <p:blipFill rotWithShape="1">
          <a:blip r:embed="rId4">
            <a:alphaModFix/>
          </a:blip>
          <a:srcRect b="22826" l="33523" r="12098" t="38100"/>
          <a:stretch/>
        </p:blipFill>
        <p:spPr>
          <a:xfrm>
            <a:off x="7126350" y="714400"/>
            <a:ext cx="1705950" cy="867250"/>
          </a:xfrm>
          <a:prstGeom prst="rect">
            <a:avLst/>
          </a:prstGeom>
          <a:noFill/>
          <a:ln>
            <a:noFill/>
          </a:ln>
        </p:spPr>
      </p:pic>
      <p:cxnSp>
        <p:nvCxnSpPr>
          <p:cNvPr id="280" name="Google Shape;280;p41"/>
          <p:cNvCxnSpPr/>
          <p:nvPr/>
        </p:nvCxnSpPr>
        <p:spPr>
          <a:xfrm flipH="1" rot="10800000">
            <a:off x="6528775" y="1218575"/>
            <a:ext cx="949200" cy="307800"/>
          </a:xfrm>
          <a:prstGeom prst="straightConnector1">
            <a:avLst/>
          </a:prstGeom>
          <a:noFill/>
          <a:ln cap="flat" cmpd="sng" w="38100">
            <a:solidFill>
              <a:schemeClr val="accent4"/>
            </a:solidFill>
            <a:prstDash val="solid"/>
            <a:round/>
            <a:headEnd len="med" w="med" type="none"/>
            <a:tailEnd len="med" w="med" type="triangle"/>
          </a:ln>
        </p:spPr>
      </p:cxnSp>
      <p:cxnSp>
        <p:nvCxnSpPr>
          <p:cNvPr id="281" name="Google Shape;281;p41"/>
          <p:cNvCxnSpPr/>
          <p:nvPr/>
        </p:nvCxnSpPr>
        <p:spPr>
          <a:xfrm>
            <a:off x="2719250" y="2539675"/>
            <a:ext cx="910800" cy="359100"/>
          </a:xfrm>
          <a:prstGeom prst="straightConnector1">
            <a:avLst/>
          </a:prstGeom>
          <a:noFill/>
          <a:ln cap="flat" cmpd="sng" w="38100">
            <a:solidFill>
              <a:schemeClr val="accent4"/>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Foley - The Magic of Making Sound</a:t>
            </a:r>
            <a:endParaRPr/>
          </a:p>
        </p:txBody>
      </p:sp>
      <p:pic>
        <p:nvPicPr>
          <p:cNvPr descr="In Hollywood, everything is magic and make-believe, even sounds. When you watch a film that immerses you completely in its world, you’re probably hearing the work of sound artists. If the work is done right, you won’t be able to tell that the “natural” sounds on screen are manufactured with studio props. That's the challenge for Warner Bros. Foley artists Alyson Moore, Chris Moriana and mixer Mary Jo Lang. Theirs is a practice in recreation, one creative element at a time.&#10;&#10;#Hollywood #Sound #FoleyArtists &#10;&#10;SUBSCRIBE: https://goo.gl/vR6Acb&#10;&#10;Follow us behind the scenes on Instagram: http://goo.gl/2KABeX&#10;Make our acquaintance on Facebook: http://goo.gl/Vn0XIZ&#10;Give us a shout on Twitter: http://goo.gl/sY1GLY&#10;Come hang with us on Vimeo: http://goo.gl/T0OzjV&#10;Visit our world directly: http://www.greatbigstory.com&#10;&#10;This story is a part of our Frontiers series, where we bring you front and center to the dreamers, pioneers, and innovators leading society at the cutting edge. Let us take you along for a trip to the oft-imagined but rarely accomplished.&#10;&#10;Great Big Story is a video network dedicated to the untold, overlooked &amp; flat-out amazing. Humans are capable of incredible things &amp; we're here to tell their stories. When a rocket lands in your backyard, you get in." id="75" name="Google Shape;75;p15" title="The Magic of Making Sound">
            <a:hlinkClick r:id="rId3"/>
          </p:cNvPr>
          <p:cNvPicPr preferRelativeResize="0"/>
          <p:nvPr/>
        </p:nvPicPr>
        <p:blipFill>
          <a:blip r:embed="rId4">
            <a:alphaModFix/>
          </a:blip>
          <a:stretch>
            <a:fillRect/>
          </a:stretch>
        </p:blipFill>
        <p:spPr>
          <a:xfrm>
            <a:off x="2062475" y="1134550"/>
            <a:ext cx="5019050" cy="376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idx="1" type="body"/>
          </p:nvPr>
        </p:nvSpPr>
        <p:spPr>
          <a:xfrm>
            <a:off x="311700" y="714400"/>
            <a:ext cx="8520600" cy="3698400"/>
          </a:xfrm>
          <a:prstGeom prst="rect">
            <a:avLst/>
          </a:prstGeom>
        </p:spPr>
        <p:txBody>
          <a:bodyPr anchorCtr="0" anchor="t" bIns="91425" lIns="91425" spcFirstLastPara="1" rIns="91425" wrap="square" tIns="91425">
            <a:normAutofit/>
          </a:bodyPr>
          <a:lstStyle/>
          <a:p>
            <a:pPr indent="-381000" lvl="0" marL="457200" rtl="0" algn="l">
              <a:lnSpc>
                <a:spcPct val="100000"/>
              </a:lnSpc>
              <a:spcBef>
                <a:spcPts val="0"/>
              </a:spcBef>
              <a:spcAft>
                <a:spcPts val="0"/>
              </a:spcAft>
              <a:buSzPts val="2400"/>
              <a:buChar char="-"/>
            </a:pPr>
            <a:r>
              <a:rPr lang="en" sz="2400"/>
              <a:t>Select Change pitch:</a:t>
            </a:r>
            <a:endParaRPr sz="2400"/>
          </a:p>
          <a:p>
            <a:pPr indent="457200" lvl="0" marL="0" rtl="0" algn="l">
              <a:lnSpc>
                <a:spcPct val="100000"/>
              </a:lnSpc>
              <a:spcBef>
                <a:spcPts val="1000"/>
              </a:spcBef>
              <a:spcAft>
                <a:spcPts val="0"/>
              </a:spcAft>
              <a:buNone/>
            </a:pPr>
            <a:r>
              <a:rPr lang="en" sz="2400"/>
              <a:t>+ will raise the pitch</a:t>
            </a:r>
            <a:endParaRPr sz="2400"/>
          </a:p>
          <a:p>
            <a:pPr indent="457200" lvl="0" marL="0" rtl="0" algn="l">
              <a:lnSpc>
                <a:spcPct val="100000"/>
              </a:lnSpc>
              <a:spcBef>
                <a:spcPts val="1000"/>
              </a:spcBef>
              <a:spcAft>
                <a:spcPts val="0"/>
              </a:spcAft>
              <a:buNone/>
            </a:pPr>
            <a:r>
              <a:rPr lang="en" sz="2400"/>
              <a:t>- will lower the pitch</a:t>
            </a:r>
            <a:endParaRPr sz="2400"/>
          </a:p>
          <a:p>
            <a:pPr indent="457200" lvl="0" marL="0" rtl="0" algn="l">
              <a:lnSpc>
                <a:spcPct val="100000"/>
              </a:lnSpc>
              <a:spcBef>
                <a:spcPts val="1000"/>
              </a:spcBef>
              <a:spcAft>
                <a:spcPts val="0"/>
              </a:spcAft>
              <a:buNone/>
            </a:pPr>
            <a:r>
              <a:rPr lang="en" sz="2400"/>
              <a:t>The higher the number </a:t>
            </a:r>
            <a:endParaRPr sz="2400"/>
          </a:p>
          <a:p>
            <a:pPr indent="457200" lvl="0" marL="0" rtl="0" algn="l">
              <a:lnSpc>
                <a:spcPct val="100000"/>
              </a:lnSpc>
              <a:spcBef>
                <a:spcPts val="0"/>
              </a:spcBef>
              <a:spcAft>
                <a:spcPts val="0"/>
              </a:spcAft>
              <a:buNone/>
            </a:pPr>
            <a:r>
              <a:rPr lang="en" sz="2400"/>
              <a:t>the greater the change</a:t>
            </a:r>
            <a:endParaRPr sz="2400"/>
          </a:p>
          <a:p>
            <a:pPr indent="0" lvl="0" marL="45720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 sz="2400"/>
              <a:t> </a:t>
            </a:r>
            <a:endParaRPr sz="2400"/>
          </a:p>
        </p:txBody>
      </p:sp>
      <p:sp>
        <p:nvSpPr>
          <p:cNvPr id="287" name="Google Shape;287;p42"/>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Adjust </a:t>
            </a:r>
            <a:r>
              <a:rPr b="1" lang="en">
                <a:solidFill>
                  <a:schemeClr val="accent6"/>
                </a:solidFill>
              </a:rPr>
              <a:t>Register </a:t>
            </a:r>
            <a:r>
              <a:rPr lang="en"/>
              <a:t>in Soundtrap:</a:t>
            </a:r>
            <a:endParaRPr/>
          </a:p>
        </p:txBody>
      </p:sp>
      <p:pic>
        <p:nvPicPr>
          <p:cNvPr id="288" name="Google Shape;288;p42"/>
          <p:cNvPicPr preferRelativeResize="0"/>
          <p:nvPr/>
        </p:nvPicPr>
        <p:blipFill>
          <a:blip r:embed="rId3">
            <a:alphaModFix/>
          </a:blip>
          <a:stretch>
            <a:fillRect/>
          </a:stretch>
        </p:blipFill>
        <p:spPr>
          <a:xfrm>
            <a:off x="4907325" y="753425"/>
            <a:ext cx="3571126" cy="4293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idx="1" type="body"/>
          </p:nvPr>
        </p:nvSpPr>
        <p:spPr>
          <a:xfrm>
            <a:off x="311700" y="714400"/>
            <a:ext cx="8520600" cy="3698400"/>
          </a:xfrm>
          <a:prstGeom prst="rect">
            <a:avLst/>
          </a:prstGeom>
        </p:spPr>
        <p:txBody>
          <a:bodyPr anchorCtr="0" anchor="t" bIns="91425" lIns="91425" spcFirstLastPara="1" rIns="91425" wrap="square" tIns="91425">
            <a:normAutofit lnSpcReduction="10000"/>
          </a:bodyPr>
          <a:lstStyle/>
          <a:p>
            <a:pPr indent="-381000" lvl="0" marL="457200" rtl="0" algn="l">
              <a:lnSpc>
                <a:spcPct val="100000"/>
              </a:lnSpc>
              <a:spcBef>
                <a:spcPts val="0"/>
              </a:spcBef>
              <a:spcAft>
                <a:spcPts val="0"/>
              </a:spcAft>
              <a:buSzPts val="2400"/>
              <a:buChar char="-"/>
            </a:pPr>
            <a:r>
              <a:rPr lang="en" sz="2400"/>
              <a:t>OR SelectVoice Transform:</a:t>
            </a:r>
            <a:endParaRPr sz="2400"/>
          </a:p>
          <a:p>
            <a:pPr indent="457200" lvl="0" marL="0" rtl="0" algn="l">
              <a:lnSpc>
                <a:spcPct val="100000"/>
              </a:lnSpc>
              <a:spcBef>
                <a:spcPts val="1000"/>
              </a:spcBef>
              <a:spcAft>
                <a:spcPts val="0"/>
              </a:spcAft>
              <a:buNone/>
            </a:pPr>
            <a:r>
              <a:rPr lang="en" sz="2400"/>
              <a:t>You can raise or lower the pitch </a:t>
            </a:r>
            <a:endParaRPr sz="2400"/>
          </a:p>
          <a:p>
            <a:pPr indent="457200" lvl="0" marL="0" rtl="0" algn="l">
              <a:lnSpc>
                <a:spcPct val="100000"/>
              </a:lnSpc>
              <a:spcBef>
                <a:spcPts val="1000"/>
              </a:spcBef>
              <a:spcAft>
                <a:spcPts val="0"/>
              </a:spcAft>
              <a:buNone/>
            </a:pPr>
            <a:r>
              <a:rPr lang="en" sz="2400"/>
              <a:t>Or you can change the character</a:t>
            </a:r>
            <a:endParaRPr sz="2400"/>
          </a:p>
          <a:p>
            <a:pPr indent="457200" lvl="0" marL="0" rtl="0" algn="l">
              <a:lnSpc>
                <a:spcPct val="100000"/>
              </a:lnSpc>
              <a:spcBef>
                <a:spcPts val="1000"/>
              </a:spcBef>
              <a:spcAft>
                <a:spcPts val="0"/>
              </a:spcAft>
              <a:buNone/>
            </a:pPr>
            <a:r>
              <a:rPr lang="en" sz="2400"/>
              <a:t>	-Baby</a:t>
            </a:r>
            <a:endParaRPr sz="2400"/>
          </a:p>
          <a:p>
            <a:pPr indent="457200" lvl="0" marL="0" rtl="0" algn="l">
              <a:lnSpc>
                <a:spcPct val="100000"/>
              </a:lnSpc>
              <a:spcBef>
                <a:spcPts val="1000"/>
              </a:spcBef>
              <a:spcAft>
                <a:spcPts val="0"/>
              </a:spcAft>
              <a:buNone/>
            </a:pPr>
            <a:r>
              <a:rPr lang="en" sz="2400"/>
              <a:t>	-Robot </a:t>
            </a:r>
            <a:endParaRPr sz="2400"/>
          </a:p>
          <a:p>
            <a:pPr indent="457200" lvl="0" marL="0" rtl="0" algn="l">
              <a:lnSpc>
                <a:spcPct val="100000"/>
              </a:lnSpc>
              <a:spcBef>
                <a:spcPts val="1000"/>
              </a:spcBef>
              <a:spcAft>
                <a:spcPts val="0"/>
              </a:spcAft>
              <a:buNone/>
            </a:pPr>
            <a:r>
              <a:rPr lang="en" sz="2400"/>
              <a:t>	-etc.</a:t>
            </a:r>
            <a:endParaRPr sz="2400"/>
          </a:p>
          <a:p>
            <a:pPr indent="0" lvl="0" marL="457200" rtl="0" algn="l">
              <a:lnSpc>
                <a:spcPct val="100000"/>
              </a:lnSpc>
              <a:spcBef>
                <a:spcPts val="1000"/>
              </a:spcBef>
              <a:spcAft>
                <a:spcPts val="0"/>
              </a:spcAft>
              <a:buNone/>
            </a:pPr>
            <a:r>
              <a:t/>
            </a:r>
            <a:endParaRPr sz="2400"/>
          </a:p>
          <a:p>
            <a:pPr indent="0" lvl="0" marL="0" rtl="0" algn="l">
              <a:lnSpc>
                <a:spcPct val="100000"/>
              </a:lnSpc>
              <a:spcBef>
                <a:spcPts val="0"/>
              </a:spcBef>
              <a:spcAft>
                <a:spcPts val="0"/>
              </a:spcAft>
              <a:buNone/>
            </a:pPr>
            <a:r>
              <a:rPr lang="en" sz="2400"/>
              <a:t> </a:t>
            </a:r>
            <a:endParaRPr sz="2400"/>
          </a:p>
        </p:txBody>
      </p:sp>
      <p:sp>
        <p:nvSpPr>
          <p:cNvPr id="294" name="Google Shape;294;p43"/>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Adjust </a:t>
            </a:r>
            <a:r>
              <a:rPr b="1" lang="en">
                <a:solidFill>
                  <a:schemeClr val="accent6"/>
                </a:solidFill>
              </a:rPr>
              <a:t>Register </a:t>
            </a:r>
            <a:r>
              <a:rPr lang="en"/>
              <a:t>in Soundtrap:</a:t>
            </a:r>
            <a:endParaRPr/>
          </a:p>
        </p:txBody>
      </p:sp>
      <p:pic>
        <p:nvPicPr>
          <p:cNvPr id="295" name="Google Shape;295;p43"/>
          <p:cNvPicPr preferRelativeResize="0"/>
          <p:nvPr/>
        </p:nvPicPr>
        <p:blipFill>
          <a:blip r:embed="rId3">
            <a:alphaModFix/>
          </a:blip>
          <a:stretch>
            <a:fillRect/>
          </a:stretch>
        </p:blipFill>
        <p:spPr>
          <a:xfrm>
            <a:off x="5303772" y="714397"/>
            <a:ext cx="3840225" cy="40607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One  morning  a  mosquito  saw  an  iguana  drinking  at  a  waterhole.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said, “Iguana,  you  will  never  believe  what  I  saw  yesterday.”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“Try  me,”  said  the  iguana.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  mosquito  said,  “I  saw  a  farmer  digging  yams  that  were  as  big  as  I  am.”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  “What’s  a  mosquito  compared  to  a  yam?”   snapped  the  iguana  grumpily.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  “I  would  rather  be  deaf  than  listen  to  such  nonsense!”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Then  he  stuck  two  sticks  in  his  ears  and  went  off,   mek,  mek,  mek,  mek, through  the  reeds.</a:t>
            </a:r>
            <a:endParaRPr/>
          </a:p>
        </p:txBody>
      </p:sp>
      <p:sp>
        <p:nvSpPr>
          <p:cNvPr id="301" name="Google Shape;301;p44"/>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accent6"/>
                </a:solidFill>
              </a:rPr>
              <a:t>Register</a:t>
            </a:r>
            <a:endParaRPr>
              <a:solidFill>
                <a:schemeClr val="accent6"/>
              </a:solidFill>
            </a:endParaRPr>
          </a:p>
        </p:txBody>
      </p:sp>
      <p:sp>
        <p:nvSpPr>
          <p:cNvPr id="302" name="Google Shape;302;p44"/>
          <p:cNvSpPr txBox="1"/>
          <p:nvPr/>
        </p:nvSpPr>
        <p:spPr>
          <a:xfrm>
            <a:off x="6477475" y="140225"/>
            <a:ext cx="2552400" cy="15699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6"/>
                </a:solidFill>
              </a:rPr>
              <a:t>Register</a:t>
            </a:r>
            <a:r>
              <a:rPr b="1" lang="en" sz="1500">
                <a:solidFill>
                  <a:schemeClr val="accent6"/>
                </a:solidFill>
              </a:rPr>
              <a:t> Key: </a:t>
            </a:r>
            <a:endParaRPr b="1" sz="1500">
              <a:solidFill>
                <a:schemeClr val="accent6"/>
              </a:solidFill>
            </a:endParaRPr>
          </a:p>
          <a:p>
            <a:pPr indent="0" lvl="0" marL="0" rtl="0" algn="l">
              <a:spcBef>
                <a:spcPts val="0"/>
              </a:spcBef>
              <a:spcAft>
                <a:spcPts val="0"/>
              </a:spcAft>
              <a:buNone/>
            </a:pPr>
            <a:r>
              <a:rPr lang="en" sz="1500">
                <a:solidFill>
                  <a:schemeClr val="dk1"/>
                </a:solidFill>
              </a:rPr>
              <a:t>*pick a color to highlight each such as:</a:t>
            </a:r>
            <a:endParaRPr sz="1500">
              <a:solidFill>
                <a:schemeClr val="dk1"/>
              </a:solidFill>
            </a:endParaRPr>
          </a:p>
          <a:p>
            <a:pPr indent="0" lvl="0" marL="0" rtl="0" algn="l">
              <a:spcBef>
                <a:spcPts val="0"/>
              </a:spcBef>
              <a:spcAft>
                <a:spcPts val="0"/>
              </a:spcAft>
              <a:buNone/>
            </a:pPr>
            <a:r>
              <a:rPr b="1" lang="en" sz="1500">
                <a:solidFill>
                  <a:srgbClr val="0000FF"/>
                </a:solidFill>
              </a:rPr>
              <a:t>Low</a:t>
            </a:r>
            <a:endParaRPr b="1" sz="1500">
              <a:solidFill>
                <a:srgbClr val="0000FF"/>
              </a:solidFill>
            </a:endParaRPr>
          </a:p>
          <a:p>
            <a:pPr indent="0" lvl="0" marL="0" rtl="0" algn="l">
              <a:spcBef>
                <a:spcPts val="0"/>
              </a:spcBef>
              <a:spcAft>
                <a:spcPts val="0"/>
              </a:spcAft>
              <a:buNone/>
            </a:pPr>
            <a:r>
              <a:rPr b="1" lang="en" sz="1500">
                <a:solidFill>
                  <a:srgbClr val="00FF00"/>
                </a:solidFill>
              </a:rPr>
              <a:t>Medium</a:t>
            </a:r>
            <a:endParaRPr b="1" sz="1500">
              <a:solidFill>
                <a:srgbClr val="00FF00"/>
              </a:solidFill>
            </a:endParaRPr>
          </a:p>
          <a:p>
            <a:pPr indent="0" lvl="0" marL="0" rtl="0" algn="l">
              <a:spcBef>
                <a:spcPts val="0"/>
              </a:spcBef>
              <a:spcAft>
                <a:spcPts val="0"/>
              </a:spcAft>
              <a:buNone/>
            </a:pPr>
            <a:r>
              <a:rPr b="1" lang="en" sz="1500">
                <a:solidFill>
                  <a:schemeClr val="accent5"/>
                </a:solidFill>
              </a:rPr>
              <a:t>High</a:t>
            </a:r>
            <a:endParaRPr b="1" sz="1500">
              <a:solidFill>
                <a:schemeClr val="accent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idx="1" type="body"/>
          </p:nvPr>
        </p:nvSpPr>
        <p:spPr>
          <a:xfrm>
            <a:off x="6900" y="1095400"/>
            <a:ext cx="9060900" cy="3956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highlight>
                  <a:srgbClr val="00FF00"/>
                </a:highlight>
              </a:rPr>
              <a:t>One  morning  a  mosquito  saw  an  iguana  drinking  at  a  waterhole.</a:t>
            </a:r>
            <a:r>
              <a:rPr lang="en"/>
              <a:t>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highlight>
                  <a:srgbClr val="00FF00"/>
                </a:highlight>
              </a:rPr>
              <a:t>The  mosquito  said,</a:t>
            </a:r>
            <a:r>
              <a:rPr lang="en"/>
              <a:t> </a:t>
            </a:r>
            <a:r>
              <a:rPr lang="en">
                <a:highlight>
                  <a:schemeClr val="accent5"/>
                </a:highlight>
              </a:rPr>
              <a:t>“Iguana,  you  will  never  believe  what  I  saw  yesterday.”</a:t>
            </a:r>
            <a:r>
              <a:rPr lang="en"/>
              <a:t>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highlight>
                  <a:srgbClr val="0000FF"/>
                </a:highlight>
              </a:rPr>
              <a:t>“Try  me,”</a:t>
            </a:r>
            <a:r>
              <a:rPr lang="en"/>
              <a:t>  </a:t>
            </a:r>
            <a:r>
              <a:rPr lang="en">
                <a:highlight>
                  <a:srgbClr val="00FF00"/>
                </a:highlight>
              </a:rPr>
              <a:t>said  the  iguana.    </a:t>
            </a:r>
            <a:endParaRPr>
              <a:highlight>
                <a:srgbClr val="00FF00"/>
              </a:highlight>
            </a:endParaRPr>
          </a:p>
          <a:p>
            <a:pPr indent="0" lvl="0" marL="0" rtl="0" algn="l">
              <a:lnSpc>
                <a:spcPct val="95000"/>
              </a:lnSpc>
              <a:spcBef>
                <a:spcPts val="0"/>
              </a:spcBef>
              <a:spcAft>
                <a:spcPts val="0"/>
              </a:spcAft>
              <a:buSzPts val="770"/>
              <a:buNone/>
            </a:pPr>
            <a:r>
              <a:t/>
            </a:r>
            <a:endParaRPr>
              <a:highlight>
                <a:srgbClr val="00FF00"/>
              </a:highlight>
            </a:endParaRPr>
          </a:p>
          <a:p>
            <a:pPr indent="0" lvl="0" marL="0" rtl="0" algn="l">
              <a:lnSpc>
                <a:spcPct val="95000"/>
              </a:lnSpc>
              <a:spcBef>
                <a:spcPts val="0"/>
              </a:spcBef>
              <a:spcAft>
                <a:spcPts val="0"/>
              </a:spcAft>
              <a:buSzPts val="770"/>
              <a:buNone/>
            </a:pPr>
            <a:r>
              <a:rPr lang="en">
                <a:highlight>
                  <a:srgbClr val="00FF00"/>
                </a:highlight>
              </a:rPr>
              <a:t>The  mosquito  said, </a:t>
            </a:r>
            <a:r>
              <a:rPr lang="en">
                <a:highlight>
                  <a:schemeClr val="accent5"/>
                </a:highlight>
              </a:rPr>
              <a:t> “I  saw  a  farmer  digging  yams  that  were  as  big  as  I  am.” </a:t>
            </a:r>
            <a:endParaRPr>
              <a:highlight>
                <a:schemeClr val="accent5"/>
              </a:highlight>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a:t>
            </a:r>
            <a:r>
              <a:rPr lang="en">
                <a:highlight>
                  <a:srgbClr val="0000FF"/>
                </a:highlight>
              </a:rPr>
              <a:t>“What’s  a  mosquito  compared  to  a  yam?”</a:t>
            </a:r>
            <a:r>
              <a:rPr lang="en"/>
              <a:t> </a:t>
            </a:r>
            <a:r>
              <a:rPr lang="en">
                <a:highlight>
                  <a:srgbClr val="00FF00"/>
                </a:highlight>
              </a:rPr>
              <a:t>  snapped  the  iguana  grumpily.</a:t>
            </a:r>
            <a:r>
              <a:rPr lang="en"/>
              <a:t> </a:t>
            </a:r>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t>  </a:t>
            </a:r>
            <a:r>
              <a:rPr lang="en">
                <a:highlight>
                  <a:srgbClr val="0000FF"/>
                </a:highlight>
              </a:rPr>
              <a:t>“I  would  rather  be  deaf  than  listen  to  such  nonsense!”    </a:t>
            </a:r>
            <a:endParaRPr>
              <a:highlight>
                <a:srgbClr val="0000FF"/>
              </a:highlight>
            </a:endParaRPr>
          </a:p>
          <a:p>
            <a:pPr indent="0" lvl="0" marL="0" rtl="0" algn="l">
              <a:lnSpc>
                <a:spcPct val="95000"/>
              </a:lnSpc>
              <a:spcBef>
                <a:spcPts val="0"/>
              </a:spcBef>
              <a:spcAft>
                <a:spcPts val="0"/>
              </a:spcAft>
              <a:buSzPts val="770"/>
              <a:buNone/>
            </a:pPr>
            <a:r>
              <a:t/>
            </a:r>
            <a:endParaRPr/>
          </a:p>
          <a:p>
            <a:pPr indent="0" lvl="0" marL="0" rtl="0" algn="l">
              <a:lnSpc>
                <a:spcPct val="95000"/>
              </a:lnSpc>
              <a:spcBef>
                <a:spcPts val="0"/>
              </a:spcBef>
              <a:spcAft>
                <a:spcPts val="0"/>
              </a:spcAft>
              <a:buSzPts val="770"/>
              <a:buNone/>
            </a:pPr>
            <a:r>
              <a:rPr lang="en">
                <a:highlight>
                  <a:srgbClr val="00FF00"/>
                </a:highlight>
              </a:rPr>
              <a:t>Then  he  stuck  two  sticks  in  his  ears  and  went  off,   mek,  mek,  mek,  mek, through  the  reeds.</a:t>
            </a:r>
            <a:endParaRPr>
              <a:highlight>
                <a:srgbClr val="00FF00"/>
              </a:highlight>
            </a:endParaRPr>
          </a:p>
        </p:txBody>
      </p:sp>
      <p:sp>
        <p:nvSpPr>
          <p:cNvPr id="308" name="Google Shape;308;p45"/>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chemeClr val="accent6"/>
                </a:solidFill>
              </a:rPr>
              <a:t>Register Sample</a:t>
            </a:r>
            <a:endParaRPr>
              <a:solidFill>
                <a:schemeClr val="accent6"/>
              </a:solidFill>
            </a:endParaRPr>
          </a:p>
        </p:txBody>
      </p:sp>
      <p:sp>
        <p:nvSpPr>
          <p:cNvPr id="309" name="Google Shape;309;p45"/>
          <p:cNvSpPr txBox="1"/>
          <p:nvPr/>
        </p:nvSpPr>
        <p:spPr>
          <a:xfrm>
            <a:off x="6477475" y="140225"/>
            <a:ext cx="2552400" cy="1569900"/>
          </a:xfrm>
          <a:prstGeom prst="rect">
            <a:avLst/>
          </a:prstGeom>
          <a:noFill/>
          <a:ln cap="flat" cmpd="sng" w="9525">
            <a:solidFill>
              <a:schemeClr val="accent6"/>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6"/>
                </a:solidFill>
              </a:rPr>
              <a:t>Register Key: </a:t>
            </a:r>
            <a:endParaRPr b="1" sz="1500">
              <a:solidFill>
                <a:schemeClr val="accent6"/>
              </a:solidFill>
            </a:endParaRPr>
          </a:p>
          <a:p>
            <a:pPr indent="0" lvl="0" marL="0" rtl="0" algn="l">
              <a:spcBef>
                <a:spcPts val="0"/>
              </a:spcBef>
              <a:spcAft>
                <a:spcPts val="0"/>
              </a:spcAft>
              <a:buNone/>
            </a:pPr>
            <a:r>
              <a:rPr lang="en" sz="1500">
                <a:solidFill>
                  <a:schemeClr val="dk1"/>
                </a:solidFill>
              </a:rPr>
              <a:t>*pick a color to highlight each such as:</a:t>
            </a:r>
            <a:endParaRPr sz="1500">
              <a:solidFill>
                <a:schemeClr val="dk1"/>
              </a:solidFill>
            </a:endParaRPr>
          </a:p>
          <a:p>
            <a:pPr indent="0" lvl="0" marL="0" rtl="0" algn="l">
              <a:spcBef>
                <a:spcPts val="0"/>
              </a:spcBef>
              <a:spcAft>
                <a:spcPts val="0"/>
              </a:spcAft>
              <a:buNone/>
            </a:pPr>
            <a:r>
              <a:rPr b="1" lang="en" sz="1500">
                <a:solidFill>
                  <a:srgbClr val="0000FF"/>
                </a:solidFill>
              </a:rPr>
              <a:t>Low</a:t>
            </a:r>
            <a:endParaRPr b="1" sz="1500">
              <a:solidFill>
                <a:srgbClr val="0000FF"/>
              </a:solidFill>
            </a:endParaRPr>
          </a:p>
          <a:p>
            <a:pPr indent="0" lvl="0" marL="0" rtl="0" algn="l">
              <a:spcBef>
                <a:spcPts val="0"/>
              </a:spcBef>
              <a:spcAft>
                <a:spcPts val="0"/>
              </a:spcAft>
              <a:buNone/>
            </a:pPr>
            <a:r>
              <a:rPr b="1" lang="en" sz="1500">
                <a:solidFill>
                  <a:srgbClr val="00FF00"/>
                </a:solidFill>
              </a:rPr>
              <a:t>Medium</a:t>
            </a:r>
            <a:endParaRPr b="1" sz="1500">
              <a:solidFill>
                <a:srgbClr val="00FF00"/>
              </a:solidFill>
            </a:endParaRPr>
          </a:p>
          <a:p>
            <a:pPr indent="0" lvl="0" marL="0" rtl="0" algn="l">
              <a:spcBef>
                <a:spcPts val="0"/>
              </a:spcBef>
              <a:spcAft>
                <a:spcPts val="0"/>
              </a:spcAft>
              <a:buNone/>
            </a:pPr>
            <a:r>
              <a:rPr b="1" lang="en" sz="1500">
                <a:solidFill>
                  <a:schemeClr val="accent5"/>
                </a:solidFill>
              </a:rPr>
              <a:t>High</a:t>
            </a:r>
            <a:endParaRPr b="1" sz="1500">
              <a:solidFill>
                <a:schemeClr val="accent5"/>
              </a:solidFill>
            </a:endParaRPr>
          </a:p>
        </p:txBody>
      </p:sp>
      <p:pic>
        <p:nvPicPr>
          <p:cNvPr id="310" name="Google Shape;310;p45" title="Register Sample.wav">
            <a:hlinkClick r:id="rId3"/>
          </p:cNvPr>
          <p:cNvPicPr preferRelativeResize="0"/>
          <p:nvPr/>
        </p:nvPicPr>
        <p:blipFill>
          <a:blip r:embed="rId4">
            <a:alphaModFix/>
          </a:blip>
          <a:stretch>
            <a:fillRect/>
          </a:stretch>
        </p:blipFill>
        <p:spPr>
          <a:xfrm>
            <a:off x="4033275" y="233875"/>
            <a:ext cx="425900" cy="425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1402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Try It with Text: </a:t>
            </a:r>
            <a:endParaRPr/>
          </a:p>
          <a:p>
            <a:pPr indent="0" lvl="0" marL="0" rtl="0" algn="l">
              <a:spcBef>
                <a:spcPts val="0"/>
              </a:spcBef>
              <a:spcAft>
                <a:spcPts val="0"/>
              </a:spcAft>
              <a:buNone/>
            </a:pPr>
            <a:r>
              <a:rPr b="1" lang="en">
                <a:solidFill>
                  <a:srgbClr val="1155CC"/>
                </a:solidFill>
              </a:rPr>
              <a:t>Sample with ALL</a:t>
            </a:r>
            <a:endParaRPr>
              <a:solidFill>
                <a:srgbClr val="1155CC"/>
              </a:solidFill>
            </a:endParaRPr>
          </a:p>
        </p:txBody>
      </p:sp>
      <p:pic>
        <p:nvPicPr>
          <p:cNvPr id="316" name="Google Shape;316;p46">
            <a:hlinkClick r:id="rId3"/>
          </p:cNvPr>
          <p:cNvPicPr preferRelativeResize="0"/>
          <p:nvPr/>
        </p:nvPicPr>
        <p:blipFill rotWithShape="1">
          <a:blip r:embed="rId4">
            <a:alphaModFix/>
          </a:blip>
          <a:srcRect b="8925" l="0" r="0" t="0"/>
          <a:stretch/>
        </p:blipFill>
        <p:spPr>
          <a:xfrm>
            <a:off x="4346725" y="0"/>
            <a:ext cx="3785400" cy="4460052"/>
          </a:xfrm>
          <a:prstGeom prst="rect">
            <a:avLst/>
          </a:prstGeom>
          <a:noFill/>
          <a:ln>
            <a:noFill/>
          </a:ln>
        </p:spPr>
      </p:pic>
      <p:pic>
        <p:nvPicPr>
          <p:cNvPr id="317" name="Google Shape;317;p46" title="Sample with ALL Elements.wav">
            <a:hlinkClick r:id="rId5"/>
          </p:cNvPr>
          <p:cNvPicPr preferRelativeResize="0"/>
          <p:nvPr/>
        </p:nvPicPr>
        <p:blipFill>
          <a:blip r:embed="rId6">
            <a:alphaModFix/>
          </a:blip>
          <a:stretch>
            <a:fillRect/>
          </a:stretch>
        </p:blipFill>
        <p:spPr>
          <a:xfrm>
            <a:off x="431500" y="1158350"/>
            <a:ext cx="457200" cy="457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140225"/>
            <a:ext cx="2176800" cy="613200"/>
          </a:xfrm>
          <a:prstGeom prst="rect">
            <a:avLst/>
          </a:prstGeom>
          <a:gradFill>
            <a:gsLst>
              <a:gs pos="0">
                <a:srgbClr val="AFDEDA"/>
              </a:gs>
              <a:gs pos="100000">
                <a:srgbClr val="5AB1A8"/>
              </a:gs>
            </a:gsLst>
            <a:path path="circle">
              <a:fillToRect b="50%" l="50%" r="50%" t="50%"/>
            </a:path>
            <a:tileRect/>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a:t>
            </a:r>
            <a:endParaRPr/>
          </a:p>
        </p:txBody>
      </p:sp>
      <p:sp>
        <p:nvSpPr>
          <p:cNvPr id="323" name="Google Shape;323;p47"/>
          <p:cNvSpPr txBox="1"/>
          <p:nvPr>
            <p:ph idx="1" type="body"/>
          </p:nvPr>
        </p:nvSpPr>
        <p:spPr>
          <a:xfrm>
            <a:off x="311700" y="866800"/>
            <a:ext cx="8520600" cy="4276800"/>
          </a:xfrm>
          <a:prstGeom prst="rect">
            <a:avLst/>
          </a:prstGeom>
        </p:spPr>
        <p:txBody>
          <a:bodyPr anchorCtr="0" anchor="t" bIns="91425" lIns="91425" spcFirstLastPara="1" rIns="91425" wrap="square" tIns="91425">
            <a:normAutofit fontScale="92500" lnSpcReduction="20000"/>
          </a:bodyPr>
          <a:lstStyle/>
          <a:p>
            <a:pPr indent="-369570" lvl="0" marL="457200" rtl="0" algn="l">
              <a:lnSpc>
                <a:spcPct val="100000"/>
              </a:lnSpc>
              <a:spcBef>
                <a:spcPts val="0"/>
              </a:spcBef>
              <a:spcAft>
                <a:spcPts val="0"/>
              </a:spcAft>
              <a:buSzPct val="100000"/>
              <a:buAutoNum type="arabicPeriod"/>
            </a:pPr>
            <a:r>
              <a:rPr lang="en" sz="2400"/>
              <a:t>Pick a portion of a text and mark it in multiple places for: </a:t>
            </a:r>
            <a:endParaRPr sz="2400"/>
          </a:p>
          <a:p>
            <a:pPr indent="-369569" lvl="1" marL="914400" rtl="0" algn="l">
              <a:lnSpc>
                <a:spcPct val="100000"/>
              </a:lnSpc>
              <a:spcBef>
                <a:spcPts val="0"/>
              </a:spcBef>
              <a:spcAft>
                <a:spcPts val="0"/>
              </a:spcAft>
              <a:buSzPct val="100000"/>
              <a:buAutoNum type="alphaLcPeriod"/>
            </a:pPr>
            <a:r>
              <a:rPr lang="en" sz="2400"/>
              <a:t>Foley</a:t>
            </a:r>
            <a:endParaRPr sz="2400"/>
          </a:p>
          <a:p>
            <a:pPr indent="-369569" lvl="1" marL="914400" rtl="0" algn="l">
              <a:lnSpc>
                <a:spcPct val="100000"/>
              </a:lnSpc>
              <a:spcBef>
                <a:spcPts val="0"/>
              </a:spcBef>
              <a:spcAft>
                <a:spcPts val="0"/>
              </a:spcAft>
              <a:buSzPct val="100000"/>
              <a:buAutoNum type="alphaLcPeriod"/>
            </a:pPr>
            <a:r>
              <a:rPr lang="en" sz="2400"/>
              <a:t>Articulation</a:t>
            </a:r>
            <a:endParaRPr sz="2400"/>
          </a:p>
          <a:p>
            <a:pPr indent="-369569" lvl="1" marL="914400" rtl="0" algn="l">
              <a:lnSpc>
                <a:spcPct val="100000"/>
              </a:lnSpc>
              <a:spcBef>
                <a:spcPts val="0"/>
              </a:spcBef>
              <a:spcAft>
                <a:spcPts val="0"/>
              </a:spcAft>
              <a:buSzPct val="100000"/>
              <a:buAutoNum type="alphaLcPeriod"/>
            </a:pPr>
            <a:r>
              <a:rPr lang="en" sz="2400"/>
              <a:t>Dynamics</a:t>
            </a:r>
            <a:endParaRPr sz="2400"/>
          </a:p>
          <a:p>
            <a:pPr indent="-369569" lvl="1" marL="914400" rtl="0" algn="l">
              <a:lnSpc>
                <a:spcPct val="100000"/>
              </a:lnSpc>
              <a:spcBef>
                <a:spcPts val="0"/>
              </a:spcBef>
              <a:spcAft>
                <a:spcPts val="0"/>
              </a:spcAft>
              <a:buSzPct val="100000"/>
              <a:buAutoNum type="alphaLcPeriod"/>
            </a:pPr>
            <a:r>
              <a:rPr lang="en" sz="2400"/>
              <a:t>Tempo</a:t>
            </a:r>
            <a:endParaRPr sz="2400"/>
          </a:p>
          <a:p>
            <a:pPr indent="-369569" lvl="1" marL="914400" rtl="0" algn="l">
              <a:lnSpc>
                <a:spcPct val="100000"/>
              </a:lnSpc>
              <a:spcBef>
                <a:spcPts val="0"/>
              </a:spcBef>
              <a:spcAft>
                <a:spcPts val="0"/>
              </a:spcAft>
              <a:buSzPct val="100000"/>
              <a:buAutoNum type="alphaLcPeriod"/>
            </a:pPr>
            <a:r>
              <a:rPr lang="en" sz="2400"/>
              <a:t>Register </a:t>
            </a:r>
            <a:endParaRPr sz="2400"/>
          </a:p>
          <a:p>
            <a:pPr indent="-369570" lvl="0" marL="457200" rtl="0" algn="l">
              <a:lnSpc>
                <a:spcPct val="100000"/>
              </a:lnSpc>
              <a:spcBef>
                <a:spcPts val="0"/>
              </a:spcBef>
              <a:spcAft>
                <a:spcPts val="0"/>
              </a:spcAft>
              <a:buSzPct val="100000"/>
              <a:buAutoNum type="arabicPeriod"/>
            </a:pPr>
            <a:r>
              <a:rPr lang="en" sz="2400"/>
              <a:t>Record and produce the </a:t>
            </a:r>
            <a:r>
              <a:rPr lang="en" sz="2400"/>
              <a:t>narration</a:t>
            </a:r>
            <a:r>
              <a:rPr lang="en" sz="2400"/>
              <a:t> of your text.</a:t>
            </a:r>
            <a:endParaRPr sz="2400"/>
          </a:p>
          <a:p>
            <a:pPr indent="-369570" lvl="0" marL="457200" rtl="0" algn="l">
              <a:lnSpc>
                <a:spcPct val="100000"/>
              </a:lnSpc>
              <a:spcBef>
                <a:spcPts val="0"/>
              </a:spcBef>
              <a:spcAft>
                <a:spcPts val="0"/>
              </a:spcAft>
              <a:buSzPct val="100000"/>
              <a:buAutoNum type="arabicPeriod"/>
            </a:pPr>
            <a:r>
              <a:rPr lang="en" sz="2400"/>
              <a:t>Recordings should:</a:t>
            </a:r>
            <a:endParaRPr sz="2400"/>
          </a:p>
          <a:p>
            <a:pPr indent="-369569" lvl="1" marL="914400" rtl="0" algn="l">
              <a:lnSpc>
                <a:spcPct val="100000"/>
              </a:lnSpc>
              <a:spcBef>
                <a:spcPts val="0"/>
              </a:spcBef>
              <a:spcAft>
                <a:spcPts val="0"/>
              </a:spcAft>
              <a:buSzPct val="100000"/>
              <a:buAutoNum type="alphaLcPeriod"/>
            </a:pPr>
            <a:r>
              <a:rPr lang="en" sz="2400"/>
              <a:t>Include 4-5 sound </a:t>
            </a:r>
            <a:r>
              <a:rPr lang="en" sz="2400"/>
              <a:t>effects (foley).</a:t>
            </a:r>
            <a:endParaRPr sz="2400"/>
          </a:p>
          <a:p>
            <a:pPr indent="-369569" lvl="1" marL="914400" rtl="0" algn="l">
              <a:lnSpc>
                <a:spcPct val="100000"/>
              </a:lnSpc>
              <a:spcBef>
                <a:spcPts val="0"/>
              </a:spcBef>
              <a:spcAft>
                <a:spcPts val="0"/>
              </a:spcAft>
              <a:buSzPct val="100000"/>
              <a:buAutoNum type="alphaLcPeriod"/>
            </a:pPr>
            <a:r>
              <a:rPr lang="en" sz="2400"/>
              <a:t>Use volume changes and ducking of sound to allow for the narration to be clearly heard.</a:t>
            </a:r>
            <a:endParaRPr sz="2400"/>
          </a:p>
          <a:p>
            <a:pPr indent="-369569" lvl="1" marL="914400" rtl="0" algn="l">
              <a:lnSpc>
                <a:spcPct val="100000"/>
              </a:lnSpc>
              <a:spcBef>
                <a:spcPts val="0"/>
              </a:spcBef>
              <a:spcAft>
                <a:spcPts val="0"/>
              </a:spcAft>
              <a:buSzPct val="100000"/>
              <a:buAutoNum type="alphaLcPeriod"/>
            </a:pPr>
            <a:r>
              <a:rPr lang="en" sz="2400"/>
              <a:t>Demonstrate the marked changes for articulation, dynamics, tempo, and register.</a:t>
            </a:r>
            <a:endParaRPr sz="2400"/>
          </a:p>
          <a:p>
            <a:pPr indent="-369569" lvl="1" marL="914400" rtl="0" algn="l">
              <a:lnSpc>
                <a:spcPct val="100000"/>
              </a:lnSpc>
              <a:spcBef>
                <a:spcPts val="0"/>
              </a:spcBef>
              <a:spcAft>
                <a:spcPts val="0"/>
              </a:spcAft>
              <a:buSzPct val="100000"/>
              <a:buAutoNum type="alphaLcPeriod"/>
            </a:pPr>
            <a:r>
              <a:rPr lang="en" sz="2400"/>
              <a:t>Includes an instrumental intro and outro.</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aphicFrame>
        <p:nvGraphicFramePr>
          <p:cNvPr id="328" name="Google Shape;328;p48"/>
          <p:cNvGraphicFramePr/>
          <p:nvPr/>
        </p:nvGraphicFramePr>
        <p:xfrm>
          <a:off x="1655288" y="413200"/>
          <a:ext cx="3000000" cy="3000000"/>
        </p:xfrm>
        <a:graphic>
          <a:graphicData uri="http://schemas.openxmlformats.org/drawingml/2006/table">
            <a:tbl>
              <a:tblPr>
                <a:noFill/>
                <a:tableStyleId>{06C137BE-4C4C-47AA-8B7B-E3A90319C96C}</a:tableStyleId>
              </a:tblPr>
              <a:tblGrid>
                <a:gridCol w="1783400"/>
                <a:gridCol w="3519975"/>
                <a:gridCol w="1995950"/>
              </a:tblGrid>
              <a:tr h="611975">
                <a:tc>
                  <a:txBody>
                    <a:bodyPr/>
                    <a:lstStyle/>
                    <a:p>
                      <a:pPr indent="0" lvl="0" marL="0" rtl="0" algn="ctr">
                        <a:spcBef>
                          <a:spcPts val="0"/>
                        </a:spcBef>
                        <a:spcAft>
                          <a:spcPts val="0"/>
                        </a:spcAft>
                        <a:buNone/>
                      </a:pPr>
                      <a:r>
                        <a:rPr b="1" lang="en" sz="1200"/>
                        <a:t>Areas for Improvement </a:t>
                      </a:r>
                      <a:endParaRPr b="1" sz="1200"/>
                    </a:p>
                  </a:txBody>
                  <a:tcPr marT="91425" marB="91425" marR="91425" marL="91425"/>
                </a:tc>
                <a:tc>
                  <a:txBody>
                    <a:bodyPr/>
                    <a:lstStyle/>
                    <a:p>
                      <a:pPr indent="0" lvl="0" marL="0" rtl="0" algn="ctr">
                        <a:spcBef>
                          <a:spcPts val="0"/>
                        </a:spcBef>
                        <a:spcAft>
                          <a:spcPts val="0"/>
                        </a:spcAft>
                        <a:buNone/>
                      </a:pPr>
                      <a:r>
                        <a:rPr b="1" lang="en" sz="1200"/>
                        <a:t>Criteria</a:t>
                      </a:r>
                      <a:endParaRPr b="1" sz="1200"/>
                    </a:p>
                    <a:p>
                      <a:pPr indent="0" lvl="0" marL="0" rtl="0" algn="ctr">
                        <a:spcBef>
                          <a:spcPts val="0"/>
                        </a:spcBef>
                        <a:spcAft>
                          <a:spcPts val="0"/>
                        </a:spcAft>
                        <a:buNone/>
                      </a:pPr>
                      <a:r>
                        <a:rPr lang="en" sz="1200"/>
                        <a:t>Standards for this Performance</a:t>
                      </a:r>
                      <a:endParaRPr sz="1200"/>
                    </a:p>
                  </a:txBody>
                  <a:tcPr marT="91425" marB="91425" marR="91425" marL="91425"/>
                </a:tc>
                <a:tc>
                  <a:txBody>
                    <a:bodyPr/>
                    <a:lstStyle/>
                    <a:p>
                      <a:pPr indent="0" lvl="0" marL="0" rtl="0" algn="ctr">
                        <a:spcBef>
                          <a:spcPts val="0"/>
                        </a:spcBef>
                        <a:spcAft>
                          <a:spcPts val="0"/>
                        </a:spcAft>
                        <a:buNone/>
                      </a:pPr>
                      <a:r>
                        <a:rPr b="1" lang="en" sz="1200"/>
                        <a:t>Evidence of Exceeding Standard</a:t>
                      </a:r>
                      <a:endParaRPr b="1" sz="1200"/>
                    </a:p>
                  </a:txBody>
                  <a:tcPr marT="91425" marB="91425" marR="91425" marL="91425"/>
                </a:tc>
              </a:tr>
              <a:tr h="718225">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Draft:</a:t>
                      </a:r>
                      <a:r>
                        <a:rPr lang="en" sz="1200"/>
                        <a:t> The text is marked appropriately in multiple places for foley, articulation, dynamics, tempo, and register.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5486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Clarity:</a:t>
                      </a:r>
                      <a:r>
                        <a:rPr lang="en" sz="1200"/>
                        <a:t> The narration is spoken clearly, without </a:t>
                      </a:r>
                      <a:r>
                        <a:rPr lang="en" sz="1200"/>
                        <a:t>distortion</a:t>
                      </a:r>
                      <a:r>
                        <a:rPr lang="en" sz="1200"/>
                        <a:t> and can be easily understood.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7315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Musical Elements:</a:t>
                      </a:r>
                      <a:r>
                        <a:rPr lang="en" sz="1200"/>
                        <a:t> The </a:t>
                      </a:r>
                      <a:r>
                        <a:rPr lang="en" sz="1200"/>
                        <a:t>narration</a:t>
                      </a:r>
                      <a:r>
                        <a:rPr lang="en" sz="1200"/>
                        <a:t> follows the draft for articulation, dynamics, tempo, and register to the best of the narrator’s ability..</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5486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Foley:</a:t>
                      </a:r>
                      <a:r>
                        <a:rPr lang="en" sz="1200"/>
                        <a:t> </a:t>
                      </a:r>
                      <a:r>
                        <a:rPr lang="en" sz="1200">
                          <a:solidFill>
                            <a:schemeClr val="dk1"/>
                          </a:solidFill>
                        </a:rPr>
                        <a:t>Sound effects are used frequently, are well-timed, and make sense with the text</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6343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None/>
                      </a:pPr>
                      <a:r>
                        <a:rPr b="1" lang="en" sz="1200"/>
                        <a:t>Intro/Outro Music:</a:t>
                      </a:r>
                      <a:r>
                        <a:rPr lang="en" sz="1200"/>
                        <a:t> The </a:t>
                      </a:r>
                      <a:r>
                        <a:rPr lang="en" sz="1200">
                          <a:solidFill>
                            <a:schemeClr val="dk1"/>
                          </a:solidFill>
                        </a:rPr>
                        <a:t>music enhances and sets the mood for the narration without overpowering it.</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7315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200">
                          <a:solidFill>
                            <a:schemeClr val="dk1"/>
                          </a:solidFill>
                        </a:rPr>
                        <a:t>Mix:</a:t>
                      </a:r>
                      <a:r>
                        <a:rPr lang="en" sz="1200">
                          <a:solidFill>
                            <a:schemeClr val="dk1"/>
                          </a:solidFill>
                        </a:rPr>
                        <a:t>  The narration, music, and sound effects are blended very well together. The narration is the most prominent portion of the recording,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bl>
          </a:graphicData>
        </a:graphic>
      </p:graphicFrame>
      <p:sp>
        <p:nvSpPr>
          <p:cNvPr id="329" name="Google Shape;329;p48"/>
          <p:cNvSpPr txBox="1"/>
          <p:nvPr>
            <p:ph type="title"/>
          </p:nvPr>
        </p:nvSpPr>
        <p:spPr>
          <a:xfrm>
            <a:off x="159300" y="64025"/>
            <a:ext cx="1390200" cy="623400"/>
          </a:xfrm>
          <a:prstGeom prst="rect">
            <a:avLst/>
          </a:prstGeom>
          <a:gradFill>
            <a:gsLst>
              <a:gs pos="0">
                <a:srgbClr val="AFDEDA"/>
              </a:gs>
              <a:gs pos="100000">
                <a:srgbClr val="5AB1A8"/>
              </a:gs>
            </a:gsLst>
            <a:path path="circle">
              <a:fillToRect b="50%" l="50%" r="50%" t="50%"/>
            </a:path>
            <a:tileRect/>
          </a:gra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Rubric: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Bad Foley with Back to the Future</a:t>
            </a:r>
            <a:endParaRPr/>
          </a:p>
        </p:txBody>
      </p:sp>
      <p:pic>
        <p:nvPicPr>
          <p:cNvPr descr="Remember the clock tower scene from Back to the Future that had audiences everywhere on the edge of their seats as Marty McFly raced his way back to 1985 just in the nick of time? Here's our version with poorly recorded sound effects and mouth sounds.&#10;&#10;More Bad Foley: https://www.youtube.com/playlist?list... &#10;&#10;Subscribe to The Watercooler: http://on.mash.to/SubscribeWatercooler &#10;Visit Mashable on the web: http://mashable.com/ or give us a follow: &#10;Facebook: https://www.facebook.com/mashable/ &#10;Twitter: https://twitter.com/mashable&#10;Instagram: https://www.instagram.com/mashable/" id="81" name="Google Shape;81;p16" title="A Classic 'Back to the Future' Scene Becomes New with Terrible Sound Editing">
            <a:hlinkClick r:id="rId3"/>
          </p:cNvPr>
          <p:cNvPicPr preferRelativeResize="0"/>
          <p:nvPr/>
        </p:nvPicPr>
        <p:blipFill>
          <a:blip r:embed="rId4">
            <a:alphaModFix/>
          </a:blip>
          <a:stretch>
            <a:fillRect/>
          </a:stretch>
        </p:blipFill>
        <p:spPr>
          <a:xfrm>
            <a:off x="1996963" y="1058225"/>
            <a:ext cx="5150075" cy="3862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372800" y="1974104"/>
            <a:ext cx="2442700" cy="2332775"/>
          </a:xfrm>
          <a:prstGeom prst="rect">
            <a:avLst/>
          </a:prstGeom>
          <a:noFill/>
          <a:ln>
            <a:noFill/>
          </a:ln>
        </p:spPr>
      </p:pic>
      <p:sp>
        <p:nvSpPr>
          <p:cNvPr id="87" name="Google Shape;87;p17"/>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Foley Defined: </a:t>
            </a:r>
            <a:endParaRPr/>
          </a:p>
        </p:txBody>
      </p:sp>
      <p:sp>
        <p:nvSpPr>
          <p:cNvPr id="88" name="Google Shape;88;p17"/>
          <p:cNvSpPr txBox="1"/>
          <p:nvPr>
            <p:ph idx="1" type="body"/>
          </p:nvPr>
        </p:nvSpPr>
        <p:spPr>
          <a:xfrm>
            <a:off x="311700" y="8668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reproduction of everyday sounds for film, video, and other media in post-production to enhance the audio.</a:t>
            </a:r>
            <a:endParaRPr/>
          </a:p>
        </p:txBody>
      </p:sp>
      <p:pic>
        <p:nvPicPr>
          <p:cNvPr id="89" name="Google Shape;89;p17"/>
          <p:cNvPicPr preferRelativeResize="0"/>
          <p:nvPr/>
        </p:nvPicPr>
        <p:blipFill>
          <a:blip r:embed="rId4">
            <a:alphaModFix/>
          </a:blip>
          <a:stretch>
            <a:fillRect/>
          </a:stretch>
        </p:blipFill>
        <p:spPr>
          <a:xfrm>
            <a:off x="3804575" y="1758300"/>
            <a:ext cx="5263224" cy="2960550"/>
          </a:xfrm>
          <a:prstGeom prst="rect">
            <a:avLst/>
          </a:prstGeom>
          <a:noFill/>
          <a:ln>
            <a:noFill/>
          </a:ln>
        </p:spPr>
      </p:pic>
      <p:pic>
        <p:nvPicPr>
          <p:cNvPr id="90" name="Google Shape;90;p17"/>
          <p:cNvPicPr preferRelativeResize="0"/>
          <p:nvPr/>
        </p:nvPicPr>
        <p:blipFill>
          <a:blip r:embed="rId5">
            <a:alphaModFix/>
          </a:blip>
          <a:stretch>
            <a:fillRect/>
          </a:stretch>
        </p:blipFill>
        <p:spPr>
          <a:xfrm>
            <a:off x="2209125" y="3407800"/>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Foley History: </a:t>
            </a:r>
            <a:endParaRPr/>
          </a:p>
        </p:txBody>
      </p:sp>
      <p:sp>
        <p:nvSpPr>
          <p:cNvPr id="96" name="Google Shape;96;p18"/>
          <p:cNvSpPr txBox="1"/>
          <p:nvPr>
            <p:ph idx="1" type="body"/>
          </p:nvPr>
        </p:nvSpPr>
        <p:spPr>
          <a:xfrm>
            <a:off x="469250" y="873150"/>
            <a:ext cx="4337400" cy="35658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1000"/>
              </a:spcBef>
              <a:spcAft>
                <a:spcPts val="0"/>
              </a:spcAft>
              <a:buSzPct val="100000"/>
              <a:buChar char="-"/>
            </a:pPr>
            <a:r>
              <a:rPr lang="en"/>
              <a:t>Originated from live radio drama broadcasts</a:t>
            </a:r>
            <a:endParaRPr/>
          </a:p>
          <a:p>
            <a:pPr indent="-334327" lvl="0" marL="457200" rtl="0" algn="l">
              <a:spcBef>
                <a:spcPts val="1200"/>
              </a:spcBef>
              <a:spcAft>
                <a:spcPts val="0"/>
              </a:spcAft>
              <a:buSzPct val="100000"/>
              <a:buChar char="-"/>
            </a:pPr>
            <a:r>
              <a:rPr lang="en"/>
              <a:t>Called “Foley” because of sound design artist Jack Foley (1891- 1967) who worked in the motion picture business in the silent picture era and lived through the exciting times when the industry converted to sound moving pictures.  </a:t>
            </a:r>
            <a:endParaRPr/>
          </a:p>
          <a:p>
            <a:pPr indent="-334327" lvl="1" marL="914400" rtl="0" algn="l">
              <a:spcBef>
                <a:spcPts val="0"/>
              </a:spcBef>
              <a:spcAft>
                <a:spcPts val="0"/>
              </a:spcAft>
              <a:buSzPct val="100000"/>
              <a:buChar char="-"/>
            </a:pPr>
            <a:r>
              <a:rPr lang="en" sz="1800"/>
              <a:t>The microphones of the times could only pick up dialogue  </a:t>
            </a:r>
            <a:endParaRPr sz="1800"/>
          </a:p>
          <a:p>
            <a:pPr indent="-334327" lvl="1" marL="914400" rtl="0" algn="l">
              <a:spcBef>
                <a:spcPts val="0"/>
              </a:spcBef>
              <a:spcAft>
                <a:spcPts val="0"/>
              </a:spcAft>
              <a:buSzPct val="100000"/>
              <a:buChar char="-"/>
            </a:pPr>
            <a:r>
              <a:rPr lang="en" sz="1800"/>
              <a:t>All other sounds had to be added afterwards!</a:t>
            </a:r>
            <a:endParaRPr sz="1800"/>
          </a:p>
        </p:txBody>
      </p:sp>
      <p:pic>
        <p:nvPicPr>
          <p:cNvPr id="97" name="Google Shape;97;p18"/>
          <p:cNvPicPr preferRelativeResize="0"/>
          <p:nvPr/>
        </p:nvPicPr>
        <p:blipFill>
          <a:blip r:embed="rId3">
            <a:alphaModFix/>
          </a:blip>
          <a:stretch>
            <a:fillRect/>
          </a:stretch>
        </p:blipFill>
        <p:spPr>
          <a:xfrm>
            <a:off x="5428300" y="982025"/>
            <a:ext cx="3143250" cy="1971675"/>
          </a:xfrm>
          <a:prstGeom prst="rect">
            <a:avLst/>
          </a:prstGeom>
          <a:noFill/>
          <a:ln>
            <a:noFill/>
          </a:ln>
        </p:spPr>
      </p:pic>
      <p:pic>
        <p:nvPicPr>
          <p:cNvPr id="98" name="Google Shape;98;p18"/>
          <p:cNvPicPr preferRelativeResize="0"/>
          <p:nvPr/>
        </p:nvPicPr>
        <p:blipFill rotWithShape="1">
          <a:blip r:embed="rId4">
            <a:alphaModFix/>
          </a:blip>
          <a:srcRect b="9682" l="0" r="0" t="0"/>
          <a:stretch/>
        </p:blipFill>
        <p:spPr>
          <a:xfrm>
            <a:off x="5428300" y="3035650"/>
            <a:ext cx="3143250" cy="155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Common Objects:</a:t>
            </a:r>
            <a:endParaRPr/>
          </a:p>
        </p:txBody>
      </p:sp>
      <p:sp>
        <p:nvSpPr>
          <p:cNvPr id="104" name="Google Shape;104;p19"/>
          <p:cNvSpPr txBox="1"/>
          <p:nvPr>
            <p:ph idx="1" type="body"/>
          </p:nvPr>
        </p:nvSpPr>
        <p:spPr>
          <a:xfrm>
            <a:off x="469250" y="873150"/>
            <a:ext cx="4337400" cy="3565800"/>
          </a:xfrm>
          <a:prstGeom prst="rect">
            <a:avLst/>
          </a:prstGeom>
        </p:spPr>
        <p:txBody>
          <a:bodyPr anchorCtr="0" anchor="t" bIns="91425" lIns="91425" spcFirstLastPara="1" rIns="91425" wrap="square" tIns="91425">
            <a:normAutofit lnSpcReduction="10000"/>
          </a:bodyPr>
          <a:lstStyle/>
          <a:p>
            <a:pPr indent="-342900" lvl="0" marL="457200" rtl="0" algn="l">
              <a:spcBef>
                <a:spcPts val="1000"/>
              </a:spcBef>
              <a:spcAft>
                <a:spcPts val="0"/>
              </a:spcAft>
              <a:buSzPts val="1800"/>
              <a:buChar char="-"/>
            </a:pPr>
            <a:r>
              <a:rPr lang="en"/>
              <a:t>Coconuts = Walking Horse</a:t>
            </a:r>
            <a:endParaRPr/>
          </a:p>
          <a:p>
            <a:pPr indent="-342900" lvl="0" marL="457200" rtl="0" algn="l">
              <a:spcBef>
                <a:spcPts val="1200"/>
              </a:spcBef>
              <a:spcAft>
                <a:spcPts val="0"/>
              </a:spcAft>
              <a:buSzPts val="1800"/>
              <a:buChar char="-"/>
            </a:pPr>
            <a:r>
              <a:rPr lang="en"/>
              <a:t>Frying Bacon = Rain</a:t>
            </a:r>
            <a:endParaRPr/>
          </a:p>
          <a:p>
            <a:pPr indent="-342900" lvl="0" marL="457200" rtl="0" algn="l">
              <a:spcBef>
                <a:spcPts val="1200"/>
              </a:spcBef>
              <a:spcAft>
                <a:spcPts val="0"/>
              </a:spcAft>
              <a:buSzPts val="1800"/>
              <a:buChar char="-"/>
            </a:pPr>
            <a:r>
              <a:rPr lang="en"/>
              <a:t>Celery = Broken Bones</a:t>
            </a:r>
            <a:endParaRPr/>
          </a:p>
          <a:p>
            <a:pPr indent="-342900" lvl="0" marL="457200" rtl="0" algn="l">
              <a:spcBef>
                <a:spcPts val="1200"/>
              </a:spcBef>
              <a:spcAft>
                <a:spcPts val="0"/>
              </a:spcAft>
              <a:buSzPts val="1800"/>
              <a:buChar char="-"/>
            </a:pPr>
            <a:r>
              <a:rPr lang="en"/>
              <a:t>Newspaper = Grass</a:t>
            </a:r>
            <a:endParaRPr/>
          </a:p>
          <a:p>
            <a:pPr indent="-342900" lvl="0" marL="457200" rtl="0" algn="l">
              <a:spcBef>
                <a:spcPts val="1200"/>
              </a:spcBef>
              <a:spcAft>
                <a:spcPts val="0"/>
              </a:spcAft>
              <a:buSzPts val="1800"/>
              <a:buChar char="-"/>
            </a:pPr>
            <a:r>
              <a:rPr lang="en"/>
              <a:t>Aluminum = Thunder</a:t>
            </a:r>
            <a:endParaRPr/>
          </a:p>
          <a:p>
            <a:pPr indent="-342900" lvl="0" marL="457200" rtl="0" algn="l">
              <a:spcBef>
                <a:spcPts val="1200"/>
              </a:spcBef>
              <a:spcAft>
                <a:spcPts val="0"/>
              </a:spcAft>
              <a:buSzPts val="1800"/>
              <a:buChar char="-"/>
            </a:pPr>
            <a:r>
              <a:rPr lang="en"/>
              <a:t>Cellophane</a:t>
            </a:r>
            <a:r>
              <a:rPr lang="en"/>
              <a:t> = Fire</a:t>
            </a:r>
            <a:endParaRPr/>
          </a:p>
          <a:p>
            <a:pPr indent="-342900" lvl="0" marL="457200" rtl="0" algn="l">
              <a:spcBef>
                <a:spcPts val="1200"/>
              </a:spcBef>
              <a:spcAft>
                <a:spcPts val="0"/>
              </a:spcAft>
              <a:buSzPts val="1800"/>
              <a:buChar char="-"/>
            </a:pPr>
            <a:r>
              <a:rPr lang="en"/>
              <a:t>Trash cans = Heartbeats</a:t>
            </a:r>
            <a:endParaRPr/>
          </a:p>
          <a:p>
            <a:pPr indent="0" lvl="0" marL="457200" rtl="0" algn="l">
              <a:spcBef>
                <a:spcPts val="1200"/>
              </a:spcBef>
              <a:spcAft>
                <a:spcPts val="1200"/>
              </a:spcAft>
              <a:buNone/>
            </a:pPr>
            <a:r>
              <a:rPr lang="en"/>
              <a:t>AND SO MANY MORE!</a:t>
            </a:r>
            <a:endParaRPr/>
          </a:p>
        </p:txBody>
      </p:sp>
      <p:pic>
        <p:nvPicPr>
          <p:cNvPr descr="People love bacon. But do you love it enough to be able to distinguish the sound of it from rain? Listen and see if you can figure out which is bacon sizzling and which is rain! &#10;&#10;Need this bacon sizzling or rain sound effect stock audio? We got you covered. Get a subscription to Storyblocks Audio and starting using it in your projects today: https://www.audioblocks.com&#10;&#10;~ Follow Us ~&#10;YouTube: http://www.youtube.com/c/Storyblocks&#10;Facebook: https://www.facebook.com/storyblocks/&#10;Twitter: https://twitter.com/StoryblocksCo&#10;Instagram: https://www.instagram.com/storyblocksco/" id="105" name="Google Shape;105;p19" title="Sound FX Challenge: Bacon vs. Rain">
            <a:hlinkClick r:id="rId3"/>
          </p:cNvPr>
          <p:cNvPicPr preferRelativeResize="0"/>
          <p:nvPr/>
        </p:nvPicPr>
        <p:blipFill>
          <a:blip r:embed="rId4">
            <a:alphaModFix/>
          </a:blip>
          <a:stretch>
            <a:fillRect/>
          </a:stretch>
        </p:blipFill>
        <p:spPr>
          <a:xfrm>
            <a:off x="4959050" y="982025"/>
            <a:ext cx="4032550" cy="30244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Foley:</a:t>
            </a:r>
            <a:endParaRPr/>
          </a:p>
        </p:txBody>
      </p:sp>
      <p:pic>
        <p:nvPicPr>
          <p:cNvPr descr="The Opening to one of the most famous films of all time!&#10;Indiana Jones Raiders Of The Lost Ark - 1981" id="111" name="Google Shape;111;p20" title="Indiana Jones Raiders Of The Lost Ark - Famous Scene">
            <a:hlinkClick r:id="rId3"/>
          </p:cNvPr>
          <p:cNvPicPr preferRelativeResize="0"/>
          <p:nvPr/>
        </p:nvPicPr>
        <p:blipFill>
          <a:blip r:embed="rId4">
            <a:alphaModFix/>
          </a:blip>
          <a:stretch>
            <a:fillRect/>
          </a:stretch>
        </p:blipFill>
        <p:spPr>
          <a:xfrm>
            <a:off x="152400" y="1210625"/>
            <a:ext cx="4572000" cy="3429000"/>
          </a:xfrm>
          <a:prstGeom prst="rect">
            <a:avLst/>
          </a:prstGeom>
          <a:noFill/>
          <a:ln>
            <a:noFill/>
          </a:ln>
        </p:spPr>
      </p:pic>
      <p:sp>
        <p:nvSpPr>
          <p:cNvPr id="112" name="Google Shape;112;p20"/>
          <p:cNvSpPr txBox="1"/>
          <p:nvPr>
            <p:ph idx="1" type="body"/>
          </p:nvPr>
        </p:nvSpPr>
        <p:spPr>
          <a:xfrm>
            <a:off x="4724400" y="1667700"/>
            <a:ext cx="4337400" cy="1808100"/>
          </a:xfrm>
          <a:prstGeom prst="rect">
            <a:avLst/>
          </a:prstGeom>
        </p:spPr>
        <p:txBody>
          <a:bodyPr anchorCtr="0" anchor="t" bIns="91425" lIns="91425" spcFirstLastPara="1" rIns="91425" wrap="square" tIns="91425">
            <a:normAutofit lnSpcReduction="20000"/>
          </a:bodyPr>
          <a:lstStyle/>
          <a:p>
            <a:pPr indent="0" lvl="0" marL="0" rtl="0" algn="ctr">
              <a:spcBef>
                <a:spcPts val="1000"/>
              </a:spcBef>
              <a:spcAft>
                <a:spcPts val="0"/>
              </a:spcAft>
              <a:buNone/>
            </a:pPr>
            <a:r>
              <a:rPr b="1" lang="en" sz="2200">
                <a:solidFill>
                  <a:schemeClr val="lt2"/>
                </a:solidFill>
              </a:rPr>
              <a:t>List all the foley you hear.</a:t>
            </a:r>
            <a:endParaRPr b="1" sz="2200">
              <a:solidFill>
                <a:schemeClr val="lt2"/>
              </a:solidFill>
            </a:endParaRPr>
          </a:p>
          <a:p>
            <a:pPr indent="0" lvl="0" marL="0" rtl="0" algn="ctr">
              <a:spcBef>
                <a:spcPts val="1200"/>
              </a:spcBef>
              <a:spcAft>
                <a:spcPts val="0"/>
              </a:spcAft>
              <a:buNone/>
            </a:pPr>
            <a:r>
              <a:rPr b="1" lang="en" sz="2200">
                <a:solidFill>
                  <a:schemeClr val="lt2"/>
                </a:solidFill>
              </a:rPr>
              <a:t>What do you think made each sound?</a:t>
            </a:r>
            <a:endParaRPr b="1" sz="2200">
              <a:solidFill>
                <a:schemeClr val="lt2"/>
              </a:solidFill>
            </a:endParaRPr>
          </a:p>
          <a:p>
            <a:pPr indent="0" lvl="0" marL="0" rtl="0" algn="ctr">
              <a:spcBef>
                <a:spcPts val="1200"/>
              </a:spcBef>
              <a:spcAft>
                <a:spcPts val="1200"/>
              </a:spcAft>
              <a:buNone/>
            </a:pPr>
            <a:r>
              <a:rPr b="1" lang="en" u="sng">
                <a:solidFill>
                  <a:schemeClr val="hlink"/>
                </a:solidFill>
                <a:hlinkClick r:id="rId5"/>
              </a:rPr>
              <a:t>(sample chart)</a:t>
            </a:r>
            <a:endParaRPr b="1">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Ducking ofVolume</a:t>
            </a:r>
            <a:r>
              <a:rPr lang="en"/>
              <a:t>:</a:t>
            </a:r>
            <a:endParaRPr/>
          </a:p>
        </p:txBody>
      </p:sp>
      <p:sp>
        <p:nvSpPr>
          <p:cNvPr id="118" name="Google Shape;118;p21"/>
          <p:cNvSpPr txBox="1"/>
          <p:nvPr>
            <p:ph idx="1" type="body"/>
          </p:nvPr>
        </p:nvSpPr>
        <p:spPr>
          <a:xfrm>
            <a:off x="4724400" y="1667700"/>
            <a:ext cx="4337400" cy="1808100"/>
          </a:xfrm>
          <a:prstGeom prst="rect">
            <a:avLst/>
          </a:prstGeom>
        </p:spPr>
        <p:txBody>
          <a:bodyPr anchorCtr="0" anchor="t" bIns="91425" lIns="91425" spcFirstLastPara="1" rIns="91425" wrap="square" tIns="91425">
            <a:normAutofit/>
          </a:bodyPr>
          <a:lstStyle/>
          <a:p>
            <a:pPr indent="0" lvl="0" marL="0" rtl="0" algn="ctr">
              <a:spcBef>
                <a:spcPts val="1000"/>
              </a:spcBef>
              <a:spcAft>
                <a:spcPts val="1200"/>
              </a:spcAft>
              <a:buNone/>
            </a:pPr>
            <a:r>
              <a:rPr b="1" lang="en">
                <a:solidFill>
                  <a:schemeClr val="lt2"/>
                </a:solidFill>
              </a:rPr>
              <a:t>Ducking is when you lower the volume of other sounds when there is speech so that the speech or lyrics can be heard clearly.</a:t>
            </a:r>
            <a:endParaRPr b="1">
              <a:solidFill>
                <a:schemeClr val="lt2"/>
              </a:solidFill>
            </a:endParaRPr>
          </a:p>
        </p:txBody>
      </p:sp>
      <p:pic>
        <p:nvPicPr>
          <p:cNvPr id="119" name="Google Shape;119;p21" title="Automation How To.mp4">
            <a:hlinkClick r:id="rId3"/>
          </p:cNvPr>
          <p:cNvPicPr preferRelativeResize="0"/>
          <p:nvPr/>
        </p:nvPicPr>
        <p:blipFill>
          <a:blip r:embed="rId4">
            <a:alphaModFix/>
          </a:blip>
          <a:stretch>
            <a:fillRect/>
          </a:stretch>
        </p:blipFill>
        <p:spPr>
          <a:xfrm>
            <a:off x="152400" y="1210625"/>
            <a:ext cx="4419600" cy="3314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