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6" d="100"/>
          <a:sy n="136" d="100"/>
        </p:scale>
        <p:origin x="-76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1/28/14</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728701E-CAF4-4159-9B3E-41C86DFFA30D}" type="datetimeFigureOut">
              <a:rPr lang="en-US" smtClean="0"/>
              <a:t>1/28/14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1/28/14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t>1/28/14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1/28/14</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1/28/14</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1/28/14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t>1/28/14</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t>1/28/14</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1/28/14</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1/28/14</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t>1/28/14</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1/28/14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1/28/14</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1/28/14</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Basic School Networking</a:t>
            </a:r>
            <a:endParaRPr lang="en-US" dirty="0"/>
          </a:p>
        </p:txBody>
      </p:sp>
      <p:sp>
        <p:nvSpPr>
          <p:cNvPr id="3" name="Subtitle 2"/>
          <p:cNvSpPr>
            <a:spLocks noGrp="1"/>
          </p:cNvSpPr>
          <p:nvPr>
            <p:ph type="subTitle" idx="1"/>
          </p:nvPr>
        </p:nvSpPr>
        <p:spPr/>
        <p:txBody>
          <a:bodyPr/>
          <a:lstStyle/>
          <a:p>
            <a:r>
              <a:rPr lang="en-US" dirty="0" smtClean="0"/>
              <a:t>Connecting teachers and students to access the tools and resources they need</a:t>
            </a:r>
            <a:endParaRPr lang="en-US" dirty="0"/>
          </a:p>
        </p:txBody>
      </p:sp>
    </p:spTree>
    <p:extLst>
      <p:ext uri="{BB962C8B-B14F-4D97-AF65-F5344CB8AC3E}">
        <p14:creationId xmlns:p14="http://schemas.microsoft.com/office/powerpoint/2010/main" val="2432493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this document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Introduce basic networking concepts to novice technicians in positions to support school networks</a:t>
            </a:r>
          </a:p>
          <a:p>
            <a:r>
              <a:rPr lang="en-US" dirty="0" smtClean="0"/>
              <a:t>Define basic vocabulary as it relates to equipment, concepts and configuration</a:t>
            </a:r>
          </a:p>
          <a:p>
            <a:r>
              <a:rPr lang="en-US" dirty="0" smtClean="0"/>
              <a:t>Point out pitfalls, misconceptions, and other “gotchas” that cause poor security, viruses, lost documents, and corrupt systems</a:t>
            </a:r>
          </a:p>
          <a:p>
            <a:r>
              <a:rPr lang="en-US" dirty="0" smtClean="0"/>
              <a:t>Describe recovery methods for documents, user accounts and whole computer systems</a:t>
            </a:r>
          </a:p>
          <a:p>
            <a:r>
              <a:rPr lang="en-US" dirty="0" smtClean="0"/>
              <a:t>As each page of this guide is dedicated to one device or service, separate detailed guides for each will be made available in the future</a:t>
            </a:r>
            <a:endParaRPr lang="en-US" dirty="0"/>
          </a:p>
        </p:txBody>
      </p:sp>
    </p:spTree>
    <p:extLst>
      <p:ext uri="{BB962C8B-B14F-4D97-AF65-F5344CB8AC3E}">
        <p14:creationId xmlns:p14="http://schemas.microsoft.com/office/powerpoint/2010/main" val="3226823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Network Components:</a:t>
            </a:r>
            <a:br>
              <a:rPr lang="en-US" dirty="0" smtClean="0"/>
            </a:br>
            <a:r>
              <a:rPr lang="en-US" dirty="0" smtClean="0"/>
              <a:t>Modem</a:t>
            </a:r>
            <a:endParaRPr lang="en-US" dirty="0"/>
          </a:p>
        </p:txBody>
      </p:sp>
      <p:sp>
        <p:nvSpPr>
          <p:cNvPr id="3" name="Content Placeholder 2"/>
          <p:cNvSpPr>
            <a:spLocks noGrp="1"/>
          </p:cNvSpPr>
          <p:nvPr>
            <p:ph idx="1"/>
          </p:nvPr>
        </p:nvSpPr>
        <p:spPr/>
        <p:txBody>
          <a:bodyPr>
            <a:normAutofit lnSpcReduction="10000"/>
          </a:bodyPr>
          <a:lstStyle/>
          <a:p>
            <a:r>
              <a:rPr lang="en-US" dirty="0" smtClean="0"/>
              <a:t>Connects school network to wider Internet via ISP (Internet Service Provider)</a:t>
            </a:r>
          </a:p>
          <a:p>
            <a:r>
              <a:rPr lang="en-US" dirty="0" smtClean="0"/>
              <a:t>Meaning: </a:t>
            </a:r>
            <a:r>
              <a:rPr lang="en-US" dirty="0" err="1" smtClean="0"/>
              <a:t>MODulator</a:t>
            </a:r>
            <a:r>
              <a:rPr lang="en-US" dirty="0" smtClean="0"/>
              <a:t>/</a:t>
            </a:r>
            <a:r>
              <a:rPr lang="en-US" dirty="0" err="1" smtClean="0"/>
              <a:t>DEModulator</a:t>
            </a:r>
            <a:r>
              <a:rPr lang="en-US" dirty="0" smtClean="0"/>
              <a:t> – This is the device that converts network packets to analog signal (</a:t>
            </a:r>
            <a:r>
              <a:rPr lang="en-US" dirty="0" err="1" smtClean="0"/>
              <a:t>MODulates</a:t>
            </a:r>
            <a:r>
              <a:rPr lang="en-US" dirty="0" smtClean="0"/>
              <a:t>) and incoming analog signal to network packets (</a:t>
            </a:r>
            <a:r>
              <a:rPr lang="en-US" dirty="0" err="1" smtClean="0"/>
              <a:t>DEModulates</a:t>
            </a:r>
            <a:r>
              <a:rPr lang="en-US" dirty="0" smtClean="0"/>
              <a:t>)</a:t>
            </a:r>
          </a:p>
          <a:p>
            <a:r>
              <a:rPr lang="en-US" dirty="0" smtClean="0"/>
              <a:t>Often, this is a Cable or DSL modem, so will have a telephone or coaxial cable (like that connected to your TV) and in the near future may be fiber-optical, </a:t>
            </a:r>
          </a:p>
          <a:p>
            <a:r>
              <a:rPr lang="en-US" dirty="0" smtClean="0"/>
              <a:t>Usually this is connected to a router/gateway/firewall device, but often the ISP devices contain this functionality, so may be connected directly to your network switches.</a:t>
            </a:r>
            <a:endParaRPr lang="en-US" dirty="0"/>
          </a:p>
        </p:txBody>
      </p:sp>
    </p:spTree>
    <p:extLst>
      <p:ext uri="{BB962C8B-B14F-4D97-AF65-F5344CB8AC3E}">
        <p14:creationId xmlns:p14="http://schemas.microsoft.com/office/powerpoint/2010/main" val="4110836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Network Devices: Interjection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devices next in line include a router, firewall, gateway and switch, though often these are contained in one device, even integrated with the modem.</a:t>
            </a:r>
          </a:p>
          <a:p>
            <a:r>
              <a:rPr lang="en-US" dirty="0" smtClean="0"/>
              <a:t>Though a school network may contain hundreds or even thousands of devices, the multiple ports in a switch on an integrated device may help to separate parts of your network or simply to connect multiple backbone devices, such as high-bandwidth switches</a:t>
            </a:r>
          </a:p>
          <a:p>
            <a:r>
              <a:rPr lang="en-US" dirty="0" smtClean="0"/>
              <a:t>A separate device for routing will often contain a software firewall (the router often referred to as a “hardware firewall” though actually the software is what helps secure the internal network from outside threats) and be a gateway between your network and the Internet</a:t>
            </a:r>
            <a:endParaRPr lang="en-US" dirty="0"/>
          </a:p>
        </p:txBody>
      </p:sp>
    </p:spTree>
    <p:extLst>
      <p:ext uri="{BB962C8B-B14F-4D97-AF65-F5344CB8AC3E}">
        <p14:creationId xmlns:p14="http://schemas.microsoft.com/office/powerpoint/2010/main" val="2917537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Network Devices: Router/Firewall/Gateway</a:t>
            </a:r>
            <a:endParaRPr lang="en-US" dirty="0"/>
          </a:p>
        </p:txBody>
      </p:sp>
      <p:sp>
        <p:nvSpPr>
          <p:cNvPr id="3" name="Content Placeholder 2"/>
          <p:cNvSpPr>
            <a:spLocks noGrp="1"/>
          </p:cNvSpPr>
          <p:nvPr>
            <p:ph idx="1"/>
          </p:nvPr>
        </p:nvSpPr>
        <p:spPr/>
        <p:txBody>
          <a:bodyPr/>
          <a:lstStyle/>
          <a:p>
            <a:r>
              <a:rPr lang="en-US" dirty="0" smtClean="0"/>
              <a:t>This device connects the school network to the Internet</a:t>
            </a:r>
          </a:p>
          <a:p>
            <a:r>
              <a:rPr lang="en-US" dirty="0" smtClean="0"/>
              <a:t>Looks like one computer to the rest of the world</a:t>
            </a:r>
          </a:p>
          <a:p>
            <a:r>
              <a:rPr lang="en-US" dirty="0" smtClean="0"/>
              <a:t>Firewall protects all computers on the internal network</a:t>
            </a:r>
          </a:p>
          <a:p>
            <a:r>
              <a:rPr lang="en-US" dirty="0" smtClean="0"/>
              <a:t>NAT (Network Address Translation) allows all internal devices to communicate with computers (servers) on the Internet</a:t>
            </a:r>
            <a:endParaRPr lang="en-US" dirty="0"/>
          </a:p>
        </p:txBody>
      </p:sp>
    </p:spTree>
    <p:extLst>
      <p:ext uri="{BB962C8B-B14F-4D97-AF65-F5344CB8AC3E}">
        <p14:creationId xmlns:p14="http://schemas.microsoft.com/office/powerpoint/2010/main" val="3897302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Network Devices: Switches</a:t>
            </a:r>
            <a:endParaRPr lang="en-US" dirty="0"/>
          </a:p>
        </p:txBody>
      </p:sp>
      <p:sp>
        <p:nvSpPr>
          <p:cNvPr id="3" name="Content Placeholder 2"/>
          <p:cNvSpPr>
            <a:spLocks noGrp="1"/>
          </p:cNvSpPr>
          <p:nvPr>
            <p:ph idx="1"/>
          </p:nvPr>
        </p:nvSpPr>
        <p:spPr/>
        <p:txBody>
          <a:bodyPr>
            <a:normAutofit lnSpcReduction="10000"/>
          </a:bodyPr>
          <a:lstStyle/>
          <a:p>
            <a:r>
              <a:rPr lang="en-US" dirty="0" smtClean="0"/>
              <a:t>These contain several ports (usually 8 or more, often more than 24)</a:t>
            </a:r>
          </a:p>
          <a:p>
            <a:r>
              <a:rPr lang="en-US" dirty="0" smtClean="0"/>
              <a:t>Each port is usually equal on the network, though some may allow for higher-bandwidth links between switches (such as 10Gb fiber between multiple gigabit switches)</a:t>
            </a:r>
          </a:p>
          <a:p>
            <a:r>
              <a:rPr lang="en-US" dirty="0" smtClean="0"/>
              <a:t>Every device connected to a switch may communicate with any other device, unless some configuration disallows it.  If you are buying new devices or inheriting a prebuilt network, assume there is no such configuration unless you notice a complete lack of communication between specific devices, such as student computers unable to print to a networked printer designated for teacher use</a:t>
            </a:r>
            <a:endParaRPr lang="en-US" dirty="0"/>
          </a:p>
        </p:txBody>
      </p:sp>
    </p:spTree>
    <p:extLst>
      <p:ext uri="{BB962C8B-B14F-4D97-AF65-F5344CB8AC3E}">
        <p14:creationId xmlns:p14="http://schemas.microsoft.com/office/powerpoint/2010/main" val="4171426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Network Devices:</a:t>
            </a:r>
            <a:br>
              <a:rPr lang="en-US" dirty="0" smtClean="0"/>
            </a:br>
            <a:r>
              <a:rPr lang="en-US" dirty="0" smtClean="0"/>
              <a:t>Server</a:t>
            </a:r>
            <a:endParaRPr lang="en-US" dirty="0"/>
          </a:p>
        </p:txBody>
      </p:sp>
      <p:sp>
        <p:nvSpPr>
          <p:cNvPr id="3" name="Content Placeholder 2"/>
          <p:cNvSpPr>
            <a:spLocks noGrp="1"/>
          </p:cNvSpPr>
          <p:nvPr>
            <p:ph idx="1"/>
          </p:nvPr>
        </p:nvSpPr>
        <p:spPr/>
        <p:txBody>
          <a:bodyPr/>
          <a:lstStyle/>
          <a:p>
            <a:r>
              <a:rPr lang="en-US" dirty="0" smtClean="0"/>
              <a:t>A computer with high-end specifications designated to run essential network services</a:t>
            </a:r>
          </a:p>
          <a:p>
            <a:r>
              <a:rPr lang="en-US" dirty="0" smtClean="0"/>
              <a:t>To ensure stability and reliability, often multiple servers are configured to run services redundantly</a:t>
            </a:r>
          </a:p>
          <a:p>
            <a:r>
              <a:rPr lang="en-US" dirty="0" smtClean="0"/>
              <a:t>Some of these services are often integrated with the router device, though in large networks these are turned off in lieu of or made redundant by dedicated server computers</a:t>
            </a:r>
          </a:p>
          <a:p>
            <a:r>
              <a:rPr lang="en-US" dirty="0" smtClean="0"/>
              <a:t>These services will be provided by software running on top of a normal operating system, such as Windows, Mac OS, or Linux, even a free BSD derivative OS</a:t>
            </a:r>
            <a:endParaRPr lang="en-US" dirty="0"/>
          </a:p>
        </p:txBody>
      </p:sp>
    </p:spTree>
    <p:extLst>
      <p:ext uri="{BB962C8B-B14F-4D97-AF65-F5344CB8AC3E}">
        <p14:creationId xmlns:p14="http://schemas.microsoft.com/office/powerpoint/2010/main" val="3946870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Network Services:</a:t>
            </a:r>
            <a:br>
              <a:rPr lang="en-US" dirty="0" smtClean="0"/>
            </a:br>
            <a:r>
              <a:rPr lang="en-US" dirty="0" smtClean="0"/>
              <a:t>Dynamic Host Command Protocol</a:t>
            </a:r>
            <a:endParaRPr lang="en-US" dirty="0"/>
          </a:p>
        </p:txBody>
      </p:sp>
      <p:sp>
        <p:nvSpPr>
          <p:cNvPr id="3" name="Content Placeholder 2"/>
          <p:cNvSpPr>
            <a:spLocks noGrp="1"/>
          </p:cNvSpPr>
          <p:nvPr>
            <p:ph idx="1"/>
          </p:nvPr>
        </p:nvSpPr>
        <p:spPr/>
        <p:txBody>
          <a:bodyPr>
            <a:normAutofit/>
          </a:bodyPr>
          <a:lstStyle/>
          <a:p>
            <a:r>
              <a:rPr lang="en-US" dirty="0" smtClean="0"/>
              <a:t>If you were to configure static IP information for each device on a network to connect manually, you would spend your whole day typing in IP address, subnet, router and DNS configuration by hand, to each computer, for about a month.  When your network grows, you would have to change these settings again by hand</a:t>
            </a:r>
          </a:p>
          <a:p>
            <a:r>
              <a:rPr lang="en-US" dirty="0" smtClean="0"/>
              <a:t>DHCP allows you to configure the common network settings for a group of devices, or even for your whole network, especially since subnet, router and DNS will be the same for all devices in a group, if not your entire network, and IP will differ only slightly per device.</a:t>
            </a:r>
          </a:p>
        </p:txBody>
      </p:sp>
    </p:spTree>
    <p:extLst>
      <p:ext uri="{BB962C8B-B14F-4D97-AF65-F5344CB8AC3E}">
        <p14:creationId xmlns:p14="http://schemas.microsoft.com/office/powerpoint/2010/main" val="2287258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Network Services:</a:t>
            </a:r>
            <a:br>
              <a:rPr lang="en-US" dirty="0" smtClean="0"/>
            </a:br>
            <a:r>
              <a:rPr lang="en-US" dirty="0" smtClean="0"/>
              <a:t>Domain Name Service</a:t>
            </a:r>
            <a:endParaRPr lang="en-US" dirty="0"/>
          </a:p>
        </p:txBody>
      </p:sp>
      <p:sp>
        <p:nvSpPr>
          <p:cNvPr id="3" name="Content Placeholder 2"/>
          <p:cNvSpPr>
            <a:spLocks noGrp="1"/>
          </p:cNvSpPr>
          <p:nvPr>
            <p:ph idx="1"/>
          </p:nvPr>
        </p:nvSpPr>
        <p:spPr/>
        <p:txBody>
          <a:bodyPr/>
          <a:lstStyle/>
          <a:p>
            <a:r>
              <a:rPr lang="en-US" dirty="0" smtClean="0"/>
              <a:t>Each device on a network has a unique IP address, but referring to each by IP would be exhausting, like remembering the phone number for every person in your neighborhood PLUS anyone you frequently talk to in town AND out-of-town, out-of-state or international friends and relatives</a:t>
            </a:r>
          </a:p>
          <a:p>
            <a:r>
              <a:rPr lang="en-US" dirty="0" smtClean="0"/>
              <a:t>DNS allows you to associate a name, including or without domain – such as HS-Server01.district.edu, </a:t>
            </a:r>
            <a:r>
              <a:rPr lang="en-US" dirty="0" err="1" smtClean="0"/>
              <a:t>OfficeCopier</a:t>
            </a:r>
            <a:r>
              <a:rPr lang="en-US" dirty="0" smtClean="0"/>
              <a:t> or TeacherLaptop01– and will look up the IP for you, return it to your computer (which you’re using to connect to the remote device) which will then “call” that </a:t>
            </a:r>
            <a:r>
              <a:rPr lang="en-US" smtClean="0"/>
              <a:t>device directly by IP</a:t>
            </a:r>
            <a:endParaRPr lang="en-US" dirty="0"/>
          </a:p>
        </p:txBody>
      </p:sp>
    </p:spTree>
    <p:extLst>
      <p:ext uri="{BB962C8B-B14F-4D97-AF65-F5344CB8AC3E}">
        <p14:creationId xmlns:p14="http://schemas.microsoft.com/office/powerpoint/2010/main" val="2928199485"/>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66</TotalTime>
  <Words>857</Words>
  <Application>Microsoft Macintosh PowerPoint</Application>
  <PresentationFormat>On-screen Show (4:3)</PresentationFormat>
  <Paragraphs>37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Advantage</vt:lpstr>
      <vt:lpstr>Basic School Networking</vt:lpstr>
      <vt:lpstr>Purpose of this document</vt:lpstr>
      <vt:lpstr>Essential Network Components: Modem</vt:lpstr>
      <vt:lpstr>Essential Network Devices: Interjection </vt:lpstr>
      <vt:lpstr>Essential Network Devices: Router/Firewall/Gateway</vt:lpstr>
      <vt:lpstr>Essential Network Devices: Switches</vt:lpstr>
      <vt:lpstr>Essential Network Devices: Server</vt:lpstr>
      <vt:lpstr>Essential Network Services: Dynamic Host Command Protocol</vt:lpstr>
      <vt:lpstr>Essential Network Services: Domain Name Service</vt:lpstr>
    </vt:vector>
  </TitlesOfParts>
  <Company>Roman Catholic Diocese of Syracuse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School Networking</dc:title>
  <dc:creator>Joshua Marris</dc:creator>
  <cp:lastModifiedBy>Joshua Marris</cp:lastModifiedBy>
  <cp:revision>6</cp:revision>
  <dcterms:created xsi:type="dcterms:W3CDTF">2014-01-29T03:47:08Z</dcterms:created>
  <dcterms:modified xsi:type="dcterms:W3CDTF">2014-01-29T04:53:22Z</dcterms:modified>
</cp:coreProperties>
</file>