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57"/>
  </p:notesMasterIdLst>
  <p:sldIdLst>
    <p:sldId id="256" r:id="rId2"/>
    <p:sldId id="258" r:id="rId3"/>
    <p:sldId id="302" r:id="rId4"/>
    <p:sldId id="278" r:id="rId5"/>
    <p:sldId id="279" r:id="rId6"/>
    <p:sldId id="280" r:id="rId7"/>
    <p:sldId id="283" r:id="rId8"/>
    <p:sldId id="287" r:id="rId9"/>
    <p:sldId id="263" r:id="rId10"/>
    <p:sldId id="325" r:id="rId11"/>
    <p:sldId id="264" r:id="rId12"/>
    <p:sldId id="266" r:id="rId13"/>
    <p:sldId id="303" r:id="rId14"/>
    <p:sldId id="269" r:id="rId15"/>
    <p:sldId id="298" r:id="rId16"/>
    <p:sldId id="299" r:id="rId17"/>
    <p:sldId id="322" r:id="rId18"/>
    <p:sldId id="323" r:id="rId19"/>
    <p:sldId id="295" r:id="rId20"/>
    <p:sldId id="297" r:id="rId21"/>
    <p:sldId id="294" r:id="rId22"/>
    <p:sldId id="324" r:id="rId23"/>
    <p:sldId id="271" r:id="rId24"/>
    <p:sldId id="326" r:id="rId25"/>
    <p:sldId id="270" r:id="rId26"/>
    <p:sldId id="286" r:id="rId27"/>
    <p:sldId id="291" r:id="rId28"/>
    <p:sldId id="306" r:id="rId29"/>
    <p:sldId id="272" r:id="rId30"/>
    <p:sldId id="307" r:id="rId31"/>
    <p:sldId id="301" r:id="rId32"/>
    <p:sldId id="285" r:id="rId33"/>
    <p:sldId id="290" r:id="rId34"/>
    <p:sldId id="312" r:id="rId35"/>
    <p:sldId id="273" r:id="rId36"/>
    <p:sldId id="274" r:id="rId37"/>
    <p:sldId id="275" r:id="rId38"/>
    <p:sldId id="309" r:id="rId39"/>
    <p:sldId id="277" r:id="rId40"/>
    <p:sldId id="282" r:id="rId41"/>
    <p:sldId id="320" r:id="rId42"/>
    <p:sldId id="288" r:id="rId43"/>
    <p:sldId id="319" r:id="rId44"/>
    <p:sldId id="313" r:id="rId45"/>
    <p:sldId id="284" r:id="rId46"/>
    <p:sldId id="289" r:id="rId47"/>
    <p:sldId id="276" r:id="rId48"/>
    <p:sldId id="321" r:id="rId49"/>
    <p:sldId id="310" r:id="rId50"/>
    <p:sldId id="292" r:id="rId51"/>
    <p:sldId id="314" r:id="rId52"/>
    <p:sldId id="316" r:id="rId53"/>
    <p:sldId id="315" r:id="rId54"/>
    <p:sldId id="317" r:id="rId55"/>
    <p:sldId id="318" r:id="rId56"/>
  </p:sldIdLst>
  <p:sldSz cx="9144000" cy="6858000" type="screen4x3"/>
  <p:notesSz cx="6858000" cy="9144000"/>
  <p:custDataLst>
    <p:tags r:id="rId5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27" autoAdjust="0"/>
    <p:restoredTop sz="94660"/>
  </p:normalViewPr>
  <p:slideViewPr>
    <p:cSldViewPr>
      <p:cViewPr>
        <p:scale>
          <a:sx n="66" d="100"/>
          <a:sy n="66" d="100"/>
        </p:scale>
        <p:origin x="-510" y="-9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6064E-082A-4D78-BA51-195D15D419D8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F0105-0D58-447D-A598-87F315D2EF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32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9552" y="6453336"/>
            <a:ext cx="2133600" cy="274320"/>
          </a:xfrm>
          <a:prstGeom prst="rect">
            <a:avLst/>
          </a:prstGeom>
        </p:spPr>
        <p:txBody>
          <a:bodyPr/>
          <a:lstStyle/>
          <a:p>
            <a:fld id="{921FFA3E-A37A-4887-8C42-53437D11B527}" type="datetime1">
              <a:rPr lang="en-US" smtClean="0"/>
              <a:pPr/>
              <a:t>10/14/2012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F3DC-14C2-4CEA-AA0D-9DE715E0DB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9552" y="6453336"/>
            <a:ext cx="2133600" cy="274320"/>
          </a:xfrm>
          <a:prstGeom prst="rect">
            <a:avLst/>
          </a:prstGeom>
        </p:spPr>
        <p:txBody>
          <a:bodyPr/>
          <a:lstStyle/>
          <a:p>
            <a:fld id="{F939F741-B116-4CD4-8785-ABFC4E23890E}" type="datetime1">
              <a:rPr lang="en-US" smtClean="0"/>
              <a:pPr/>
              <a:t>10/14/2012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F3DC-14C2-4CEA-AA0D-9DE715E0DB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9552" y="6453336"/>
            <a:ext cx="2133600" cy="274320"/>
          </a:xfrm>
          <a:prstGeom prst="rect">
            <a:avLst/>
          </a:prstGeom>
        </p:spPr>
        <p:txBody>
          <a:bodyPr/>
          <a:lstStyle/>
          <a:p>
            <a:fld id="{69EE431F-EF1E-4862-BD76-9EE3D6994303}" type="datetime1">
              <a:rPr lang="en-US" smtClean="0"/>
              <a:pPr/>
              <a:t>10/14/2012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F3DC-14C2-4CEA-AA0D-9DE715E0DB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7931224" cy="431810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Bringing Cyber Safety and Security to life in the Classroom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244408" y="5276360"/>
            <a:ext cx="899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9552" y="6453336"/>
            <a:ext cx="2133600" cy="274320"/>
          </a:xfrm>
          <a:prstGeom prst="rect">
            <a:avLst/>
          </a:prstGeom>
        </p:spPr>
        <p:txBody>
          <a:bodyPr/>
          <a:lstStyle/>
          <a:p>
            <a:fld id="{F93C1B92-DDB8-4CC0-A611-0D510AAD5384}" type="datetime1">
              <a:rPr lang="en-US" smtClean="0"/>
              <a:pPr/>
              <a:t>10/14/2012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F3DC-14C2-4CEA-AA0D-9DE715E0DB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9552" y="6453336"/>
            <a:ext cx="2133600" cy="274320"/>
          </a:xfrm>
          <a:prstGeom prst="rect">
            <a:avLst/>
          </a:prstGeom>
        </p:spPr>
        <p:txBody>
          <a:bodyPr/>
          <a:lstStyle/>
          <a:p>
            <a:fld id="{941F7D15-7E38-42D3-A119-31FDC08FFBE3}" type="datetime1">
              <a:rPr lang="en-US" smtClean="0"/>
              <a:pPr/>
              <a:t>10/14/2012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F3DC-14C2-4CEA-AA0D-9DE715E0DB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39552" y="6453336"/>
            <a:ext cx="2133600" cy="274320"/>
          </a:xfrm>
          <a:prstGeom prst="rect">
            <a:avLst/>
          </a:prstGeom>
        </p:spPr>
        <p:txBody>
          <a:bodyPr/>
          <a:lstStyle/>
          <a:p>
            <a:fld id="{A6B78600-7095-4387-AB79-AA0C3588B70B}" type="datetime1">
              <a:rPr lang="en-US" smtClean="0"/>
              <a:pPr/>
              <a:t>10/14/2012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F3DC-14C2-4CEA-AA0D-9DE715E0DB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9552" y="6453336"/>
            <a:ext cx="2133600" cy="274320"/>
          </a:xfrm>
          <a:prstGeom prst="rect">
            <a:avLst/>
          </a:prstGeom>
        </p:spPr>
        <p:txBody>
          <a:bodyPr/>
          <a:lstStyle/>
          <a:p>
            <a:fld id="{BBEE8E89-FC00-44FE-BE89-5C1C29A1334A}" type="datetime1">
              <a:rPr lang="en-US" smtClean="0"/>
              <a:pPr/>
              <a:t>10/14/2012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F3DC-14C2-4CEA-AA0D-9DE715E0DB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39552" y="6453336"/>
            <a:ext cx="2133600" cy="274320"/>
          </a:xfrm>
          <a:prstGeom prst="rect">
            <a:avLst/>
          </a:prstGeom>
        </p:spPr>
        <p:txBody>
          <a:bodyPr/>
          <a:lstStyle/>
          <a:p>
            <a:fld id="{06D631F7-B74C-4240-80A6-3F204D602002}" type="datetime1">
              <a:rPr lang="en-US" smtClean="0"/>
              <a:pPr/>
              <a:t>10/14/2012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F3DC-14C2-4CEA-AA0D-9DE715E0DB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9552" y="6453336"/>
            <a:ext cx="2133600" cy="274320"/>
          </a:xfrm>
          <a:prstGeom prst="rect">
            <a:avLst/>
          </a:prstGeom>
        </p:spPr>
        <p:txBody>
          <a:bodyPr/>
          <a:lstStyle/>
          <a:p>
            <a:fld id="{6C49E0E5-82A8-4CDC-A28C-0342B80B9F96}" type="datetime1">
              <a:rPr lang="en-US" smtClean="0"/>
              <a:pPr/>
              <a:t>10/14/2012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F3DC-14C2-4CEA-AA0D-9DE715E0DB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/>
          <a:p>
            <a:fld id="{4F2DEF79-7FB6-4D6B-9B93-707044797FAA}" type="datetime1">
              <a:rPr lang="en-US" smtClean="0"/>
              <a:pPr/>
              <a:t>10/14/2012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0BCF3DC-14C2-4CEA-AA0D-9DE715E0DB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5656" y="6488715"/>
            <a:ext cx="5435711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 b="1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Bringing Cyber Safety and Security to life in the Classroom: Graeme Stevens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0BCF3DC-14C2-4CEA-AA0D-9DE715E0DBD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96" y="6453336"/>
            <a:ext cx="1895103" cy="4200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dpeopleproject.org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ersmart.gov.au/cybernetrix/shared/pdf/case_jeremys_friend.pd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asymobilephonespying.com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ckerhighschool.org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Dealing with Cyber Safety and Security in the Classroom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8077200" cy="149961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Techniques to bring Cyber Safety and Security Lessons to Life.</a:t>
            </a:r>
            <a:endParaRPr lang="en-US" dirty="0" smtClean="0"/>
          </a:p>
          <a:p>
            <a:endParaRPr lang="en-GB" sz="4400" dirty="0" smtClean="0"/>
          </a:p>
          <a:p>
            <a:r>
              <a:rPr lang="en-GB" sz="4400" dirty="0" smtClean="0"/>
              <a:t>Graeme Stevens</a:t>
            </a:r>
            <a:endParaRPr lang="en-US" sz="4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Bringing Cyber Safety and Security to life in the Classroom: Graeme Stevens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When seeing these threats remember..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988840"/>
            <a:ext cx="5405730" cy="296155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2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are the main Cyber Safety (and Security)Threats?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8872" indent="0">
              <a:buNone/>
            </a:pPr>
            <a:r>
              <a:rPr lang="en-US" b="1" i="1" dirty="0" smtClean="0"/>
              <a:t>According to </a:t>
            </a:r>
            <a:r>
              <a:rPr lang="en-US" b="1" i="1" dirty="0" err="1" smtClean="0"/>
              <a:t>CyberFamily</a:t>
            </a:r>
            <a:r>
              <a:rPr lang="en-US" b="1" i="1" dirty="0" smtClean="0"/>
              <a:t> (2011):</a:t>
            </a:r>
          </a:p>
          <a:p>
            <a:pPr marL="118872" indent="0">
              <a:buNone/>
            </a:pPr>
            <a:endParaRPr lang="en-US" b="1" i="1" dirty="0" smtClean="0"/>
          </a:p>
          <a:p>
            <a:pPr marL="118872" indent="0">
              <a:buNone/>
            </a:pPr>
            <a:r>
              <a:rPr lang="en-US" dirty="0"/>
              <a:t>1. Inappropriate Material</a:t>
            </a:r>
            <a:br>
              <a:rPr lang="en-US" dirty="0"/>
            </a:br>
            <a:r>
              <a:rPr lang="en-US" dirty="0"/>
              <a:t>2. </a:t>
            </a:r>
            <a:r>
              <a:rPr lang="en-US" b="1" dirty="0" err="1"/>
              <a:t>Cyberbullying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3. </a:t>
            </a:r>
            <a:r>
              <a:rPr lang="en-US" b="1" dirty="0"/>
              <a:t>Online Predators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4. Sharing Personal Information</a:t>
            </a:r>
            <a:br>
              <a:rPr lang="en-US" dirty="0"/>
            </a:br>
            <a:r>
              <a:rPr lang="en-US" dirty="0"/>
              <a:t>5. </a:t>
            </a:r>
            <a:r>
              <a:rPr lang="en-US" b="1" dirty="0"/>
              <a:t>Email, IM &amp; </a:t>
            </a:r>
            <a:r>
              <a:rPr lang="en-US" b="1" dirty="0" err="1"/>
              <a:t>Chatrooms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6. Sharing Pictures &amp; Videos</a:t>
            </a:r>
            <a:br>
              <a:rPr lang="en-US" dirty="0"/>
            </a:br>
            <a:r>
              <a:rPr lang="en-US" dirty="0"/>
              <a:t>7. </a:t>
            </a:r>
            <a:r>
              <a:rPr lang="en-US" b="1" dirty="0"/>
              <a:t>Cell Phones &amp; Wi-Fi Gadgets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8. Social Network Sites</a:t>
            </a:r>
            <a:br>
              <a:rPr lang="en-US" dirty="0"/>
            </a:br>
            <a:r>
              <a:rPr lang="en-US" dirty="0"/>
              <a:t>9. Online Gaming</a:t>
            </a:r>
            <a:br>
              <a:rPr lang="en-US" dirty="0"/>
            </a:br>
            <a:r>
              <a:rPr lang="en-US" dirty="0"/>
              <a:t>10. </a:t>
            </a:r>
            <a:r>
              <a:rPr lang="en-US" b="1" dirty="0"/>
              <a:t>Viruses, Malware &amp; Adware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Meanwhile, our students are searching for... (Top 15 Searches by children in 2009, Norton)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YouTube, Google, and </a:t>
            </a:r>
            <a:r>
              <a:rPr lang="en-US" dirty="0" smtClean="0"/>
              <a:t>Facebook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Boys</a:t>
            </a:r>
            <a:r>
              <a:rPr lang="en-US" dirty="0"/>
              <a:t>’ top 25 search </a:t>
            </a:r>
            <a:r>
              <a:rPr lang="en-US" dirty="0" smtClean="0"/>
              <a:t>terms: social </a:t>
            </a:r>
            <a:r>
              <a:rPr lang="en-US" dirty="0"/>
              <a:t>networking </a:t>
            </a:r>
            <a:r>
              <a:rPr lang="en-US" dirty="0" smtClean="0"/>
              <a:t>sites, inappropriate </a:t>
            </a:r>
            <a:r>
              <a:rPr lang="en-US" dirty="0"/>
              <a:t>terms, and games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Girls’ top 25 search terms were main comprised of social networking sites, as well as music and entertainment/celebrity terms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Boys search more adult topics compared to girls (13% vs. 2</a:t>
            </a:r>
            <a:r>
              <a:rPr lang="en-US" dirty="0" smtClean="0"/>
              <a:t>%).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25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Threats explained in more detail…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2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Cyberbullying</a:t>
            </a:r>
            <a:endParaRPr lang="en-US" dirty="0"/>
          </a:p>
        </p:txBody>
      </p:sp>
      <p:pic>
        <p:nvPicPr>
          <p:cNvPr id="5" name="Content Placeholder 4" descr="cyberbullying scoo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12160" y="1412776"/>
            <a:ext cx="3131840" cy="211083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76256" y="350100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(Scoop, 2010)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47664" y="2204864"/>
            <a:ext cx="3775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Top 10 ways people are bullied online: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51520" y="2780928"/>
            <a:ext cx="576064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1. Instant Messaging/Text Messaging Harassment </a:t>
            </a:r>
          </a:p>
          <a:p>
            <a:r>
              <a:rPr lang="en-US" sz="2000" dirty="0"/>
              <a:t>2. </a:t>
            </a:r>
            <a:r>
              <a:rPr lang="en-US" sz="2000" b="1" i="1" dirty="0"/>
              <a:t>Stealing Passwords </a:t>
            </a:r>
          </a:p>
          <a:p>
            <a:r>
              <a:rPr lang="en-US" sz="2000" dirty="0"/>
              <a:t> 3. </a:t>
            </a:r>
            <a:r>
              <a:rPr lang="en-US" sz="2000" dirty="0" smtClean="0"/>
              <a:t>Blogs</a:t>
            </a:r>
            <a:endParaRPr lang="en-US" sz="2000" dirty="0"/>
          </a:p>
          <a:p>
            <a:r>
              <a:rPr lang="en-US" sz="2000" dirty="0"/>
              <a:t> 4. Web Sites </a:t>
            </a:r>
          </a:p>
          <a:p>
            <a:r>
              <a:rPr lang="en-US" sz="2000" dirty="0"/>
              <a:t> 5. Sending Pictures through E-mail and Cell </a:t>
            </a:r>
            <a:r>
              <a:rPr lang="en-US" sz="2000" dirty="0" smtClean="0"/>
              <a:t>Phones</a:t>
            </a:r>
            <a:endParaRPr lang="en-US" sz="2000" dirty="0"/>
          </a:p>
          <a:p>
            <a:r>
              <a:rPr lang="en-US" sz="2000" dirty="0"/>
              <a:t> 6. Internet Polling </a:t>
            </a:r>
          </a:p>
          <a:p>
            <a:r>
              <a:rPr lang="en-US" sz="2000" dirty="0"/>
              <a:t> 7. Interactive </a:t>
            </a:r>
            <a:r>
              <a:rPr lang="en-US" sz="2000" dirty="0" smtClean="0"/>
              <a:t>Gaming</a:t>
            </a:r>
            <a:endParaRPr lang="en-US" sz="2000" dirty="0"/>
          </a:p>
          <a:p>
            <a:r>
              <a:rPr lang="en-US" sz="2000" dirty="0"/>
              <a:t> 8. Sending Malicious Code 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9. Sending Porn and Other Junk E-Mail and IMs </a:t>
            </a:r>
          </a:p>
          <a:p>
            <a:r>
              <a:rPr lang="en-US" sz="2000" dirty="0"/>
              <a:t> 10. </a:t>
            </a:r>
            <a:r>
              <a:rPr lang="en-US" sz="2000" dirty="0" smtClean="0"/>
              <a:t>Impersonation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6586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Activity: Which of the following is the safest password?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A: golf77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B: gr@3m3_st3v3ns   (P@55w0rd)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C: E5%@#**??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D: Mary had a little lamb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Password: golf77</a:t>
            </a:r>
          </a:p>
          <a:p>
            <a:r>
              <a:rPr lang="en-GB" dirty="0" smtClean="0"/>
              <a:t>Approximate Cracking Time: 15 Seconds</a:t>
            </a:r>
          </a:p>
          <a:p>
            <a:endParaRPr lang="en-GB" dirty="0" smtClean="0"/>
          </a:p>
          <a:p>
            <a:r>
              <a:rPr lang="en-GB" dirty="0" smtClean="0"/>
              <a:t>Password: gr@3m3_st3v3ns</a:t>
            </a:r>
          </a:p>
          <a:p>
            <a:r>
              <a:rPr lang="en-GB" dirty="0" smtClean="0"/>
              <a:t>Approximate Cracking Time: 35 Minutes</a:t>
            </a:r>
          </a:p>
          <a:p>
            <a:endParaRPr lang="en-GB" dirty="0" smtClean="0"/>
          </a:p>
          <a:p>
            <a:r>
              <a:rPr lang="en-GB" dirty="0" smtClean="0"/>
              <a:t>E5%@#**??</a:t>
            </a:r>
          </a:p>
          <a:p>
            <a:r>
              <a:rPr lang="en-GB" dirty="0" smtClean="0"/>
              <a:t>Approximate Cracking Time: 55 Minutes</a:t>
            </a:r>
          </a:p>
          <a:p>
            <a:endParaRPr lang="en-GB" dirty="0" smtClean="0"/>
          </a:p>
          <a:p>
            <a:r>
              <a:rPr lang="en-GB" dirty="0" smtClean="0"/>
              <a:t>Mary had a little lamb</a:t>
            </a:r>
          </a:p>
          <a:p>
            <a:r>
              <a:rPr lang="en-GB" dirty="0" smtClean="0"/>
              <a:t>Approximate cracking time: Days + </a:t>
            </a:r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Why is a phrase better ( </a:t>
            </a:r>
            <a:r>
              <a:rPr lang="en-GB" dirty="0" err="1" smtClean="0"/>
              <a:t>esp</a:t>
            </a:r>
            <a:r>
              <a:rPr lang="en-GB" dirty="0" smtClean="0"/>
              <a:t> for Kids)?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b="1" dirty="0" smtClean="0"/>
              <a:t>EASY TO REMEMBER FOR A SMALL CHILD</a:t>
            </a:r>
            <a:endParaRPr lang="en-GB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4" y="1700808"/>
            <a:ext cx="7341992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7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 to </a:t>
            </a:r>
            <a:r>
              <a:rPr lang="en-GB" dirty="0" err="1" smtClean="0"/>
              <a:t>Cyberbullying</a:t>
            </a:r>
            <a:r>
              <a:rPr lang="en-GB" dirty="0" smtClean="0"/>
              <a:t>….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6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According to research, what constitutes Cyber Bullying?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98132"/>
            <a:ext cx="7578859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9552" y="1628800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Willard (2009)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Today’s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GB" dirty="0" smtClean="0"/>
              <a:t> Research</a:t>
            </a:r>
          </a:p>
          <a:p>
            <a:pPr lvl="2"/>
            <a:r>
              <a:rPr lang="en-GB" dirty="0" smtClean="0"/>
              <a:t>Identifying Cyber Security Threats that our young people face.</a:t>
            </a:r>
          </a:p>
          <a:p>
            <a:pPr lvl="2"/>
            <a:r>
              <a:rPr lang="en-GB" dirty="0" smtClean="0"/>
              <a:t>Looking at Research into the developing nature of these threats.</a:t>
            </a:r>
          </a:p>
          <a:p>
            <a:pPr lvl="2"/>
            <a:r>
              <a:rPr lang="en-GB" dirty="0" smtClean="0"/>
              <a:t>Approaches taken to teach cyber safety </a:t>
            </a:r>
          </a:p>
          <a:p>
            <a:pPr lvl="1"/>
            <a:r>
              <a:rPr lang="en-GB" dirty="0" smtClean="0"/>
              <a:t>Hands on Lab Work</a:t>
            </a:r>
          </a:p>
          <a:p>
            <a:pPr lvl="2"/>
            <a:r>
              <a:rPr lang="en-GB" dirty="0" smtClean="0"/>
              <a:t>Crime Scripting</a:t>
            </a:r>
          </a:p>
          <a:p>
            <a:pPr lvl="2"/>
            <a:r>
              <a:rPr lang="en-GB" dirty="0" smtClean="0"/>
              <a:t>How safe and secure is private chat?</a:t>
            </a:r>
          </a:p>
          <a:p>
            <a:pPr lvl="2"/>
            <a:r>
              <a:rPr lang="en-GB" dirty="0" smtClean="0"/>
              <a:t>How viruses work</a:t>
            </a:r>
          </a:p>
          <a:p>
            <a:pPr lvl="2"/>
            <a:r>
              <a:rPr lang="en-GB" dirty="0" smtClean="0"/>
              <a:t>How to circumvent an Anti Virus</a:t>
            </a:r>
          </a:p>
          <a:p>
            <a:pPr lvl="2"/>
            <a:r>
              <a:rPr lang="en-GB" dirty="0" smtClean="0"/>
              <a:t>Hacker High School program</a:t>
            </a:r>
          </a:p>
          <a:p>
            <a:pPr lvl="2"/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The four types of </a:t>
            </a:r>
            <a:r>
              <a:rPr lang="en-GB" dirty="0" err="1" smtClean="0"/>
              <a:t>cyberbully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(and motives)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Vengeful Angel</a:t>
            </a:r>
          </a:p>
          <a:p>
            <a:pPr lvl="1"/>
            <a:r>
              <a:rPr lang="en-GB" dirty="0" smtClean="0"/>
              <a:t>Fighting perceived </a:t>
            </a:r>
            <a:r>
              <a:rPr lang="en-GB" dirty="0"/>
              <a:t>i</a:t>
            </a:r>
            <a:r>
              <a:rPr lang="en-GB" dirty="0" smtClean="0"/>
              <a:t>njustice</a:t>
            </a:r>
          </a:p>
          <a:p>
            <a:r>
              <a:rPr lang="en-GB" dirty="0" smtClean="0"/>
              <a:t>Power Hungry</a:t>
            </a:r>
          </a:p>
          <a:p>
            <a:pPr lvl="1"/>
            <a:r>
              <a:rPr lang="en-GB" dirty="0" smtClean="0"/>
              <a:t>Frighten and embarrass victims to feel in control</a:t>
            </a:r>
          </a:p>
          <a:p>
            <a:r>
              <a:rPr lang="en-GB" dirty="0" smtClean="0"/>
              <a:t>Mean Girls</a:t>
            </a:r>
          </a:p>
          <a:p>
            <a:pPr lvl="1"/>
            <a:r>
              <a:rPr lang="en-GB" dirty="0" smtClean="0"/>
              <a:t>Planned attack involving groups attacking victims</a:t>
            </a:r>
          </a:p>
          <a:p>
            <a:r>
              <a:rPr lang="en-GB" dirty="0" smtClean="0"/>
              <a:t>Inadvertent Cyber bully</a:t>
            </a:r>
            <a:endParaRPr lang="en-GB" dirty="0"/>
          </a:p>
          <a:p>
            <a:pPr lvl="1"/>
            <a:r>
              <a:rPr lang="en-GB" dirty="0" smtClean="0"/>
              <a:t>They don’t see themselves as a bully. It may just be a role play or something to occupy time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7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Reliance on Students communicating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581801"/>
          </a:xfrm>
        </p:spPr>
        <p:txBody>
          <a:bodyPr>
            <a:normAutofit/>
          </a:bodyPr>
          <a:lstStyle/>
          <a:p>
            <a:r>
              <a:rPr lang="en-US" dirty="0" smtClean="0"/>
              <a:t>Creating an environment for students to tell us.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948638"/>
            <a:ext cx="3419872" cy="25649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952615"/>
            <a:ext cx="3419872" cy="25609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92266" y="5708544"/>
            <a:ext cx="69847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reportonlinebullying@emsdoha.net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Onto the next threat…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4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Personal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625609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Through various medium (soc network, chat etc</a:t>
            </a:r>
            <a:r>
              <a:rPr lang="en-US" dirty="0" smtClean="0"/>
              <a:t>) some 90% of teenagers admit to sharing personal information willingly with strangers.</a:t>
            </a:r>
          </a:p>
          <a:p>
            <a:pPr marL="118872" indent="0">
              <a:buNone/>
            </a:pPr>
            <a:endParaRPr lang="en-GB" dirty="0" smtClean="0"/>
          </a:p>
          <a:p>
            <a:r>
              <a:rPr lang="en-GB" dirty="0" smtClean="0"/>
              <a:t>Many have their email address, mobile number  and sometimes street address on their social networking accounts.</a:t>
            </a:r>
          </a:p>
          <a:p>
            <a:endParaRPr lang="en-GB" dirty="0" smtClean="0"/>
          </a:p>
          <a:p>
            <a:r>
              <a:rPr lang="en-GB" dirty="0" smtClean="0"/>
              <a:t>When researched, 35% of </a:t>
            </a:r>
            <a:r>
              <a:rPr lang="en-GB" dirty="0" err="1" smtClean="0"/>
              <a:t>facebook</a:t>
            </a:r>
            <a:r>
              <a:rPr lang="en-GB" dirty="0" smtClean="0"/>
              <a:t> account holders had fully public profiles.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3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 what do websites do to keep you safe?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78879"/>
            <a:ext cx="8820472" cy="1504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216" y="3501008"/>
            <a:ext cx="5857875" cy="2266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84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72" y="188640"/>
            <a:ext cx="8229600" cy="1252728"/>
          </a:xfrm>
        </p:spPr>
        <p:txBody>
          <a:bodyPr/>
          <a:lstStyle/>
          <a:p>
            <a:r>
              <a:rPr lang="en-US" dirty="0" smtClean="0"/>
              <a:t>Online Predators</a:t>
            </a:r>
            <a:endParaRPr lang="en-US" dirty="0"/>
          </a:p>
        </p:txBody>
      </p:sp>
      <p:pic>
        <p:nvPicPr>
          <p:cNvPr id="5" name="Content Placeholder 4" descr="bad ma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551712" y="1484784"/>
            <a:ext cx="2592288" cy="259228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64288" y="40770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(Secom, 2011)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9572" y="5854306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http://www.badpeopleproject.org/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556792"/>
            <a:ext cx="658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23528" y="1772816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Ask a child what they think an Internet Predator looks like and you get something like this &gt; &gt; &gt; &gt; &gt;  &gt;</a:t>
            </a:r>
            <a:endParaRPr lang="en-US" dirty="0"/>
          </a:p>
        </p:txBody>
      </p:sp>
      <p:pic>
        <p:nvPicPr>
          <p:cNvPr id="10" name="Picture 9" descr="michael wheel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2708920"/>
            <a:ext cx="1933575" cy="1447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11760" y="292494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Michael Wheeler</a:t>
            </a:r>
            <a:endParaRPr lang="en-US" dirty="0"/>
          </a:p>
        </p:txBody>
      </p:sp>
      <p:pic>
        <p:nvPicPr>
          <p:cNvPr id="12" name="Picture 11" descr="sadowski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1520" y="4293096"/>
            <a:ext cx="1933575" cy="1447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39752" y="465313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Leon </a:t>
            </a:r>
            <a:r>
              <a:rPr lang="en-GB" dirty="0" err="1" smtClean="0"/>
              <a:t>Sadowski</a:t>
            </a:r>
            <a:endParaRPr lang="en-US" dirty="0"/>
          </a:p>
        </p:txBody>
      </p:sp>
      <p:pic>
        <p:nvPicPr>
          <p:cNvPr id="14" name="Picture 13" descr="douglas lindsell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44008" y="4365104"/>
            <a:ext cx="1933575" cy="14478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660232" y="501317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Douglas </a:t>
            </a:r>
            <a:r>
              <a:rPr lang="en-GB" dirty="0" err="1" smtClean="0"/>
              <a:t>Lindsell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74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1: Warning Signs from the </a:t>
            </a:r>
            <a:r>
              <a:rPr lang="en-US" dirty="0" err="1" smtClean="0"/>
              <a:t>Chatroom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lesson looks at crime scripting.</a:t>
            </a:r>
          </a:p>
          <a:p>
            <a:r>
              <a:rPr lang="en-US" dirty="0" smtClean="0"/>
              <a:t>We are going to look script extracts of cases where there was attempted grooming of children.</a:t>
            </a:r>
          </a:p>
          <a:p>
            <a:r>
              <a:rPr lang="en-US" dirty="0" smtClean="0"/>
              <a:t>*Scripts have been slightly altered to keep them acceptable.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8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Questions, Lesson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does this script tell you about the time taken by an offender to get to know their victim?</a:t>
            </a:r>
          </a:p>
          <a:p>
            <a:r>
              <a:rPr lang="en-US" dirty="0" smtClean="0"/>
              <a:t>How do they gain trust of their intended victim?</a:t>
            </a:r>
          </a:p>
          <a:p>
            <a:r>
              <a:rPr lang="en-US" dirty="0" smtClean="0"/>
              <a:t>At what point does the real purpose of their interest in the child become clear?</a:t>
            </a:r>
          </a:p>
          <a:p>
            <a:r>
              <a:rPr lang="en-US" dirty="0" smtClean="0"/>
              <a:t>Ultimately, what lessons can children learn so they are on guard for attempts at grooming them?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Bringing Cyber Safety and Security to life in the Classroom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3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Sample Lesson from Australia: Jeremy’s Friend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www.cybersmart.gov.au/cybernetrix/shared/pdf/case_jeremys_friend.pdf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and </a:t>
            </a:r>
            <a:r>
              <a:rPr lang="en-US" dirty="0" err="1" smtClean="0"/>
              <a:t>Chatrooms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broad area covers:</a:t>
            </a:r>
          </a:p>
          <a:p>
            <a:pPr lvl="1"/>
            <a:r>
              <a:rPr lang="en-GB" dirty="0" smtClean="0"/>
              <a:t>Potential Misuse of Email (personal attack, phishing etc)</a:t>
            </a:r>
          </a:p>
          <a:p>
            <a:pPr lvl="1"/>
            <a:r>
              <a:rPr lang="en-GB" dirty="0" smtClean="0"/>
              <a:t>Use of mainstream </a:t>
            </a:r>
            <a:r>
              <a:rPr lang="en-GB" dirty="0" err="1" smtClean="0"/>
              <a:t>chatrooms</a:t>
            </a:r>
            <a:endParaRPr lang="en-GB" dirty="0" smtClean="0"/>
          </a:p>
          <a:p>
            <a:pPr lvl="1"/>
            <a:r>
              <a:rPr lang="en-GB" dirty="0" smtClean="0"/>
              <a:t>Use of Messenger style instant chat</a:t>
            </a:r>
          </a:p>
          <a:p>
            <a:pPr lvl="1"/>
            <a:r>
              <a:rPr lang="en-GB" dirty="0" smtClean="0"/>
              <a:t>Use of IRC (Internet Relay Chat)****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 v Activity: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Activity = A task we are doing to further understanding</a:t>
            </a:r>
          </a:p>
          <a:p>
            <a:endParaRPr lang="en-GB" dirty="0" smtClean="0"/>
          </a:p>
          <a:p>
            <a:r>
              <a:rPr lang="en-GB" dirty="0" smtClean="0"/>
              <a:t>Lesson = Something I currently do with my students.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Why has IRC become so popular?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866056"/>
            <a:ext cx="2566366" cy="288716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47664" y="5121700"/>
            <a:ext cx="896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Restrictions in mainstream chat rooms, such as </a:t>
            </a:r>
            <a:r>
              <a:rPr lang="en-GB" b="1" i="1" dirty="0" smtClean="0"/>
              <a:t>Yahoo! 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414653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Activity: Create an Account and use IRC Chat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Configure an IRC Chat account and go underground using Mozilla Firefox’s </a:t>
            </a:r>
            <a:r>
              <a:rPr lang="en-GB" dirty="0" err="1" smtClean="0"/>
              <a:t>Chatzilla</a:t>
            </a:r>
            <a:r>
              <a:rPr lang="en-GB" dirty="0" smtClean="0"/>
              <a:t>.</a:t>
            </a:r>
          </a:p>
          <a:p>
            <a:pPr marL="118872" indent="0">
              <a:buNone/>
            </a:pPr>
            <a:endParaRPr lang="en-GB" dirty="0"/>
          </a:p>
          <a:p>
            <a:r>
              <a:rPr lang="en-GB" dirty="0" smtClean="0"/>
              <a:t>Explore the “</a:t>
            </a:r>
            <a:r>
              <a:rPr lang="en-GB" dirty="0" err="1" smtClean="0"/>
              <a:t>undernet</a:t>
            </a:r>
            <a:r>
              <a:rPr lang="en-GB" dirty="0" smtClean="0"/>
              <a:t>”.</a:t>
            </a:r>
          </a:p>
          <a:p>
            <a:endParaRPr lang="en-GB" dirty="0"/>
          </a:p>
          <a:p>
            <a:r>
              <a:rPr lang="en-GB" dirty="0" smtClean="0"/>
              <a:t>Lesson details in network folder.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2: How Private is Private “Chat”?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/>
              <a:t>Children assume that</a:t>
            </a:r>
          </a:p>
          <a:p>
            <a:pPr marL="118872" indent="0">
              <a:buNone/>
            </a:pPr>
            <a:r>
              <a:rPr lang="en-US" dirty="0" smtClean="0"/>
              <a:t>Two people talking </a:t>
            </a:r>
          </a:p>
          <a:p>
            <a:pPr marL="118872" indent="0">
              <a:buNone/>
            </a:pPr>
            <a:r>
              <a:rPr lang="en-US" dirty="0" smtClean="0"/>
              <a:t>On chat that are </a:t>
            </a:r>
          </a:p>
          <a:p>
            <a:pPr marL="118872" indent="0">
              <a:buNone/>
            </a:pPr>
            <a:r>
              <a:rPr lang="en-US" dirty="0" smtClean="0"/>
              <a:t>Friends are also safe .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They assume the </a:t>
            </a:r>
          </a:p>
          <a:p>
            <a:pPr marL="118872" indent="0">
              <a:buNone/>
            </a:pPr>
            <a:r>
              <a:rPr lang="en-US" dirty="0" smtClean="0"/>
              <a:t>Conversation is private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b="1" dirty="0" smtClean="0"/>
              <a:t>BUT IS IT????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25" y="1484784"/>
            <a:ext cx="4600575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358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Questions, Lesson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the results say about our private use of chat lines?</a:t>
            </a:r>
          </a:p>
          <a:p>
            <a:r>
              <a:rPr lang="en-US" dirty="0" smtClean="0"/>
              <a:t>Who would have an interest in “snooping” on your conversation?</a:t>
            </a:r>
          </a:p>
          <a:p>
            <a:r>
              <a:rPr lang="en-US" dirty="0" smtClean="0"/>
              <a:t>How often have you given “personal” details out to friends that could have been intercepted?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 Time!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Grab yourself a coffee and some snacks and have a well deserved 10 minute rest!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Images and Videos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45% of young people in the US admit sharing images of themselves with strangers.</a:t>
            </a:r>
          </a:p>
          <a:p>
            <a:endParaRPr lang="en-GB" dirty="0" smtClean="0"/>
          </a:p>
          <a:p>
            <a:r>
              <a:rPr lang="en-GB" dirty="0" smtClean="0"/>
              <a:t>Of which, 35% openly admit sending “adult images” of themselves.</a:t>
            </a:r>
          </a:p>
          <a:p>
            <a:endParaRPr lang="en-GB" dirty="0" smtClean="0"/>
          </a:p>
          <a:p>
            <a:r>
              <a:rPr lang="en-GB" dirty="0" smtClean="0"/>
              <a:t>Being recorded by others and the third party posting videos is becoming a big problem.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6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Phones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Phones are essentially mini computers now and use similar services as a PC.</a:t>
            </a:r>
          </a:p>
          <a:p>
            <a:r>
              <a:rPr lang="en-US" dirty="0" smtClean="0"/>
              <a:t>Mobile Phones are therefore similarly if not more vulnerable than a standard PC.</a:t>
            </a:r>
          </a:p>
          <a:p>
            <a:pPr lvl="1"/>
            <a:r>
              <a:rPr lang="en-US" dirty="0" err="1" smtClean="0"/>
              <a:t>e,g</a:t>
            </a:r>
            <a:r>
              <a:rPr lang="en-US" dirty="0" smtClean="0"/>
              <a:t> UK Phone Hacking Scandal.</a:t>
            </a:r>
          </a:p>
          <a:p>
            <a:pPr marL="457200" lvl="1" indent="0">
              <a:buNone/>
            </a:pPr>
            <a:r>
              <a:rPr lang="en-US" dirty="0" smtClean="0"/>
              <a:t>Is it easy?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http://www.easymobilephonespying.com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Well, information about it is easy to find!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9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Networking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Facebook </a:t>
            </a:r>
            <a:r>
              <a:rPr lang="en-US" dirty="0" err="1" smtClean="0"/>
              <a:t>etc</a:t>
            </a:r>
            <a:r>
              <a:rPr lang="en-US" dirty="0" smtClean="0"/>
              <a:t> are breeding grounds for grooming, bullying and even, burglary.</a:t>
            </a:r>
          </a:p>
          <a:p>
            <a:endParaRPr lang="en-US" dirty="0"/>
          </a:p>
          <a:p>
            <a:r>
              <a:rPr lang="en-US" dirty="0" smtClean="0"/>
              <a:t>Rise in occurrences of robbing houses after first checking “status” of the owner on </a:t>
            </a:r>
            <a:r>
              <a:rPr lang="en-US" dirty="0" err="1" smtClean="0"/>
              <a:t>facebook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6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056784" cy="4868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504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Viruses and Malware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lang="en-GB" dirty="0" smtClean="0"/>
          </a:p>
          <a:p>
            <a:pPr marL="118872" indent="0">
              <a:buNone/>
            </a:pPr>
            <a:endParaRPr lang="en-GB" dirty="0"/>
          </a:p>
          <a:p>
            <a:pPr marL="118872" indent="0">
              <a:buNone/>
            </a:pP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318645"/>
              </p:ext>
            </p:extLst>
          </p:nvPr>
        </p:nvGraphicFramePr>
        <p:xfrm>
          <a:off x="395536" y="1628800"/>
          <a:ext cx="4572000" cy="448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Bitmap Image" r:id="rId3" imgW="5200000" imgH="3924848" progId="PBrush">
                  <p:embed/>
                </p:oleObj>
              </mc:Choice>
              <mc:Fallback>
                <p:oleObj name="Bitmap Image" r:id="rId3" imgW="5200000" imgH="3924848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628800"/>
                        <a:ext cx="4572000" cy="448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4" descr="sub7_cli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04048" y="1628800"/>
            <a:ext cx="3976643" cy="39602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860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Educational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9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 3: How do Viruses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lesson looks at how a </a:t>
            </a:r>
            <a:r>
              <a:rPr lang="en-US" dirty="0" err="1" smtClean="0"/>
              <a:t>trojan</a:t>
            </a:r>
            <a:r>
              <a:rPr lang="en-US" dirty="0" smtClean="0"/>
              <a:t> works:</a:t>
            </a:r>
          </a:p>
          <a:p>
            <a:pPr lvl="1"/>
            <a:r>
              <a:rPr lang="en-US" dirty="0" smtClean="0"/>
              <a:t>Trojan has two parts – Server and Console.</a:t>
            </a:r>
          </a:p>
          <a:p>
            <a:pPr lvl="1"/>
            <a:r>
              <a:rPr lang="en-US" dirty="0" smtClean="0"/>
              <a:t>The trick is to get the victim to trigger the server file on their machine.</a:t>
            </a:r>
          </a:p>
          <a:p>
            <a:pPr lvl="1"/>
            <a:r>
              <a:rPr lang="en-US" dirty="0" smtClean="0"/>
              <a:t>Usually this means naming it something that the victim cant help but open to see.</a:t>
            </a:r>
          </a:p>
          <a:p>
            <a:r>
              <a:rPr lang="en-US" dirty="0" smtClean="0"/>
              <a:t>In this lesson, you will take turns being the attacker and the victim, by running a virus called “Let me Rule”.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6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 Me Rule Console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  <p:pic>
        <p:nvPicPr>
          <p:cNvPr id="5" name="Picture 4" descr="Letmerul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600" y="1340768"/>
            <a:ext cx="6686550" cy="51800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009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Questions for Lesson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a Virus get into a computer system?</a:t>
            </a:r>
          </a:p>
          <a:p>
            <a:pPr lvl="1"/>
            <a:r>
              <a:rPr lang="en-US" dirty="0" smtClean="0"/>
              <a:t>What tricks might  need to be used to get round your security?</a:t>
            </a:r>
          </a:p>
          <a:p>
            <a:r>
              <a:rPr lang="en-US" dirty="0" smtClean="0"/>
              <a:t>How does a virus operate?</a:t>
            </a:r>
          </a:p>
          <a:p>
            <a:r>
              <a:rPr lang="en-US" dirty="0" smtClean="0"/>
              <a:t>Can a virus get into a computer without the help of the user?</a:t>
            </a:r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9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Most students will suggest avoiding viruses only needs:</a:t>
            </a:r>
          </a:p>
          <a:p>
            <a:r>
              <a:rPr lang="en-GB" dirty="0"/>
              <a:t>An Anti Virus Program</a:t>
            </a:r>
          </a:p>
          <a:p>
            <a:r>
              <a:rPr lang="en-GB" dirty="0"/>
              <a:t>To use a non windows machine</a:t>
            </a:r>
            <a:endParaRPr lang="en-US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4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And now, the obvious question that follows….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0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4: How useful is an Anti-Virus?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on from Lesson 3 about using Viruses, this lesson asks how safe an anti virus is that we use in school or at home?</a:t>
            </a:r>
          </a:p>
          <a:p>
            <a:endParaRPr lang="en-US" dirty="0"/>
          </a:p>
          <a:p>
            <a:r>
              <a:rPr lang="en-US" dirty="0" smtClean="0"/>
              <a:t>Using TWO typical “masking” techniques a hacker may use to hide a virus, you will test your masked viruses against 42 industry standard anti viruses.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8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Questions, Lesson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industry standard anti viruses “found” your virus?</a:t>
            </a:r>
          </a:p>
          <a:p>
            <a:r>
              <a:rPr lang="en-US" dirty="0" smtClean="0"/>
              <a:t>What do the results mean for trusting anti viruses in the future?</a:t>
            </a:r>
          </a:p>
          <a:p>
            <a:r>
              <a:rPr lang="en-US" dirty="0" smtClean="0"/>
              <a:t>If an AV wont save us, what will?</a:t>
            </a:r>
          </a:p>
          <a:p>
            <a:r>
              <a:rPr lang="en-US" dirty="0" smtClean="0"/>
              <a:t>“No Virus Found”. It makes us happy to see this message, but is it right?</a:t>
            </a:r>
          </a:p>
          <a:p>
            <a:r>
              <a:rPr lang="en-US" dirty="0" smtClean="0"/>
              <a:t>You cant get viruses on a Mac or Linux, right?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3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Gaming </a:t>
            </a:r>
            <a:r>
              <a:rPr lang="en-US" dirty="0" err="1" smtClean="0"/>
              <a:t>esp</a:t>
            </a:r>
            <a:r>
              <a:rPr lang="en-US" dirty="0" smtClean="0"/>
              <a:t> MMRPG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Mass </a:t>
            </a:r>
            <a:r>
              <a:rPr lang="en-US" dirty="0" err="1" smtClean="0"/>
              <a:t>Muti</a:t>
            </a:r>
            <a:r>
              <a:rPr lang="en-US" dirty="0" smtClean="0"/>
              <a:t>-Player Role Playing games, such as World of </a:t>
            </a:r>
            <a:r>
              <a:rPr lang="en-US" dirty="0" err="1" smtClean="0"/>
              <a:t>Warcraft</a:t>
            </a:r>
            <a:r>
              <a:rPr lang="en-US" dirty="0" smtClean="0"/>
              <a:t> and Second Life can be used to bully, groom or simply intimidate.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429000"/>
            <a:ext cx="2212650" cy="29879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272022"/>
            <a:ext cx="2873896" cy="327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8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Dark Side to Second Life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know chat can be used for bullying, signs can be made but what else can affect children?</a:t>
            </a:r>
          </a:p>
          <a:p>
            <a:endParaRPr lang="en-GB" dirty="0"/>
          </a:p>
          <a:p>
            <a:r>
              <a:rPr lang="en-GB" dirty="0" smtClean="0"/>
              <a:t>Avatar Rape is becoming common in MMRPG.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695540"/>
            <a:ext cx="2520280" cy="165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7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Legal fight in </a:t>
            </a:r>
            <a:r>
              <a:rPr lang="en-GB" dirty="0" err="1" smtClean="0"/>
              <a:t>Belguim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27" y="1502118"/>
            <a:ext cx="4467225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136" y="2132856"/>
            <a:ext cx="3844319" cy="391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63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 Criminal Investigation the mantra is..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66350"/>
            <a:ext cx="8229600" cy="4625609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To catch a thief you need to act/think like a thief</a:t>
            </a:r>
          </a:p>
          <a:p>
            <a:pPr lvl="1"/>
            <a:r>
              <a:rPr lang="en-GB" dirty="0" smtClean="0"/>
              <a:t>Learn the tricks of the trade the criminals learn.</a:t>
            </a:r>
          </a:p>
          <a:p>
            <a:pPr lvl="1"/>
            <a:r>
              <a:rPr lang="en-GB" dirty="0" smtClean="0"/>
              <a:t>Learn the skills the criminals learn.</a:t>
            </a:r>
          </a:p>
          <a:p>
            <a:pPr lvl="1"/>
            <a:r>
              <a:rPr lang="en-GB" dirty="0" smtClean="0"/>
              <a:t>Expose yourself to those threats (within a training environment).</a:t>
            </a:r>
          </a:p>
          <a:p>
            <a:pPr lvl="1"/>
            <a:r>
              <a:rPr lang="en-GB" dirty="0" smtClean="0"/>
              <a:t>BECOME THE CRIMINAL (ethically)</a:t>
            </a:r>
          </a:p>
          <a:p>
            <a:pPr lvl="1"/>
            <a:endParaRPr lang="en-GB" dirty="0" smtClean="0"/>
          </a:p>
          <a:p>
            <a:r>
              <a:rPr lang="en-GB" b="1" dirty="0" smtClean="0"/>
              <a:t>How do we equate that with Cyber Security and Safety Teaching?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1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 Curricular Clubs and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pPr marL="118872" indent="0" algn="ctr">
              <a:buNone/>
            </a:pPr>
            <a:r>
              <a:rPr lang="en-US" b="1" dirty="0" smtClean="0"/>
              <a:t>Introduction to Hacker High School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5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from a past student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6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Does teaching Hacking make students “bad”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my experience, No</a:t>
            </a:r>
          </a:p>
          <a:p>
            <a:r>
              <a:rPr lang="en-GB" dirty="0" smtClean="0"/>
              <a:t>Most are very angry about the fact that their own data is so easily at risk.</a:t>
            </a:r>
          </a:p>
          <a:p>
            <a:r>
              <a:rPr lang="en-GB" dirty="0" smtClean="0"/>
              <a:t>Many go on to do more research beyond HHS including IB EE and University.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Try out Hacker High School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 to </a:t>
            </a:r>
            <a:r>
              <a:rPr lang="en-GB" dirty="0" smtClean="0">
                <a:hlinkClick r:id="rId2"/>
              </a:rPr>
              <a:t>www.hackerhighschool.org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Download Lesson 2 (Windows and Linux)</a:t>
            </a:r>
          </a:p>
          <a:p>
            <a:endParaRPr lang="en-GB" dirty="0"/>
          </a:p>
          <a:p>
            <a:r>
              <a:rPr lang="en-GB" dirty="0" smtClean="0"/>
              <a:t>Using a virtual machine on your desktop, investigate Linux as an operating system.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Cyber Safety and Security covers a vast area of different issues.</a:t>
            </a:r>
          </a:p>
          <a:p>
            <a:pPr marL="118872" indent="0">
              <a:buNone/>
            </a:pPr>
            <a:endParaRPr lang="en-GB" dirty="0" smtClean="0"/>
          </a:p>
          <a:p>
            <a:r>
              <a:rPr lang="en-GB" dirty="0" smtClean="0"/>
              <a:t>Students need support in understanding the risks of online life – this means a vocational outlook and some risk taking.</a:t>
            </a:r>
          </a:p>
          <a:p>
            <a:pPr marL="118872" indent="0">
              <a:buNone/>
            </a:pPr>
            <a:endParaRPr lang="en-GB" dirty="0" smtClean="0"/>
          </a:p>
          <a:p>
            <a:r>
              <a:rPr lang="en-GB" dirty="0" smtClean="0"/>
              <a:t>Cyber Security and Safety teaching can be as dynamic as any other IT area.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4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 and Feedback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2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 do the same..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Students need to learn about threats (What)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Students need to understand threats</a:t>
            </a:r>
          </a:p>
          <a:p>
            <a:pPr>
              <a:buNone/>
            </a:pPr>
            <a:r>
              <a:rPr lang="en-GB" dirty="0" smtClean="0"/>
              <a:t>    (How When Why)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Students need to be able to identify threats that may be coming (Where When and </a:t>
            </a:r>
            <a:r>
              <a:rPr lang="en-GB" b="1" dirty="0" smtClean="0"/>
              <a:t>actions to take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dirty="0" smtClean="0"/>
              <a:t>Have to have some kind of “interaction” or “experimentation” within these areas in the classroom.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Pre-Requisites (to do this in School)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good relationship with your Network Manager!</a:t>
            </a:r>
          </a:p>
          <a:p>
            <a:r>
              <a:rPr lang="en-US" dirty="0" smtClean="0"/>
              <a:t>An open minded Management!.</a:t>
            </a:r>
          </a:p>
          <a:p>
            <a:r>
              <a:rPr lang="en-US" dirty="0" smtClean="0"/>
              <a:t>The appropriate software (though most have free versions).</a:t>
            </a:r>
          </a:p>
          <a:p>
            <a:r>
              <a:rPr lang="en-US" dirty="0" smtClean="0"/>
              <a:t>Anti Virus and Firewall switched off for the duration of the experiments.</a:t>
            </a:r>
          </a:p>
          <a:p>
            <a:pPr marL="118872" indent="0">
              <a:buNone/>
            </a:pPr>
            <a:r>
              <a:rPr lang="en-US" dirty="0" smtClean="0"/>
              <a:t>Or……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3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your own network!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Donated PC’s (4)</a:t>
            </a:r>
          </a:p>
          <a:p>
            <a:pPr lvl="1"/>
            <a:r>
              <a:rPr lang="en-US" dirty="0" smtClean="0"/>
              <a:t>Some running Windows</a:t>
            </a:r>
          </a:p>
          <a:p>
            <a:pPr lvl="1"/>
            <a:r>
              <a:rPr lang="en-US" dirty="0" smtClean="0"/>
              <a:t>Some running Linux Backtrack</a:t>
            </a:r>
          </a:p>
          <a:p>
            <a:r>
              <a:rPr lang="en-US" dirty="0" smtClean="0"/>
              <a:t>Laptop running a Virtual MS Server or a donated server.</a:t>
            </a:r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Switch</a:t>
            </a:r>
          </a:p>
          <a:p>
            <a:r>
              <a:rPr lang="en-US" dirty="0" smtClean="0"/>
              <a:t>Cables</a:t>
            </a:r>
          </a:p>
          <a:p>
            <a:endParaRPr lang="en-US" dirty="0"/>
          </a:p>
          <a:p>
            <a:r>
              <a:rPr lang="en-US" dirty="0" smtClean="0"/>
              <a:t>Create a domain </a:t>
            </a:r>
            <a:r>
              <a:rPr lang="en-US" dirty="0" err="1" smtClean="0"/>
              <a:t>hacknet</a:t>
            </a:r>
            <a:r>
              <a:rPr lang="en-US" dirty="0" smtClean="0"/>
              <a:t> (or whatever)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780928"/>
            <a:ext cx="30575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4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Cyber Safety and Security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Bringing Cyber Safety and Security to life in the Classroom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Dealing with Cyber Safety and Security in the Classroom&amp;quot;&quot;/&gt;&lt;property id=&quot;20307&quot; value=&quot;256&quot;/&gt;&lt;/object&gt;&lt;object type=&quot;3&quot; unique_id=&quot;10006&quot;&gt;&lt;property id=&quot;20148&quot; value=&quot;5&quot;/&gt;&lt;property id=&quot;20300&quot; value=&quot;Slide 5 - &amp;quot;Short Intro about me&amp;quot;&quot;/&gt;&lt;property id=&quot;20307&quot; value=&quot;259&quot;/&gt;&lt;/object&gt;&lt;object type=&quot;3&quot; unique_id=&quot;10007&quot;&gt;&lt;property id=&quot;20148&quot; value=&quot;5&quot;/&gt;&lt;property id=&quot;20300&quot; value=&quot;Slide 2 - &amp;quot;Today’s Workshop&amp;quot;&quot;/&gt;&lt;property id=&quot;20307&quot; value=&quot;258&quot;/&gt;&lt;/object&gt;&lt;object type=&quot;3&quot; unique_id=&quot;10008&quot;&gt;&lt;property id=&quot;20148&quot; value=&quot;5&quot;/&gt;&lt;property id=&quot;20300&quot; value=&quot;Slide 3 - &amp;quot;Continued&amp;quot;&quot;/&gt;&lt;property id=&quot;20307&quot; value=&quot;260&quot;/&gt;&lt;/object&gt;&lt;object type=&quot;3&quot; unique_id=&quot;10009&quot;&gt;&lt;property id=&quot;20148&quot; value=&quot;5&quot;/&gt;&lt;property id=&quot;20300&quot; value=&quot;Slide 6 - &amp;quot;Lesson v Activity: Terminology&amp;quot;&quot;/&gt;&lt;property id=&quot;20307&quot; value=&quot;302&quot;/&gt;&lt;/object&gt;&lt;object type=&quot;3&quot; unique_id=&quot;10010&quot;&gt;&lt;property id=&quot;20148&quot; value=&quot;5&quot;/&gt;&lt;property id=&quot;20300&quot; value=&quot;Slide 7 - &amp;quot;Lets get started! With a Question for you!&amp;quot;&quot;/&gt;&lt;property id=&quot;20307&quot; value=&quot;262&quot;/&gt;&lt;/object&gt;&lt;object type=&quot;3&quot; unique_id=&quot;10011&quot;&gt;&lt;property id=&quot;20148&quot; value=&quot;5&quot;/&gt;&lt;property id=&quot;20300&quot; value=&quot;Slide 8 - &amp;quot;How do you currently teach Cyber Safety?&amp;quot;&quot;/&gt;&lt;property id=&quot;20307&quot; value=&quot;261&quot;/&gt;&lt;/object&gt;&lt;object type=&quot;3&quot; unique_id=&quot;10012&quot;&gt;&lt;property id=&quot;20148&quot; value=&quot;5&quot;/&gt;&lt;property id=&quot;20300&quot; value=&quot;Slide 9 - &amp;quot;Educational Philosophy&amp;quot;&quot;/&gt;&lt;property id=&quot;20307&quot; value=&quot;278&quot;/&gt;&lt;/object&gt;&lt;object type=&quot;3&quot; unique_id=&quot;10013&quot;&gt;&lt;property id=&quot;20148&quot; value=&quot;5&quot;/&gt;&lt;property id=&quot;20300&quot; value=&quot;Slide 10 - &amp;quot;In Criminal Investigation the mantra is..&amp;quot;&quot;/&gt;&lt;property id=&quot;20307&quot; value=&quot;279&quot;/&gt;&lt;/object&gt;&lt;object type=&quot;3&quot; unique_id=&quot;10014&quot;&gt;&lt;property id=&quot;20148&quot; value=&quot;5&quot;/&gt;&lt;property id=&quot;20300&quot; value=&quot;Slide 11 - &amp;quot;We do the same..&amp;quot;&quot;/&gt;&lt;property id=&quot;20307&quot; value=&quot;280&quot;/&gt;&lt;/object&gt;&lt;object type=&quot;3&quot; unique_id=&quot;10015&quot;&gt;&lt;property id=&quot;20148&quot; value=&quot;5&quot;/&gt;&lt;property id=&quot;20300&quot; value=&quot;Slide 12 - &amp;quot;Lesson Pre-Requisites (to do this in School)&amp;quot;&quot;/&gt;&lt;property id=&quot;20307&quot; value=&quot;283&quot;/&gt;&lt;/object&gt;&lt;object type=&quot;3&quot; unique_id=&quot;10016&quot;&gt;&lt;property id=&quot;20148&quot; value=&quot;5&quot;/&gt;&lt;property id=&quot;20300&quot; value=&quot;Slide 13 - &amp;quot;Build your own network!&amp;quot;&quot;/&gt;&lt;property id=&quot;20307&quot; value=&quot;287&quot;/&gt;&lt;/object&gt;&lt;object type=&quot;3&quot; unique_id=&quot;10018&quot;&gt;&lt;property id=&quot;20148&quot; value=&quot;5&quot;/&gt;&lt;property id=&quot;20300&quot; value=&quot;Slide 14 - &amp;quot;Cyber Safety and Security Threats&amp;quot;&quot;/&gt;&lt;property id=&quot;20307&quot; value=&quot;263&quot;/&gt;&lt;/object&gt;&lt;object type=&quot;3&quot; unique_id=&quot;10019&quot;&gt;&lt;property id=&quot;20148&quot; value=&quot;5&quot;/&gt;&lt;property id=&quot;20300&quot; value=&quot;Slide 16 - &amp;quot;&amp;#x0D;&amp;#x0A;What are the main Cyber Safety (and Security)Threats?&amp;#x0D;&amp;#x0A;&amp;quot;&quot;/&gt;&lt;property id=&quot;20307&quot; value=&quot;264&quot;/&gt;&lt;/object&gt;&lt;object type=&quot;3&quot; unique_id=&quot;10021&quot;&gt;&lt;property id=&quot;20148&quot; value=&quot;5&quot;/&gt;&lt;property id=&quot;20300&quot; value=&quot;Slide 17 - &amp;quot;Meanwhile, our students are searching for... (Top 15 Searches by children in 2009, Norton)&amp;#x0D;&amp;#x0A;&amp;quot;&quot;/&gt;&lt;property id=&quot;20307&quot; value=&quot;266&quot;/&gt;&lt;/object&gt;&lt;object type=&quot;3&quot; unique_id=&quot;10022&quot;&gt;&lt;property id=&quot;20148&quot; value=&quot;5&quot;/&gt;&lt;property id=&quot;20300&quot; value=&quot;Slide 18 - &amp;quot;Threats explained in more detail…&amp;quot;&quot;/&gt;&lt;property id=&quot;20307&quot; value=&quot;303&quot;/&gt;&lt;/object&gt;&lt;object type=&quot;3&quot; unique_id=&quot;10023&quot;&gt;&lt;property id=&quot;20148&quot; value=&quot;5&quot;/&gt;&lt;property id=&quot;20300&quot; value=&quot;Slide 19 - &amp;quot;Cyberbullying&amp;quot;&quot;/&gt;&lt;property id=&quot;20307&quot; value=&quot;269&quot;/&gt;&lt;/object&gt;&lt;object type=&quot;3&quot; unique_id=&quot;10024&quot;&gt;&lt;property id=&quot;20148&quot; value=&quot;5&quot;/&gt;&lt;property id=&quot;20300&quot; value=&quot;Slide 20 - &amp;quot;Activity: Which of the following is the safest password?&amp;quot;&quot;/&gt;&lt;property id=&quot;20307&quot; value=&quot;298&quot;/&gt;&lt;/object&gt;&lt;object type=&quot;3&quot; unique_id=&quot;10025&quot;&gt;&lt;property id=&quot;20148&quot; value=&quot;5&quot;/&gt;&lt;property id=&quot;20300&quot; value=&quot;Slide 21 - &amp;quot;Answer&amp;quot;&quot;/&gt;&lt;property id=&quot;20307&quot; value=&quot;299&quot;/&gt;&lt;/object&gt;&lt;object type=&quot;3&quot; unique_id=&quot;10026&quot;&gt;&lt;property id=&quot;20148&quot; value=&quot;5&quot;/&gt;&lt;property id=&quot;20300&quot; value=&quot;Slide 24 - &amp;quot;According to research, what constitutes Cyber Bullying?&amp;quot;&quot;/&gt;&lt;property id=&quot;20307&quot; value=&quot;295&quot;/&gt;&lt;/object&gt;&lt;object type=&quot;3&quot; unique_id=&quot;10027&quot;&gt;&lt;property id=&quot;20148&quot; value=&quot;5&quot;/&gt;&lt;property id=&quot;20300&quot; value=&quot;Slide 25 - &amp;quot;The four types of cyberbully &amp;#x0D;&amp;#x0A;(and motives)&amp;quot;&quot;/&gt;&lt;property id=&quot;20307&quot; value=&quot;297&quot;/&gt;&lt;/object&gt;&lt;object type=&quot;3&quot; unique_id=&quot;10029&quot;&gt;&lt;property id=&quot;20148&quot; value=&quot;5&quot;/&gt;&lt;property id=&quot;20300&quot; value=&quot;Slide 26 - &amp;quot;Reliance on Students communicating Problems&amp;quot;&quot;/&gt;&lt;property id=&quot;20307&quot; value=&quot;294&quot;/&gt;&lt;/object&gt;&lt;object type=&quot;3&quot; unique_id=&quot;10033&quot;&gt;&lt;property id=&quot;20148&quot; value=&quot;5&quot;/&gt;&lt;property id=&quot;20300&quot; value=&quot;Slide 30 - &amp;quot;Online Predators&amp;quot;&quot;/&gt;&lt;property id=&quot;20307&quot; value=&quot;270&quot;/&gt;&lt;/object&gt;&lt;object type=&quot;3&quot; unique_id=&quot;10034&quot;&gt;&lt;property id=&quot;20148&quot; value=&quot;5&quot;/&gt;&lt;property id=&quot;20300&quot; value=&quot;Slide 31 - &amp;quot;Lesson 1: Warning Signs from the Chatroom.&amp;quot;&quot;/&gt;&lt;property id=&quot;20307&quot; value=&quot;286&quot;/&gt;&lt;/object&gt;&lt;object type=&quot;3&quot; unique_id=&quot;10035&quot;&gt;&lt;property id=&quot;20148&quot; value=&quot;5&quot;/&gt;&lt;property id=&quot;20300&quot; value=&quot;Slide 32 - &amp;quot;Essential Questions, Lesson 1&amp;quot;&quot;/&gt;&lt;property id=&quot;20307&quot; value=&quot;291&quot;/&gt;&lt;/object&gt;&lt;object type=&quot;3&quot; unique_id=&quot;10036&quot;&gt;&lt;property id=&quot;20148&quot; value=&quot;5&quot;/&gt;&lt;property id=&quot;20300&quot; value=&quot;Slide 33 - &amp;quot;Sample Lesson from Australia: Jeremy’s Friend&amp;quot;&quot;/&gt;&lt;property id=&quot;20307&quot; value=&quot;306&quot;/&gt;&lt;/object&gt;&lt;object type=&quot;3&quot; unique_id=&quot;10037&quot;&gt;&lt;property id=&quot;20148&quot; value=&quot;5&quot;/&gt;&lt;property id=&quot;20300&quot; value=&quot;Slide 28 - &amp;quot;Sharing Personal Information&amp;quot;&quot;/&gt;&lt;property id=&quot;20307&quot; value=&quot;271&quot;/&gt;&lt;/object&gt;&lt;object type=&quot;3&quot; unique_id=&quot;10038&quot;&gt;&lt;property id=&quot;20148&quot; value=&quot;5&quot;/&gt;&lt;property id=&quot;20300&quot; value=&quot;Slide 34 - &amp;quot;Email and Chatrooms&amp;quot;&quot;/&gt;&lt;property id=&quot;20307&quot; value=&quot;272&quot;/&gt;&lt;/object&gt;&lt;object type=&quot;3&quot; unique_id=&quot;10039&quot;&gt;&lt;property id=&quot;20148&quot; value=&quot;5&quot;/&gt;&lt;property id=&quot;20300&quot; value=&quot;Slide 35 - &amp;quot;Why has IRC become so popular?&amp;quot;&quot;/&gt;&lt;property id=&quot;20307&quot; value=&quot;307&quot;/&gt;&lt;/object&gt;&lt;object type=&quot;3&quot; unique_id=&quot;10040&quot;&gt;&lt;property id=&quot;20148&quot; value=&quot;5&quot;/&gt;&lt;property id=&quot;20300&quot; value=&quot;Slide 36 - &amp;quot;Activity: Create an Account and use IRC Chat&amp;quot;&quot;/&gt;&lt;property id=&quot;20307&quot; value=&quot;301&quot;/&gt;&lt;/object&gt;&lt;object type=&quot;3&quot; unique_id=&quot;10041&quot;&gt;&lt;property id=&quot;20148&quot; value=&quot;5&quot;/&gt;&lt;property id=&quot;20300&quot; value=&quot;Slide 37 - &amp;quot;Lesson 2: How Private is Private “Chat”?&amp;quot;&quot;/&gt;&lt;property id=&quot;20307&quot; value=&quot;285&quot;/&gt;&lt;/object&gt;&lt;object type=&quot;3&quot; unique_id=&quot;10042&quot;&gt;&lt;property id=&quot;20148&quot; value=&quot;5&quot;/&gt;&lt;property id=&quot;20300&quot; value=&quot;Slide 38 - &amp;quot;Essential Questions, Lesson 2&amp;quot;&quot;/&gt;&lt;property id=&quot;20307&quot; value=&quot;290&quot;/&gt;&lt;/object&gt;&lt;object type=&quot;3&quot; unique_id=&quot;10043&quot;&gt;&lt;property id=&quot;20148&quot; value=&quot;5&quot;/&gt;&lt;property id=&quot;20300&quot; value=&quot;Slide 39 - &amp;quot;Break Time!&amp;quot;&quot;/&gt;&lt;property id=&quot;20307&quot; value=&quot;312&quot;/&gt;&lt;/object&gt;&lt;object type=&quot;3&quot; unique_id=&quot;10044&quot;&gt;&lt;property id=&quot;20148&quot; value=&quot;5&quot;/&gt;&lt;property id=&quot;20300&quot; value=&quot;Slide 40 - &amp;quot;Sharing Images and Videos&amp;quot;&quot;/&gt;&lt;property id=&quot;20307&quot; value=&quot;273&quot;/&gt;&lt;/object&gt;&lt;object type=&quot;3&quot; unique_id=&quot;10045&quot;&gt;&lt;property id=&quot;20148&quot; value=&quot;5&quot;/&gt;&lt;property id=&quot;20300&quot; value=&quot;Slide 41 - &amp;quot;Mobile Phones&amp;quot;&quot;/&gt;&lt;property id=&quot;20307&quot; value=&quot;274&quot;/&gt;&lt;/object&gt;&lt;object type=&quot;3&quot; unique_id=&quot;10047&quot;&gt;&lt;property id=&quot;20148&quot; value=&quot;5&quot;/&gt;&lt;property id=&quot;20300&quot; value=&quot;Slide 42 - &amp;quot;Social Networking Sites&amp;quot;&quot;/&gt;&lt;property id=&quot;20307&quot; value=&quot;275&quot;/&gt;&lt;/object&gt;&lt;object type=&quot;3&quot; unique_id=&quot;10048&quot;&gt;&lt;property id=&quot;20148&quot; value=&quot;5&quot;/&gt;&lt;property id=&quot;20300&quot; value=&quot;Slide 43 - &amp;quot;For example&amp;quot;&quot;/&gt;&lt;property id=&quot;20307&quot; value=&quot;309&quot;/&gt;&lt;/object&gt;&lt;object type=&quot;3&quot; unique_id=&quot;10049&quot;&gt;&lt;property id=&quot;20148&quot; value=&quot;5&quot;/&gt;&lt;property id=&quot;20300&quot; value=&quot;Slide 52 - &amp;quot;Online Gaming esp MMRPG&amp;quot;&quot;/&gt;&lt;property id=&quot;20307&quot; value=&quot;276&quot;/&gt;&lt;/object&gt;&lt;object type=&quot;3&quot; unique_id=&quot;10050&quot;&gt;&lt;property id=&quot;20148&quot; value=&quot;5&quot;/&gt;&lt;property id=&quot;20300&quot; value=&quot;Slide 54 - &amp;quot;Legal fight in Belguim&amp;quot;&quot;/&gt;&lt;property id=&quot;20307&quot; value=&quot;310&quot;/&gt;&lt;/object&gt;&lt;object type=&quot;3&quot; unique_id=&quot;10052&quot;&gt;&lt;property id=&quot;20148&quot; value=&quot;5&quot;/&gt;&lt;property id=&quot;20300&quot; value=&quot;Slide 44 - &amp;quot;Viruses and Malware&amp;quot;&quot;/&gt;&lt;property id=&quot;20307&quot; value=&quot;277&quot;/&gt;&lt;/object&gt;&lt;object type=&quot;3&quot; unique_id=&quot;10053&quot;&gt;&lt;property id=&quot;20148&quot; value=&quot;5&quot;/&gt;&lt;property id=&quot;20300&quot; value=&quot;Slide 45 - &amp;quot;Lesson 3: How do Viruses work?&amp;quot;&quot;/&gt;&lt;property id=&quot;20307&quot; value=&quot;282&quot;/&gt;&lt;/object&gt;&lt;object type=&quot;3&quot; unique_id=&quot;10054&quot;&gt;&lt;property id=&quot;20148&quot; value=&quot;5&quot;/&gt;&lt;property id=&quot;20300&quot; value=&quot;Slide 47 - &amp;quot;Essential Questions for Lesson 3&amp;quot;&quot;/&gt;&lt;property id=&quot;20307&quot; value=&quot;288&quot;/&gt;&lt;/object&gt;&lt;object type=&quot;3&quot; unique_id=&quot;10055&quot;&gt;&lt;property id=&quot;20148&quot; value=&quot;5&quot;/&gt;&lt;property id=&quot;20300&quot; value=&quot;Slide 49 - &amp;quot;And now, the obvious question that follows….&amp;quot;&quot;/&gt;&lt;property id=&quot;20307&quot; value=&quot;313&quot;/&gt;&lt;/object&gt;&lt;object type=&quot;3&quot; unique_id=&quot;10056&quot;&gt;&lt;property id=&quot;20148&quot; value=&quot;5&quot;/&gt;&lt;property id=&quot;20300&quot; value=&quot;Slide 50 - &amp;quot;Lesson 4: How useful is an Anti-Virus?&amp;quot;&quot;/&gt;&lt;property id=&quot;20307&quot; value=&quot;284&quot;/&gt;&lt;/object&gt;&lt;object type=&quot;3&quot; unique_id=&quot;10057&quot;&gt;&lt;property id=&quot;20148&quot; value=&quot;5&quot;/&gt;&lt;property id=&quot;20300&quot; value=&quot;Slide 51 - &amp;quot;Essential Questions, Lesson 4&amp;quot;&quot;/&gt;&lt;property id=&quot;20307&quot; value=&quot;289&quot;/&gt;&lt;/object&gt;&lt;object type=&quot;3&quot; unique_id=&quot;10058&quot;&gt;&lt;property id=&quot;20148&quot; value=&quot;5&quot;/&gt;&lt;property id=&quot;20300&quot; value=&quot;Slide 55 - &amp;quot;Extra Curricular Clubs and Courses&amp;quot;&quot;/&gt;&lt;property id=&quot;20307&quot; value=&quot;292&quot;/&gt;&lt;/object&gt;&lt;object type=&quot;3&quot; unique_id=&quot;10059&quot;&gt;&lt;property id=&quot;20148&quot; value=&quot;5&quot;/&gt;&lt;property id=&quot;20300&quot; value=&quot;Slide 56 - &amp;quot;Video from a past student&amp;quot;&quot;/&gt;&lt;property id=&quot;20307&quot; value=&quot;314&quot;/&gt;&lt;/object&gt;&lt;object type=&quot;3&quot; unique_id=&quot;10060&quot;&gt;&lt;property id=&quot;20148&quot; value=&quot;5&quot;/&gt;&lt;property id=&quot;20300&quot; value=&quot;Slide 57 - &amp;quot;Does teaching Hacking make students “bad”&amp;quot;&quot;/&gt;&lt;property id=&quot;20307&quot; value=&quot;316&quot;/&gt;&lt;/object&gt;&lt;object type=&quot;3&quot; unique_id=&quot;10061&quot;&gt;&lt;property id=&quot;20148&quot; value=&quot;5&quot;/&gt;&lt;property id=&quot;20300&quot; value=&quot;Slide 58 - &amp;quot;Try out Hacker High School&amp;quot;&quot;/&gt;&lt;property id=&quot;20307&quot; value=&quot;315&quot;/&gt;&lt;/object&gt;&lt;object type=&quot;3&quot; unique_id=&quot;10062&quot;&gt;&lt;property id=&quot;20148&quot; value=&quot;5&quot;/&gt;&lt;property id=&quot;20300&quot; value=&quot;Slide 59 - &amp;quot;Summary&amp;quot;&quot;/&gt;&lt;property id=&quot;20307&quot; value=&quot;317&quot;/&gt;&lt;/object&gt;&lt;object type=&quot;3&quot; unique_id=&quot;10063&quot;&gt;&lt;property id=&quot;20148&quot; value=&quot;5&quot;/&gt;&lt;property id=&quot;20300&quot; value=&quot;Slide 60 - &amp;quot;Questions and Feedback&amp;quot;&quot;/&gt;&lt;property id=&quot;20307&quot; value=&quot;318&quot;/&gt;&lt;/object&gt;&lt;object type=&quot;3&quot; unique_id=&quot;10126&quot;&gt;&lt;property id=&quot;20148&quot; value=&quot;5&quot;/&gt;&lt;property id=&quot;20300&quot; value=&quot;Slide 4 - &amp;quot;Housekeeping/General Info&amp;quot;&quot;/&gt;&lt;property id=&quot;20307&quot; value=&quot;327&quot;/&gt;&lt;/object&gt;&lt;object type=&quot;3&quot; unique_id=&quot;10127&quot;&gt;&lt;property id=&quot;20148&quot; value=&quot;5&quot;/&gt;&lt;property id=&quot;20300&quot; value=&quot;Slide 15 - &amp;quot;When seeing these threats remember..&amp;quot;&quot;/&gt;&lt;property id=&quot;20307&quot; value=&quot;325&quot;/&gt;&lt;/object&gt;&lt;object type=&quot;3&quot; unique_id=&quot;10128&quot;&gt;&lt;property id=&quot;20148&quot; value=&quot;5&quot;/&gt;&lt;property id=&quot;20300&quot; value=&quot;Slide 22 - &amp;quot;Why is a phrase better ( esp for Kids)?&amp;quot;&quot;/&gt;&lt;property id=&quot;20307&quot; value=&quot;322&quot;/&gt;&lt;/object&gt;&lt;object type=&quot;3&quot; unique_id=&quot;10129&quot;&gt;&lt;property id=&quot;20148&quot; value=&quot;5&quot;/&gt;&lt;property id=&quot;20300&quot; value=&quot;Slide 23 - &amp;quot;Back to Cyberbullying….&amp;quot;&quot;/&gt;&lt;property id=&quot;20307&quot; value=&quot;323&quot;/&gt;&lt;/object&gt;&lt;object type=&quot;3&quot; unique_id=&quot;10130&quot;&gt;&lt;property id=&quot;20148&quot; value=&quot;5&quot;/&gt;&lt;property id=&quot;20300&quot; value=&quot;Slide 27 - &amp;quot;Onto the next threat…&amp;quot;&quot;/&gt;&lt;property id=&quot;20307&quot; value=&quot;324&quot;/&gt;&lt;/object&gt;&lt;object type=&quot;3&quot; unique_id=&quot;10131&quot;&gt;&lt;property id=&quot;20148&quot; value=&quot;5&quot;/&gt;&lt;property id=&quot;20300&quot; value=&quot;Slide 29 - &amp;quot;So what do websites do to keep you safe?&amp;quot;&quot;/&gt;&lt;property id=&quot;20307&quot; value=&quot;326&quot;/&gt;&lt;/object&gt;&lt;object type=&quot;3&quot; unique_id=&quot;10132&quot;&gt;&lt;property id=&quot;20148&quot; value=&quot;5&quot;/&gt;&lt;property id=&quot;20300&quot; value=&quot;Slide 46 - &amp;quot;Let Me Rule Console&amp;quot;&quot;/&gt;&lt;property id=&quot;20307&quot; value=&quot;320&quot;/&gt;&lt;/object&gt;&lt;object type=&quot;3&quot; unique_id=&quot;10133&quot;&gt;&lt;property id=&quot;20148&quot; value=&quot;5&quot;/&gt;&lt;property id=&quot;20300&quot; value=&quot;Slide 48 - &amp;quot;Solutions?&amp;quot;&quot;/&gt;&lt;property id=&quot;20307&quot; value=&quot;319&quot;/&gt;&lt;/object&gt;&lt;object type=&quot;3&quot; unique_id=&quot;10134&quot;&gt;&lt;property id=&quot;20148&quot; value=&quot;5&quot;/&gt;&lt;property id=&quot;20300&quot; value=&quot;Slide 53 - &amp;quot;Dark Side to Second Life&amp;quot;&quot;/&gt;&lt;property id=&quot;20307&quot; value=&quot;321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5421</TotalTime>
  <Words>2307</Words>
  <Application>Microsoft Office PowerPoint</Application>
  <PresentationFormat>On-screen Show (4:3)</PresentationFormat>
  <Paragraphs>315</Paragraphs>
  <Slides>55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Module</vt:lpstr>
      <vt:lpstr>Bitmap Image</vt:lpstr>
      <vt:lpstr>Dealing with Cyber Safety and Security in the Classroom</vt:lpstr>
      <vt:lpstr>Today’s Workshop</vt:lpstr>
      <vt:lpstr>Lesson v Activity: Terminology</vt:lpstr>
      <vt:lpstr>Educational Philosophy</vt:lpstr>
      <vt:lpstr>In Criminal Investigation the mantra is..</vt:lpstr>
      <vt:lpstr>We do the same..</vt:lpstr>
      <vt:lpstr>Lesson Pre-Requisites (to do this in School)</vt:lpstr>
      <vt:lpstr>Build your own network!</vt:lpstr>
      <vt:lpstr>Cyber Safety and Security Threats</vt:lpstr>
      <vt:lpstr>When seeing these threats remember..</vt:lpstr>
      <vt:lpstr> What are the main Cyber Safety (and Security)Threats? </vt:lpstr>
      <vt:lpstr>Meanwhile, our students are searching for... (Top 15 Searches by children in 2009, Norton) </vt:lpstr>
      <vt:lpstr>Threats explained in more detail…</vt:lpstr>
      <vt:lpstr>Cyberbullying</vt:lpstr>
      <vt:lpstr>Activity: Which of the following is the safest password?</vt:lpstr>
      <vt:lpstr>Answer</vt:lpstr>
      <vt:lpstr>Why is a phrase better ( esp for Kids)?</vt:lpstr>
      <vt:lpstr>Back to Cyberbullying….</vt:lpstr>
      <vt:lpstr>According to research, what constitutes Cyber Bullying?</vt:lpstr>
      <vt:lpstr>The four types of cyberbully  (and motives)</vt:lpstr>
      <vt:lpstr>Reliance on Students communicating Problems</vt:lpstr>
      <vt:lpstr>Onto the next threat…</vt:lpstr>
      <vt:lpstr>Sharing Personal Information</vt:lpstr>
      <vt:lpstr>So what do websites do to keep you safe?</vt:lpstr>
      <vt:lpstr>Online Predators</vt:lpstr>
      <vt:lpstr>Lesson 1: Warning Signs from the Chatroom.</vt:lpstr>
      <vt:lpstr>Essential Questions, Lesson 1</vt:lpstr>
      <vt:lpstr>Sample Lesson from Australia: Jeremy’s Friend</vt:lpstr>
      <vt:lpstr>Email and Chatrooms</vt:lpstr>
      <vt:lpstr>Why has IRC become so popular?</vt:lpstr>
      <vt:lpstr>Activity: Create an Account and use IRC Chat</vt:lpstr>
      <vt:lpstr>Lesson 2: How Private is Private “Chat”?</vt:lpstr>
      <vt:lpstr>Essential Questions, Lesson 2</vt:lpstr>
      <vt:lpstr>Break Time!</vt:lpstr>
      <vt:lpstr>Sharing Images and Videos</vt:lpstr>
      <vt:lpstr>Mobile Phones</vt:lpstr>
      <vt:lpstr>Social Networking Sites</vt:lpstr>
      <vt:lpstr>For example</vt:lpstr>
      <vt:lpstr>Viruses and Malware</vt:lpstr>
      <vt:lpstr>Lesson 3: How do Viruses work?</vt:lpstr>
      <vt:lpstr>Let Me Rule Console</vt:lpstr>
      <vt:lpstr>Essential Questions for Lesson 3</vt:lpstr>
      <vt:lpstr>Solutions?</vt:lpstr>
      <vt:lpstr>And now, the obvious question that follows….</vt:lpstr>
      <vt:lpstr>Lesson 4: How useful is an Anti-Virus?</vt:lpstr>
      <vt:lpstr>Essential Questions, Lesson 4</vt:lpstr>
      <vt:lpstr>Online Gaming esp MMRPG</vt:lpstr>
      <vt:lpstr>Dark Side to Second Life</vt:lpstr>
      <vt:lpstr>Legal fight in Belguim</vt:lpstr>
      <vt:lpstr>Extra Curricular Clubs and Courses</vt:lpstr>
      <vt:lpstr>Video from a past student</vt:lpstr>
      <vt:lpstr>Does teaching Hacking make students “bad”</vt:lpstr>
      <vt:lpstr>Try out Hacker High School</vt:lpstr>
      <vt:lpstr>Summary</vt:lpstr>
      <vt:lpstr>Questions and Feedback</vt:lpstr>
    </vt:vector>
  </TitlesOfParts>
  <Company>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sfstegj</dc:creator>
  <cp:lastModifiedBy>sfstegj</cp:lastModifiedBy>
  <cp:revision>103</cp:revision>
  <dcterms:created xsi:type="dcterms:W3CDTF">2012-02-05T05:03:00Z</dcterms:created>
  <dcterms:modified xsi:type="dcterms:W3CDTF">2012-10-14T04:11:39Z</dcterms:modified>
</cp:coreProperties>
</file>