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9144000"/>
  <p:notesSz cx="6858000" cy="9144000"/>
  <p:embeddedFontLs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6.xml"/><Relationship Id="rId41" Type="http://schemas.openxmlformats.org/officeDocument/2006/relationships/font" Target="fonts/HelveticaNeu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HelveticaNeue-bold.fntdata"/><Relationship Id="rId16" Type="http://schemas.openxmlformats.org/officeDocument/2006/relationships/slide" Target="slides/slide12.xml"/><Relationship Id="rId38" Type="http://schemas.openxmlformats.org/officeDocument/2006/relationships/font" Target="fonts/Helvetica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2" name="Google Shape;15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0" name="Google Shape;160;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1" name="Google Shape;18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Helvetica Neue"/>
                <a:ea typeface="Helvetica Neue"/>
                <a:cs typeface="Helvetica Neue"/>
                <a:sym typeface="Helvetica Neue"/>
              </a:rPr>
              <a:t>Get your students to sort out the following sources into renewable and non-renewable sources: Coal, Oil, Solar, Wind, Uranium, Wood and Geothermal.</a:t>
            </a:r>
            <a:endParaRPr>
              <a:latin typeface="Helvetica Neue"/>
              <a:ea typeface="Helvetica Neue"/>
              <a:cs typeface="Helvetica Neue"/>
              <a:sym typeface="Helvetica Neue"/>
            </a:endParaRPr>
          </a:p>
          <a:p>
            <a:pPr indent="0" lvl="0" marL="0" marR="0" rtl="0" algn="l">
              <a:spcBef>
                <a:spcPts val="0"/>
              </a:spcBef>
              <a:spcAft>
                <a:spcPts val="0"/>
              </a:spcAft>
              <a:buNone/>
            </a:pPr>
            <a:r>
              <a:t/>
            </a:r>
            <a:endParaRPr>
              <a:latin typeface="Helvetica Neue"/>
              <a:ea typeface="Helvetica Neue"/>
              <a:cs typeface="Helvetica Neue"/>
              <a:sym typeface="Helvetica Neue"/>
            </a:endParaRPr>
          </a:p>
        </p:txBody>
      </p:sp>
      <p:sp>
        <p:nvSpPr>
          <p:cNvPr id="189" name="Google Shape;18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7" name="Google Shape;19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solidFill>
                  <a:srgbClr val="000000"/>
                </a:solidFill>
              </a:rPr>
              <a:t>Explain to students that coal is a fossil fuel that when burnt produces greenhouse gases.</a:t>
            </a:r>
            <a:endParaRPr>
              <a:solidFill>
                <a:srgbClr val="000000"/>
              </a:solidFill>
            </a:endParaRPr>
          </a:p>
          <a:p>
            <a:pPr indent="0" lvl="0" marL="0" marR="0" rtl="0" algn="l">
              <a:spcBef>
                <a:spcPts val="0"/>
              </a:spcBef>
              <a:spcAft>
                <a:spcPts val="0"/>
              </a:spcAft>
              <a:buNone/>
            </a:pPr>
            <a:r>
              <a:t/>
            </a:r>
            <a:endParaRPr/>
          </a:p>
        </p:txBody>
      </p:sp>
      <p:sp>
        <p:nvSpPr>
          <p:cNvPr id="204" name="Google Shape;20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Helvetica Neue"/>
                <a:ea typeface="Helvetica Neue"/>
                <a:cs typeface="Helvetica Neue"/>
                <a:sym typeface="Helvetica Neue"/>
              </a:rPr>
              <a:t>You may wish to explain to your students about the enhanced greenhouse effect.</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212" name="Google Shape;2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Activity: Ask students to write down 5 sentences about how they feel about this shocking fact. Ask each student to share these statements with the class.</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p:txBody>
      </p:sp>
      <p:sp>
        <p:nvSpPr>
          <p:cNvPr id="218" name="Google Shape;21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44c32c0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44c32c0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Get your students to think of our examples of energy use.</a:t>
            </a:r>
            <a:endParaRPr>
              <a:latin typeface="Arial"/>
              <a:ea typeface="Arial"/>
              <a:cs typeface="Arial"/>
              <a:sym typeface="Arial"/>
            </a:endParaRPr>
          </a:p>
          <a:p>
            <a:pPr indent="0" lvl="0" marL="0" rtl="0" algn="l">
              <a:spcBef>
                <a:spcPts val="0"/>
              </a:spcBef>
              <a:spcAft>
                <a:spcPts val="0"/>
              </a:spcAft>
              <a:buNone/>
            </a:pPr>
            <a:r>
              <a:t/>
            </a:r>
            <a:endParaRPr/>
          </a:p>
        </p:txBody>
      </p:sp>
      <p:sp>
        <p:nvSpPr>
          <p:cNvPr id="96" name="Google Shape;96;g2544c32c06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What does this mean in terms of energy consumption?</a:t>
            </a:r>
            <a:endParaRPr/>
          </a:p>
          <a:p>
            <a:pPr indent="0" lvl="0" marL="0" rtl="0" algn="l">
              <a:spcBef>
                <a:spcPts val="0"/>
              </a:spcBef>
              <a:spcAft>
                <a:spcPts val="0"/>
              </a:spcAft>
              <a:buNone/>
            </a:pPr>
            <a:r>
              <a:t/>
            </a:r>
            <a:endParaRPr/>
          </a:p>
        </p:txBody>
      </p:sp>
      <p:sp>
        <p:nvSpPr>
          <p:cNvPr id="230" name="Google Shape;23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Activity: What types of green energy can your class think of? Brainstorm as a class.</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(solar, wind, geothermal, biomass, hydropower including tidal and wave power, methane capture and conversion)</a:t>
            </a:r>
            <a:endParaRPr>
              <a:latin typeface="Arial"/>
              <a:ea typeface="Arial"/>
              <a:cs typeface="Arial"/>
              <a:sym typeface="Arial"/>
            </a:endParaRPr>
          </a:p>
          <a:p>
            <a:pPr indent="0" lvl="0" marL="0" rtl="0" algn="l">
              <a:spcBef>
                <a:spcPts val="0"/>
              </a:spcBef>
              <a:spcAft>
                <a:spcPts val="0"/>
              </a:spcAft>
              <a:buNone/>
            </a:pPr>
            <a:r>
              <a:t/>
            </a:r>
            <a:endParaRPr/>
          </a:p>
        </p:txBody>
      </p:sp>
      <p:sp>
        <p:nvSpPr>
          <p:cNvPr id="241" name="Google Shape;24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23671087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236710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623671087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23671087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2367108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623671087_0_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23671087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2367108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623671087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23671087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236710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Activity: Lay it on the line.</a:t>
            </a:r>
            <a:endParaRPr>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Ask your students to think about  whether they are for or against wind farms. Draw an imaginary line down one side of the classroom and explain to students that one end of the line represents the opinion “strongly for wind farms” while the other end represents “strongly against wind farms”. Students should stand at the point on the line that represents their views on wind farms.  Ask each student to explain their position. If you have time, ask your students to think about how they would negotiate an outcome that everyone was happy with. You could hold a brief debate with students representing the for or against positions.</a:t>
            </a:r>
            <a:endParaRPr>
              <a:latin typeface="Arial"/>
              <a:ea typeface="Arial"/>
              <a:cs typeface="Arial"/>
              <a:sym typeface="Arial"/>
            </a:endParaRPr>
          </a:p>
          <a:p>
            <a:pPr indent="0" lvl="0" marL="0" rtl="0" algn="l">
              <a:spcBef>
                <a:spcPts val="0"/>
              </a:spcBef>
              <a:spcAft>
                <a:spcPts val="0"/>
              </a:spcAft>
              <a:buNone/>
            </a:pPr>
            <a:r>
              <a:t/>
            </a:r>
            <a:endParaRPr b="1" sz="3200">
              <a:solidFill>
                <a:schemeClr val="dk2"/>
              </a:solidFill>
              <a:latin typeface="Helvetica Neue"/>
              <a:ea typeface="Helvetica Neue"/>
              <a:cs typeface="Helvetica Neue"/>
              <a:sym typeface="Helvetica Neue"/>
            </a:endParaRPr>
          </a:p>
        </p:txBody>
      </p:sp>
      <p:sp>
        <p:nvSpPr>
          <p:cNvPr id="270" name="Google Shape;270;g2623671087_0_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23671087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2367108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623671087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23671087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236710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623671087_0_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Get your students to think of our examples of energy use.</a:t>
            </a:r>
            <a:endParaRPr>
              <a:latin typeface="Arial"/>
              <a:ea typeface="Arial"/>
              <a:cs typeface="Arial"/>
              <a:sym typeface="Arial"/>
            </a:endParaRPr>
          </a:p>
          <a:p>
            <a:pPr indent="0" lvl="0" marL="0" marR="0" rtl="0" algn="l">
              <a:spcBef>
                <a:spcPts val="0"/>
              </a:spcBef>
              <a:spcAft>
                <a:spcPts val="0"/>
              </a:spcAft>
              <a:buNone/>
            </a:pPr>
            <a:r>
              <a:t/>
            </a:r>
            <a:endParaRPr>
              <a:latin typeface="Arial"/>
              <a:ea typeface="Arial"/>
              <a:cs typeface="Arial"/>
              <a:sym typeface="Arial"/>
            </a:endParaRPr>
          </a:p>
        </p:txBody>
      </p:sp>
      <p:sp>
        <p:nvSpPr>
          <p:cNvPr id="103" name="Google Shape;10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23671087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2367108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623671087_0_1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23671087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2367108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623671087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23671087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2367108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623671087_0_1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2367108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623671087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Get your students to think of our examples of energy use.</a:t>
            </a:r>
            <a:endParaRPr>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a:latin typeface="Arial"/>
              <a:ea typeface="Arial"/>
              <a:cs typeface="Arial"/>
              <a:sym typeface="Arial"/>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0" name="Google Shape;11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Get your students to think of our examples of energy use.</a:t>
            </a:r>
            <a:endParaRPr>
              <a:latin typeface="Arial"/>
              <a:ea typeface="Arial"/>
              <a:cs typeface="Arial"/>
              <a:sym typeface="Arial"/>
            </a:endParaRPr>
          </a:p>
          <a:p>
            <a:pPr indent="0" lvl="0" marL="0" rtl="0" algn="l">
              <a:spcBef>
                <a:spcPts val="0"/>
              </a:spcBef>
              <a:spcAft>
                <a:spcPts val="0"/>
              </a:spcAft>
              <a:buNone/>
            </a:pPr>
            <a:r>
              <a:t/>
            </a:r>
            <a:endParaRPr/>
          </a:p>
        </p:txBody>
      </p:sp>
      <p:sp>
        <p:nvSpPr>
          <p:cNvPr id="116" name="Google Shape;1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Get your students to think of our examples of energy use.</a:t>
            </a:r>
            <a:endParaRPr>
              <a:latin typeface="Arial"/>
              <a:ea typeface="Arial"/>
              <a:cs typeface="Arial"/>
              <a:sym typeface="Arial"/>
            </a:endParaRPr>
          </a:p>
          <a:p>
            <a:pPr indent="0" lvl="0" marL="0" rtl="0" algn="l">
              <a:spcBef>
                <a:spcPts val="0"/>
              </a:spcBef>
              <a:spcAft>
                <a:spcPts val="0"/>
              </a:spcAft>
              <a:buNone/>
            </a:pPr>
            <a:r>
              <a:t/>
            </a:r>
            <a:endParaRPr/>
          </a:p>
        </p:txBody>
      </p:sp>
      <p:sp>
        <p:nvSpPr>
          <p:cNvPr id="124" name="Google Shape;1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Any changes that the students can see around them is due to energy. Can they think of some changes they have experiences today? (Toast cooking, alarm ringing, bus moving)</a:t>
            </a:r>
            <a:endParaRPr>
              <a:latin typeface="Arial"/>
              <a:ea typeface="Arial"/>
              <a:cs typeface="Arial"/>
              <a:sym typeface="Arial"/>
            </a:endParaRPr>
          </a:p>
          <a:p>
            <a:pPr indent="0" lvl="0" marL="0" rtl="0" algn="l">
              <a:spcBef>
                <a:spcPts val="0"/>
              </a:spcBef>
              <a:spcAft>
                <a:spcPts val="0"/>
              </a:spcAft>
              <a:buNone/>
            </a:pPr>
            <a:r>
              <a:t/>
            </a:r>
            <a:endParaRPr/>
          </a:p>
        </p:txBody>
      </p:sp>
      <p:sp>
        <p:nvSpPr>
          <p:cNvPr id="130" name="Google Shape;1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latin typeface="Arial"/>
                <a:ea typeface="Arial"/>
                <a:cs typeface="Arial"/>
                <a:sym typeface="Arial"/>
              </a:rPr>
              <a:t>Any changes that the students can see around them is due to energy. Can they think of some changes they have experiences today? (Toast cooking, alarm ringing, bus moving)</a:t>
            </a:r>
            <a:endParaRPr>
              <a:latin typeface="Arial"/>
              <a:ea typeface="Arial"/>
              <a:cs typeface="Arial"/>
              <a:sym typeface="Arial"/>
            </a:endParaRPr>
          </a:p>
          <a:p>
            <a:pPr indent="0" lvl="0" marL="0" marR="0" rtl="0" algn="l">
              <a:spcBef>
                <a:spcPts val="0"/>
              </a:spcBef>
              <a:spcAft>
                <a:spcPts val="0"/>
              </a:spcAft>
              <a:buNone/>
            </a:pPr>
            <a:r>
              <a:t/>
            </a:r>
            <a:endParaRPr>
              <a:latin typeface="Arial"/>
              <a:ea typeface="Arial"/>
              <a:cs typeface="Arial"/>
              <a:sym typeface="Arial"/>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coolaustralia.org" TargetMode="External"/><Relationship Id="rId4" Type="http://schemas.openxmlformats.org/officeDocument/2006/relationships/hyperlink" Target="http://www.coolaustralia.org" TargetMode="External"/><Relationship Id="rId5" Type="http://schemas.openxmlformats.org/officeDocument/2006/relationships/hyperlink" Target="http://www.coolaustralia.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www.coolaustralia.org" TargetMode="External"/><Relationship Id="rId4" Type="http://schemas.openxmlformats.org/officeDocument/2006/relationships/hyperlink" Target="https://www.coolaustralia.org/student-toolbox/" TargetMode="External"/><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wind-turbines1.jpg" id="89" name="Google Shape;89;p13"/>
          <p:cNvPicPr preferRelativeResize="0"/>
          <p:nvPr>
            <p:ph idx="1" type="body"/>
          </p:nvPr>
        </p:nvPicPr>
        <p:blipFill rotWithShape="1">
          <a:blip r:embed="rId3">
            <a:alphaModFix/>
          </a:blip>
          <a:srcRect b="0" l="1664" r="1288" t="1797"/>
          <a:stretch/>
        </p:blipFill>
        <p:spPr>
          <a:xfrm>
            <a:off x="0" y="0"/>
            <a:ext cx="9144000" cy="6858000"/>
          </a:xfrm>
          <a:prstGeom prst="rect">
            <a:avLst/>
          </a:prstGeom>
          <a:noFill/>
          <a:ln>
            <a:noFill/>
          </a:ln>
        </p:spPr>
      </p:pic>
      <p:pic>
        <p:nvPicPr>
          <p:cNvPr descr="cool aust logo.jpg" id="90" name="Google Shape;90;p13"/>
          <p:cNvPicPr preferRelativeResize="0"/>
          <p:nvPr/>
        </p:nvPicPr>
        <p:blipFill rotWithShape="1">
          <a:blip r:embed="rId4">
            <a:alphaModFix/>
          </a:blip>
          <a:srcRect b="0" l="0" r="0" t="0"/>
          <a:stretch/>
        </p:blipFill>
        <p:spPr>
          <a:xfrm>
            <a:off x="6117665" y="5848207"/>
            <a:ext cx="2880300" cy="862500"/>
          </a:xfrm>
          <a:prstGeom prst="rect">
            <a:avLst/>
          </a:prstGeom>
          <a:noFill/>
          <a:ln>
            <a:noFill/>
          </a:ln>
        </p:spPr>
      </p:pic>
      <p:sp>
        <p:nvSpPr>
          <p:cNvPr id="91" name="Google Shape;91;p13"/>
          <p:cNvSpPr/>
          <p:nvPr/>
        </p:nvSpPr>
        <p:spPr>
          <a:xfrm>
            <a:off x="26568" y="4577097"/>
            <a:ext cx="2428800" cy="2185200"/>
          </a:xfrm>
          <a:prstGeom prst="ellipse">
            <a:avLst/>
          </a:prstGeom>
          <a:solidFill>
            <a:srgbClr val="1A4F6E"/>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lt1"/>
                </a:solidFill>
                <a:latin typeface="Helvetica Neue"/>
                <a:ea typeface="Helvetica Neue"/>
                <a:cs typeface="Helvetica Neue"/>
                <a:sym typeface="Helvetica Neue"/>
              </a:rPr>
              <a:t>Year</a:t>
            </a:r>
            <a:br>
              <a:rPr b="1" i="0" lang="en-US" sz="4400" u="none" cap="none" strike="noStrike">
                <a:solidFill>
                  <a:schemeClr val="lt1"/>
                </a:solidFill>
                <a:latin typeface="Helvetica Neue"/>
                <a:ea typeface="Helvetica Neue"/>
                <a:cs typeface="Helvetica Neue"/>
                <a:sym typeface="Helvetica Neue"/>
              </a:rPr>
            </a:br>
            <a:r>
              <a:rPr b="1" i="0" lang="en-US" sz="4400" u="none" cap="none" strike="noStrike">
                <a:solidFill>
                  <a:schemeClr val="lt1"/>
                </a:solidFill>
                <a:latin typeface="Helvetica Neue"/>
                <a:ea typeface="Helvetica Neue"/>
                <a:cs typeface="Helvetica Neue"/>
                <a:sym typeface="Helvetica Neue"/>
              </a:rPr>
              <a:t>7&amp;8</a:t>
            </a:r>
            <a:endParaRPr b="1" i="0" sz="4400" u="none" cap="none" strike="noStrike">
              <a:solidFill>
                <a:schemeClr val="lt1"/>
              </a:solidFill>
              <a:latin typeface="Helvetica Neue"/>
              <a:ea typeface="Helvetica Neue"/>
              <a:cs typeface="Helvetica Neue"/>
              <a:sym typeface="Helvetica Neue"/>
            </a:endParaRPr>
          </a:p>
        </p:txBody>
      </p:sp>
      <p:sp>
        <p:nvSpPr>
          <p:cNvPr id="92" name="Google Shape;92;p13"/>
          <p:cNvSpPr/>
          <p:nvPr/>
        </p:nvSpPr>
        <p:spPr>
          <a:xfrm>
            <a:off x="0" y="302550"/>
            <a:ext cx="9144000" cy="1188600"/>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lt1"/>
                </a:solidFill>
                <a:latin typeface="Helvetica Neue"/>
                <a:ea typeface="Helvetica Neue"/>
                <a:cs typeface="Helvetica Neue"/>
                <a:sym typeface="Helvetica Neue"/>
              </a:rPr>
              <a:t>  ENERGY – THE BASICS</a:t>
            </a:r>
            <a:endParaRPr b="1" sz="4000">
              <a:solidFill>
                <a:schemeClr val="lt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nergy from the sun.jpg" id="154" name="Google Shape;154;p22"/>
          <p:cNvPicPr preferRelativeResize="0"/>
          <p:nvPr/>
        </p:nvPicPr>
        <p:blipFill rotWithShape="1">
          <a:blip r:embed="rId3">
            <a:alphaModFix/>
          </a:blip>
          <a:srcRect b="2139" l="2250" r="1586" t="1474"/>
          <a:stretch/>
        </p:blipFill>
        <p:spPr>
          <a:xfrm>
            <a:off x="0" y="0"/>
            <a:ext cx="9144000" cy="6858001"/>
          </a:xfrm>
          <a:prstGeom prst="rect">
            <a:avLst/>
          </a:prstGeom>
          <a:noFill/>
          <a:ln>
            <a:noFill/>
          </a:ln>
        </p:spPr>
      </p:pic>
      <p:sp>
        <p:nvSpPr>
          <p:cNvPr id="155" name="Google Shape;155;p22"/>
          <p:cNvSpPr txBox="1"/>
          <p:nvPr/>
        </p:nvSpPr>
        <p:spPr>
          <a:xfrm>
            <a:off x="170104" y="1616207"/>
            <a:ext cx="4094222"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200">
              <a:solidFill>
                <a:schemeClr val="dk1"/>
              </a:solidFill>
              <a:latin typeface="Helvetica Neue"/>
              <a:ea typeface="Helvetica Neue"/>
              <a:cs typeface="Helvetica Neue"/>
              <a:sym typeface="Helvetica Neue"/>
            </a:endParaRPr>
          </a:p>
        </p:txBody>
      </p:sp>
      <p:sp>
        <p:nvSpPr>
          <p:cNvPr id="156" name="Google Shape;156;p22"/>
          <p:cNvSpPr txBox="1"/>
          <p:nvPr/>
        </p:nvSpPr>
        <p:spPr>
          <a:xfrm>
            <a:off x="381000" y="581025"/>
            <a:ext cx="8305800" cy="552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4800">
                <a:solidFill>
                  <a:srgbClr val="FFFFFF"/>
                </a:solidFill>
                <a:latin typeface="Helvetica Neue"/>
                <a:ea typeface="Helvetica Neue"/>
                <a:cs typeface="Helvetica Neue"/>
                <a:sym typeface="Helvetica Neue"/>
              </a:rPr>
              <a:t>THE SUN IS THE SOURCE OF ALL ENERGY ON EARTH</a:t>
            </a:r>
            <a:endParaRPr b="1" sz="4800">
              <a:solidFill>
                <a:srgbClr val="FFFFFF"/>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b="1" sz="4800">
              <a:solidFill>
                <a:srgbClr val="FFFFFF"/>
              </a:solidFill>
              <a:latin typeface="Helvetica Neue"/>
              <a:ea typeface="Helvetica Neue"/>
              <a:cs typeface="Helvetica Neue"/>
              <a:sym typeface="Helvetica Neue"/>
            </a:endParaRPr>
          </a:p>
          <a:p>
            <a:pPr indent="0" lvl="0" marL="0" rtl="0" algn="ctr">
              <a:spcBef>
                <a:spcPts val="0"/>
              </a:spcBef>
              <a:spcAft>
                <a:spcPts val="0"/>
              </a:spcAft>
              <a:buNone/>
            </a:pPr>
            <a:r>
              <a:rPr b="1" lang="en-US" sz="4800">
                <a:solidFill>
                  <a:srgbClr val="FFFFFF"/>
                </a:solidFill>
                <a:latin typeface="Helvetica Neue"/>
                <a:ea typeface="Helvetica Neue"/>
                <a:cs typeface="Helvetica Neue"/>
                <a:sym typeface="Helvetica Neue"/>
              </a:rPr>
              <a:t>IT PRODUCES LIGHT AND HEAT</a:t>
            </a:r>
            <a:r>
              <a:rPr lang="en-US" sz="4800">
                <a:solidFill>
                  <a:schemeClr val="dk1"/>
                </a:solidFill>
                <a:latin typeface="Helvetica Neue"/>
                <a:ea typeface="Helvetica Neue"/>
                <a:cs typeface="Helvetica Neue"/>
                <a:sym typeface="Helvetica Neue"/>
              </a:rPr>
              <a:t> </a:t>
            </a:r>
            <a:endParaRPr sz="48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iStock-827545812.jpg" id="163" name="Google Shape;163;p23"/>
          <p:cNvPicPr preferRelativeResize="0"/>
          <p:nvPr>
            <p:ph idx="1" type="body"/>
          </p:nvPr>
        </p:nvPicPr>
        <p:blipFill rotWithShape="1">
          <a:blip r:embed="rId3">
            <a:alphaModFix/>
          </a:blip>
          <a:srcRect b="2341" l="13368" r="5511" t="3021"/>
          <a:stretch/>
        </p:blipFill>
        <p:spPr>
          <a:xfrm>
            <a:off x="0" y="0"/>
            <a:ext cx="9144000" cy="6858000"/>
          </a:xfrm>
          <a:prstGeom prst="rect">
            <a:avLst/>
          </a:prstGeom>
          <a:noFill/>
          <a:ln>
            <a:noFill/>
          </a:ln>
        </p:spPr>
      </p:pic>
      <p:sp>
        <p:nvSpPr>
          <p:cNvPr id="164" name="Google Shape;164;p23"/>
          <p:cNvSpPr/>
          <p:nvPr/>
        </p:nvSpPr>
        <p:spPr>
          <a:xfrm>
            <a:off x="447550" y="1304225"/>
            <a:ext cx="8229600" cy="3543900"/>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rtl="0" algn="ctr">
              <a:lnSpc>
                <a:spcPct val="115000"/>
              </a:lnSpc>
              <a:spcBef>
                <a:spcPts val="1100"/>
              </a:spcBef>
              <a:spcAft>
                <a:spcPts val="0"/>
              </a:spcAft>
              <a:buClr>
                <a:schemeClr val="dk1"/>
              </a:buClr>
              <a:buSzPts val="1100"/>
              <a:buFont typeface="Arial"/>
              <a:buNone/>
            </a:pPr>
            <a:r>
              <a:rPr b="1" lang="en-US" sz="3000">
                <a:solidFill>
                  <a:srgbClr val="FFFFFF"/>
                </a:solidFill>
                <a:latin typeface="Helvetica Neue"/>
                <a:ea typeface="Helvetica Neue"/>
                <a:cs typeface="Helvetica Neue"/>
                <a:sym typeface="Helvetica Neue"/>
              </a:rPr>
              <a:t>THERE ARE MANY DIFFERENT FORMS OF ENERGY. HOWEVER, OBJECTS HAVE ENERGY EITHER BECAUSE OF…</a:t>
            </a:r>
            <a:endParaRPr b="1" sz="3000">
              <a:solidFill>
                <a:srgbClr val="FFFFFF"/>
              </a:solidFill>
              <a:latin typeface="Helvetica Neue"/>
              <a:ea typeface="Helvetica Neue"/>
              <a:cs typeface="Helvetica Neue"/>
              <a:sym typeface="Helvetica Neue"/>
            </a:endParaRPr>
          </a:p>
          <a:p>
            <a:pPr indent="0" lvl="0" marL="0" rtl="0" algn="ctr">
              <a:lnSpc>
                <a:spcPct val="115000"/>
              </a:lnSpc>
              <a:spcBef>
                <a:spcPts val="1100"/>
              </a:spcBef>
              <a:spcAft>
                <a:spcPts val="0"/>
              </a:spcAft>
              <a:buClr>
                <a:schemeClr val="dk1"/>
              </a:buClr>
              <a:buSzPts val="1100"/>
              <a:buFont typeface="Arial"/>
              <a:buNone/>
            </a:pPr>
            <a:r>
              <a:rPr b="1" lang="en-US" sz="3000">
                <a:latin typeface="Helvetica Neue"/>
                <a:ea typeface="Helvetica Neue"/>
                <a:cs typeface="Helvetica Neue"/>
                <a:sym typeface="Helvetica Neue"/>
              </a:rPr>
              <a:t>MOTION (KINETIC)</a:t>
            </a:r>
            <a:r>
              <a:rPr b="1" lang="en-US" sz="3000">
                <a:solidFill>
                  <a:srgbClr val="FF0000"/>
                </a:solidFill>
                <a:latin typeface="Helvetica Neue"/>
                <a:ea typeface="Helvetica Neue"/>
                <a:cs typeface="Helvetica Neue"/>
                <a:sym typeface="Helvetica Neue"/>
              </a:rPr>
              <a:t> </a:t>
            </a:r>
            <a:r>
              <a:rPr b="1" lang="en-US" sz="3000">
                <a:solidFill>
                  <a:srgbClr val="FFFFFF"/>
                </a:solidFill>
                <a:latin typeface="Helvetica Neue"/>
                <a:ea typeface="Helvetica Neue"/>
                <a:cs typeface="Helvetica Neue"/>
                <a:sym typeface="Helvetica Neue"/>
              </a:rPr>
              <a:t>OR</a:t>
            </a:r>
            <a:endParaRPr b="1" sz="3000">
              <a:solidFill>
                <a:srgbClr val="FFFFFF"/>
              </a:solidFill>
              <a:latin typeface="Helvetica Neue"/>
              <a:ea typeface="Helvetica Neue"/>
              <a:cs typeface="Helvetica Neue"/>
              <a:sym typeface="Helvetica Neue"/>
            </a:endParaRPr>
          </a:p>
          <a:p>
            <a:pPr indent="0" lvl="0" marL="0" rtl="0" algn="ctr">
              <a:lnSpc>
                <a:spcPct val="115000"/>
              </a:lnSpc>
              <a:spcBef>
                <a:spcPts val="1100"/>
              </a:spcBef>
              <a:spcAft>
                <a:spcPts val="0"/>
              </a:spcAft>
              <a:buClr>
                <a:schemeClr val="dk1"/>
              </a:buClr>
              <a:buSzPts val="1100"/>
              <a:buFont typeface="Arial"/>
              <a:buNone/>
            </a:pPr>
            <a:r>
              <a:rPr b="1" lang="en-US" sz="3000">
                <a:solidFill>
                  <a:srgbClr val="FFFF00"/>
                </a:solidFill>
                <a:latin typeface="Helvetica Neue"/>
                <a:ea typeface="Helvetica Neue"/>
                <a:cs typeface="Helvetica Neue"/>
                <a:sym typeface="Helvetica Neue"/>
              </a:rPr>
              <a:t>POSITION (POTENTIAL ENERGY).</a:t>
            </a:r>
            <a:endParaRPr b="1" sz="3000">
              <a:solidFill>
                <a:srgbClr val="FFFF00"/>
              </a:solidFill>
              <a:latin typeface="Helvetica Neue"/>
              <a:ea typeface="Helvetica Neue"/>
              <a:cs typeface="Helvetica Neue"/>
              <a:sym typeface="Helvetica Neue"/>
            </a:endParaRPr>
          </a:p>
          <a:p>
            <a:pPr indent="0" lvl="0" marL="0" marR="0" rtl="0" algn="ctr">
              <a:spcBef>
                <a:spcPts val="0"/>
              </a:spcBef>
              <a:spcAft>
                <a:spcPts val="0"/>
              </a:spcAft>
              <a:buNone/>
            </a:pPr>
            <a:r>
              <a:t/>
            </a:r>
            <a:endParaRPr sz="30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power-lines-1.jpg" id="169" name="Google Shape;169;p24"/>
          <p:cNvPicPr preferRelativeResize="0"/>
          <p:nvPr/>
        </p:nvPicPr>
        <p:blipFill rotWithShape="1">
          <a:blip r:embed="rId3">
            <a:alphaModFix/>
          </a:blip>
          <a:srcRect b="0" l="887" r="10373" t="0"/>
          <a:stretch/>
        </p:blipFill>
        <p:spPr>
          <a:xfrm>
            <a:off x="0" y="0"/>
            <a:ext cx="9144000" cy="6858000"/>
          </a:xfrm>
          <a:prstGeom prst="rect">
            <a:avLst/>
          </a:prstGeom>
          <a:noFill/>
          <a:ln>
            <a:noFill/>
          </a:ln>
        </p:spPr>
      </p:pic>
      <p:sp>
        <p:nvSpPr>
          <p:cNvPr id="170" name="Google Shape;170;p24"/>
          <p:cNvSpPr txBox="1"/>
          <p:nvPr/>
        </p:nvSpPr>
        <p:spPr>
          <a:xfrm>
            <a:off x="0" y="797575"/>
            <a:ext cx="9144000" cy="885600"/>
          </a:xfrm>
          <a:prstGeom prst="rect">
            <a:avLst/>
          </a:prstGeom>
          <a:solidFill>
            <a:srgbClr val="0092D2"/>
          </a:solidFill>
          <a:ln>
            <a:noFill/>
          </a:ln>
        </p:spPr>
        <p:txBody>
          <a:bodyPr anchorCtr="0" anchor="t" bIns="45700" lIns="91425" spcFirstLastPara="1" rIns="91425" wrap="square" tIns="45700">
            <a:noAutofit/>
          </a:bodyPr>
          <a:lstStyle/>
          <a:p>
            <a:pPr indent="457200" lvl="0" marL="914400" marR="0" rtl="0" algn="l">
              <a:lnSpc>
                <a:spcPct val="90000"/>
              </a:lnSpc>
              <a:spcBef>
                <a:spcPts val="760"/>
              </a:spcBef>
              <a:spcAft>
                <a:spcPts val="0"/>
              </a:spcAft>
              <a:buClr>
                <a:schemeClr val="dk1"/>
              </a:buClr>
              <a:buFont typeface="Arial"/>
              <a:buNone/>
            </a:pPr>
            <a:r>
              <a:rPr b="1" lang="en-US" sz="3200">
                <a:solidFill>
                  <a:srgbClr val="FFFFFF"/>
                </a:solidFill>
                <a:latin typeface="Helvetica Neue"/>
                <a:ea typeface="Helvetica Neue"/>
                <a:cs typeface="Helvetica Neue"/>
                <a:sym typeface="Helvetica Neue"/>
              </a:rPr>
              <a:t>  TYPES OF KINETIC ENERGY</a:t>
            </a:r>
            <a:r>
              <a:rPr lang="en-US" sz="1100">
                <a:solidFill>
                  <a:schemeClr val="dk1"/>
                </a:solidFill>
                <a:latin typeface="Helvetica Neue"/>
                <a:ea typeface="Helvetica Neue"/>
                <a:cs typeface="Helvetica Neue"/>
                <a:sym typeface="Helvetica Neue"/>
              </a:rPr>
              <a:t> </a:t>
            </a:r>
            <a:endParaRPr b="1" sz="3800">
              <a:solidFill>
                <a:schemeClr val="lt1"/>
              </a:solidFill>
              <a:latin typeface="Helvetica Neue"/>
              <a:ea typeface="Helvetica Neue"/>
              <a:cs typeface="Helvetica Neue"/>
              <a:sym typeface="Helvetica Neue"/>
            </a:endParaRPr>
          </a:p>
        </p:txBody>
      </p:sp>
      <p:sp>
        <p:nvSpPr>
          <p:cNvPr id="171" name="Google Shape;171;p24"/>
          <p:cNvSpPr txBox="1"/>
          <p:nvPr/>
        </p:nvSpPr>
        <p:spPr>
          <a:xfrm>
            <a:off x="0" y="4906500"/>
            <a:ext cx="9144000" cy="885600"/>
          </a:xfrm>
          <a:prstGeom prst="rect">
            <a:avLst/>
          </a:prstGeom>
          <a:solidFill>
            <a:srgbClr val="0092D2"/>
          </a:solidFill>
          <a:ln>
            <a:noFill/>
          </a:ln>
        </p:spPr>
        <p:txBody>
          <a:bodyPr anchorCtr="0" anchor="t" bIns="45700" lIns="91425" spcFirstLastPara="1" rIns="91425" wrap="square" tIns="45700">
            <a:noAutofit/>
          </a:bodyPr>
          <a:lstStyle/>
          <a:p>
            <a:pPr indent="0" lvl="0" marL="0" marR="0" rtl="0" algn="l">
              <a:lnSpc>
                <a:spcPct val="90000"/>
              </a:lnSpc>
              <a:spcBef>
                <a:spcPts val="760"/>
              </a:spcBef>
              <a:spcAft>
                <a:spcPts val="0"/>
              </a:spcAft>
              <a:buClr>
                <a:schemeClr val="dk1"/>
              </a:buClr>
              <a:buFont typeface="Arial"/>
              <a:buNone/>
            </a:pPr>
            <a:r>
              <a:rPr b="1" lang="en-US" sz="3200">
                <a:solidFill>
                  <a:srgbClr val="FFFFFF"/>
                </a:solidFill>
                <a:latin typeface="Helvetica Neue"/>
                <a:ea typeface="Helvetica Neue"/>
                <a:cs typeface="Helvetica Neue"/>
                <a:sym typeface="Helvetica Neue"/>
              </a:rPr>
              <a:t>     </a:t>
            </a:r>
            <a:r>
              <a:rPr b="1" lang="en-US" sz="3000">
                <a:solidFill>
                  <a:srgbClr val="FFFFFF"/>
                </a:solidFill>
                <a:latin typeface="Helvetica Neue"/>
                <a:ea typeface="Helvetica Neue"/>
                <a:cs typeface="Helvetica Neue"/>
                <a:sym typeface="Helvetica Neue"/>
              </a:rPr>
              <a:t>MOVEMENT - HEAT &amp; LIGHT - ELECTRICAL</a:t>
            </a:r>
            <a:endParaRPr b="1" sz="3000">
              <a:solidFill>
                <a:srgbClr val="FFFFFF"/>
              </a:solidFill>
              <a:latin typeface="Helvetica Neue"/>
              <a:ea typeface="Helvetica Neue"/>
              <a:cs typeface="Helvetica Neue"/>
              <a:sym typeface="Helvetica Neue"/>
            </a:endParaRPr>
          </a:p>
          <a:p>
            <a:pPr indent="457200" lvl="0" marL="914400" marR="0" rtl="0" algn="l">
              <a:lnSpc>
                <a:spcPct val="90000"/>
              </a:lnSpc>
              <a:spcBef>
                <a:spcPts val="760"/>
              </a:spcBef>
              <a:spcAft>
                <a:spcPts val="0"/>
              </a:spcAft>
              <a:buClr>
                <a:schemeClr val="dk1"/>
              </a:buClr>
              <a:buFont typeface="Arial"/>
              <a:buNone/>
            </a:pPr>
            <a:r>
              <a:rPr lang="en-US" sz="1100">
                <a:solidFill>
                  <a:schemeClr val="dk1"/>
                </a:solidFill>
                <a:latin typeface="Helvetica Neue"/>
                <a:ea typeface="Helvetica Neue"/>
                <a:cs typeface="Helvetica Neue"/>
                <a:sym typeface="Helvetica Neue"/>
              </a:rPr>
              <a:t> </a:t>
            </a:r>
            <a:endParaRPr b="1" sz="3800">
              <a:solidFill>
                <a:schemeClr val="lt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oil refinery 2.jpg" id="176" name="Google Shape;176;p25"/>
          <p:cNvPicPr preferRelativeResize="0"/>
          <p:nvPr/>
        </p:nvPicPr>
        <p:blipFill rotWithShape="1">
          <a:blip r:embed="rId3">
            <a:alphaModFix/>
          </a:blip>
          <a:srcRect b="1114" l="5249" r="0" t="266"/>
          <a:stretch/>
        </p:blipFill>
        <p:spPr>
          <a:xfrm>
            <a:off x="-8050" y="0"/>
            <a:ext cx="9144000" cy="6763175"/>
          </a:xfrm>
          <a:prstGeom prst="rect">
            <a:avLst/>
          </a:prstGeom>
          <a:noFill/>
          <a:ln>
            <a:noFill/>
          </a:ln>
        </p:spPr>
      </p:pic>
      <p:sp>
        <p:nvSpPr>
          <p:cNvPr id="177" name="Google Shape;177;p25"/>
          <p:cNvSpPr/>
          <p:nvPr/>
        </p:nvSpPr>
        <p:spPr>
          <a:xfrm>
            <a:off x="0" y="733950"/>
            <a:ext cx="9144000" cy="16161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Helvetica Neue"/>
                <a:ea typeface="Helvetica Neue"/>
                <a:cs typeface="Helvetica Neue"/>
                <a:sym typeface="Helvetica Neue"/>
              </a:rPr>
              <a:t> </a:t>
            </a:r>
            <a:br>
              <a:rPr b="1" lang="en-US" sz="4000">
                <a:solidFill>
                  <a:schemeClr val="lt1"/>
                </a:solidFill>
                <a:latin typeface="Helvetica Neue"/>
                <a:ea typeface="Helvetica Neue"/>
                <a:cs typeface="Helvetica Neue"/>
                <a:sym typeface="Helvetica Neue"/>
              </a:rPr>
            </a:br>
            <a:r>
              <a:rPr b="1" lang="en-US" sz="4000">
                <a:solidFill>
                  <a:srgbClr val="FFFFFF"/>
                </a:solidFill>
                <a:latin typeface="Helvetica Neue"/>
                <a:ea typeface="Helvetica Neue"/>
                <a:cs typeface="Helvetica Neue"/>
                <a:sym typeface="Helvetica Neue"/>
              </a:rPr>
              <a:t>TYPES OF POTENTIAL ENERGY</a:t>
            </a:r>
            <a:br>
              <a:rPr b="1" lang="en-US" sz="4000">
                <a:solidFill>
                  <a:srgbClr val="FFFFFF"/>
                </a:solidFill>
                <a:latin typeface="Helvetica Neue"/>
                <a:ea typeface="Helvetica Neue"/>
                <a:cs typeface="Helvetica Neue"/>
                <a:sym typeface="Helvetica Neue"/>
              </a:rPr>
            </a:br>
            <a:r>
              <a:rPr b="1" lang="en-US" sz="4000">
                <a:solidFill>
                  <a:srgbClr val="FFFFFF"/>
                </a:solidFill>
                <a:latin typeface="Helvetica Neue"/>
                <a:ea typeface="Helvetica Neue"/>
                <a:cs typeface="Helvetica Neue"/>
                <a:sym typeface="Helvetica Neue"/>
              </a:rPr>
              <a:t> </a:t>
            </a:r>
            <a:r>
              <a:rPr b="1" lang="en-US" sz="3200">
                <a:solidFill>
                  <a:srgbClr val="FFFFFF"/>
                </a:solidFill>
                <a:latin typeface="Helvetica Neue"/>
                <a:ea typeface="Helvetica Neue"/>
                <a:cs typeface="Helvetica Neue"/>
                <a:sym typeface="Helvetica Neue"/>
              </a:rPr>
              <a:t>GRAVITATIONAL - CHEMICAL - ELASTIC</a:t>
            </a:r>
            <a:endParaRPr b="1" sz="3200">
              <a:solidFill>
                <a:srgbClr val="FFFFFF"/>
              </a:solidFill>
              <a:latin typeface="Helvetica Neue"/>
              <a:ea typeface="Helvetica Neue"/>
              <a:cs typeface="Helvetica Neue"/>
              <a:sym typeface="Helvetica Neue"/>
            </a:endParaRPr>
          </a:p>
          <a:p>
            <a:pPr indent="0" lvl="0" marL="0" marR="0" rtl="0" algn="l">
              <a:spcBef>
                <a:spcPts val="0"/>
              </a:spcBef>
              <a:spcAft>
                <a:spcPts val="0"/>
              </a:spcAft>
              <a:buNone/>
            </a:pPr>
            <a:r>
              <a:rPr lang="en-US" sz="3200">
                <a:solidFill>
                  <a:schemeClr val="dk1"/>
                </a:solidFill>
              </a:rPr>
              <a:t> </a:t>
            </a:r>
            <a:endParaRPr b="1" sz="3200">
              <a:solidFill>
                <a:schemeClr val="lt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city scape.jpg" id="183" name="Google Shape;183;p26"/>
          <p:cNvPicPr preferRelativeResize="0"/>
          <p:nvPr/>
        </p:nvPicPr>
        <p:blipFill rotWithShape="1">
          <a:blip r:embed="rId3">
            <a:alphaModFix/>
          </a:blip>
          <a:srcRect b="15235" l="1126" r="8047" t="14068"/>
          <a:stretch/>
        </p:blipFill>
        <p:spPr>
          <a:xfrm>
            <a:off x="0" y="0"/>
            <a:ext cx="9144000" cy="6858001"/>
          </a:xfrm>
          <a:prstGeom prst="rect">
            <a:avLst/>
          </a:prstGeom>
          <a:noFill/>
          <a:ln>
            <a:noFill/>
          </a:ln>
        </p:spPr>
      </p:pic>
      <p:sp>
        <p:nvSpPr>
          <p:cNvPr id="184" name="Google Shape;184;p26"/>
          <p:cNvSpPr/>
          <p:nvPr/>
        </p:nvSpPr>
        <p:spPr>
          <a:xfrm>
            <a:off x="0" y="683550"/>
            <a:ext cx="9144000" cy="14649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114300" marR="0" rtl="0" algn="ctr">
              <a:lnSpc>
                <a:spcPct val="90000"/>
              </a:lnSpc>
              <a:spcBef>
                <a:spcPts val="0"/>
              </a:spcBef>
              <a:spcAft>
                <a:spcPts val="0"/>
              </a:spcAft>
              <a:buClr>
                <a:schemeClr val="dk1"/>
              </a:buClr>
              <a:buSzPts val="1100"/>
              <a:buFont typeface="Arial"/>
              <a:buNone/>
            </a:pPr>
            <a:r>
              <a:rPr b="1" lang="en-US" sz="2500">
                <a:solidFill>
                  <a:srgbClr val="FFFFFF"/>
                </a:solidFill>
                <a:latin typeface="Helvetica Neue"/>
                <a:ea typeface="Helvetica Neue"/>
                <a:cs typeface="Helvetica Neue"/>
                <a:sym typeface="Helvetica Neue"/>
              </a:rPr>
              <a:t>ENERGY IS ESSENTIAL</a:t>
            </a:r>
            <a:r>
              <a:rPr lang="en-US" sz="2500">
                <a:solidFill>
                  <a:schemeClr val="dk1"/>
                </a:solidFill>
                <a:latin typeface="Helvetica Neue"/>
                <a:ea typeface="Helvetica Neue"/>
                <a:cs typeface="Helvetica Neue"/>
                <a:sym typeface="Helvetica Neue"/>
              </a:rPr>
              <a:t> </a:t>
            </a:r>
            <a:r>
              <a:rPr b="1" lang="en-US" sz="2500">
                <a:solidFill>
                  <a:srgbClr val="FFFFFF"/>
                </a:solidFill>
                <a:latin typeface="Helvetica Neue"/>
                <a:ea typeface="Helvetica Neue"/>
                <a:cs typeface="Helvetica Neue"/>
                <a:sym typeface="Helvetica Neue"/>
              </a:rPr>
              <a:t>TO LIFE AND ITS CONSERVATION HAS BECOME INCREASINGLY IMPORTANT.</a:t>
            </a:r>
            <a:endParaRPr b="1" sz="2500">
              <a:solidFill>
                <a:srgbClr val="FFFFFF"/>
              </a:solidFill>
              <a:latin typeface="Helvetica Neue"/>
              <a:ea typeface="Helvetica Neue"/>
              <a:cs typeface="Helvetica Neue"/>
              <a:sym typeface="Helvetica Neue"/>
            </a:endParaRPr>
          </a:p>
          <a:p>
            <a:pPr indent="0" lvl="0" marL="114300" marR="0" rtl="0" algn="ctr">
              <a:lnSpc>
                <a:spcPct val="90000"/>
              </a:lnSpc>
              <a:spcBef>
                <a:spcPts val="0"/>
              </a:spcBef>
              <a:spcAft>
                <a:spcPts val="0"/>
              </a:spcAft>
              <a:buClr>
                <a:schemeClr val="lt1"/>
              </a:buClr>
              <a:buFont typeface="Arial"/>
              <a:buNone/>
            </a:pPr>
            <a:r>
              <a:t/>
            </a:r>
            <a:endParaRPr/>
          </a:p>
        </p:txBody>
      </p:sp>
      <p:sp>
        <p:nvSpPr>
          <p:cNvPr id="185" name="Google Shape;185;p26"/>
          <p:cNvSpPr/>
          <p:nvPr/>
        </p:nvSpPr>
        <p:spPr>
          <a:xfrm>
            <a:off x="0" y="4623575"/>
            <a:ext cx="9144000" cy="14649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2500">
              <a:solidFill>
                <a:srgbClr val="FFFFFF"/>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b="1" lang="en-US" sz="2500">
                <a:solidFill>
                  <a:srgbClr val="FFFFFF"/>
                </a:solidFill>
                <a:latin typeface="Helvetica Neue"/>
                <a:ea typeface="Helvetica Neue"/>
                <a:cs typeface="Helvetica Neue"/>
                <a:sym typeface="Helvetica Neue"/>
              </a:rPr>
              <a:t>BUT WHERE DOES IT COME FROM AND HOW DOES IT GET INTO OUR HOMES?</a:t>
            </a:r>
            <a:endParaRPr b="1" sz="2500">
              <a:solidFill>
                <a:srgbClr val="FFFFFF"/>
              </a:solidFill>
              <a:latin typeface="Helvetica Neue"/>
              <a:ea typeface="Helvetica Neue"/>
              <a:cs typeface="Helvetica Neue"/>
              <a:sym typeface="Helvetica Neue"/>
            </a:endParaRPr>
          </a:p>
          <a:p>
            <a:pPr indent="0" lvl="0" marL="114300" marR="0" rtl="0" algn="ctr">
              <a:lnSpc>
                <a:spcPct val="90000"/>
              </a:lnSpc>
              <a:spcBef>
                <a:spcPts val="0"/>
              </a:spcBef>
              <a:spcAft>
                <a:spcPts val="0"/>
              </a:spcAft>
              <a:buClr>
                <a:schemeClr val="dk1"/>
              </a:buClr>
              <a:buSzPts val="1100"/>
              <a:buFont typeface="Arial"/>
              <a:buNone/>
            </a:pPr>
            <a:r>
              <a:t/>
            </a:r>
            <a:endParaRPr b="1" sz="3000">
              <a:solidFill>
                <a:srgbClr val="FFFFFF"/>
              </a:solidFill>
              <a:latin typeface="Calibri"/>
              <a:ea typeface="Calibri"/>
              <a:cs typeface="Calibri"/>
              <a:sym typeface="Calibri"/>
            </a:endParaRPr>
          </a:p>
          <a:p>
            <a:pPr indent="0" lvl="0" marL="114300" marR="0" rtl="0" algn="ctr">
              <a:lnSpc>
                <a:spcPct val="90000"/>
              </a:lnSpc>
              <a:spcBef>
                <a:spcPts val="0"/>
              </a:spcBef>
              <a:spcAft>
                <a:spcPts val="0"/>
              </a:spcAft>
              <a:buClr>
                <a:schemeClr val="lt1"/>
              </a:buClr>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coal_hands_iStock-519131718.jpg" id="191" name="Google Shape;191;p27"/>
          <p:cNvPicPr preferRelativeResize="0"/>
          <p:nvPr>
            <p:ph idx="1" type="body"/>
          </p:nvPr>
        </p:nvPicPr>
        <p:blipFill rotWithShape="1">
          <a:blip r:embed="rId3">
            <a:alphaModFix/>
          </a:blip>
          <a:srcRect b="1777" l="1430" r="1274" t="1603"/>
          <a:stretch/>
        </p:blipFill>
        <p:spPr>
          <a:xfrm>
            <a:off x="-43794" y="0"/>
            <a:ext cx="9187794" cy="6858000"/>
          </a:xfrm>
          <a:prstGeom prst="rect">
            <a:avLst/>
          </a:prstGeom>
          <a:noFill/>
          <a:ln>
            <a:noFill/>
          </a:ln>
        </p:spPr>
      </p:pic>
      <p:sp>
        <p:nvSpPr>
          <p:cNvPr id="192" name="Google Shape;192;p27"/>
          <p:cNvSpPr txBox="1"/>
          <p:nvPr/>
        </p:nvSpPr>
        <p:spPr>
          <a:xfrm>
            <a:off x="-43800" y="416575"/>
            <a:ext cx="9187800" cy="1750800"/>
          </a:xfrm>
          <a:prstGeom prst="rect">
            <a:avLst/>
          </a:prstGeom>
          <a:solidFill>
            <a:srgbClr val="0092D2"/>
          </a:solidFill>
          <a:ln>
            <a:noFill/>
          </a:ln>
        </p:spPr>
        <p:txBody>
          <a:bodyPr anchorCtr="0" anchor="t" bIns="45700" lIns="91425" spcFirstLastPara="1" rIns="91425" wrap="square" tIns="45700">
            <a:noAutofit/>
          </a:bodyPr>
          <a:lstStyle/>
          <a:p>
            <a:pPr indent="0" lvl="0" marL="0" marR="0" rtl="0" algn="ctr">
              <a:lnSpc>
                <a:spcPct val="90000"/>
              </a:lnSpc>
              <a:spcBef>
                <a:spcPts val="760"/>
              </a:spcBef>
              <a:spcAft>
                <a:spcPts val="0"/>
              </a:spcAft>
              <a:buClr>
                <a:schemeClr val="dk1"/>
              </a:buClr>
              <a:buFont typeface="Arial"/>
              <a:buNone/>
            </a:pPr>
            <a:r>
              <a:rPr b="1" lang="en-US" sz="3600">
                <a:solidFill>
                  <a:srgbClr val="FFFFFF"/>
                </a:solidFill>
                <a:latin typeface="Helvetica Neue"/>
                <a:ea typeface="Helvetica Neue"/>
                <a:cs typeface="Helvetica Neue"/>
                <a:sym typeface="Helvetica Neue"/>
              </a:rPr>
              <a:t>ENERGY SOURCES</a:t>
            </a:r>
            <a:r>
              <a:rPr lang="en-US" sz="3600">
                <a:solidFill>
                  <a:schemeClr val="dk1"/>
                </a:solidFill>
                <a:latin typeface="Helvetica Neue"/>
                <a:ea typeface="Helvetica Neue"/>
                <a:cs typeface="Helvetica Neue"/>
                <a:sym typeface="Helvetica Neue"/>
              </a:rPr>
              <a:t> </a:t>
            </a:r>
            <a:br>
              <a:rPr lang="en-US" sz="3600">
                <a:solidFill>
                  <a:schemeClr val="dk1"/>
                </a:solidFill>
                <a:latin typeface="Helvetica Neue"/>
                <a:ea typeface="Helvetica Neue"/>
                <a:cs typeface="Helvetica Neue"/>
                <a:sym typeface="Helvetica Neue"/>
              </a:rPr>
            </a:br>
            <a:r>
              <a:rPr b="1" lang="en-US" sz="2800">
                <a:solidFill>
                  <a:schemeClr val="lt1"/>
                </a:solidFill>
                <a:latin typeface="Helvetica Neue"/>
                <a:ea typeface="Helvetica Neue"/>
                <a:cs typeface="Helvetica Neue"/>
                <a:sym typeface="Helvetica Neue"/>
              </a:rPr>
              <a:t>THE SOURCES OF ENERGY WE USE TODAY CAN BE CONSIDERED:</a:t>
            </a:r>
            <a:endParaRPr b="1" sz="2800">
              <a:solidFill>
                <a:schemeClr val="lt1"/>
              </a:solidFill>
              <a:latin typeface="Helvetica Neue"/>
              <a:ea typeface="Helvetica Neue"/>
              <a:cs typeface="Helvetica Neue"/>
              <a:sym typeface="Helvetica Neue"/>
            </a:endParaRPr>
          </a:p>
          <a:p>
            <a:pPr indent="0" lvl="0" marL="0" marR="0" rtl="0" algn="l">
              <a:lnSpc>
                <a:spcPct val="90000"/>
              </a:lnSpc>
              <a:spcBef>
                <a:spcPts val="760"/>
              </a:spcBef>
              <a:spcAft>
                <a:spcPts val="0"/>
              </a:spcAft>
              <a:buClr>
                <a:schemeClr val="dk1"/>
              </a:buClr>
              <a:buFont typeface="Arial"/>
              <a:buNone/>
            </a:pPr>
            <a:r>
              <a:t/>
            </a:r>
            <a:endParaRPr sz="3600">
              <a:solidFill>
                <a:schemeClr val="dk1"/>
              </a:solidFill>
              <a:latin typeface="Helvetica Neue"/>
              <a:ea typeface="Helvetica Neue"/>
              <a:cs typeface="Helvetica Neue"/>
              <a:sym typeface="Helvetica Neue"/>
            </a:endParaRPr>
          </a:p>
        </p:txBody>
      </p:sp>
      <p:sp>
        <p:nvSpPr>
          <p:cNvPr id="193" name="Google Shape;193;p27"/>
          <p:cNvSpPr/>
          <p:nvPr/>
        </p:nvSpPr>
        <p:spPr>
          <a:xfrm>
            <a:off x="-43800" y="5080775"/>
            <a:ext cx="9187800" cy="14649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rgbClr val="FFFFF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br>
              <a:rPr b="1" lang="en-US" sz="1800">
                <a:solidFill>
                  <a:srgbClr val="9BBB59"/>
                </a:solidFill>
                <a:latin typeface="Helvetica Neue"/>
                <a:ea typeface="Helvetica Neue"/>
                <a:cs typeface="Helvetica Neue"/>
                <a:sym typeface="Helvetica Neue"/>
              </a:rPr>
            </a:br>
            <a:br>
              <a:rPr b="1" lang="en-US" sz="1800">
                <a:solidFill>
                  <a:srgbClr val="9BBB59"/>
                </a:solidFill>
                <a:latin typeface="Helvetica Neue"/>
                <a:ea typeface="Helvetica Neue"/>
                <a:cs typeface="Helvetica Neue"/>
                <a:sym typeface="Helvetica Neue"/>
              </a:rPr>
            </a:br>
            <a:r>
              <a:rPr b="1" lang="en-US" sz="1800" u="sng">
                <a:solidFill>
                  <a:srgbClr val="93C47D"/>
                </a:solidFill>
                <a:latin typeface="Helvetica Neue"/>
                <a:ea typeface="Helvetica Neue"/>
                <a:cs typeface="Helvetica Neue"/>
                <a:sym typeface="Helvetica Neue"/>
              </a:rPr>
              <a:t>RENEWABLE</a:t>
            </a:r>
            <a:r>
              <a:rPr b="1" lang="en-US" sz="1800">
                <a:solidFill>
                  <a:schemeClr val="dk1"/>
                </a:solidFill>
                <a:latin typeface="Helvetica Neue"/>
                <a:ea typeface="Helvetica Neue"/>
                <a:cs typeface="Helvetica Neue"/>
                <a:sym typeface="Helvetica Neue"/>
              </a:rPr>
              <a:t> – REPLACED BY NATURAL PROCESSES QUICKER THAN THEY ARE BEING USED. E.g. solar, wind</a:t>
            </a:r>
            <a:endParaRPr b="1"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1800" u="sng">
                <a:solidFill>
                  <a:srgbClr val="FF0000"/>
                </a:solidFill>
                <a:latin typeface="Helvetica Neue"/>
                <a:ea typeface="Helvetica Neue"/>
                <a:cs typeface="Helvetica Neue"/>
                <a:sym typeface="Helvetica Neue"/>
              </a:rPr>
              <a:t>NON-RENEWABLE</a:t>
            </a:r>
            <a:r>
              <a:rPr b="1" lang="en-US" sz="1800">
                <a:solidFill>
                  <a:srgbClr val="FF0000"/>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 ONLY EXIST IN LIMITED DEPOSITS IN VARIOUS PARTS OF THE EARTH. E.g. coal, oil</a:t>
            </a:r>
            <a:endParaRPr b="1" sz="18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800">
              <a:solidFill>
                <a:srgbClr val="FFFFFF"/>
              </a:solidFill>
              <a:latin typeface="Helvetica Neue"/>
              <a:ea typeface="Helvetica Neue"/>
              <a:cs typeface="Helvetica Neue"/>
              <a:sym typeface="Helvetica Neue"/>
            </a:endParaRPr>
          </a:p>
          <a:p>
            <a:pPr indent="0" lvl="0" marL="114300" marR="0" rtl="0" algn="ctr">
              <a:lnSpc>
                <a:spcPct val="90000"/>
              </a:lnSpc>
              <a:spcBef>
                <a:spcPts val="0"/>
              </a:spcBef>
              <a:spcAft>
                <a:spcPts val="0"/>
              </a:spcAft>
              <a:buClr>
                <a:schemeClr val="dk1"/>
              </a:buClr>
              <a:buSzPts val="1100"/>
              <a:buFont typeface="Arial"/>
              <a:buNone/>
            </a:pPr>
            <a:r>
              <a:t/>
            </a:r>
            <a:endParaRPr b="1" sz="1800">
              <a:solidFill>
                <a:srgbClr val="FFFFFF"/>
              </a:solidFill>
              <a:latin typeface="Helvetica Neue"/>
              <a:ea typeface="Helvetica Neue"/>
              <a:cs typeface="Helvetica Neue"/>
              <a:sym typeface="Helvetica Neue"/>
            </a:endParaRPr>
          </a:p>
          <a:p>
            <a:pPr indent="0" lvl="0" marL="114300" marR="0" rtl="0" algn="ctr">
              <a:lnSpc>
                <a:spcPct val="90000"/>
              </a:lnSpc>
              <a:spcBef>
                <a:spcPts val="0"/>
              </a:spcBef>
              <a:spcAft>
                <a:spcPts val="0"/>
              </a:spcAft>
              <a:buClr>
                <a:schemeClr val="lt1"/>
              </a:buClr>
              <a:buFont typeface="Arial"/>
              <a:buNone/>
            </a:pPr>
            <a:r>
              <a:t/>
            </a:r>
            <a:endParaRPr b="1" sz="18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Wind Farm Sunset" id="199" name="Google Shape;199;p28"/>
          <p:cNvPicPr preferRelativeResize="0"/>
          <p:nvPr>
            <p:ph idx="1" type="body"/>
          </p:nvPr>
        </p:nvPicPr>
        <p:blipFill rotWithShape="1">
          <a:blip r:embed="rId3">
            <a:alphaModFix/>
          </a:blip>
          <a:srcRect b="18991" l="4646" r="2048" t="24830"/>
          <a:stretch/>
        </p:blipFill>
        <p:spPr>
          <a:xfrm>
            <a:off x="0" y="0"/>
            <a:ext cx="9144000" cy="6858000"/>
          </a:xfrm>
          <a:prstGeom prst="rect">
            <a:avLst/>
          </a:prstGeom>
          <a:noFill/>
          <a:ln>
            <a:noFill/>
          </a:ln>
        </p:spPr>
      </p:pic>
      <p:sp>
        <p:nvSpPr>
          <p:cNvPr id="200" name="Google Shape;200;p28"/>
          <p:cNvSpPr/>
          <p:nvPr/>
        </p:nvSpPr>
        <p:spPr>
          <a:xfrm>
            <a:off x="4241043" y="350460"/>
            <a:ext cx="4661404" cy="5926555"/>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3000">
                <a:solidFill>
                  <a:srgbClr val="FFFFFF"/>
                </a:solidFill>
                <a:latin typeface="Helvetica Neue"/>
                <a:ea typeface="Helvetica Neue"/>
                <a:cs typeface="Helvetica Neue"/>
                <a:sym typeface="Helvetica Neue"/>
              </a:rPr>
              <a:t>BURNING FOSSIL FUELS IS A MAJOR SOURCE OF GREENHOUSE GASES. </a:t>
            </a:r>
            <a:br>
              <a:rPr b="1" lang="en-US" sz="3000">
                <a:solidFill>
                  <a:srgbClr val="FFFFFF"/>
                </a:solidFill>
                <a:latin typeface="Helvetica Neue"/>
                <a:ea typeface="Helvetica Neue"/>
                <a:cs typeface="Helvetica Neue"/>
                <a:sym typeface="Helvetica Neue"/>
              </a:rPr>
            </a:br>
            <a:br>
              <a:rPr b="1" lang="en-US" sz="3000">
                <a:solidFill>
                  <a:srgbClr val="FFFFFF"/>
                </a:solidFill>
                <a:latin typeface="Helvetica Neue"/>
                <a:ea typeface="Helvetica Neue"/>
                <a:cs typeface="Helvetica Neue"/>
                <a:sym typeface="Helvetica Neue"/>
              </a:rPr>
            </a:br>
            <a:r>
              <a:rPr b="1" lang="en-US" sz="3000">
                <a:solidFill>
                  <a:srgbClr val="FFFFFF"/>
                </a:solidFill>
                <a:latin typeface="Helvetica Neue"/>
                <a:ea typeface="Helvetica Neue"/>
                <a:cs typeface="Helvetica Neue"/>
                <a:sym typeface="Helvetica Neue"/>
              </a:rPr>
              <a:t>INCREASING LEVELS OF GREENHOUSE GASES LEADS TO CLIMATE CHANGE AND GLOBAL WARMING.</a:t>
            </a:r>
            <a:endParaRPr b="1" sz="3000">
              <a:solidFill>
                <a:srgbClr val="FFFFFF"/>
              </a:solidFill>
              <a:latin typeface="Helvetica Neue"/>
              <a:ea typeface="Helvetica Neue"/>
              <a:cs typeface="Helvetica Neue"/>
              <a:sym typeface="Helvetica Neue"/>
            </a:endParaRPr>
          </a:p>
          <a:p>
            <a:pPr indent="0" lvl="0" marL="0" marR="0" rtl="0" algn="ctr">
              <a:lnSpc>
                <a:spcPct val="90000"/>
              </a:lnSpc>
              <a:spcBef>
                <a:spcPts val="0"/>
              </a:spcBef>
              <a:spcAft>
                <a:spcPts val="0"/>
              </a:spcAft>
              <a:buNone/>
            </a:pPr>
            <a:r>
              <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207" name="Google Shape;207;p29"/>
          <p:cNvSpPr txBox="1"/>
          <p:nvPr/>
        </p:nvSpPr>
        <p:spPr>
          <a:xfrm>
            <a:off x="48125" y="275525"/>
            <a:ext cx="9096000" cy="3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descr="brown coal power staion.jpg" id="208" name="Google Shape;208;p29"/>
          <p:cNvPicPr preferRelativeResize="0"/>
          <p:nvPr>
            <p:ph idx="1" type="body"/>
          </p:nvPr>
        </p:nvPicPr>
        <p:blipFill rotWithShape="1">
          <a:blip r:embed="rId3">
            <a:alphaModFix/>
          </a:blip>
          <a:srcRect b="1998" l="1375" r="2125" t="1827"/>
          <a:stretch/>
        </p:blipFill>
        <p:spPr>
          <a:xfrm>
            <a:off x="0" y="0"/>
            <a:ext cx="9144000" cy="6858000"/>
          </a:xfrm>
          <a:prstGeom prst="rect">
            <a:avLst/>
          </a:prstGeom>
          <a:noFill/>
          <a:ln>
            <a:noFill/>
          </a:ln>
        </p:spPr>
      </p:pic>
      <p:sp>
        <p:nvSpPr>
          <p:cNvPr id="209" name="Google Shape;209;p29"/>
          <p:cNvSpPr txBox="1"/>
          <p:nvPr/>
        </p:nvSpPr>
        <p:spPr>
          <a:xfrm>
            <a:off x="12025" y="600375"/>
            <a:ext cx="9144000" cy="363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4000">
                <a:solidFill>
                  <a:srgbClr val="FFFFFF"/>
                </a:solidFill>
                <a:latin typeface="Helvetica Neue"/>
                <a:ea typeface="Helvetica Neue"/>
                <a:cs typeface="Helvetica Neue"/>
                <a:sym typeface="Helvetica Neue"/>
              </a:rPr>
              <a:t>IN AUSTRALIA WE RELY HEAVILY ON NON-RENEWABLE ENERGY, ESPECIALLY COAL.</a:t>
            </a:r>
            <a:endParaRPr b="1" sz="4000">
              <a:solidFill>
                <a:srgbClr val="FFFFFF"/>
              </a:solidFill>
              <a:latin typeface="Helvetica Neue"/>
              <a:ea typeface="Helvetica Neue"/>
              <a:cs typeface="Helvetica Neue"/>
              <a:sym typeface="Helvetica Neue"/>
            </a:endParaRPr>
          </a:p>
          <a:p>
            <a:pPr indent="0" lvl="0" marL="0" rtl="0" algn="ctr">
              <a:spcBef>
                <a:spcPts val="0"/>
              </a:spcBef>
              <a:spcAft>
                <a:spcPts val="0"/>
              </a:spcAft>
              <a:buNone/>
            </a:pPr>
            <a:r>
              <a:rPr b="1" lang="en-US" sz="4000">
                <a:solidFill>
                  <a:srgbClr val="FFFFFF"/>
                </a:solidFill>
                <a:latin typeface="Helvetica Neue"/>
                <a:ea typeface="Helvetica Neue"/>
                <a:cs typeface="Helvetica Neue"/>
                <a:sym typeface="Helvetica Neue"/>
              </a:rPr>
              <a:t>THIS CREATES A LOT OF GREENHOUSE GASES.</a:t>
            </a:r>
            <a:r>
              <a:rPr lang="en-US" sz="1100">
                <a:solidFill>
                  <a:schemeClr val="dk1"/>
                </a:solidFill>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greenhouse_effect_tonia_illustration.jpg" id="214" name="Google Shape;214;p30"/>
          <p:cNvPicPr preferRelativeResize="0"/>
          <p:nvPr/>
        </p:nvPicPr>
        <p:blipFill>
          <a:blip r:embed="rId3">
            <a:alphaModFix/>
          </a:blip>
          <a:stretch>
            <a:fillRect/>
          </a:stretch>
        </p:blipFill>
        <p:spPr>
          <a:xfrm>
            <a:off x="228600" y="228600"/>
            <a:ext cx="8743950" cy="632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nvSpPr>
        <p:spPr>
          <a:xfrm>
            <a:off x="251350" y="250150"/>
            <a:ext cx="4524000" cy="6379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lnSpc>
                <a:spcPct val="90000"/>
              </a:lnSpc>
              <a:spcBef>
                <a:spcPts val="900"/>
              </a:spcBef>
              <a:spcAft>
                <a:spcPts val="0"/>
              </a:spcAft>
              <a:buClr>
                <a:schemeClr val="dk1"/>
              </a:buClr>
              <a:buSzPts val="1100"/>
              <a:buFont typeface="Arial"/>
              <a:buNone/>
            </a:pPr>
            <a:r>
              <a:rPr b="1" lang="en-US" sz="2900">
                <a:solidFill>
                  <a:srgbClr val="FFFFFF"/>
                </a:solidFill>
                <a:latin typeface="Helvetica Neue"/>
                <a:ea typeface="Helvetica Neue"/>
                <a:cs typeface="Helvetica Neue"/>
                <a:sym typeface="Helvetica Neue"/>
              </a:rPr>
              <a:t>IN AUSTRALIA WE BURN SO MUCH COAL THAT WE CREATE THE MOST AMOUNT OF EMISSIONS PER PERSON OF ANY COUNTRY IN THE WORLD.</a:t>
            </a:r>
            <a:br>
              <a:rPr b="1" lang="en-US" sz="2900">
                <a:solidFill>
                  <a:srgbClr val="FFFFFF"/>
                </a:solidFill>
                <a:latin typeface="Helvetica Neue"/>
                <a:ea typeface="Helvetica Neue"/>
                <a:cs typeface="Helvetica Neue"/>
                <a:sym typeface="Helvetica Neue"/>
              </a:rPr>
            </a:br>
            <a:endParaRPr b="1" sz="2900">
              <a:solidFill>
                <a:srgbClr val="FFFFFF"/>
              </a:solidFill>
              <a:latin typeface="Helvetica Neue"/>
              <a:ea typeface="Helvetica Neue"/>
              <a:cs typeface="Helvetica Neue"/>
              <a:sym typeface="Helvetica Neue"/>
            </a:endParaRPr>
          </a:p>
          <a:p>
            <a:pPr indent="0" lvl="0" marL="0" rtl="0" algn="ctr">
              <a:lnSpc>
                <a:spcPct val="90000"/>
              </a:lnSpc>
              <a:spcBef>
                <a:spcPts val="800"/>
              </a:spcBef>
              <a:spcAft>
                <a:spcPts val="0"/>
              </a:spcAft>
              <a:buClr>
                <a:schemeClr val="dk1"/>
              </a:buClr>
              <a:buSzPts val="1100"/>
              <a:buFont typeface="Arial"/>
              <a:buNone/>
            </a:pPr>
            <a:r>
              <a:rPr b="1" lang="en-US" sz="2900">
                <a:solidFill>
                  <a:srgbClr val="FFFFFF"/>
                </a:solidFill>
                <a:latin typeface="Helvetica Neue"/>
                <a:ea typeface="Helvetica Neue"/>
                <a:cs typeface="Helvetica Neue"/>
                <a:sym typeface="Helvetica Neue"/>
              </a:rPr>
              <a:t>WE ARE THE WORLD LEADER IN GREENHOUSE GAS EMISSIONS!</a:t>
            </a:r>
            <a:endParaRPr b="1" sz="2900">
              <a:solidFill>
                <a:srgbClr val="FFFFFF"/>
              </a:solidFill>
              <a:latin typeface="Helvetica Neue"/>
              <a:ea typeface="Helvetica Neue"/>
              <a:cs typeface="Helvetica Neue"/>
              <a:sym typeface="Helvetica Neue"/>
            </a:endParaRPr>
          </a:p>
          <a:p>
            <a:pPr indent="0" lvl="0" marL="0" rtl="0" algn="ctr">
              <a:spcBef>
                <a:spcPts val="0"/>
              </a:spcBef>
              <a:spcAft>
                <a:spcPts val="0"/>
              </a:spcAft>
              <a:buNone/>
            </a:pPr>
            <a:r>
              <a:t/>
            </a:r>
            <a:endParaRPr b="1" sz="2900">
              <a:latin typeface="Helvetica Neue"/>
              <a:ea typeface="Helvetica Neue"/>
              <a:cs typeface="Helvetica Neue"/>
              <a:sym typeface="Helvetica Neue"/>
            </a:endParaRPr>
          </a:p>
        </p:txBody>
      </p:sp>
      <p:pic>
        <p:nvPicPr>
          <p:cNvPr descr="Coal_CO2.jpg" id="221" name="Google Shape;221;p31"/>
          <p:cNvPicPr preferRelativeResize="0"/>
          <p:nvPr/>
        </p:nvPicPr>
        <p:blipFill rotWithShape="1">
          <a:blip r:embed="rId3">
            <a:alphaModFix/>
          </a:blip>
          <a:srcRect b="-7589" l="4351" r="1040" t="-4191"/>
          <a:stretch/>
        </p:blipFill>
        <p:spPr>
          <a:xfrm>
            <a:off x="4895850" y="250150"/>
            <a:ext cx="4280050" cy="637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0" y="302550"/>
            <a:ext cx="9144000" cy="11547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t" bIns="45700" lIns="91425" spcFirstLastPara="1" rIns="91425" wrap="square" tIns="45700">
            <a:noAutofit/>
          </a:bodyPr>
          <a:lstStyle/>
          <a:p>
            <a:pPr indent="0" lvl="0" marL="0" rtl="0" algn="l">
              <a:lnSpc>
                <a:spcPct val="100000"/>
              </a:lnSpc>
              <a:spcBef>
                <a:spcPts val="1900"/>
              </a:spcBef>
              <a:spcAft>
                <a:spcPts val="0"/>
              </a:spcAft>
              <a:buSzPts val="1100"/>
              <a:buNone/>
            </a:pPr>
            <a:r>
              <a:rPr b="1" lang="en-US" sz="3600">
                <a:solidFill>
                  <a:srgbClr val="FFFFFF"/>
                </a:solidFill>
                <a:latin typeface="Helvetica Neue"/>
                <a:ea typeface="Helvetica Neue"/>
                <a:cs typeface="Helvetica Neue"/>
                <a:sym typeface="Helvetica Neue"/>
              </a:rPr>
              <a:t>  </a:t>
            </a:r>
            <a:r>
              <a:rPr b="1" lang="en-US" sz="3600">
                <a:solidFill>
                  <a:srgbClr val="FFFFFF"/>
                </a:solidFill>
                <a:latin typeface="Helvetica Neue"/>
                <a:ea typeface="Helvetica Neue"/>
                <a:cs typeface="Helvetica Neue"/>
                <a:sym typeface="Helvetica Neue"/>
              </a:rPr>
              <a:t>ENERGY IS ALL AROUND US!</a:t>
            </a:r>
            <a:endParaRPr b="1" sz="3600">
              <a:solidFill>
                <a:srgbClr val="FFFFFF"/>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3600">
              <a:solidFill>
                <a:schemeClr val="lt1"/>
              </a:solidFill>
              <a:latin typeface="Helvetica Neue"/>
              <a:ea typeface="Helvetica Neue"/>
              <a:cs typeface="Helvetica Neue"/>
              <a:sym typeface="Helvetica Neue"/>
            </a:endParaRPr>
          </a:p>
        </p:txBody>
      </p:sp>
      <p:pic>
        <p:nvPicPr>
          <p:cNvPr descr="Electric Car.png" id="99" name="Google Shape;99;p14"/>
          <p:cNvPicPr preferRelativeResize="0"/>
          <p:nvPr/>
        </p:nvPicPr>
        <p:blipFill>
          <a:blip r:embed="rId3">
            <a:alphaModFix/>
          </a:blip>
          <a:stretch>
            <a:fillRect/>
          </a:stretch>
        </p:blipFill>
        <p:spPr>
          <a:xfrm>
            <a:off x="152400" y="2143050"/>
            <a:ext cx="8839198" cy="39642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magnifying_glass_hand_illustration_iStock-484086160_MED.jpg" id="226" name="Google Shape;226;p32"/>
          <p:cNvPicPr preferRelativeResize="0"/>
          <p:nvPr/>
        </p:nvPicPr>
        <p:blipFill rotWithShape="1">
          <a:blip r:embed="rId3">
            <a:alphaModFix/>
          </a:blip>
          <a:srcRect b="8970" l="6226" r="0" t="7038"/>
          <a:stretch/>
        </p:blipFill>
        <p:spPr>
          <a:xfrm>
            <a:off x="-25" y="0"/>
            <a:ext cx="9467875" cy="8077200"/>
          </a:xfrm>
          <a:prstGeom prst="rect">
            <a:avLst/>
          </a:prstGeom>
          <a:noFill/>
          <a:ln>
            <a:noFill/>
          </a:ln>
        </p:spPr>
      </p:pic>
      <p:sp>
        <p:nvSpPr>
          <p:cNvPr id="227" name="Google Shape;227;p32"/>
          <p:cNvSpPr txBox="1"/>
          <p:nvPr/>
        </p:nvSpPr>
        <p:spPr>
          <a:xfrm>
            <a:off x="3505200" y="1190625"/>
            <a:ext cx="2590800" cy="27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t>DID </a:t>
            </a:r>
            <a:br>
              <a:rPr b="1" lang="en-US" sz="4800"/>
            </a:br>
            <a:r>
              <a:rPr b="1" lang="en-US" sz="4800"/>
              <a:t>YOU </a:t>
            </a:r>
            <a:br>
              <a:rPr b="1" lang="en-US" sz="4800"/>
            </a:br>
            <a:r>
              <a:rPr b="1" lang="en-US" sz="4800"/>
              <a:t>KNOW?</a:t>
            </a:r>
            <a:endParaRPr b="1"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global_population_growing.png" id="232" name="Google Shape;232;p33"/>
          <p:cNvPicPr preferRelativeResize="0"/>
          <p:nvPr/>
        </p:nvPicPr>
        <p:blipFill>
          <a:blip r:embed="rId3">
            <a:alphaModFix/>
          </a:blip>
          <a:stretch>
            <a:fillRect/>
          </a:stretch>
        </p:blipFill>
        <p:spPr>
          <a:xfrm>
            <a:off x="152400" y="152400"/>
            <a:ext cx="8801677" cy="6553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earth_australia_iStock-157503219.jpg" id="237" name="Google Shape;237;p34"/>
          <p:cNvPicPr preferRelativeResize="0"/>
          <p:nvPr/>
        </p:nvPicPr>
        <p:blipFill rotWithShape="1">
          <a:blip r:embed="rId3">
            <a:alphaModFix/>
          </a:blip>
          <a:srcRect b="-749" l="-11209" r="-10637" t="2101"/>
          <a:stretch/>
        </p:blipFill>
        <p:spPr>
          <a:xfrm>
            <a:off x="0" y="0"/>
            <a:ext cx="9144000" cy="6858000"/>
          </a:xfrm>
          <a:prstGeom prst="rect">
            <a:avLst/>
          </a:prstGeom>
          <a:noFill/>
          <a:ln>
            <a:noFill/>
          </a:ln>
        </p:spPr>
      </p:pic>
      <p:sp>
        <p:nvSpPr>
          <p:cNvPr id="238" name="Google Shape;238;p34"/>
          <p:cNvSpPr/>
          <p:nvPr/>
        </p:nvSpPr>
        <p:spPr>
          <a:xfrm>
            <a:off x="125" y="302550"/>
            <a:ext cx="9144000" cy="1671000"/>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br>
              <a:rPr b="1" lang="en-US" sz="3000">
                <a:solidFill>
                  <a:srgbClr val="FFFFFF"/>
                </a:solidFill>
                <a:latin typeface="Helvetica Neue"/>
                <a:ea typeface="Helvetica Neue"/>
                <a:cs typeface="Helvetica Neue"/>
                <a:sym typeface="Helvetica Neue"/>
              </a:rPr>
            </a:br>
            <a:r>
              <a:rPr b="1" lang="en-US" sz="3000">
                <a:solidFill>
                  <a:srgbClr val="FFFFFF"/>
                </a:solidFill>
                <a:latin typeface="Helvetica Neue"/>
                <a:ea typeface="Helvetica Neue"/>
                <a:cs typeface="Helvetica Neue"/>
                <a:sym typeface="Helvetica Neue"/>
              </a:rPr>
              <a:t>WHAT WILL WE DO WHEN OUR COAL, OIL AND PETROLEUM RUNS OUT?</a:t>
            </a:r>
            <a:endParaRPr b="1" sz="3000">
              <a:solidFill>
                <a:srgbClr val="FFFFFF"/>
              </a:solidFill>
              <a:latin typeface="Helvetica Neue"/>
              <a:ea typeface="Helvetica Neue"/>
              <a:cs typeface="Helvetica Neue"/>
              <a:sym typeface="Helvetica Neue"/>
            </a:endParaRPr>
          </a:p>
          <a:p>
            <a:pPr indent="0" lvl="0" marL="0" marR="0" rtl="0" algn="ctr">
              <a:spcBef>
                <a:spcPts val="0"/>
              </a:spcBef>
              <a:spcAft>
                <a:spcPts val="0"/>
              </a:spcAft>
              <a:buNone/>
            </a:pPr>
            <a:r>
              <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p:nvPr/>
        </p:nvSpPr>
        <p:spPr>
          <a:xfrm>
            <a:off x="0" y="302550"/>
            <a:ext cx="9144000" cy="11883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4000">
              <a:solidFill>
                <a:schemeClr val="lt1"/>
              </a:solidFill>
              <a:latin typeface="Helvetica Neue"/>
              <a:ea typeface="Helvetica Neue"/>
              <a:cs typeface="Helvetica Neue"/>
              <a:sym typeface="Helvetica Neue"/>
            </a:endParaRPr>
          </a:p>
        </p:txBody>
      </p:sp>
      <p:pic>
        <p:nvPicPr>
          <p:cNvPr descr="solar_wind_farm_sunset_iStock-827545812.jpg" id="244" name="Google Shape;244;p35"/>
          <p:cNvPicPr preferRelativeResize="0"/>
          <p:nvPr/>
        </p:nvPicPr>
        <p:blipFill rotWithShape="1">
          <a:blip r:embed="rId3">
            <a:alphaModFix/>
          </a:blip>
          <a:srcRect b="0" l="15503" r="3831" t="0"/>
          <a:stretch/>
        </p:blipFill>
        <p:spPr>
          <a:xfrm>
            <a:off x="0" y="0"/>
            <a:ext cx="9144000" cy="6858000"/>
          </a:xfrm>
          <a:prstGeom prst="rect">
            <a:avLst/>
          </a:prstGeom>
          <a:noFill/>
          <a:ln>
            <a:noFill/>
          </a:ln>
        </p:spPr>
      </p:pic>
      <p:sp>
        <p:nvSpPr>
          <p:cNvPr id="245" name="Google Shape;245;p35"/>
          <p:cNvSpPr/>
          <p:nvPr/>
        </p:nvSpPr>
        <p:spPr>
          <a:xfrm>
            <a:off x="202450" y="1112453"/>
            <a:ext cx="4661400" cy="40767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rtl="0" algn="ctr">
              <a:lnSpc>
                <a:spcPct val="90000"/>
              </a:lnSpc>
              <a:spcBef>
                <a:spcPts val="900"/>
              </a:spcBef>
              <a:spcAft>
                <a:spcPts val="0"/>
              </a:spcAft>
              <a:buClr>
                <a:schemeClr val="dk1"/>
              </a:buClr>
              <a:buSzPts val="1100"/>
              <a:buFont typeface="Arial"/>
              <a:buNone/>
            </a:pPr>
            <a:r>
              <a:rPr b="1" lang="en-US" sz="3000">
                <a:solidFill>
                  <a:srgbClr val="FFFFFF"/>
                </a:solidFill>
                <a:latin typeface="Helvetica Neue"/>
                <a:ea typeface="Helvetica Neue"/>
                <a:cs typeface="Helvetica Neue"/>
                <a:sym typeface="Helvetica Neue"/>
              </a:rPr>
              <a:t>WHAT ABOUT RENEWABLE ENERGY?</a:t>
            </a:r>
            <a:br>
              <a:rPr b="1" lang="en-US" sz="3000">
                <a:solidFill>
                  <a:srgbClr val="FFFFFF"/>
                </a:solidFill>
                <a:latin typeface="Helvetica Neue"/>
                <a:ea typeface="Helvetica Neue"/>
                <a:cs typeface="Helvetica Neue"/>
                <a:sym typeface="Helvetica Neue"/>
              </a:rPr>
            </a:br>
            <a:endParaRPr b="1" sz="3000">
              <a:solidFill>
                <a:srgbClr val="FFFFFF"/>
              </a:solidFill>
              <a:latin typeface="Helvetica Neue"/>
              <a:ea typeface="Helvetica Neue"/>
              <a:cs typeface="Helvetica Neue"/>
              <a:sym typeface="Helvetica Neue"/>
            </a:endParaRPr>
          </a:p>
          <a:p>
            <a:pPr indent="0" lvl="0" marL="0" rtl="0" algn="ctr">
              <a:lnSpc>
                <a:spcPct val="90000"/>
              </a:lnSpc>
              <a:spcBef>
                <a:spcPts val="900"/>
              </a:spcBef>
              <a:spcAft>
                <a:spcPts val="0"/>
              </a:spcAft>
              <a:buClr>
                <a:schemeClr val="dk1"/>
              </a:buClr>
              <a:buSzPts val="1100"/>
              <a:buFont typeface="Arial"/>
              <a:buNone/>
            </a:pPr>
            <a:r>
              <a:rPr b="1" lang="en-US" sz="3000">
                <a:solidFill>
                  <a:srgbClr val="FFFFFF"/>
                </a:solidFill>
                <a:latin typeface="Helvetica Neue"/>
                <a:ea typeface="Helvetica Neue"/>
                <a:cs typeface="Helvetica Neue"/>
                <a:sym typeface="Helvetica Neue"/>
              </a:rPr>
              <a:t>CAN’T WE USE SOME GREEN ENERGY?</a:t>
            </a:r>
            <a:br>
              <a:rPr b="1" lang="en-US" sz="3000">
                <a:solidFill>
                  <a:srgbClr val="FFFFFF"/>
                </a:solidFill>
                <a:latin typeface="Helvetica Neue"/>
                <a:ea typeface="Helvetica Neue"/>
                <a:cs typeface="Helvetica Neue"/>
                <a:sym typeface="Helvetica Neue"/>
              </a:rPr>
            </a:br>
            <a:endParaRPr b="1" sz="3000">
              <a:solidFill>
                <a:srgbClr val="FFFFFF"/>
              </a:solidFill>
              <a:latin typeface="Helvetica Neue"/>
              <a:ea typeface="Helvetica Neue"/>
              <a:cs typeface="Helvetica Neue"/>
              <a:sym typeface="Helvetica Neue"/>
            </a:endParaRPr>
          </a:p>
          <a:p>
            <a:pPr indent="0" lvl="0" marL="0" rtl="0" algn="ctr">
              <a:lnSpc>
                <a:spcPct val="90000"/>
              </a:lnSpc>
              <a:spcBef>
                <a:spcPts val="900"/>
              </a:spcBef>
              <a:spcAft>
                <a:spcPts val="0"/>
              </a:spcAft>
              <a:buClr>
                <a:schemeClr val="dk1"/>
              </a:buClr>
              <a:buSzPts val="1100"/>
              <a:buFont typeface="Arial"/>
              <a:buNone/>
            </a:pPr>
            <a:r>
              <a:rPr b="1" lang="en-US" sz="3000">
                <a:solidFill>
                  <a:srgbClr val="FFFFFF"/>
                </a:solidFill>
                <a:latin typeface="Helvetica Neue"/>
                <a:ea typeface="Helvetica Neue"/>
                <a:cs typeface="Helvetica Neue"/>
                <a:sym typeface="Helvetica Neue"/>
              </a:rPr>
              <a:t>LET’S TAKE A LOOK…</a:t>
            </a:r>
            <a:endParaRPr b="1" sz="3000">
              <a:solidFill>
                <a:srgbClr val="FFFFFF"/>
              </a:solidFill>
              <a:latin typeface="Helvetica Neue"/>
              <a:ea typeface="Helvetica Neue"/>
              <a:cs typeface="Helvetica Neue"/>
              <a:sym typeface="Helvetica Neue"/>
            </a:endParaRPr>
          </a:p>
          <a:p>
            <a:pPr indent="0" lvl="0" marL="0" marR="0" rtl="0" algn="ctr">
              <a:lnSpc>
                <a:spcPct val="90000"/>
              </a:lnSpc>
              <a:spcBef>
                <a:spcPts val="0"/>
              </a:spcBef>
              <a:spcAft>
                <a:spcPts val="0"/>
              </a:spcAft>
              <a:buNone/>
            </a:pPr>
            <a:r>
              <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0" y="-40625"/>
            <a:ext cx="9144000" cy="1122600"/>
          </a:xfrm>
          <a:prstGeom prst="rect">
            <a:avLst/>
          </a:prstGeom>
          <a:solidFill>
            <a:srgbClr val="0092D2"/>
          </a:solidFill>
          <a:ln>
            <a:noFill/>
          </a:ln>
        </p:spPr>
        <p:txBody>
          <a:bodyPr anchorCtr="0" anchor="t" bIns="45700" lIns="91425" spcFirstLastPara="1" rIns="91425" wrap="square" tIns="45700">
            <a:noAutofit/>
          </a:bodyPr>
          <a:lstStyle/>
          <a:p>
            <a:pPr indent="0" lvl="0" marL="0" marR="0" rtl="0" algn="ctr">
              <a:lnSpc>
                <a:spcPct val="90000"/>
              </a:lnSpc>
              <a:spcBef>
                <a:spcPts val="760"/>
              </a:spcBef>
              <a:spcAft>
                <a:spcPts val="0"/>
              </a:spcAft>
              <a:buClr>
                <a:schemeClr val="dk1"/>
              </a:buClr>
              <a:buFont typeface="Arial"/>
              <a:buNone/>
            </a:pPr>
            <a:r>
              <a:rPr b="1" lang="en-US" sz="3000">
                <a:solidFill>
                  <a:srgbClr val="FFFFFF"/>
                </a:solidFill>
                <a:latin typeface="Helvetica Neue"/>
                <a:ea typeface="Helvetica Neue"/>
                <a:cs typeface="Helvetica Neue"/>
                <a:sym typeface="Helvetica Neue"/>
              </a:rPr>
              <a:t>SOLAR POWER CONVERTS SUNLIGHT INTO ELECTRICITY…</a:t>
            </a:r>
            <a:r>
              <a:rPr b="1" lang="en-US" sz="2400">
                <a:solidFill>
                  <a:schemeClr val="dk1"/>
                </a:solidFill>
                <a:latin typeface="Helvetica Neue"/>
                <a:ea typeface="Helvetica Neue"/>
                <a:cs typeface="Helvetica Neue"/>
                <a:sym typeface="Helvetica Neue"/>
              </a:rPr>
              <a:t> </a:t>
            </a:r>
            <a:r>
              <a:rPr b="1" lang="en-US" sz="2400">
                <a:solidFill>
                  <a:schemeClr val="dk1"/>
                </a:solidFill>
                <a:latin typeface="Helvetica Neue"/>
                <a:ea typeface="Helvetica Neue"/>
                <a:cs typeface="Helvetica Neue"/>
                <a:sym typeface="Helvetica Neue"/>
              </a:rPr>
              <a:t>   </a:t>
            </a:r>
            <a:endParaRPr b="1" sz="2400">
              <a:solidFill>
                <a:schemeClr val="lt1"/>
              </a:solidFill>
              <a:latin typeface="Helvetica Neue"/>
              <a:ea typeface="Helvetica Neue"/>
              <a:cs typeface="Helvetica Neue"/>
              <a:sym typeface="Helvetica Neue"/>
            </a:endParaRPr>
          </a:p>
        </p:txBody>
      </p:sp>
      <p:pic>
        <p:nvPicPr>
          <p:cNvPr descr="How-Solar-Power-Works.jpg" id="252" name="Google Shape;252;p36"/>
          <p:cNvPicPr preferRelativeResize="0"/>
          <p:nvPr/>
        </p:nvPicPr>
        <p:blipFill>
          <a:blip r:embed="rId3">
            <a:alphaModFix/>
          </a:blip>
          <a:stretch>
            <a:fillRect/>
          </a:stretch>
        </p:blipFill>
        <p:spPr>
          <a:xfrm>
            <a:off x="512799" y="1081975"/>
            <a:ext cx="8113425" cy="569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iStock-157503404.jpg" id="258" name="Google Shape;258;p37"/>
          <p:cNvPicPr preferRelativeResize="0"/>
          <p:nvPr/>
        </p:nvPicPr>
        <p:blipFill rotWithShape="1">
          <a:blip r:embed="rId3">
            <a:alphaModFix/>
          </a:blip>
          <a:srcRect b="2130" l="13303" r="1415" t="1919"/>
          <a:stretch/>
        </p:blipFill>
        <p:spPr>
          <a:xfrm>
            <a:off x="0" y="0"/>
            <a:ext cx="9143999" cy="6858001"/>
          </a:xfrm>
          <a:prstGeom prst="rect">
            <a:avLst/>
          </a:prstGeom>
          <a:noFill/>
          <a:ln>
            <a:noFill/>
          </a:ln>
        </p:spPr>
      </p:pic>
      <p:sp>
        <p:nvSpPr>
          <p:cNvPr id="259" name="Google Shape;259;p37"/>
          <p:cNvSpPr/>
          <p:nvPr/>
        </p:nvSpPr>
        <p:spPr>
          <a:xfrm>
            <a:off x="495300" y="567700"/>
            <a:ext cx="4140000" cy="54675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rPr b="1" lang="en-US" sz="3300">
                <a:solidFill>
                  <a:srgbClr val="FFFFFF"/>
                </a:solidFill>
                <a:latin typeface="Helvetica Neue"/>
                <a:ea typeface="Helvetica Neue"/>
                <a:cs typeface="Helvetica Neue"/>
                <a:sym typeface="Helvetica Neue"/>
              </a:rPr>
              <a:t>THE AMOUNT OF SOLAR ENERGY THAT HITS AUSTRALIA IN ONE DAY COULD SUPPLY ENERGY FOR THE WHOLE WORLD FOR HALF A YEAR!</a:t>
            </a:r>
            <a:endParaRPr b="1" sz="3300">
              <a:solidFill>
                <a:srgbClr val="FFFFFF"/>
              </a:solidFill>
              <a:latin typeface="Helvetica Neue"/>
              <a:ea typeface="Helvetica Neue"/>
              <a:cs typeface="Helvetica Neue"/>
              <a:sym typeface="Helvetica Neue"/>
            </a:endParaRPr>
          </a:p>
          <a:p>
            <a:pPr indent="0" lvl="0" marL="0" marR="0" rtl="0" algn="ctr">
              <a:lnSpc>
                <a:spcPct val="90000"/>
              </a:lnSpc>
              <a:spcBef>
                <a:spcPts val="0"/>
              </a:spcBef>
              <a:spcAft>
                <a:spcPts val="0"/>
              </a:spcAft>
              <a:buNone/>
            </a:pPr>
            <a:r>
              <a:t/>
            </a:r>
            <a:endParaRPr b="1" sz="3300">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nvSpPr>
        <p:spPr>
          <a:xfrm>
            <a:off x="0" y="-40625"/>
            <a:ext cx="9144000" cy="885600"/>
          </a:xfrm>
          <a:prstGeom prst="rect">
            <a:avLst/>
          </a:prstGeom>
          <a:solidFill>
            <a:srgbClr val="0092D2"/>
          </a:solidFill>
          <a:ln>
            <a:noFill/>
          </a:ln>
        </p:spPr>
        <p:txBody>
          <a:bodyPr anchorCtr="0" anchor="t" bIns="45700" lIns="91425" spcFirstLastPara="1" rIns="91425" wrap="square" tIns="45700">
            <a:noAutofit/>
          </a:bodyPr>
          <a:lstStyle/>
          <a:p>
            <a:pPr indent="0" lvl="0" marL="0" marR="0" rtl="0" algn="l">
              <a:lnSpc>
                <a:spcPct val="90000"/>
              </a:lnSpc>
              <a:spcBef>
                <a:spcPts val="760"/>
              </a:spcBef>
              <a:spcAft>
                <a:spcPts val="0"/>
              </a:spcAft>
              <a:buClr>
                <a:schemeClr val="dk1"/>
              </a:buClr>
              <a:buFont typeface="Arial"/>
              <a:buNone/>
            </a:pPr>
            <a:r>
              <a:rPr b="1" lang="en-US" sz="3400">
                <a:solidFill>
                  <a:srgbClr val="FFFFFF"/>
                </a:solidFill>
                <a:latin typeface="Calibri"/>
                <a:ea typeface="Calibri"/>
                <a:cs typeface="Calibri"/>
                <a:sym typeface="Calibri"/>
              </a:rPr>
              <a:t>    WIND FARMS CONVERT WIND TO ELECTRICITY</a:t>
            </a:r>
            <a:r>
              <a:rPr lang="en-US" sz="1100">
                <a:solidFill>
                  <a:schemeClr val="dk1"/>
                </a:solidFill>
              </a:rPr>
              <a:t> </a:t>
            </a:r>
            <a:r>
              <a:rPr lang="en-US" sz="3000">
                <a:solidFill>
                  <a:schemeClr val="dk1"/>
                </a:solidFill>
                <a:latin typeface="Helvetica Neue"/>
                <a:ea typeface="Helvetica Neue"/>
                <a:cs typeface="Helvetica Neue"/>
                <a:sym typeface="Helvetica Neue"/>
              </a:rPr>
              <a:t>  </a:t>
            </a:r>
            <a:endParaRPr b="1" sz="3000">
              <a:solidFill>
                <a:schemeClr val="lt1"/>
              </a:solidFill>
              <a:latin typeface="Helvetica Neue"/>
              <a:ea typeface="Helvetica Neue"/>
              <a:cs typeface="Helvetica Neue"/>
              <a:sym typeface="Helvetica Neue"/>
            </a:endParaRPr>
          </a:p>
        </p:txBody>
      </p:sp>
      <p:pic>
        <p:nvPicPr>
          <p:cNvPr descr="How-Wind-Power-Works.jpg" id="266" name="Google Shape;266;p38"/>
          <p:cNvPicPr preferRelativeResize="0"/>
          <p:nvPr/>
        </p:nvPicPr>
        <p:blipFill>
          <a:blip r:embed="rId3">
            <a:alphaModFix/>
          </a:blip>
          <a:stretch>
            <a:fillRect/>
          </a:stretch>
        </p:blipFill>
        <p:spPr>
          <a:xfrm>
            <a:off x="76200" y="895409"/>
            <a:ext cx="8911826" cy="59625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electric-car-charge.jpg" id="272" name="Google Shape;272;p39"/>
          <p:cNvPicPr preferRelativeResize="0"/>
          <p:nvPr/>
        </p:nvPicPr>
        <p:blipFill rotWithShape="1">
          <a:blip r:embed="rId3">
            <a:alphaModFix/>
          </a:blip>
          <a:srcRect b="714" l="2410" r="1555" t="0"/>
          <a:stretch/>
        </p:blipFill>
        <p:spPr>
          <a:xfrm>
            <a:off x="4287750" y="152400"/>
            <a:ext cx="4703851" cy="6511000"/>
          </a:xfrm>
          <a:prstGeom prst="rect">
            <a:avLst/>
          </a:prstGeom>
          <a:noFill/>
          <a:ln>
            <a:noFill/>
          </a:ln>
        </p:spPr>
      </p:pic>
      <p:sp>
        <p:nvSpPr>
          <p:cNvPr id="273" name="Google Shape;273;p39"/>
          <p:cNvSpPr/>
          <p:nvPr/>
        </p:nvSpPr>
        <p:spPr>
          <a:xfrm>
            <a:off x="588500" y="670175"/>
            <a:ext cx="3303000" cy="5224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br>
              <a:rPr b="1" lang="en-US" sz="3000">
                <a:solidFill>
                  <a:schemeClr val="dk2"/>
                </a:solidFill>
                <a:latin typeface="Helvetica Neue"/>
                <a:ea typeface="Helvetica Neue"/>
                <a:cs typeface="Helvetica Neue"/>
                <a:sym typeface="Helvetica Neue"/>
              </a:rPr>
            </a:br>
            <a:br>
              <a:rPr b="1" lang="en-US" sz="3000">
                <a:solidFill>
                  <a:schemeClr val="dk2"/>
                </a:solidFill>
                <a:latin typeface="Helvetica Neue"/>
                <a:ea typeface="Helvetica Neue"/>
                <a:cs typeface="Helvetica Neue"/>
                <a:sym typeface="Helvetica Neue"/>
              </a:rPr>
            </a:br>
            <a:r>
              <a:rPr b="1" lang="en-US" sz="3000">
                <a:solidFill>
                  <a:schemeClr val="dk2"/>
                </a:solidFill>
                <a:latin typeface="Helvetica Neue"/>
                <a:ea typeface="Helvetica Neue"/>
                <a:cs typeface="Helvetica Neue"/>
                <a:sym typeface="Helvetica Neue"/>
              </a:rPr>
              <a:t>AUSTRALIA HAS THE POTENTIAL TO BE THE WORLD LEADER IN RENEWABLE ENERGY TECHNOLOGIES</a:t>
            </a:r>
            <a:endParaRPr b="1" sz="3000">
              <a:solidFill>
                <a:schemeClr val="dk2"/>
              </a:solidFill>
              <a:latin typeface="Helvetica Neue"/>
              <a:ea typeface="Helvetica Neue"/>
              <a:cs typeface="Helvetica Neue"/>
              <a:sym typeface="Helvetica Neue"/>
            </a:endParaRPr>
          </a:p>
          <a:p>
            <a:pPr indent="-139700" lvl="0" marL="342900" rtl="0" algn="l">
              <a:spcBef>
                <a:spcPts val="640"/>
              </a:spcBef>
              <a:spcAft>
                <a:spcPts val="0"/>
              </a:spcAft>
              <a:buClr>
                <a:schemeClr val="dk1"/>
              </a:buClr>
              <a:buSzPts val="1100"/>
              <a:buFont typeface="Arial"/>
              <a:buNone/>
            </a:pPr>
            <a:r>
              <a:t/>
            </a:r>
            <a:endParaRPr sz="30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magnifying_glass_hand_illustration_iStock-484086160_MED.jpg" id="279" name="Google Shape;279;p40"/>
          <p:cNvPicPr preferRelativeResize="0"/>
          <p:nvPr/>
        </p:nvPicPr>
        <p:blipFill rotWithShape="1">
          <a:blip r:embed="rId3">
            <a:alphaModFix/>
          </a:blip>
          <a:srcRect b="8970" l="6226" r="0" t="7038"/>
          <a:stretch/>
        </p:blipFill>
        <p:spPr>
          <a:xfrm>
            <a:off x="-25" y="0"/>
            <a:ext cx="9467875" cy="8077200"/>
          </a:xfrm>
          <a:prstGeom prst="rect">
            <a:avLst/>
          </a:prstGeom>
          <a:noFill/>
          <a:ln>
            <a:noFill/>
          </a:ln>
        </p:spPr>
      </p:pic>
      <p:sp>
        <p:nvSpPr>
          <p:cNvPr id="280" name="Google Shape;280;p40"/>
          <p:cNvSpPr txBox="1"/>
          <p:nvPr/>
        </p:nvSpPr>
        <p:spPr>
          <a:xfrm>
            <a:off x="3505200" y="1190625"/>
            <a:ext cx="2590800" cy="27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t>DID </a:t>
            </a:r>
            <a:br>
              <a:rPr b="1" lang="en-US" sz="4800"/>
            </a:br>
            <a:r>
              <a:rPr b="1" lang="en-US" sz="4800"/>
              <a:t>YOU </a:t>
            </a:r>
            <a:br>
              <a:rPr b="1" lang="en-US" sz="4800"/>
            </a:br>
            <a:r>
              <a:rPr b="1" lang="en-US" sz="4800"/>
              <a:t>KNOW?</a:t>
            </a:r>
            <a:endParaRPr b="1" sz="4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light switch.jpg" id="286" name="Google Shape;286;p41"/>
          <p:cNvPicPr preferRelativeResize="0"/>
          <p:nvPr/>
        </p:nvPicPr>
        <p:blipFill rotWithShape="1">
          <a:blip r:embed="rId3">
            <a:alphaModFix/>
          </a:blip>
          <a:srcRect b="0" l="556" r="0" t="0"/>
          <a:stretch/>
        </p:blipFill>
        <p:spPr>
          <a:xfrm>
            <a:off x="0" y="0"/>
            <a:ext cx="9144000" cy="6858000"/>
          </a:xfrm>
          <a:prstGeom prst="rect">
            <a:avLst/>
          </a:prstGeom>
          <a:noFill/>
          <a:ln>
            <a:noFill/>
          </a:ln>
        </p:spPr>
      </p:pic>
      <p:sp>
        <p:nvSpPr>
          <p:cNvPr id="287" name="Google Shape;287;p41"/>
          <p:cNvSpPr txBox="1"/>
          <p:nvPr/>
        </p:nvSpPr>
        <p:spPr>
          <a:xfrm>
            <a:off x="156125" y="-58725"/>
            <a:ext cx="8587500" cy="15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Clr>
                <a:schemeClr val="dk1"/>
              </a:buClr>
              <a:buSzPts val="1100"/>
              <a:buFont typeface="Arial"/>
              <a:buNone/>
            </a:pPr>
            <a:r>
              <a:rPr b="1" lang="en-US" sz="2400">
                <a:solidFill>
                  <a:schemeClr val="dk1"/>
                </a:solidFill>
                <a:latin typeface="Helvetica Neue"/>
                <a:ea typeface="Helvetica Neue"/>
                <a:cs typeface="Helvetica Neue"/>
                <a:sym typeface="Helvetica Neue"/>
              </a:rPr>
              <a:t>THERE ARE LOTS OF PEOPLE AROUND THE WORLD WORKING HARD TO CREATE NEW TECHNOLOGIES THAT ARE CHEAPER AND EASIER TO USE.</a:t>
            </a:r>
            <a:endParaRPr b="1" sz="2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2400">
              <a:latin typeface="Helvetica Neue"/>
              <a:ea typeface="Helvetica Neue"/>
              <a:cs typeface="Helvetica Neue"/>
              <a:sym typeface="Helvetica Neue"/>
            </a:endParaRPr>
          </a:p>
        </p:txBody>
      </p:sp>
      <p:sp>
        <p:nvSpPr>
          <p:cNvPr id="288" name="Google Shape;288;p41"/>
          <p:cNvSpPr txBox="1"/>
          <p:nvPr/>
        </p:nvSpPr>
        <p:spPr>
          <a:xfrm>
            <a:off x="732650" y="4798075"/>
            <a:ext cx="3903300" cy="177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700"/>
              </a:spcBef>
              <a:spcAft>
                <a:spcPts val="0"/>
              </a:spcAft>
              <a:buClr>
                <a:schemeClr val="dk1"/>
              </a:buClr>
              <a:buSzPts val="1100"/>
              <a:buFont typeface="Arial"/>
              <a:buNone/>
            </a:pPr>
            <a:r>
              <a:rPr b="1" lang="en-US" sz="3000">
                <a:solidFill>
                  <a:schemeClr val="dk1"/>
                </a:solidFill>
                <a:latin typeface="Helvetica Neue"/>
                <a:ea typeface="Helvetica Neue"/>
                <a:cs typeface="Helvetica Neue"/>
                <a:sym typeface="Helvetica Neue"/>
              </a:rPr>
              <a:t>BUT THEY NEED YOUR HELP!</a:t>
            </a:r>
            <a:endParaRPr b="1" sz="30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sz="30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television_watching_remote_iStock-598674382_feature.jpg" id="105" name="Google Shape;105;p15"/>
          <p:cNvPicPr preferRelativeResize="0"/>
          <p:nvPr/>
        </p:nvPicPr>
        <p:blipFill rotWithShape="1">
          <a:blip r:embed="rId3">
            <a:alphaModFix/>
          </a:blip>
          <a:srcRect b="1780" l="6935" r="2990" t="1480"/>
          <a:stretch/>
        </p:blipFill>
        <p:spPr>
          <a:xfrm>
            <a:off x="0" y="0"/>
            <a:ext cx="9144000" cy="6858000"/>
          </a:xfrm>
          <a:prstGeom prst="rect">
            <a:avLst/>
          </a:prstGeom>
          <a:noFill/>
          <a:ln>
            <a:noFill/>
          </a:ln>
        </p:spPr>
      </p:pic>
      <p:sp>
        <p:nvSpPr>
          <p:cNvPr id="106" name="Google Shape;106;p15"/>
          <p:cNvSpPr/>
          <p:nvPr/>
        </p:nvSpPr>
        <p:spPr>
          <a:xfrm>
            <a:off x="0" y="302550"/>
            <a:ext cx="9144000" cy="1154700"/>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rtl="0" algn="l">
              <a:lnSpc>
                <a:spcPct val="100000"/>
              </a:lnSpc>
              <a:spcBef>
                <a:spcPts val="1900"/>
              </a:spcBef>
              <a:spcAft>
                <a:spcPts val="0"/>
              </a:spcAft>
              <a:buClr>
                <a:schemeClr val="dk1"/>
              </a:buClr>
              <a:buSzPts val="1100"/>
              <a:buFont typeface="Arial"/>
              <a:buNone/>
            </a:pPr>
            <a:r>
              <a:rPr b="1" lang="en-US" sz="3600">
                <a:solidFill>
                  <a:srgbClr val="FFFFFF"/>
                </a:solidFill>
                <a:latin typeface="Helvetica Neue"/>
                <a:ea typeface="Helvetica Neue"/>
                <a:cs typeface="Helvetica Neue"/>
                <a:sym typeface="Helvetica Neue"/>
              </a:rPr>
              <a:t>WE USE ENERGY TO WATCH TV</a:t>
            </a:r>
            <a:endParaRPr b="1" sz="3600">
              <a:solidFill>
                <a:srgbClr val="FFFFFF"/>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3600">
              <a:solidFill>
                <a:schemeClr val="lt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nvSpPr>
        <p:spPr>
          <a:xfrm>
            <a:off x="0" y="416575"/>
            <a:ext cx="9144000" cy="885600"/>
          </a:xfrm>
          <a:prstGeom prst="rect">
            <a:avLst/>
          </a:prstGeom>
          <a:solidFill>
            <a:srgbClr val="0092D2"/>
          </a:solidFill>
          <a:ln>
            <a:noFill/>
          </a:ln>
        </p:spPr>
        <p:txBody>
          <a:bodyPr anchorCtr="0" anchor="t" bIns="45700" lIns="91425" spcFirstLastPara="1" rIns="91425" wrap="square" tIns="45700">
            <a:noAutofit/>
          </a:bodyPr>
          <a:lstStyle/>
          <a:p>
            <a:pPr indent="457200" lvl="0" marL="914400" marR="0" rtl="0" algn="l">
              <a:lnSpc>
                <a:spcPct val="90000"/>
              </a:lnSpc>
              <a:spcBef>
                <a:spcPts val="760"/>
              </a:spcBef>
              <a:spcAft>
                <a:spcPts val="0"/>
              </a:spcAft>
              <a:buClr>
                <a:schemeClr val="dk1"/>
              </a:buClr>
              <a:buFont typeface="Arial"/>
              <a:buNone/>
            </a:pPr>
            <a:r>
              <a:rPr b="1" lang="en-US" sz="3000">
                <a:solidFill>
                  <a:srgbClr val="FFFFFF"/>
                </a:solidFill>
                <a:latin typeface="Helvetica Neue"/>
                <a:ea typeface="Helvetica Neue"/>
                <a:cs typeface="Helvetica Neue"/>
                <a:sym typeface="Helvetica Neue"/>
              </a:rPr>
              <a:t>  TIPS FOR SAVING ENERGY…</a:t>
            </a:r>
            <a:r>
              <a:rPr lang="en-US" sz="3000">
                <a:solidFill>
                  <a:schemeClr val="dk1"/>
                </a:solidFill>
                <a:latin typeface="Helvetica Neue"/>
                <a:ea typeface="Helvetica Neue"/>
                <a:cs typeface="Helvetica Neue"/>
                <a:sym typeface="Helvetica Neue"/>
              </a:rPr>
              <a:t>  </a:t>
            </a:r>
            <a:endParaRPr b="1" sz="3000">
              <a:solidFill>
                <a:schemeClr val="lt1"/>
              </a:solidFill>
              <a:latin typeface="Helvetica Neue"/>
              <a:ea typeface="Helvetica Neue"/>
              <a:cs typeface="Helvetica Neue"/>
              <a:sym typeface="Helvetica Neue"/>
            </a:endParaRPr>
          </a:p>
        </p:txBody>
      </p:sp>
      <p:pic>
        <p:nvPicPr>
          <p:cNvPr descr="brushtail possum sleeping in a roof.jpg" id="295" name="Google Shape;295;p42"/>
          <p:cNvPicPr preferRelativeResize="0"/>
          <p:nvPr/>
        </p:nvPicPr>
        <p:blipFill rotWithShape="1">
          <a:blip r:embed="rId3">
            <a:alphaModFix/>
          </a:blip>
          <a:srcRect b="0" l="5044" r="2908" t="-3950"/>
          <a:stretch/>
        </p:blipFill>
        <p:spPr>
          <a:xfrm>
            <a:off x="0" y="0"/>
            <a:ext cx="9144000" cy="6858001"/>
          </a:xfrm>
          <a:prstGeom prst="rect">
            <a:avLst/>
          </a:prstGeom>
          <a:noFill/>
          <a:ln>
            <a:noFill/>
          </a:ln>
        </p:spPr>
      </p:pic>
      <p:sp>
        <p:nvSpPr>
          <p:cNvPr id="296" name="Google Shape;296;p42"/>
          <p:cNvSpPr txBox="1"/>
          <p:nvPr/>
        </p:nvSpPr>
        <p:spPr>
          <a:xfrm>
            <a:off x="0" y="-40625"/>
            <a:ext cx="9144000" cy="885600"/>
          </a:xfrm>
          <a:prstGeom prst="rect">
            <a:avLst/>
          </a:prstGeom>
          <a:solidFill>
            <a:srgbClr val="0092D2"/>
          </a:solidFill>
          <a:ln>
            <a:noFill/>
          </a:ln>
        </p:spPr>
        <p:txBody>
          <a:bodyPr anchorCtr="0" anchor="t" bIns="45700" lIns="91425" spcFirstLastPara="1" rIns="91425" wrap="square" tIns="45700">
            <a:noAutofit/>
          </a:bodyPr>
          <a:lstStyle/>
          <a:p>
            <a:pPr indent="457200" lvl="0" marL="1828800" marR="0" rtl="0" algn="l">
              <a:lnSpc>
                <a:spcPct val="90000"/>
              </a:lnSpc>
              <a:spcBef>
                <a:spcPts val="760"/>
              </a:spcBef>
              <a:spcAft>
                <a:spcPts val="0"/>
              </a:spcAft>
              <a:buClr>
                <a:schemeClr val="dk1"/>
              </a:buClr>
              <a:buFont typeface="Arial"/>
              <a:buNone/>
            </a:pPr>
            <a:r>
              <a:rPr b="1" lang="en-US" sz="3600">
                <a:solidFill>
                  <a:srgbClr val="FFFFFF"/>
                </a:solidFill>
                <a:latin typeface="Helvetica Neue"/>
                <a:ea typeface="Helvetica Neue"/>
                <a:cs typeface="Helvetica Neue"/>
                <a:sym typeface="Helvetica Neue"/>
              </a:rPr>
              <a:t>ENERGY SAVING TIPS</a:t>
            </a:r>
            <a:r>
              <a:rPr lang="en-US" sz="3000">
                <a:solidFill>
                  <a:schemeClr val="dk1"/>
                </a:solidFill>
                <a:latin typeface="Helvetica Neue"/>
                <a:ea typeface="Helvetica Neue"/>
                <a:cs typeface="Helvetica Neue"/>
                <a:sym typeface="Helvetica Neue"/>
              </a:rPr>
              <a:t>  </a:t>
            </a:r>
            <a:endParaRPr b="1" sz="3000">
              <a:solidFill>
                <a:schemeClr val="lt1"/>
              </a:solidFill>
              <a:latin typeface="Helvetica Neue"/>
              <a:ea typeface="Helvetica Neue"/>
              <a:cs typeface="Helvetica Neue"/>
              <a:sym typeface="Helvetica Neue"/>
            </a:endParaRPr>
          </a:p>
        </p:txBody>
      </p:sp>
      <p:sp>
        <p:nvSpPr>
          <p:cNvPr id="297" name="Google Shape;297;p42"/>
          <p:cNvSpPr/>
          <p:nvPr/>
        </p:nvSpPr>
        <p:spPr>
          <a:xfrm>
            <a:off x="6257475" y="938025"/>
            <a:ext cx="2762400" cy="2294100"/>
          </a:xfrm>
          <a:prstGeom prst="cloudCallout">
            <a:avLst>
              <a:gd fmla="val -78261" name="adj1"/>
              <a:gd fmla="val 10182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0092D2"/>
                </a:solidFill>
                <a:latin typeface="Helvetica Neue"/>
                <a:ea typeface="Helvetica Neue"/>
                <a:cs typeface="Helvetica Neue"/>
                <a:sym typeface="Helvetica Neue"/>
              </a:rPr>
              <a:t>CAN YOU THINK OF SOME TIPS?</a:t>
            </a:r>
            <a:endParaRPr b="1" sz="2400">
              <a:solidFill>
                <a:srgbClr val="0092D2"/>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457200" y="1600200"/>
            <a:ext cx="8229600" cy="519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US" sz="2000">
                <a:latin typeface="Helvetica Neue"/>
                <a:ea typeface="Helvetica Neue"/>
                <a:cs typeface="Helvetica Neue"/>
                <a:sym typeface="Helvetica Neue"/>
              </a:rPr>
              <a:t>•TURN OF YOUR LIGHTS WHEN YOU DON’T NEED THEM.</a:t>
            </a:r>
            <a:br>
              <a:rPr b="1" lang="en-US" sz="2000">
                <a:latin typeface="Helvetica Neue"/>
                <a:ea typeface="Helvetica Neue"/>
                <a:cs typeface="Helvetica Neue"/>
                <a:sym typeface="Helvetica Neue"/>
              </a:rPr>
            </a:br>
            <a:endParaRPr b="1" sz="2000">
              <a:latin typeface="Helvetica Neue"/>
              <a:ea typeface="Helvetica Neue"/>
              <a:cs typeface="Helvetica Neue"/>
              <a:sym typeface="Helvetica Neue"/>
            </a:endParaRPr>
          </a:p>
          <a:p>
            <a:pPr indent="0" lvl="0" marL="0" rtl="0" algn="l">
              <a:lnSpc>
                <a:spcPct val="115000"/>
              </a:lnSpc>
              <a:spcBef>
                <a:spcPts val="600"/>
              </a:spcBef>
              <a:spcAft>
                <a:spcPts val="0"/>
              </a:spcAft>
              <a:buClr>
                <a:schemeClr val="dk1"/>
              </a:buClr>
              <a:buSzPts val="1100"/>
              <a:buFont typeface="Arial"/>
              <a:buNone/>
            </a:pPr>
            <a:r>
              <a:rPr b="1" lang="en-US" sz="2000">
                <a:latin typeface="Helvetica Neue"/>
                <a:ea typeface="Helvetica Neue"/>
                <a:cs typeface="Helvetica Neue"/>
                <a:sym typeface="Helvetica Neue"/>
              </a:rPr>
              <a:t>•OPEN THE CURTAINS OR BLINDS INSTEAD OF TURNING THE LIGHTS ON.</a:t>
            </a:r>
            <a:br>
              <a:rPr b="1" lang="en-US" sz="2000">
                <a:latin typeface="Helvetica Neue"/>
                <a:ea typeface="Helvetica Neue"/>
                <a:cs typeface="Helvetica Neue"/>
                <a:sym typeface="Helvetica Neue"/>
              </a:rPr>
            </a:br>
            <a:endParaRPr b="1" sz="2000">
              <a:latin typeface="Helvetica Neue"/>
              <a:ea typeface="Helvetica Neue"/>
              <a:cs typeface="Helvetica Neue"/>
              <a:sym typeface="Helvetica Neue"/>
            </a:endParaRPr>
          </a:p>
          <a:p>
            <a:pPr indent="0" lvl="0" marL="0" rtl="0" algn="l">
              <a:lnSpc>
                <a:spcPct val="115000"/>
              </a:lnSpc>
              <a:spcBef>
                <a:spcPts val="600"/>
              </a:spcBef>
              <a:spcAft>
                <a:spcPts val="0"/>
              </a:spcAft>
              <a:buClr>
                <a:schemeClr val="dk1"/>
              </a:buClr>
              <a:buSzPts val="1100"/>
              <a:buFont typeface="Arial"/>
              <a:buNone/>
            </a:pPr>
            <a:r>
              <a:rPr b="1" lang="en-US" sz="2000">
                <a:latin typeface="Helvetica Neue"/>
                <a:ea typeface="Helvetica Neue"/>
                <a:cs typeface="Helvetica Neue"/>
                <a:sym typeface="Helvetica Neue"/>
              </a:rPr>
              <a:t>•TURN OFF THE STANDBY – THAT LITTLE RED LIGHT ON YOUR STEREO/TV/COMPUTER USES NEARLY 10% OF HOUSEHOLD ENERGY.</a:t>
            </a:r>
            <a:br>
              <a:rPr b="1" lang="en-US" sz="2000">
                <a:latin typeface="Helvetica Neue"/>
                <a:ea typeface="Helvetica Neue"/>
                <a:cs typeface="Helvetica Neue"/>
                <a:sym typeface="Helvetica Neue"/>
              </a:rPr>
            </a:br>
            <a:endParaRPr b="1" sz="2000">
              <a:latin typeface="Helvetica Neue"/>
              <a:ea typeface="Helvetica Neue"/>
              <a:cs typeface="Helvetica Neue"/>
              <a:sym typeface="Helvetica Neue"/>
            </a:endParaRPr>
          </a:p>
          <a:p>
            <a:pPr indent="0" lvl="0" marL="0" rtl="0" algn="l">
              <a:lnSpc>
                <a:spcPct val="115000"/>
              </a:lnSpc>
              <a:spcBef>
                <a:spcPts val="600"/>
              </a:spcBef>
              <a:spcAft>
                <a:spcPts val="0"/>
              </a:spcAft>
              <a:buClr>
                <a:schemeClr val="dk1"/>
              </a:buClr>
              <a:buSzPts val="1100"/>
              <a:buFont typeface="Arial"/>
              <a:buNone/>
            </a:pPr>
            <a:r>
              <a:rPr b="1" lang="en-US" sz="2000">
                <a:latin typeface="Helvetica Neue"/>
                <a:ea typeface="Helvetica Neue"/>
                <a:cs typeface="Helvetica Neue"/>
                <a:sym typeface="Helvetica Neue"/>
              </a:rPr>
              <a:t>•BE SMART WITH YOUR HEATING AND COOLING. TAKE YOUR JUMPER OFF IF YOU’RE HOT BEFORE YOU HIT THE SWITCH ON THE AIR-CONDITIONER, OR PUT ON A JUMPER IF YOU NEED TO WARM UP BEFORE YOU HIT THE SWITCH ON THE HEATER.</a:t>
            </a:r>
            <a:endParaRPr b="1" sz="2000">
              <a:latin typeface="Helvetica Neue"/>
              <a:ea typeface="Helvetica Neue"/>
              <a:cs typeface="Helvetica Neue"/>
              <a:sym typeface="Helvetica Neue"/>
            </a:endParaRPr>
          </a:p>
          <a:p>
            <a:pPr indent="-139700" lvl="0" marL="342900" rtl="0" algn="l">
              <a:spcBef>
                <a:spcPts val="640"/>
              </a:spcBef>
              <a:spcAft>
                <a:spcPts val="0"/>
              </a:spcAft>
              <a:buNone/>
            </a:pPr>
            <a:r>
              <a:t/>
            </a:r>
            <a:endParaRPr b="1" sz="2000">
              <a:latin typeface="Helvetica Neue"/>
              <a:ea typeface="Helvetica Neue"/>
              <a:cs typeface="Helvetica Neue"/>
              <a:sym typeface="Helvetica Neue"/>
            </a:endParaRPr>
          </a:p>
        </p:txBody>
      </p:sp>
      <p:sp>
        <p:nvSpPr>
          <p:cNvPr id="304" name="Google Shape;304;p43"/>
          <p:cNvSpPr txBox="1"/>
          <p:nvPr/>
        </p:nvSpPr>
        <p:spPr>
          <a:xfrm>
            <a:off x="0" y="416575"/>
            <a:ext cx="9144000" cy="885600"/>
          </a:xfrm>
          <a:prstGeom prst="rect">
            <a:avLst/>
          </a:prstGeom>
          <a:solidFill>
            <a:srgbClr val="0092D2"/>
          </a:solidFill>
          <a:ln>
            <a:noFill/>
          </a:ln>
        </p:spPr>
        <p:txBody>
          <a:bodyPr anchorCtr="0" anchor="t" bIns="45700" lIns="91425" spcFirstLastPara="1" rIns="91425" wrap="square" tIns="45700">
            <a:noAutofit/>
          </a:bodyPr>
          <a:lstStyle/>
          <a:p>
            <a:pPr indent="457200" lvl="0" marL="914400" marR="0" rtl="0" algn="l">
              <a:lnSpc>
                <a:spcPct val="90000"/>
              </a:lnSpc>
              <a:spcBef>
                <a:spcPts val="760"/>
              </a:spcBef>
              <a:spcAft>
                <a:spcPts val="0"/>
              </a:spcAft>
              <a:buClr>
                <a:schemeClr val="dk1"/>
              </a:buClr>
              <a:buFont typeface="Arial"/>
              <a:buNone/>
            </a:pPr>
            <a:r>
              <a:rPr b="1" lang="en-US" sz="3000">
                <a:solidFill>
                  <a:srgbClr val="FFFFFF"/>
                </a:solidFill>
                <a:latin typeface="Helvetica Neue"/>
                <a:ea typeface="Helvetica Neue"/>
                <a:cs typeface="Helvetica Neue"/>
                <a:sym typeface="Helvetica Neue"/>
              </a:rPr>
              <a:t>  TIPS FOR SAVING ENERGY…</a:t>
            </a:r>
            <a:r>
              <a:rPr lang="en-US" sz="3000">
                <a:solidFill>
                  <a:schemeClr val="dk1"/>
                </a:solidFill>
                <a:latin typeface="Helvetica Neue"/>
                <a:ea typeface="Helvetica Neue"/>
                <a:cs typeface="Helvetica Neue"/>
                <a:sym typeface="Helvetica Neue"/>
              </a:rPr>
              <a:t>  </a:t>
            </a:r>
            <a:endParaRPr b="1" sz="3000">
              <a:solidFill>
                <a:schemeClr val="lt1"/>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Font typeface="Helvetica Neue"/>
              <a:buChar char="●"/>
            </a:pPr>
            <a:r>
              <a:rPr b="1" lang="en-US" sz="2400">
                <a:latin typeface="Helvetica Neue"/>
                <a:ea typeface="Helvetica Neue"/>
                <a:cs typeface="Helvetica Neue"/>
                <a:sym typeface="Helvetica Neue"/>
              </a:rPr>
              <a:t>DRY YOUR CLOTHES ON THE LINE IN THE SUN AND NOT IN THE DRYER.</a:t>
            </a:r>
            <a:br>
              <a:rPr b="1" lang="en-US" sz="2400">
                <a:latin typeface="Helvetica Neue"/>
                <a:ea typeface="Helvetica Neue"/>
                <a:cs typeface="Helvetica Neue"/>
                <a:sym typeface="Helvetica Neue"/>
              </a:rPr>
            </a:br>
            <a:endParaRPr b="1" sz="2400">
              <a:latin typeface="Helvetica Neue"/>
              <a:ea typeface="Helvetica Neue"/>
              <a:cs typeface="Helvetica Neue"/>
              <a:sym typeface="Helvetica Neue"/>
            </a:endParaRPr>
          </a:p>
          <a:p>
            <a:pPr indent="-381000" lvl="0" marL="457200" rtl="0" algn="l">
              <a:lnSpc>
                <a:spcPct val="115000"/>
              </a:lnSpc>
              <a:spcBef>
                <a:spcPts val="0"/>
              </a:spcBef>
              <a:spcAft>
                <a:spcPts val="0"/>
              </a:spcAft>
              <a:buSzPts val="2400"/>
              <a:buFont typeface="Helvetica Neue"/>
              <a:buChar char="●"/>
            </a:pPr>
            <a:r>
              <a:rPr b="1" lang="en-US" sz="2400">
                <a:latin typeface="Helvetica Neue"/>
                <a:ea typeface="Helvetica Neue"/>
                <a:cs typeface="Helvetica Neue"/>
                <a:sym typeface="Helvetica Neue"/>
              </a:rPr>
              <a:t>HAVE SHORTER SHOWERS. A LOT OF ENERGY IS USED TO MAKE HOT WATER (YOU’LL ALSO BE SAVING WATER). LIKEWISE, WASH YOUR HANDS UNDER THE COLD TAP INSTEAD OF THE HOT.</a:t>
            </a:r>
            <a:br>
              <a:rPr b="1" lang="en-US" sz="2400">
                <a:latin typeface="Helvetica Neue"/>
                <a:ea typeface="Helvetica Neue"/>
                <a:cs typeface="Helvetica Neue"/>
                <a:sym typeface="Helvetica Neue"/>
              </a:rPr>
            </a:br>
            <a:endParaRPr b="1" sz="2400">
              <a:latin typeface="Helvetica Neue"/>
              <a:ea typeface="Helvetica Neue"/>
              <a:cs typeface="Helvetica Neue"/>
              <a:sym typeface="Helvetica Neue"/>
            </a:endParaRPr>
          </a:p>
          <a:p>
            <a:pPr indent="-381000" lvl="0" marL="457200" rtl="0" algn="l">
              <a:lnSpc>
                <a:spcPct val="115000"/>
              </a:lnSpc>
              <a:spcBef>
                <a:spcPts val="0"/>
              </a:spcBef>
              <a:spcAft>
                <a:spcPts val="0"/>
              </a:spcAft>
              <a:buSzPts val="2400"/>
              <a:buFont typeface="Helvetica Neue"/>
              <a:buChar char="●"/>
            </a:pPr>
            <a:r>
              <a:rPr b="1" lang="en-US" sz="2400">
                <a:latin typeface="Helvetica Neue"/>
                <a:ea typeface="Helvetica Neue"/>
                <a:cs typeface="Helvetica Neue"/>
                <a:sym typeface="Helvetica Neue"/>
              </a:rPr>
              <a:t>FOR MORE TIPS AND MORE INFORMATION ON ENERGY VISIT</a:t>
            </a:r>
            <a:r>
              <a:rPr b="1" lang="en-US" sz="2400">
                <a:uFill>
                  <a:noFill/>
                </a:uFill>
                <a:latin typeface="Helvetica Neue"/>
                <a:ea typeface="Helvetica Neue"/>
                <a:cs typeface="Helvetica Neue"/>
                <a:sym typeface="Helvetica Neue"/>
                <a:hlinkClick r:id="rId3"/>
              </a:rPr>
              <a:t> </a:t>
            </a:r>
            <a:r>
              <a:rPr b="1" lang="en-US" sz="2400" u="sng">
                <a:solidFill>
                  <a:schemeClr val="hlink"/>
                </a:solidFill>
                <a:latin typeface="Helvetica Neue"/>
                <a:ea typeface="Helvetica Neue"/>
                <a:cs typeface="Helvetica Neue"/>
                <a:sym typeface="Helvetica Neue"/>
                <a:hlinkClick r:id="rId4"/>
              </a:rPr>
              <a:t>coolaustralia.org</a:t>
            </a:r>
            <a:endParaRPr b="1" sz="2400" u="sng">
              <a:solidFill>
                <a:schemeClr val="hlink"/>
              </a:solidFill>
              <a:latin typeface="Helvetica Neue"/>
              <a:ea typeface="Helvetica Neue"/>
              <a:cs typeface="Helvetica Neue"/>
              <a:sym typeface="Helvetica Neue"/>
              <a:hlinkClick r:id="rId5"/>
            </a:endParaRPr>
          </a:p>
          <a:p>
            <a:pPr indent="-139700" lvl="0" marL="342900" rtl="0" algn="l">
              <a:spcBef>
                <a:spcPts val="640"/>
              </a:spcBef>
              <a:spcAft>
                <a:spcPts val="0"/>
              </a:spcAft>
              <a:buNone/>
            </a:pPr>
            <a:r>
              <a:t/>
            </a:r>
            <a:endParaRPr b="1" sz="2400">
              <a:latin typeface="Helvetica Neue"/>
              <a:ea typeface="Helvetica Neue"/>
              <a:cs typeface="Helvetica Neue"/>
              <a:sym typeface="Helvetica Neue"/>
            </a:endParaRPr>
          </a:p>
        </p:txBody>
      </p:sp>
      <p:sp>
        <p:nvSpPr>
          <p:cNvPr id="311" name="Google Shape;311;p44"/>
          <p:cNvSpPr txBox="1"/>
          <p:nvPr/>
        </p:nvSpPr>
        <p:spPr>
          <a:xfrm>
            <a:off x="0" y="416575"/>
            <a:ext cx="9144000" cy="885600"/>
          </a:xfrm>
          <a:prstGeom prst="rect">
            <a:avLst/>
          </a:prstGeom>
          <a:solidFill>
            <a:srgbClr val="0092D2"/>
          </a:solidFill>
          <a:ln>
            <a:noFill/>
          </a:ln>
        </p:spPr>
        <p:txBody>
          <a:bodyPr anchorCtr="0" anchor="t" bIns="45700" lIns="91425" spcFirstLastPara="1" rIns="91425" wrap="square" tIns="45700">
            <a:noAutofit/>
          </a:bodyPr>
          <a:lstStyle/>
          <a:p>
            <a:pPr indent="457200" lvl="0" marL="914400" marR="0" rtl="0" algn="l">
              <a:lnSpc>
                <a:spcPct val="90000"/>
              </a:lnSpc>
              <a:spcBef>
                <a:spcPts val="760"/>
              </a:spcBef>
              <a:spcAft>
                <a:spcPts val="0"/>
              </a:spcAft>
              <a:buClr>
                <a:schemeClr val="dk1"/>
              </a:buClr>
              <a:buFont typeface="Arial"/>
              <a:buNone/>
            </a:pPr>
            <a:r>
              <a:rPr b="1" lang="en-US" sz="3000">
                <a:solidFill>
                  <a:srgbClr val="FFFFFF"/>
                </a:solidFill>
                <a:latin typeface="Helvetica Neue"/>
                <a:ea typeface="Helvetica Neue"/>
                <a:cs typeface="Helvetica Neue"/>
                <a:sym typeface="Helvetica Neue"/>
              </a:rPr>
              <a:t>  </a:t>
            </a:r>
            <a:r>
              <a:rPr b="1" lang="en-US" sz="3000">
                <a:solidFill>
                  <a:srgbClr val="FFFFFF"/>
                </a:solidFill>
                <a:latin typeface="Helvetica Neue"/>
                <a:ea typeface="Helvetica Neue"/>
                <a:cs typeface="Helvetica Neue"/>
                <a:sym typeface="Helvetica Neue"/>
              </a:rPr>
              <a:t>TIPS FOR SAVING ENERGY…</a:t>
            </a:r>
            <a:r>
              <a:rPr lang="en-US" sz="3000">
                <a:solidFill>
                  <a:schemeClr val="dk1"/>
                </a:solidFill>
                <a:latin typeface="Helvetica Neue"/>
                <a:ea typeface="Helvetica Neue"/>
                <a:cs typeface="Helvetica Neue"/>
                <a:sym typeface="Helvetica Neue"/>
              </a:rPr>
              <a:t> </a:t>
            </a:r>
            <a:r>
              <a:rPr lang="en-US" sz="3000">
                <a:solidFill>
                  <a:schemeClr val="dk1"/>
                </a:solidFill>
                <a:latin typeface="Helvetica Neue"/>
                <a:ea typeface="Helvetica Neue"/>
                <a:cs typeface="Helvetica Neue"/>
                <a:sym typeface="Helvetica Neue"/>
              </a:rPr>
              <a:t> </a:t>
            </a:r>
            <a:endParaRPr b="1" sz="3000">
              <a:solidFill>
                <a:schemeClr val="lt1"/>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idx="1" type="body"/>
          </p:nvPr>
        </p:nvSpPr>
        <p:spPr>
          <a:xfrm>
            <a:off x="457200" y="1690925"/>
            <a:ext cx="8229600" cy="377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595959"/>
                </a:solidFill>
                <a:latin typeface="Helvetica Neue"/>
                <a:ea typeface="Helvetica Neue"/>
                <a:cs typeface="Helvetica Neue"/>
                <a:sym typeface="Helvetica Neue"/>
              </a:rPr>
              <a:t>For more cool resources head to </a:t>
            </a:r>
            <a:r>
              <a:rPr b="1" lang="en-US" sz="2400" u="sng">
                <a:solidFill>
                  <a:srgbClr val="0097A7"/>
                </a:solidFill>
                <a:latin typeface="Helvetica Neue"/>
                <a:ea typeface="Helvetica Neue"/>
                <a:cs typeface="Helvetica Neue"/>
                <a:sym typeface="Helvetica Neue"/>
                <a:hlinkClick r:id="rId3">
                  <a:extLst>
                    <a:ext uri="{A12FA001-AC4F-418D-AE19-62706E023703}">
                      <ahyp:hlinkClr val="tx"/>
                    </a:ext>
                  </a:extLst>
                </a:hlinkClick>
              </a:rPr>
              <a:t>www.coolaustralia.org</a:t>
            </a:r>
            <a:r>
              <a:rPr b="1" lang="en-US" sz="2400">
                <a:solidFill>
                  <a:srgbClr val="595959"/>
                </a:solidFill>
                <a:latin typeface="Helvetica Neue"/>
                <a:ea typeface="Helvetica Neue"/>
                <a:cs typeface="Helvetica Neue"/>
                <a:sym typeface="Helvetica Neue"/>
              </a:rPr>
              <a:t> to explore over 900 free-to-access, Australian curriculum and EYLF aligned activities, lessons and resources for teachers. </a:t>
            </a:r>
            <a:br>
              <a:rPr b="1" lang="en-US" sz="2400">
                <a:solidFill>
                  <a:srgbClr val="595959"/>
                </a:solidFill>
                <a:latin typeface="Helvetica Neue"/>
                <a:ea typeface="Helvetica Neue"/>
                <a:cs typeface="Helvetica Neue"/>
                <a:sym typeface="Helvetica Neue"/>
              </a:rPr>
            </a:br>
            <a:endParaRPr b="1" sz="2400">
              <a:solidFill>
                <a:srgbClr val="595959"/>
              </a:solidFill>
              <a:latin typeface="Helvetica Neue"/>
              <a:ea typeface="Helvetica Neue"/>
              <a:cs typeface="Helvetica Neue"/>
              <a:sym typeface="Helvetica Neue"/>
            </a:endParaRPr>
          </a:p>
          <a:p>
            <a:pPr indent="0" lvl="0" marL="0" rtl="0" algn="l">
              <a:lnSpc>
                <a:spcPct val="115000"/>
              </a:lnSpc>
              <a:spcBef>
                <a:spcPts val="1600"/>
              </a:spcBef>
              <a:spcAft>
                <a:spcPts val="0"/>
              </a:spcAft>
              <a:buClr>
                <a:schemeClr val="dk1"/>
              </a:buClr>
              <a:buSzPts val="1100"/>
              <a:buFont typeface="Arial"/>
              <a:buNone/>
            </a:pPr>
            <a:r>
              <a:rPr b="1" lang="en-US" sz="2400">
                <a:solidFill>
                  <a:srgbClr val="595959"/>
                </a:solidFill>
                <a:latin typeface="Helvetica Neue"/>
                <a:ea typeface="Helvetica Neue"/>
                <a:cs typeface="Helvetica Neue"/>
                <a:sym typeface="Helvetica Neue"/>
              </a:rPr>
              <a:t>Student can explore videos, news articles, pictures and factsheets in the digital library - </a:t>
            </a:r>
            <a:r>
              <a:rPr b="1" lang="en-US" sz="2400" u="sng">
                <a:solidFill>
                  <a:srgbClr val="0097A7"/>
                </a:solidFill>
                <a:latin typeface="Helvetica Neue"/>
                <a:ea typeface="Helvetica Neue"/>
                <a:cs typeface="Helvetica Neue"/>
                <a:sym typeface="Helvetica Neue"/>
                <a:hlinkClick r:id="rId4">
                  <a:extLst>
                    <a:ext uri="{A12FA001-AC4F-418D-AE19-62706E023703}">
                      <ahyp:hlinkClr val="tx"/>
                    </a:ext>
                  </a:extLst>
                </a:hlinkClick>
              </a:rPr>
              <a:t>www.coolaustralia.org/student-toolbox/</a:t>
            </a:r>
            <a:endParaRPr b="1" sz="2400">
              <a:solidFill>
                <a:srgbClr val="595959"/>
              </a:solidFill>
              <a:latin typeface="Helvetica Neue"/>
              <a:ea typeface="Helvetica Neue"/>
              <a:cs typeface="Helvetica Neue"/>
              <a:sym typeface="Helvetica Neue"/>
            </a:endParaRPr>
          </a:p>
          <a:p>
            <a:pPr indent="0" lvl="0" marL="0" marR="0" rtl="0" algn="l">
              <a:lnSpc>
                <a:spcPct val="90000"/>
              </a:lnSpc>
              <a:spcBef>
                <a:spcPts val="1600"/>
              </a:spcBef>
              <a:spcAft>
                <a:spcPts val="0"/>
              </a:spcAft>
              <a:buClr>
                <a:schemeClr val="dk1"/>
              </a:buClr>
              <a:buFont typeface="Arial"/>
              <a:buNone/>
            </a:pPr>
            <a:r>
              <a:t/>
            </a:r>
            <a:endParaRPr b="1" sz="2400">
              <a:solidFill>
                <a:srgbClr val="1A4F6E"/>
              </a:solidFill>
              <a:latin typeface="Helvetica Neue"/>
              <a:ea typeface="Helvetica Neue"/>
              <a:cs typeface="Helvetica Neue"/>
              <a:sym typeface="Helvetica Neue"/>
            </a:endParaRPr>
          </a:p>
        </p:txBody>
      </p:sp>
      <p:sp>
        <p:nvSpPr>
          <p:cNvPr id="317" name="Google Shape;317;p45"/>
          <p:cNvSpPr/>
          <p:nvPr/>
        </p:nvSpPr>
        <p:spPr>
          <a:xfrm>
            <a:off x="0" y="302550"/>
            <a:ext cx="9144000" cy="11883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latin typeface="Helvetica Neue"/>
                <a:ea typeface="Helvetica Neue"/>
                <a:cs typeface="Helvetica Neue"/>
                <a:sym typeface="Helvetica Neue"/>
              </a:rPr>
              <a:t>  More resources at Cool Australia</a:t>
            </a:r>
            <a:endParaRPr b="1" sz="3600">
              <a:solidFill>
                <a:schemeClr val="lt1"/>
              </a:solidFill>
              <a:latin typeface="Helvetica Neue"/>
              <a:ea typeface="Helvetica Neue"/>
              <a:cs typeface="Helvetica Neue"/>
              <a:sym typeface="Helvetica Neue"/>
            </a:endParaRPr>
          </a:p>
        </p:txBody>
      </p:sp>
      <p:pic>
        <p:nvPicPr>
          <p:cNvPr descr="cool aust logo.jpg" id="318" name="Google Shape;318;p45"/>
          <p:cNvPicPr preferRelativeResize="0"/>
          <p:nvPr/>
        </p:nvPicPr>
        <p:blipFill rotWithShape="1">
          <a:blip r:embed="rId5">
            <a:alphaModFix/>
          </a:blip>
          <a:srcRect b="0" l="0" r="0" t="0"/>
          <a:stretch/>
        </p:blipFill>
        <p:spPr>
          <a:xfrm>
            <a:off x="5416875" y="5676175"/>
            <a:ext cx="3509700" cy="105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food_eating_iStock_80816659_MED.jpg" id="112" name="Google Shape;112;p16"/>
          <p:cNvPicPr preferRelativeResize="0"/>
          <p:nvPr/>
        </p:nvPicPr>
        <p:blipFill rotWithShape="1">
          <a:blip r:embed="rId3">
            <a:alphaModFix/>
          </a:blip>
          <a:srcRect b="1087" l="4262" r="5631" t="959"/>
          <a:stretch/>
        </p:blipFill>
        <p:spPr>
          <a:xfrm>
            <a:off x="-43800" y="0"/>
            <a:ext cx="9144000" cy="6858000"/>
          </a:xfrm>
          <a:prstGeom prst="rect">
            <a:avLst/>
          </a:prstGeom>
          <a:noFill/>
          <a:ln>
            <a:noFill/>
          </a:ln>
        </p:spPr>
      </p:pic>
      <p:sp>
        <p:nvSpPr>
          <p:cNvPr id="113" name="Google Shape;113;p16"/>
          <p:cNvSpPr/>
          <p:nvPr/>
        </p:nvSpPr>
        <p:spPr>
          <a:xfrm>
            <a:off x="-43794" y="302545"/>
            <a:ext cx="9187800" cy="1188300"/>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rtl="0" algn="l">
              <a:lnSpc>
                <a:spcPct val="150000"/>
              </a:lnSpc>
              <a:spcBef>
                <a:spcPts val="1900"/>
              </a:spcBef>
              <a:spcAft>
                <a:spcPts val="0"/>
              </a:spcAft>
              <a:buClr>
                <a:schemeClr val="dk1"/>
              </a:buClr>
              <a:buSzPts val="1100"/>
              <a:buFont typeface="Arial"/>
              <a:buNone/>
            </a:pPr>
            <a:r>
              <a:rPr b="1" lang="en-US" sz="3000">
                <a:solidFill>
                  <a:srgbClr val="FFFFFF"/>
                </a:solidFill>
                <a:latin typeface="Helvetica Neue"/>
                <a:ea typeface="Helvetica Neue"/>
                <a:cs typeface="Helvetica Neue"/>
                <a:sym typeface="Helvetica Neue"/>
              </a:rPr>
              <a:t>  WE USE ENERGY TO DIGEST OUR FOOD</a:t>
            </a:r>
            <a:endParaRPr b="1" sz="3000">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119" name="Google Shape;119;p17"/>
          <p:cNvSpPr txBox="1"/>
          <p:nvPr/>
        </p:nvSpPr>
        <p:spPr>
          <a:xfrm>
            <a:off x="815239" y="831036"/>
            <a:ext cx="7650702" cy="550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descr="Europe solar-2.jpg" id="120" name="Google Shape;120;p17"/>
          <p:cNvPicPr preferRelativeResize="0"/>
          <p:nvPr/>
        </p:nvPicPr>
        <p:blipFill rotWithShape="1">
          <a:blip r:embed="rId3">
            <a:alphaModFix/>
          </a:blip>
          <a:srcRect b="3091" l="6431" r="2734" t="0"/>
          <a:stretch/>
        </p:blipFill>
        <p:spPr>
          <a:xfrm>
            <a:off x="0" y="0"/>
            <a:ext cx="9144000" cy="6858001"/>
          </a:xfrm>
          <a:prstGeom prst="rect">
            <a:avLst/>
          </a:prstGeom>
          <a:noFill/>
          <a:ln>
            <a:noFill/>
          </a:ln>
        </p:spPr>
      </p:pic>
      <p:sp>
        <p:nvSpPr>
          <p:cNvPr id="121" name="Google Shape;121;p17"/>
          <p:cNvSpPr/>
          <p:nvPr/>
        </p:nvSpPr>
        <p:spPr>
          <a:xfrm>
            <a:off x="-43794" y="302545"/>
            <a:ext cx="9187800" cy="11883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300">
                <a:solidFill>
                  <a:schemeClr val="lt1"/>
                </a:solidFill>
                <a:latin typeface="Helvetica Neue"/>
                <a:ea typeface="Helvetica Neue"/>
                <a:cs typeface="Helvetica Neue"/>
                <a:sym typeface="Helvetica Neue"/>
              </a:rPr>
              <a:t>WE USE ENERGY TO LIGHT OUR HOMES</a:t>
            </a:r>
            <a:endParaRPr b="1" sz="3300">
              <a:solidFill>
                <a:schemeClr val="lt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81000" y="885825"/>
            <a:ext cx="4515000" cy="4819500"/>
          </a:xfrm>
          <a:prstGeom prst="rect">
            <a:avLst/>
          </a:prstGeom>
          <a:solidFill>
            <a:srgbClr val="0092D2"/>
          </a:solidFill>
          <a:ln>
            <a:noFill/>
          </a:ln>
        </p:spPr>
        <p:txBody>
          <a:bodyPr anchorCtr="0" anchor="ctr" bIns="45700" lIns="91425" spcFirstLastPara="1" rIns="91425" wrap="square" tIns="45700">
            <a:noAutofit/>
          </a:bodyPr>
          <a:lstStyle/>
          <a:p>
            <a:pPr indent="0" lvl="0" marL="0" rtl="0" algn="ctr">
              <a:lnSpc>
                <a:spcPct val="100000"/>
              </a:lnSpc>
              <a:spcBef>
                <a:spcPts val="1900"/>
              </a:spcBef>
              <a:spcAft>
                <a:spcPts val="0"/>
              </a:spcAft>
              <a:buClr>
                <a:schemeClr val="dk1"/>
              </a:buClr>
              <a:buSzPts val="1100"/>
              <a:buFont typeface="Arial"/>
              <a:buNone/>
            </a:pPr>
            <a:r>
              <a:rPr b="1" lang="en-US" sz="4800">
                <a:solidFill>
                  <a:srgbClr val="FFFFFF"/>
                </a:solidFill>
                <a:latin typeface="Helvetica Neue"/>
                <a:ea typeface="Helvetica Neue"/>
                <a:cs typeface="Helvetica Neue"/>
                <a:sym typeface="Helvetica Neue"/>
              </a:rPr>
              <a:t>WE USE ENERGY TO CHARGE OUR SMART PHONES</a:t>
            </a:r>
            <a:endParaRPr b="1" sz="4800">
              <a:solidFill>
                <a:srgbClr val="FFFFFF"/>
              </a:solidFill>
              <a:latin typeface="Helvetica Neue"/>
              <a:ea typeface="Helvetica Neue"/>
              <a:cs typeface="Helvetica Neue"/>
              <a:sym typeface="Helvetica Neue"/>
            </a:endParaRPr>
          </a:p>
          <a:p>
            <a:pPr indent="0" lvl="0" marL="0" marR="0" rtl="0" algn="ctr">
              <a:spcBef>
                <a:spcPts val="0"/>
              </a:spcBef>
              <a:spcAft>
                <a:spcPts val="0"/>
              </a:spcAft>
              <a:buClr>
                <a:schemeClr val="dk1"/>
              </a:buClr>
              <a:buFont typeface="Calibri"/>
              <a:buNone/>
            </a:pPr>
            <a:r>
              <a:t/>
            </a:r>
            <a:endParaRPr b="1" sz="4800">
              <a:latin typeface="Helvetica Neue"/>
              <a:ea typeface="Helvetica Neue"/>
              <a:cs typeface="Helvetica Neue"/>
              <a:sym typeface="Helvetica Neue"/>
            </a:endParaRPr>
          </a:p>
        </p:txBody>
      </p:sp>
      <p:pic>
        <p:nvPicPr>
          <p:cNvPr descr="Phone Tablet with Chat.png" id="127" name="Google Shape;127;p18"/>
          <p:cNvPicPr preferRelativeResize="0"/>
          <p:nvPr/>
        </p:nvPicPr>
        <p:blipFill>
          <a:blip r:embed="rId3">
            <a:alphaModFix/>
          </a:blip>
          <a:stretch>
            <a:fillRect/>
          </a:stretch>
        </p:blipFill>
        <p:spPr>
          <a:xfrm>
            <a:off x="4705352" y="259300"/>
            <a:ext cx="4324350" cy="61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gas cooking.jpg" id="133" name="Google Shape;133;p19"/>
          <p:cNvPicPr preferRelativeResize="0"/>
          <p:nvPr>
            <p:ph idx="1" type="body"/>
          </p:nvPr>
        </p:nvPicPr>
        <p:blipFill rotWithShape="1">
          <a:blip r:embed="rId3">
            <a:alphaModFix/>
          </a:blip>
          <a:srcRect b="10312" l="1361" r="1451" t="1412"/>
          <a:stretch/>
        </p:blipFill>
        <p:spPr>
          <a:xfrm>
            <a:off x="-43794" y="0"/>
            <a:ext cx="9187794" cy="6858000"/>
          </a:xfrm>
          <a:prstGeom prst="rect">
            <a:avLst/>
          </a:prstGeom>
          <a:noFill/>
          <a:ln>
            <a:noFill/>
          </a:ln>
        </p:spPr>
      </p:pic>
      <p:sp>
        <p:nvSpPr>
          <p:cNvPr id="134" name="Google Shape;134;p19"/>
          <p:cNvSpPr/>
          <p:nvPr/>
        </p:nvSpPr>
        <p:spPr>
          <a:xfrm>
            <a:off x="-43794" y="302545"/>
            <a:ext cx="9187794" cy="1188448"/>
          </a:xfrm>
          <a:prstGeom prst="rect">
            <a:avLst/>
          </a:prstGeom>
          <a:solidFill>
            <a:srgbClr val="DA4F25">
              <a:alpha val="73725"/>
            </a:srgbClr>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000">
                <a:solidFill>
                  <a:schemeClr val="lt1"/>
                </a:solidFill>
                <a:latin typeface="Helvetica Neue"/>
                <a:ea typeface="Helvetica Neue"/>
                <a:cs typeface="Helvetica Neue"/>
                <a:sym typeface="Helvetica Neue"/>
              </a:rPr>
              <a:t>  WHAT IS ENERGY?</a:t>
            </a:r>
            <a:endParaRPr b="1" sz="4000">
              <a:solidFill>
                <a:schemeClr val="lt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Computer 2.png" id="140" name="Google Shape;140;p20"/>
          <p:cNvPicPr preferRelativeResize="0"/>
          <p:nvPr/>
        </p:nvPicPr>
        <p:blipFill>
          <a:blip r:embed="rId3">
            <a:alphaModFix/>
          </a:blip>
          <a:stretch>
            <a:fillRect/>
          </a:stretch>
        </p:blipFill>
        <p:spPr>
          <a:xfrm>
            <a:off x="276125" y="1722453"/>
            <a:ext cx="9144000" cy="4760394"/>
          </a:xfrm>
          <a:prstGeom prst="rect">
            <a:avLst/>
          </a:prstGeom>
          <a:noFill/>
          <a:ln>
            <a:noFill/>
          </a:ln>
        </p:spPr>
      </p:pic>
      <p:sp>
        <p:nvSpPr>
          <p:cNvPr id="141" name="Google Shape;141;p20"/>
          <p:cNvSpPr txBox="1"/>
          <p:nvPr/>
        </p:nvSpPr>
        <p:spPr>
          <a:xfrm>
            <a:off x="2033200" y="2593950"/>
            <a:ext cx="2928900" cy="158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Clr>
                <a:schemeClr val="dk1"/>
              </a:buClr>
              <a:buSzPts val="1100"/>
              <a:buFont typeface="Arial"/>
              <a:buNone/>
            </a:pPr>
            <a:r>
              <a:rPr b="1" lang="en-US" sz="2400">
                <a:latin typeface="Helvetica Neue"/>
                <a:ea typeface="Helvetica Neue"/>
                <a:cs typeface="Helvetica Neue"/>
                <a:sym typeface="Helvetica Neue"/>
              </a:rPr>
              <a:t>AND IS DEFINED AS THE CAPACITY TO DO </a:t>
            </a:r>
            <a:r>
              <a:rPr b="1" lang="en-US" sz="2400" u="sng">
                <a:latin typeface="Helvetica Neue"/>
                <a:ea typeface="Helvetica Neue"/>
                <a:cs typeface="Helvetica Neue"/>
                <a:sym typeface="Helvetica Neue"/>
              </a:rPr>
              <a:t>WORK</a:t>
            </a:r>
            <a:endParaRPr b="1" sz="2400" u="sng">
              <a:latin typeface="Helvetica Neue"/>
              <a:ea typeface="Helvetica Neue"/>
              <a:cs typeface="Helvetica Neue"/>
              <a:sym typeface="Helvetica Neue"/>
            </a:endParaRPr>
          </a:p>
          <a:p>
            <a:pPr indent="0" lvl="0" marL="0" rtl="0" algn="l">
              <a:spcBef>
                <a:spcPts val="0"/>
              </a:spcBef>
              <a:spcAft>
                <a:spcPts val="0"/>
              </a:spcAft>
              <a:buNone/>
            </a:pPr>
            <a:r>
              <a:t/>
            </a:r>
            <a:endParaRPr b="1" sz="2400">
              <a:latin typeface="Helvetica Neue"/>
              <a:ea typeface="Helvetica Neue"/>
              <a:cs typeface="Helvetica Neue"/>
              <a:sym typeface="Helvetica Neue"/>
            </a:endParaRPr>
          </a:p>
        </p:txBody>
      </p:sp>
      <p:sp>
        <p:nvSpPr>
          <p:cNvPr id="142" name="Google Shape;142;p20"/>
          <p:cNvSpPr/>
          <p:nvPr/>
        </p:nvSpPr>
        <p:spPr>
          <a:xfrm>
            <a:off x="0" y="302550"/>
            <a:ext cx="9144000" cy="1119600"/>
          </a:xfrm>
          <a:prstGeom prst="rect">
            <a:avLst/>
          </a:prstGeom>
          <a:solidFill>
            <a:srgbClr val="DA4F25">
              <a:alpha val="73730"/>
            </a:srgbClr>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br>
              <a:rPr b="1" lang="en-US" sz="3600">
                <a:solidFill>
                  <a:srgbClr val="FFFFFF"/>
                </a:solidFill>
                <a:latin typeface="Helvetica Neue"/>
                <a:ea typeface="Helvetica Neue"/>
                <a:cs typeface="Helvetica Neue"/>
                <a:sym typeface="Helvetica Neue"/>
              </a:rPr>
            </a:br>
            <a:r>
              <a:rPr b="1" lang="en-US" sz="3600">
                <a:solidFill>
                  <a:srgbClr val="FFFFFF"/>
                </a:solidFill>
                <a:latin typeface="Helvetica Neue"/>
                <a:ea typeface="Helvetica Neue"/>
                <a:cs typeface="Helvetica Neue"/>
                <a:sym typeface="Helvetica Neue"/>
              </a:rPr>
              <a:t>  IT MAKES </a:t>
            </a:r>
            <a:r>
              <a:rPr b="1" lang="en-US" sz="3600" u="sng">
                <a:solidFill>
                  <a:srgbClr val="FFFFFF"/>
                </a:solidFill>
                <a:latin typeface="Helvetica Neue"/>
                <a:ea typeface="Helvetica Neue"/>
                <a:cs typeface="Helvetica Neue"/>
                <a:sym typeface="Helvetica Neue"/>
              </a:rPr>
              <a:t>CHANGE</a:t>
            </a:r>
            <a:r>
              <a:rPr b="1" lang="en-US" sz="3600">
                <a:solidFill>
                  <a:srgbClr val="FFFFFF"/>
                </a:solidFill>
                <a:latin typeface="Helvetica Neue"/>
                <a:ea typeface="Helvetica Neue"/>
                <a:cs typeface="Helvetica Neue"/>
                <a:sym typeface="Helvetica Neue"/>
              </a:rPr>
              <a:t> POSSIBLE!</a:t>
            </a:r>
            <a:endParaRPr b="1" sz="3600">
              <a:solidFill>
                <a:srgbClr val="FFFFFF"/>
              </a:solidFill>
              <a:latin typeface="Helvetica Neue"/>
              <a:ea typeface="Helvetica Neue"/>
              <a:cs typeface="Helvetica Neue"/>
              <a:sym typeface="Helvetica Neue"/>
            </a:endParaRPr>
          </a:p>
          <a:p>
            <a:pPr indent="0" lvl="0" marL="0" marR="0" rtl="0" algn="l">
              <a:spcBef>
                <a:spcPts val="0"/>
              </a:spcBef>
              <a:spcAft>
                <a:spcPts val="0"/>
              </a:spcAft>
              <a:buNone/>
            </a:pPr>
            <a:r>
              <a:t/>
            </a:r>
            <a:endParaRPr b="1" sz="3600">
              <a:solidFill>
                <a:schemeClr val="lt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magnifying_glass_hand_illustration_iStock-484086160_MED.jpg" id="147" name="Google Shape;147;p21"/>
          <p:cNvPicPr preferRelativeResize="0"/>
          <p:nvPr/>
        </p:nvPicPr>
        <p:blipFill rotWithShape="1">
          <a:blip r:embed="rId3">
            <a:alphaModFix/>
          </a:blip>
          <a:srcRect b="8970" l="6226" r="0" t="7038"/>
          <a:stretch/>
        </p:blipFill>
        <p:spPr>
          <a:xfrm>
            <a:off x="-25" y="0"/>
            <a:ext cx="9467875" cy="8077200"/>
          </a:xfrm>
          <a:prstGeom prst="rect">
            <a:avLst/>
          </a:prstGeom>
          <a:noFill/>
          <a:ln>
            <a:noFill/>
          </a:ln>
        </p:spPr>
      </p:pic>
      <p:sp>
        <p:nvSpPr>
          <p:cNvPr id="148" name="Google Shape;148;p21"/>
          <p:cNvSpPr txBox="1"/>
          <p:nvPr/>
        </p:nvSpPr>
        <p:spPr>
          <a:xfrm>
            <a:off x="3505200" y="1190625"/>
            <a:ext cx="2590800" cy="27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t>DID </a:t>
            </a:r>
            <a:br>
              <a:rPr b="1" lang="en-US" sz="4800"/>
            </a:br>
            <a:r>
              <a:rPr b="1" lang="en-US" sz="4800"/>
              <a:t>YOU </a:t>
            </a:r>
            <a:br>
              <a:rPr b="1" lang="en-US" sz="4800"/>
            </a:br>
            <a:r>
              <a:rPr b="1" lang="en-US" sz="4800"/>
              <a:t>KNOW?</a:t>
            </a:r>
            <a:endParaRPr b="1" sz="4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