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Sniglet"/>
      <p:regular r:id="rId28"/>
    </p:embeddedFont>
    <p:embeddedFont>
      <p:font typeface="Bangers"/>
      <p:regular r:id="rId29"/>
    </p:embeddedFont>
    <p:embeddedFont>
      <p:font typeface="Bakbak One"/>
      <p:regular r:id="rId30"/>
    </p:embeddedFont>
    <p:embeddedFont>
      <p:font typeface="Roboto"/>
      <p:regular r:id="rId31"/>
      <p:bold r:id="rId32"/>
      <p:italic r:id="rId33"/>
      <p:boldItalic r:id="rId34"/>
    </p:embeddedFont>
    <p:embeddedFont>
      <p:font typeface="Pangolin"/>
      <p:regular r:id="rId35"/>
    </p:embeddedFont>
    <p:embeddedFont>
      <p:font typeface="Concert One"/>
      <p:regular r:id="rId36"/>
    </p:embeddedFont>
    <p:embeddedFont>
      <p:font typeface="Abril Fatfac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niglet-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nger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BakbakOne-regular.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Pangolin-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AbrilFatface-regular.fntdata"/><Relationship Id="rId14" Type="http://schemas.openxmlformats.org/officeDocument/2006/relationships/slide" Target="slides/slide8.xml"/><Relationship Id="rId36" Type="http://schemas.openxmlformats.org/officeDocument/2006/relationships/font" Target="fonts/ConcertOn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d326f447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d326f447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d326f447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d326f447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d326f447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d326f447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d326f447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d326f447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d326f447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d326f447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d326f447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d326f447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d326f447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d326f447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d326f447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d326f447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d326f447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d326f447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d326f447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d326f447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d326f447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d326f447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d326f447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d326f447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d326f447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d326f447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d326f44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d326f44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d326f447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d326f447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d326f447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d326f447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d326f447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d326f447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d326f447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d326f447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d326f447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d326f447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d326f447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d326f447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d326f447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d326f447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54" name="Shape 54"/>
        <p:cNvGrpSpPr/>
        <p:nvPr/>
      </p:nvGrpSpPr>
      <p:grpSpPr>
        <a:xfrm>
          <a:off x="0" y="0"/>
          <a:ext cx="0" cy="0"/>
          <a:chOff x="0" y="0"/>
          <a:chExt cx="0" cy="0"/>
        </a:xfrm>
      </p:grpSpPr>
      <p:pic>
        <p:nvPicPr>
          <p:cNvPr descr="comic-04.png" id="55" name="Google Shape;55;p1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6" name="Google Shape;56;p14"/>
          <p:cNvSpPr/>
          <p:nvPr/>
        </p:nvSpPr>
        <p:spPr>
          <a:xfrm>
            <a:off x="1315275" y="921225"/>
            <a:ext cx="6411650" cy="3910600"/>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57" name="Google Shape;57;p14"/>
          <p:cNvSpPr/>
          <p:nvPr/>
        </p:nvSpPr>
        <p:spPr>
          <a:xfrm>
            <a:off x="1010475" y="616425"/>
            <a:ext cx="6411650" cy="3910600"/>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cap="flat" cmpd="sng" w="76200">
            <a:solidFill>
              <a:srgbClr val="000000"/>
            </a:solidFill>
            <a:prstDash val="solid"/>
            <a:miter lim="8000"/>
            <a:headEnd len="med" w="med" type="none"/>
            <a:tailEnd len="med" w="med" type="none"/>
          </a:ln>
        </p:spPr>
      </p:sp>
      <p:sp>
        <p:nvSpPr>
          <p:cNvPr id="58" name="Google Shape;58;p14"/>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4"/>
        </a:solidFill>
      </p:bgPr>
    </p:bg>
    <p:spTree>
      <p:nvGrpSpPr>
        <p:cNvPr id="59" name="Shape 59"/>
        <p:cNvGrpSpPr/>
        <p:nvPr/>
      </p:nvGrpSpPr>
      <p:grpSpPr>
        <a:xfrm>
          <a:off x="0" y="0"/>
          <a:ext cx="0" cy="0"/>
          <a:chOff x="0" y="0"/>
          <a:chExt cx="0" cy="0"/>
        </a:xfrm>
      </p:grpSpPr>
      <p:pic>
        <p:nvPicPr>
          <p:cNvPr descr="comic-04.png" id="60" name="Google Shape;60;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1" name="Google Shape;61;p15"/>
          <p:cNvSpPr/>
          <p:nvPr/>
        </p:nvSpPr>
        <p:spPr>
          <a:xfrm flipH="1" rot="169468">
            <a:off x="3608972" y="646196"/>
            <a:ext cx="5247975" cy="3809532"/>
          </a:xfrm>
          <a:prstGeom prst="wedgeEllipseCallout">
            <a:avLst>
              <a:gd fmla="val -42509" name="adj1"/>
              <a:gd fmla="val 62980" name="adj2"/>
            </a:avLst>
          </a:prstGeom>
          <a:solidFill>
            <a:srgbClr val="001936">
              <a:alpha val="2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flipH="1" rot="169468">
            <a:off x="3380372" y="417596"/>
            <a:ext cx="5247975" cy="3809532"/>
          </a:xfrm>
          <a:prstGeom prst="wedgeEllipseCallout">
            <a:avLst>
              <a:gd fmla="val -42509" name="adj1"/>
              <a:gd fmla="val 62980" name="adj2"/>
            </a:avLst>
          </a:prstGeom>
          <a:solidFill>
            <a:srgbClr val="FFFFFF"/>
          </a:solidFill>
          <a:ln cap="flat" cmpd="sng" w="762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ctrTitle"/>
          </p:nvPr>
        </p:nvSpPr>
        <p:spPr>
          <a:xfrm>
            <a:off x="4101125" y="1659550"/>
            <a:ext cx="3767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 type="subTitle"/>
          </p:nvPr>
        </p:nvSpPr>
        <p:spPr>
          <a:xfrm>
            <a:off x="4101125" y="2687651"/>
            <a:ext cx="3767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None/>
              <a:defRPr sz="1800">
                <a:solidFill>
                  <a:srgbClr val="000000"/>
                </a:solidFill>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a:solidFill>
                  <a:srgbClr val="000000"/>
                </a:solidFill>
              </a:defRPr>
            </a:lvl4pPr>
            <a:lvl5pPr lvl="4" rtl="0" algn="ctr">
              <a:spcBef>
                <a:spcPts val="0"/>
              </a:spcBef>
              <a:spcAft>
                <a:spcPts val="0"/>
              </a:spcAft>
              <a:buClr>
                <a:srgbClr val="000000"/>
              </a:buClr>
              <a:buSzPts val="1800"/>
              <a:buNone/>
              <a:defRPr>
                <a:solidFill>
                  <a:srgbClr val="000000"/>
                </a:solidFill>
              </a:defRPr>
            </a:lvl5pPr>
            <a:lvl6pPr lvl="5" rtl="0" algn="ctr">
              <a:spcBef>
                <a:spcPts val="0"/>
              </a:spcBef>
              <a:spcAft>
                <a:spcPts val="0"/>
              </a:spcAft>
              <a:buClr>
                <a:srgbClr val="000000"/>
              </a:buClr>
              <a:buSzPts val="1800"/>
              <a:buNone/>
              <a:defRPr>
                <a:solidFill>
                  <a:srgbClr val="000000"/>
                </a:solidFill>
              </a:defRPr>
            </a:lvl6pPr>
            <a:lvl7pPr lvl="6" rtl="0" algn="ctr">
              <a:spcBef>
                <a:spcPts val="0"/>
              </a:spcBef>
              <a:spcAft>
                <a:spcPts val="0"/>
              </a:spcAft>
              <a:buClr>
                <a:srgbClr val="000000"/>
              </a:buClr>
              <a:buSzPts val="1800"/>
              <a:buNone/>
              <a:defRPr>
                <a:solidFill>
                  <a:srgbClr val="000000"/>
                </a:solidFill>
              </a:defRPr>
            </a:lvl7pPr>
            <a:lvl8pPr lvl="7" rtl="0" algn="ctr">
              <a:spcBef>
                <a:spcPts val="0"/>
              </a:spcBef>
              <a:spcAft>
                <a:spcPts val="0"/>
              </a:spcAft>
              <a:buClr>
                <a:srgbClr val="000000"/>
              </a:buClr>
              <a:buSzPts val="1800"/>
              <a:buNone/>
              <a:defRPr>
                <a:solidFill>
                  <a:srgbClr val="000000"/>
                </a:solidFill>
              </a:defRPr>
            </a:lvl8pPr>
            <a:lvl9pPr lvl="8" rtl="0" algn="ctr">
              <a:spcBef>
                <a:spcPts val="0"/>
              </a:spcBef>
              <a:spcAft>
                <a:spcPts val="0"/>
              </a:spcAft>
              <a:buClr>
                <a:srgbClr val="000000"/>
              </a:buClr>
              <a:buSzPts val="1800"/>
              <a:buNone/>
              <a:defRPr>
                <a:solidFill>
                  <a:srgbClr val="000000"/>
                </a:solidFill>
              </a:defRPr>
            </a:lvl9pPr>
          </a:lstStyle>
          <a:p/>
        </p:txBody>
      </p:sp>
      <p:sp>
        <p:nvSpPr>
          <p:cNvPr id="65" name="Google Shape;6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2"/>
        </a:solidFill>
      </p:bgPr>
    </p:bg>
    <p:spTree>
      <p:nvGrpSpPr>
        <p:cNvPr id="66" name="Shape 66"/>
        <p:cNvGrpSpPr/>
        <p:nvPr/>
      </p:nvGrpSpPr>
      <p:grpSpPr>
        <a:xfrm>
          <a:off x="0" y="0"/>
          <a:ext cx="0" cy="0"/>
          <a:chOff x="0" y="0"/>
          <a:chExt cx="0" cy="0"/>
        </a:xfrm>
      </p:grpSpPr>
      <p:pic>
        <p:nvPicPr>
          <p:cNvPr descr="comic-02.png" id="67" name="Google Shape;67;p1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8" name="Google Shape;68;p16"/>
          <p:cNvSpPr/>
          <p:nvPr/>
        </p:nvSpPr>
        <p:spPr>
          <a:xfrm>
            <a:off x="1992350" y="37775"/>
            <a:ext cx="5616577" cy="5220440"/>
          </a:xfrm>
          <a:custGeom>
            <a:rect b="b" l="l" r="r" t="t"/>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69" name="Google Shape;69;p16"/>
          <p:cNvSpPr/>
          <p:nvPr/>
        </p:nvSpPr>
        <p:spPr>
          <a:xfrm>
            <a:off x="1763750" y="-114625"/>
            <a:ext cx="5616577" cy="5220440"/>
          </a:xfrm>
          <a:custGeom>
            <a:rect b="b" l="l" r="r" t="t"/>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cap="flat" cmpd="sng" w="76200">
            <a:solidFill>
              <a:srgbClr val="000000"/>
            </a:solidFill>
            <a:prstDash val="solid"/>
            <a:miter lim="8000"/>
            <a:headEnd len="med" w="med" type="none"/>
            <a:tailEnd len="med" w="med" type="none"/>
          </a:ln>
        </p:spPr>
      </p:sp>
      <p:sp>
        <p:nvSpPr>
          <p:cNvPr id="70" name="Google Shape;70;p16"/>
          <p:cNvSpPr txBox="1"/>
          <p:nvPr>
            <p:ph idx="1" type="body"/>
          </p:nvPr>
        </p:nvSpPr>
        <p:spPr>
          <a:xfrm>
            <a:off x="2905800" y="2161800"/>
            <a:ext cx="33324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000000"/>
              </a:buClr>
              <a:buSzPts val="2400"/>
              <a:buFont typeface="Bangers"/>
              <a:buChar char="×"/>
              <a:defRPr sz="2400">
                <a:solidFill>
                  <a:srgbClr val="000000"/>
                </a:solidFill>
                <a:latin typeface="Bangers"/>
                <a:ea typeface="Bangers"/>
                <a:cs typeface="Bangers"/>
                <a:sym typeface="Bangers"/>
              </a:defRPr>
            </a:lvl1pPr>
            <a:lvl2pPr indent="-381000" lvl="1" marL="914400" rtl="0" algn="ctr">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indent="-381000" lvl="2" marL="1371600" rtl="0" algn="ctr">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indent="-381000" lvl="3" marL="18288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4pPr>
            <a:lvl5pPr indent="-381000" lvl="4" marL="22860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5pPr>
            <a:lvl6pPr indent="-381000" lvl="5" marL="27432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6pPr>
            <a:lvl7pPr indent="-381000" lvl="6" marL="32004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7pPr>
            <a:lvl8pPr indent="-381000" lvl="7" marL="36576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8pPr>
            <a:lvl9pPr indent="-381000" lvl="8" marL="41148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9pPr>
          </a:lstStyle>
          <a:p/>
        </p:txBody>
      </p:sp>
      <p:sp>
        <p:nvSpPr>
          <p:cNvPr id="71" name="Google Shape;7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atin typeface="Bangers"/>
                <a:ea typeface="Bangers"/>
                <a:cs typeface="Bangers"/>
                <a:sym typeface="Bangers"/>
              </a:defRPr>
            </a:lvl1pPr>
            <a:lvl2pPr lvl="1" rtl="0">
              <a:buNone/>
              <a:defRPr>
                <a:latin typeface="Bangers"/>
                <a:ea typeface="Bangers"/>
                <a:cs typeface="Bangers"/>
                <a:sym typeface="Bangers"/>
              </a:defRPr>
            </a:lvl2pPr>
            <a:lvl3pPr lvl="2" rtl="0">
              <a:buNone/>
              <a:defRPr>
                <a:latin typeface="Bangers"/>
                <a:ea typeface="Bangers"/>
                <a:cs typeface="Bangers"/>
                <a:sym typeface="Bangers"/>
              </a:defRPr>
            </a:lvl3pPr>
            <a:lvl4pPr lvl="3" rtl="0">
              <a:buNone/>
              <a:defRPr>
                <a:latin typeface="Bangers"/>
                <a:ea typeface="Bangers"/>
                <a:cs typeface="Bangers"/>
                <a:sym typeface="Bangers"/>
              </a:defRPr>
            </a:lvl4pPr>
            <a:lvl5pPr lvl="4" rtl="0">
              <a:buNone/>
              <a:defRPr>
                <a:latin typeface="Bangers"/>
                <a:ea typeface="Bangers"/>
                <a:cs typeface="Bangers"/>
                <a:sym typeface="Bangers"/>
              </a:defRPr>
            </a:lvl5pPr>
            <a:lvl6pPr lvl="5" rtl="0">
              <a:buNone/>
              <a:defRPr>
                <a:latin typeface="Bangers"/>
                <a:ea typeface="Bangers"/>
                <a:cs typeface="Bangers"/>
                <a:sym typeface="Bangers"/>
              </a:defRPr>
            </a:lvl6pPr>
            <a:lvl7pPr lvl="6" rtl="0">
              <a:buNone/>
              <a:defRPr>
                <a:latin typeface="Bangers"/>
                <a:ea typeface="Bangers"/>
                <a:cs typeface="Bangers"/>
                <a:sym typeface="Bangers"/>
              </a:defRPr>
            </a:lvl7pPr>
            <a:lvl8pPr lvl="7" rtl="0">
              <a:buNone/>
              <a:defRPr>
                <a:latin typeface="Bangers"/>
                <a:ea typeface="Bangers"/>
                <a:cs typeface="Bangers"/>
                <a:sym typeface="Bangers"/>
              </a:defRPr>
            </a:lvl8pPr>
            <a:lvl9pPr lvl="8" rtl="0">
              <a:buNone/>
              <a:defRPr>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accent3"/>
        </a:solidFill>
      </p:bgPr>
    </p:bg>
    <p:spTree>
      <p:nvGrpSpPr>
        <p:cNvPr id="72" name="Shape 72"/>
        <p:cNvGrpSpPr/>
        <p:nvPr/>
      </p:nvGrpSpPr>
      <p:grpSpPr>
        <a:xfrm>
          <a:off x="0" y="0"/>
          <a:ext cx="0" cy="0"/>
          <a:chOff x="0" y="0"/>
          <a:chExt cx="0" cy="0"/>
        </a:xfrm>
      </p:grpSpPr>
      <p:pic>
        <p:nvPicPr>
          <p:cNvPr descr="comic-01.png" id="73" name="Google Shape;73;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4" name="Google Shape;74;p17"/>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75" name="Google Shape;75;p17"/>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76" name="Google Shape;76;p17"/>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7"/>
          <p:cNvSpPr txBox="1"/>
          <p:nvPr>
            <p:ph idx="1" type="body"/>
          </p:nvPr>
        </p:nvSpPr>
        <p:spPr>
          <a:xfrm>
            <a:off x="1052050" y="1545942"/>
            <a:ext cx="7710900" cy="33036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8" name="Google Shape;7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rgbClr val="249651"/>
        </a:solidFill>
      </p:bgPr>
    </p:bg>
    <p:spTree>
      <p:nvGrpSpPr>
        <p:cNvPr id="79" name="Shape 79"/>
        <p:cNvGrpSpPr/>
        <p:nvPr/>
      </p:nvGrpSpPr>
      <p:grpSpPr>
        <a:xfrm>
          <a:off x="0" y="0"/>
          <a:ext cx="0" cy="0"/>
          <a:chOff x="0" y="0"/>
          <a:chExt cx="0" cy="0"/>
        </a:xfrm>
      </p:grpSpPr>
      <p:pic>
        <p:nvPicPr>
          <p:cNvPr descr="comic-01.png" id="80" name="Google Shape;80;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1" name="Google Shape;81;p18"/>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82" name="Google Shape;82;p18"/>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83" name="Google Shape;83;p18"/>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8"/>
          <p:cNvSpPr txBox="1"/>
          <p:nvPr>
            <p:ph idx="1" type="body"/>
          </p:nvPr>
        </p:nvSpPr>
        <p:spPr>
          <a:xfrm>
            <a:off x="1073625" y="1550125"/>
            <a:ext cx="3396300" cy="26661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5" name="Google Shape;85;p18"/>
          <p:cNvSpPr txBox="1"/>
          <p:nvPr>
            <p:ph idx="2" type="body"/>
          </p:nvPr>
        </p:nvSpPr>
        <p:spPr>
          <a:xfrm>
            <a:off x="4674251" y="1550125"/>
            <a:ext cx="3396300" cy="26661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6" name="Google Shape;8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accent5"/>
        </a:solidFill>
      </p:bgPr>
    </p:bg>
    <p:spTree>
      <p:nvGrpSpPr>
        <p:cNvPr id="87" name="Shape 87"/>
        <p:cNvGrpSpPr/>
        <p:nvPr/>
      </p:nvGrpSpPr>
      <p:grpSpPr>
        <a:xfrm>
          <a:off x="0" y="0"/>
          <a:ext cx="0" cy="0"/>
          <a:chOff x="0" y="0"/>
          <a:chExt cx="0" cy="0"/>
        </a:xfrm>
      </p:grpSpPr>
      <p:pic>
        <p:nvPicPr>
          <p:cNvPr descr="comic-01.png" id="88" name="Google Shape;88;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9" name="Google Shape;89;p19"/>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90" name="Google Shape;90;p19"/>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91" name="Google Shape;91;p19"/>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9"/>
          <p:cNvSpPr txBox="1"/>
          <p:nvPr>
            <p:ph idx="1" type="body"/>
          </p:nvPr>
        </p:nvSpPr>
        <p:spPr>
          <a:xfrm>
            <a:off x="902950"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3" name="Google Shape;93;p19"/>
          <p:cNvSpPr txBox="1"/>
          <p:nvPr>
            <p:ph idx="2" type="body"/>
          </p:nvPr>
        </p:nvSpPr>
        <p:spPr>
          <a:xfrm>
            <a:off x="3315993"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4" name="Google Shape;94;p19"/>
          <p:cNvSpPr txBox="1"/>
          <p:nvPr>
            <p:ph idx="3" type="body"/>
          </p:nvPr>
        </p:nvSpPr>
        <p:spPr>
          <a:xfrm>
            <a:off x="5729035"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5" name="Google Shape;9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96" name="Shape 96"/>
        <p:cNvGrpSpPr/>
        <p:nvPr/>
      </p:nvGrpSpPr>
      <p:grpSpPr>
        <a:xfrm>
          <a:off x="0" y="0"/>
          <a:ext cx="0" cy="0"/>
          <a:chOff x="0" y="0"/>
          <a:chExt cx="0" cy="0"/>
        </a:xfrm>
      </p:grpSpPr>
      <p:pic>
        <p:nvPicPr>
          <p:cNvPr descr="comic-01.png" id="97" name="Google Shape;97;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8" name="Google Shape;98;p20"/>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99" name="Google Shape;99;p20"/>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100" name="Google Shape;100;p20"/>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2" name="Shape 102"/>
        <p:cNvGrpSpPr/>
        <p:nvPr/>
      </p:nvGrpSpPr>
      <p:grpSpPr>
        <a:xfrm>
          <a:off x="0" y="0"/>
          <a:ext cx="0" cy="0"/>
          <a:chOff x="0" y="0"/>
          <a:chExt cx="0" cy="0"/>
        </a:xfrm>
      </p:grpSpPr>
      <p:pic>
        <p:nvPicPr>
          <p:cNvPr descr="comic-01.png" id="103" name="Google Shape;103;p2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4" name="Google Shape;104;p21"/>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105" name="Google Shape;105;p21"/>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106" name="Google Shape;106;p21"/>
          <p:cNvSpPr txBox="1"/>
          <p:nvPr>
            <p:ph idx="1" type="body"/>
          </p:nvPr>
        </p:nvSpPr>
        <p:spPr>
          <a:xfrm rot="-120953">
            <a:off x="457216" y="4025232"/>
            <a:ext cx="8229893" cy="519622"/>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107" name="Google Shape;1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824BB0"/>
        </a:solidFill>
      </p:bgPr>
    </p:bg>
    <p:spTree>
      <p:nvGrpSpPr>
        <p:cNvPr id="108" name="Shape 108"/>
        <p:cNvGrpSpPr/>
        <p:nvPr/>
      </p:nvGrpSpPr>
      <p:grpSpPr>
        <a:xfrm>
          <a:off x="0" y="0"/>
          <a:ext cx="0" cy="0"/>
          <a:chOff x="0" y="0"/>
          <a:chExt cx="0" cy="0"/>
        </a:xfrm>
      </p:grpSpPr>
      <p:pic>
        <p:nvPicPr>
          <p:cNvPr descr="comic-03.png" id="109" name="Google Shape;109;p22"/>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110" name="Google Shape;11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11" name="Shape 111"/>
        <p:cNvGrpSpPr/>
        <p:nvPr/>
      </p:nvGrpSpPr>
      <p:grpSpPr>
        <a:xfrm>
          <a:off x="0" y="0"/>
          <a:ext cx="0" cy="0"/>
          <a:chOff x="0" y="0"/>
          <a:chExt cx="0" cy="0"/>
        </a:xfrm>
      </p:grpSpPr>
      <p:sp>
        <p:nvSpPr>
          <p:cNvPr id="112" name="Google Shape;112;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3" name="Google Shape;113;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0A7EB"/>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rot="161729">
            <a:off x="976261" y="876906"/>
            <a:ext cx="7029878" cy="760139"/>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p:txBody>
      </p:sp>
      <p:sp>
        <p:nvSpPr>
          <p:cNvPr id="52" name="Google Shape;52;p13"/>
          <p:cNvSpPr txBox="1"/>
          <p:nvPr>
            <p:ph idx="1" type="body"/>
          </p:nvPr>
        </p:nvSpPr>
        <p:spPr>
          <a:xfrm>
            <a:off x="1052050" y="1545942"/>
            <a:ext cx="7710900" cy="330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indent="-381000" lvl="1" marL="914400" rtl="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indent="-381000" lvl="2" marL="1371600" rtl="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indent="-342900" lvl="3" marL="18288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indent="-342900" lvl="4" marL="22860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indent="-342900" lvl="5" marL="27432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indent="-342900" lvl="6" marL="32004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indent="-342900" lvl="7" marL="36576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indent="-342900" lvl="8" marL="41148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200">
                <a:solidFill>
                  <a:srgbClr val="FFFFFF"/>
                </a:solidFill>
                <a:latin typeface="Bangers"/>
                <a:ea typeface="Bangers"/>
                <a:cs typeface="Bangers"/>
                <a:sym typeface="Bangers"/>
              </a:defRPr>
            </a:lvl1pPr>
            <a:lvl2pPr lvl="1" rtl="0" algn="r">
              <a:buNone/>
              <a:defRPr sz="1200">
                <a:solidFill>
                  <a:srgbClr val="FFFFFF"/>
                </a:solidFill>
                <a:latin typeface="Bangers"/>
                <a:ea typeface="Bangers"/>
                <a:cs typeface="Bangers"/>
                <a:sym typeface="Bangers"/>
              </a:defRPr>
            </a:lvl2pPr>
            <a:lvl3pPr lvl="2" rtl="0" algn="r">
              <a:buNone/>
              <a:defRPr sz="1200">
                <a:solidFill>
                  <a:srgbClr val="FFFFFF"/>
                </a:solidFill>
                <a:latin typeface="Bangers"/>
                <a:ea typeface="Bangers"/>
                <a:cs typeface="Bangers"/>
                <a:sym typeface="Bangers"/>
              </a:defRPr>
            </a:lvl3pPr>
            <a:lvl4pPr lvl="3" rtl="0" algn="r">
              <a:buNone/>
              <a:defRPr sz="1200">
                <a:solidFill>
                  <a:srgbClr val="FFFFFF"/>
                </a:solidFill>
                <a:latin typeface="Bangers"/>
                <a:ea typeface="Bangers"/>
                <a:cs typeface="Bangers"/>
                <a:sym typeface="Bangers"/>
              </a:defRPr>
            </a:lvl4pPr>
            <a:lvl5pPr lvl="4" rtl="0" algn="r">
              <a:buNone/>
              <a:defRPr sz="1200">
                <a:solidFill>
                  <a:srgbClr val="FFFFFF"/>
                </a:solidFill>
                <a:latin typeface="Bangers"/>
                <a:ea typeface="Bangers"/>
                <a:cs typeface="Bangers"/>
                <a:sym typeface="Bangers"/>
              </a:defRPr>
            </a:lvl5pPr>
            <a:lvl6pPr lvl="5" rtl="0" algn="r">
              <a:buNone/>
              <a:defRPr sz="1200">
                <a:solidFill>
                  <a:srgbClr val="FFFFFF"/>
                </a:solidFill>
                <a:latin typeface="Bangers"/>
                <a:ea typeface="Bangers"/>
                <a:cs typeface="Bangers"/>
                <a:sym typeface="Bangers"/>
              </a:defRPr>
            </a:lvl6pPr>
            <a:lvl7pPr lvl="6" rtl="0" algn="r">
              <a:buNone/>
              <a:defRPr sz="1200">
                <a:solidFill>
                  <a:srgbClr val="FFFFFF"/>
                </a:solidFill>
                <a:latin typeface="Bangers"/>
                <a:ea typeface="Bangers"/>
                <a:cs typeface="Bangers"/>
                <a:sym typeface="Bangers"/>
              </a:defRPr>
            </a:lvl7pPr>
            <a:lvl8pPr lvl="7" rtl="0" algn="r">
              <a:buNone/>
              <a:defRPr sz="1200">
                <a:solidFill>
                  <a:srgbClr val="FFFFFF"/>
                </a:solidFill>
                <a:latin typeface="Bangers"/>
                <a:ea typeface="Bangers"/>
                <a:cs typeface="Bangers"/>
                <a:sym typeface="Bangers"/>
              </a:defRPr>
            </a:lvl8pPr>
            <a:lvl9pPr lvl="8" rtl="0" algn="r">
              <a:buNone/>
              <a:defRPr sz="1200">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hyperlink" Target="mailto:adam.corpora@gmail.com" TargetMode="External"/><Relationship Id="rId4" Type="http://schemas.openxmlformats.org/officeDocument/2006/relationships/hyperlink" Target="https://www.teacherspayteachers.com/Store/Simply-Adamaz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rot="147">
            <a:off x="976261" y="72443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for purchasing!</a:t>
            </a:r>
            <a:endParaRPr/>
          </a:p>
        </p:txBody>
      </p:sp>
      <p:pic>
        <p:nvPicPr>
          <p:cNvPr id="120" name="Google Shape;120;p24"/>
          <p:cNvPicPr preferRelativeResize="0"/>
          <p:nvPr/>
        </p:nvPicPr>
        <p:blipFill>
          <a:blip r:embed="rId3">
            <a:alphaModFix/>
          </a:blip>
          <a:stretch>
            <a:fillRect/>
          </a:stretch>
        </p:blipFill>
        <p:spPr>
          <a:xfrm>
            <a:off x="6729250" y="1013625"/>
            <a:ext cx="1418100" cy="1418100"/>
          </a:xfrm>
          <a:prstGeom prst="rect">
            <a:avLst/>
          </a:prstGeom>
          <a:noFill/>
          <a:ln>
            <a:noFill/>
          </a:ln>
        </p:spPr>
      </p:pic>
      <p:sp>
        <p:nvSpPr>
          <p:cNvPr id="121" name="Google Shape;121;p24"/>
          <p:cNvSpPr txBox="1"/>
          <p:nvPr/>
        </p:nvSpPr>
        <p:spPr>
          <a:xfrm>
            <a:off x="6814500" y="4789925"/>
            <a:ext cx="232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lang="en" sz="1100">
                <a:solidFill>
                  <a:schemeClr val="lt1"/>
                </a:solidFill>
                <a:latin typeface="Bakbak One"/>
                <a:ea typeface="Bakbak One"/>
                <a:cs typeface="Bakbak One"/>
                <a:sym typeface="Bakbak One"/>
              </a:rPr>
              <a:t>©Simply Adamazing</a:t>
            </a:r>
            <a:endParaRPr>
              <a:solidFill>
                <a:schemeClr val="lt1"/>
              </a:solidFill>
              <a:latin typeface="Pangolin"/>
              <a:ea typeface="Pangolin"/>
              <a:cs typeface="Pangolin"/>
              <a:sym typeface="Pangolin"/>
            </a:endParaRPr>
          </a:p>
        </p:txBody>
      </p:sp>
      <p:sp>
        <p:nvSpPr>
          <p:cNvPr id="122" name="Google Shape;122;p24"/>
          <p:cNvSpPr txBox="1"/>
          <p:nvPr/>
        </p:nvSpPr>
        <p:spPr>
          <a:xfrm>
            <a:off x="831725" y="1391225"/>
            <a:ext cx="7266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kbak One"/>
                <a:ea typeface="Bakbak One"/>
                <a:cs typeface="Bakbak One"/>
                <a:sym typeface="Bakbak One"/>
              </a:rPr>
              <a:t>This lesson is the first of a series designed to help students learn </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rPr lang="en">
                <a:solidFill>
                  <a:schemeClr val="dk1"/>
                </a:solidFill>
                <a:latin typeface="Bakbak One"/>
                <a:ea typeface="Bakbak One"/>
                <a:cs typeface="Bakbak One"/>
                <a:sym typeface="Bakbak One"/>
              </a:rPr>
              <a:t>how to code in HTML. I try to break down concepts and vocabulary</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rPr lang="en">
                <a:solidFill>
                  <a:schemeClr val="dk1"/>
                </a:solidFill>
                <a:latin typeface="Bakbak One"/>
                <a:ea typeface="Bakbak One"/>
                <a:cs typeface="Bakbak One"/>
                <a:sym typeface="Bakbak One"/>
              </a:rPr>
              <a:t>i</a:t>
            </a:r>
            <a:r>
              <a:rPr lang="en">
                <a:solidFill>
                  <a:schemeClr val="dk1"/>
                </a:solidFill>
                <a:latin typeface="Bakbak One"/>
                <a:ea typeface="Bakbak One"/>
                <a:cs typeface="Bakbak One"/>
                <a:sym typeface="Bakbak One"/>
              </a:rPr>
              <a:t>nto easy to understand bites.</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rPr lang="en">
                <a:solidFill>
                  <a:schemeClr val="dk1"/>
                </a:solidFill>
                <a:latin typeface="Bakbak One"/>
                <a:ea typeface="Bakbak One"/>
                <a:cs typeface="Bakbak One"/>
                <a:sym typeface="Bakbak One"/>
              </a:rPr>
              <a:t>Now, my school was fortunate enough to purchase a subscription to</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rPr lang="en">
                <a:solidFill>
                  <a:schemeClr val="dk1"/>
                </a:solidFill>
                <a:latin typeface="Bakbak One"/>
                <a:ea typeface="Bakbak One"/>
                <a:cs typeface="Bakbak One"/>
                <a:sym typeface="Bakbak One"/>
              </a:rPr>
              <a:t>CodingRooms.com, which provides my students with and an IDE they can use for any computer language. And although I begin by explaining how to use Notepad to make a basic website, this series will work for any school, regardless of their resources.</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t/>
            </a:r>
            <a:endParaRPr>
              <a:solidFill>
                <a:schemeClr val="dk1"/>
              </a:solidFill>
              <a:latin typeface="Bakbak One"/>
              <a:ea typeface="Bakbak One"/>
              <a:cs typeface="Bakbak One"/>
              <a:sym typeface="Bakbak One"/>
            </a:endParaRPr>
          </a:p>
          <a:p>
            <a:pPr indent="0" lvl="0" marL="0" rtl="0" algn="l">
              <a:spcBef>
                <a:spcPts val="0"/>
              </a:spcBef>
              <a:spcAft>
                <a:spcPts val="0"/>
              </a:spcAft>
              <a:buNone/>
            </a:pPr>
            <a:r>
              <a:rPr lang="en">
                <a:solidFill>
                  <a:schemeClr val="dk1"/>
                </a:solidFill>
                <a:latin typeface="Bakbak One"/>
                <a:ea typeface="Bakbak One"/>
                <a:cs typeface="Bakbak One"/>
                <a:sym typeface="Bakbak One"/>
              </a:rPr>
              <a:t>I have found that my students enjoy the simplicity of these slides and I hope yours do, too! If you have any questions about the lesson, or advice on what needs to be included, please reach out. Also, please let me know how it goes in your classroom! I would love the feedback.</a:t>
            </a:r>
            <a:endParaRPr>
              <a:solidFill>
                <a:schemeClr val="dk1"/>
              </a:solidFill>
              <a:latin typeface="Bakbak One"/>
              <a:ea typeface="Bakbak One"/>
              <a:cs typeface="Bakbak One"/>
              <a:sym typeface="Bakbak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4" name="Shape 184"/>
        <p:cNvGrpSpPr/>
        <p:nvPr/>
      </p:nvGrpSpPr>
      <p:grpSpPr>
        <a:xfrm>
          <a:off x="0" y="0"/>
          <a:ext cx="0" cy="0"/>
          <a:chOff x="0" y="0"/>
          <a:chExt cx="0" cy="0"/>
        </a:xfrm>
      </p:grpSpPr>
      <p:sp>
        <p:nvSpPr>
          <p:cNvPr id="185" name="Google Shape;185;p33"/>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186" name="Google Shape;186;p33"/>
          <p:cNvSpPr txBox="1"/>
          <p:nvPr>
            <p:ph idx="1" type="body"/>
          </p:nvPr>
        </p:nvSpPr>
        <p:spPr>
          <a:xfrm>
            <a:off x="854750" y="2845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Well, most of the time, an element starts with a starting </a:t>
            </a:r>
            <a:r>
              <a:rPr lang="en" sz="1700" u="sng">
                <a:solidFill>
                  <a:srgbClr val="9900FF"/>
                </a:solidFill>
              </a:rPr>
              <a:t>TAG</a:t>
            </a:r>
            <a:r>
              <a:rPr lang="en" sz="1700"/>
              <a:t>. </a:t>
            </a:r>
            <a:endParaRPr sz="1700"/>
          </a:p>
          <a:p>
            <a:pPr indent="0" lvl="0" marL="0" rtl="0" algn="ctr">
              <a:lnSpc>
                <a:spcPct val="100000"/>
              </a:lnSpc>
              <a:spcBef>
                <a:spcPts val="0"/>
              </a:spcBef>
              <a:spcAft>
                <a:spcPts val="0"/>
              </a:spcAft>
              <a:buNone/>
            </a:pPr>
            <a:r>
              <a:rPr lang="en" sz="1700"/>
              <a:t>That’s this part here, surrounded by angle brackets.</a:t>
            </a:r>
            <a:endParaRPr sz="1700"/>
          </a:p>
        </p:txBody>
      </p:sp>
      <p:sp>
        <p:nvSpPr>
          <p:cNvPr id="187" name="Google Shape;187;p33"/>
          <p:cNvSpPr txBox="1"/>
          <p:nvPr/>
        </p:nvSpPr>
        <p:spPr>
          <a:xfrm>
            <a:off x="919275" y="2201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Roboto"/>
                <a:ea typeface="Roboto"/>
                <a:cs typeface="Roboto"/>
                <a:sym typeface="Roboto"/>
              </a:rPr>
              <a:t>&lt;p&gt;The dog played in the park.&lt;/p&gt;</a:t>
            </a:r>
            <a:endParaRPr sz="2300">
              <a:latin typeface="Roboto"/>
              <a:ea typeface="Roboto"/>
              <a:cs typeface="Roboto"/>
              <a:sym typeface="Roboto"/>
            </a:endParaRPr>
          </a:p>
        </p:txBody>
      </p:sp>
      <p:sp>
        <p:nvSpPr>
          <p:cNvPr id="188" name="Google Shape;188;p33"/>
          <p:cNvSpPr/>
          <p:nvPr/>
        </p:nvSpPr>
        <p:spPr>
          <a:xfrm>
            <a:off x="2082550" y="2234725"/>
            <a:ext cx="609600" cy="55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p:nvPr/>
        </p:nvSpPr>
        <p:spPr>
          <a:xfrm>
            <a:off x="1109050" y="2374692"/>
            <a:ext cx="897300" cy="206100"/>
          </a:xfrm>
          <a:prstGeom prs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3" name="Shape 193"/>
        <p:cNvGrpSpPr/>
        <p:nvPr/>
      </p:nvGrpSpPr>
      <p:grpSpPr>
        <a:xfrm>
          <a:off x="0" y="0"/>
          <a:ext cx="0" cy="0"/>
          <a:chOff x="0" y="0"/>
          <a:chExt cx="0" cy="0"/>
        </a:xfrm>
      </p:grpSpPr>
      <p:sp>
        <p:nvSpPr>
          <p:cNvPr id="194" name="Google Shape;194;p34"/>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195" name="Google Shape;195;p34"/>
          <p:cNvSpPr txBox="1"/>
          <p:nvPr>
            <p:ph idx="1" type="body"/>
          </p:nvPr>
        </p:nvSpPr>
        <p:spPr>
          <a:xfrm>
            <a:off x="854750" y="2845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And most of the time, elements end with a closing </a:t>
            </a:r>
            <a:r>
              <a:rPr lang="en" sz="1700" u="sng">
                <a:solidFill>
                  <a:srgbClr val="9900FF"/>
                </a:solidFill>
              </a:rPr>
              <a:t>TAG</a:t>
            </a:r>
            <a:r>
              <a:rPr lang="en" sz="1700"/>
              <a:t>. </a:t>
            </a:r>
            <a:endParaRPr sz="1700"/>
          </a:p>
          <a:p>
            <a:pPr indent="0" lvl="0" marL="0" rtl="0" algn="ctr">
              <a:lnSpc>
                <a:spcPct val="100000"/>
              </a:lnSpc>
              <a:spcBef>
                <a:spcPts val="0"/>
              </a:spcBef>
              <a:spcAft>
                <a:spcPts val="0"/>
              </a:spcAft>
              <a:buNone/>
            </a:pPr>
            <a:r>
              <a:rPr lang="en" sz="1700"/>
              <a:t>These tags look like starting tags, but include a forward slash.</a:t>
            </a:r>
            <a:endParaRPr sz="1700"/>
          </a:p>
        </p:txBody>
      </p:sp>
      <p:sp>
        <p:nvSpPr>
          <p:cNvPr id="196" name="Google Shape;196;p34"/>
          <p:cNvSpPr txBox="1"/>
          <p:nvPr/>
        </p:nvSpPr>
        <p:spPr>
          <a:xfrm>
            <a:off x="919275" y="2201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Roboto"/>
                <a:ea typeface="Roboto"/>
                <a:cs typeface="Roboto"/>
                <a:sym typeface="Roboto"/>
              </a:rPr>
              <a:t>&lt;p&gt;The dog played in the park.&lt;/p&gt;</a:t>
            </a:r>
            <a:endParaRPr sz="2300">
              <a:latin typeface="Roboto"/>
              <a:ea typeface="Roboto"/>
              <a:cs typeface="Roboto"/>
              <a:sym typeface="Roboto"/>
            </a:endParaRPr>
          </a:p>
        </p:txBody>
      </p:sp>
      <p:sp>
        <p:nvSpPr>
          <p:cNvPr id="197" name="Google Shape;197;p34"/>
          <p:cNvSpPr/>
          <p:nvPr/>
        </p:nvSpPr>
        <p:spPr>
          <a:xfrm>
            <a:off x="6087900" y="2201900"/>
            <a:ext cx="609600" cy="55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p:nvPr/>
        </p:nvSpPr>
        <p:spPr>
          <a:xfrm rot="10798851">
            <a:off x="6810705" y="2374763"/>
            <a:ext cx="897300" cy="206100"/>
          </a:xfrm>
          <a:prstGeom prs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204" name="Google Shape;204;p35"/>
          <p:cNvSpPr txBox="1"/>
          <p:nvPr>
            <p:ph idx="1" type="body"/>
          </p:nvPr>
        </p:nvSpPr>
        <p:spPr>
          <a:xfrm>
            <a:off x="854750" y="2845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This </a:t>
            </a:r>
            <a:r>
              <a:rPr lang="en" sz="1700" u="sng">
                <a:solidFill>
                  <a:srgbClr val="29B7E7"/>
                </a:solidFill>
              </a:rPr>
              <a:t>ELEMENT</a:t>
            </a:r>
            <a:r>
              <a:rPr lang="en" sz="1700">
                <a:solidFill>
                  <a:srgbClr val="29B7E7"/>
                </a:solidFill>
              </a:rPr>
              <a:t> </a:t>
            </a:r>
            <a:r>
              <a:rPr lang="en" sz="1700"/>
              <a:t>is </a:t>
            </a:r>
            <a:r>
              <a:rPr i="1" lang="en" sz="1700"/>
              <a:t>declaring </a:t>
            </a:r>
            <a:r>
              <a:rPr lang="en" sz="1700"/>
              <a:t>that we want this sentence to appear on your website in the default paragraph format.</a:t>
            </a:r>
            <a:endParaRPr sz="1700"/>
          </a:p>
        </p:txBody>
      </p:sp>
      <p:sp>
        <p:nvSpPr>
          <p:cNvPr id="205" name="Google Shape;205;p35"/>
          <p:cNvSpPr txBox="1"/>
          <p:nvPr/>
        </p:nvSpPr>
        <p:spPr>
          <a:xfrm>
            <a:off x="919275" y="2201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Roboto"/>
                <a:ea typeface="Roboto"/>
                <a:cs typeface="Roboto"/>
                <a:sym typeface="Roboto"/>
              </a:rPr>
              <a:t>&lt;p&gt;The dog played in the park.&lt;/p&gt;</a:t>
            </a:r>
            <a:endParaRPr sz="23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9" name="Shape 209"/>
        <p:cNvGrpSpPr/>
        <p:nvPr/>
      </p:nvGrpSpPr>
      <p:grpSpPr>
        <a:xfrm>
          <a:off x="0" y="0"/>
          <a:ext cx="0" cy="0"/>
          <a:chOff x="0" y="0"/>
          <a:chExt cx="0" cy="0"/>
        </a:xfrm>
      </p:grpSpPr>
      <p:sp>
        <p:nvSpPr>
          <p:cNvPr id="210" name="Google Shape;210;p36"/>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211" name="Google Shape;211;p36"/>
          <p:cNvSpPr txBox="1"/>
          <p:nvPr>
            <p:ph idx="1" type="body"/>
          </p:nvPr>
        </p:nvSpPr>
        <p:spPr>
          <a:xfrm>
            <a:off x="1150225" y="1637675"/>
            <a:ext cx="6740100" cy="249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200"/>
              <a:t>Now that you better understand what </a:t>
            </a:r>
            <a:r>
              <a:rPr lang="en" sz="3200" u="sng">
                <a:solidFill>
                  <a:srgbClr val="29B7E7"/>
                </a:solidFill>
              </a:rPr>
              <a:t>ELEMENTS</a:t>
            </a:r>
            <a:r>
              <a:rPr lang="en" sz="3200">
                <a:solidFill>
                  <a:srgbClr val="29B7E7"/>
                </a:solidFill>
              </a:rPr>
              <a:t> </a:t>
            </a:r>
            <a:r>
              <a:rPr lang="en" sz="3200"/>
              <a:t>and </a:t>
            </a:r>
            <a:r>
              <a:rPr lang="en" sz="3200" u="sng">
                <a:solidFill>
                  <a:srgbClr val="824BB0"/>
                </a:solidFill>
              </a:rPr>
              <a:t>TAGS</a:t>
            </a:r>
            <a:r>
              <a:rPr lang="en" sz="3200"/>
              <a:t> are, let’s learn a few of them so we can start building an awesome website!</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Line one…</a:t>
            </a:r>
            <a:endParaRPr sz="4000"/>
          </a:p>
        </p:txBody>
      </p:sp>
      <p:sp>
        <p:nvSpPr>
          <p:cNvPr id="217" name="Google Shape;217;p37"/>
          <p:cNvSpPr txBox="1"/>
          <p:nvPr>
            <p:ph idx="1" type="body"/>
          </p:nvPr>
        </p:nvSpPr>
        <p:spPr>
          <a:xfrm>
            <a:off x="854750" y="1550125"/>
            <a:ext cx="3861900" cy="26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Your first line of code should always be </a:t>
            </a:r>
            <a:r>
              <a:rPr lang="en" sz="1700">
                <a:solidFill>
                  <a:srgbClr val="38761D"/>
                </a:solidFill>
              </a:rPr>
              <a:t>&lt;!DOCTYPE html&gt;</a:t>
            </a:r>
            <a:endParaRPr sz="1700">
              <a:solidFill>
                <a:srgbClr val="38761D"/>
              </a:solidFill>
            </a:endParaRPr>
          </a:p>
          <a:p>
            <a:pPr indent="0" lvl="0" marL="0" rtl="0" algn="l">
              <a:lnSpc>
                <a:spcPct val="100000"/>
              </a:lnSpc>
              <a:spcBef>
                <a:spcPts val="0"/>
              </a:spcBef>
              <a:spcAft>
                <a:spcPts val="0"/>
              </a:spcAft>
              <a:buNone/>
            </a:pPr>
            <a:r>
              <a:t/>
            </a:r>
            <a:endParaRPr sz="1700">
              <a:solidFill>
                <a:srgbClr val="38761D"/>
              </a:solidFill>
            </a:endParaRPr>
          </a:p>
          <a:p>
            <a:pPr indent="0" lvl="0" marL="0" rtl="0" algn="l">
              <a:lnSpc>
                <a:spcPct val="100000"/>
              </a:lnSpc>
              <a:spcBef>
                <a:spcPts val="0"/>
              </a:spcBef>
              <a:spcAft>
                <a:spcPts val="0"/>
              </a:spcAft>
              <a:buNone/>
            </a:pPr>
            <a:r>
              <a:rPr lang="en" sz="1700"/>
              <a:t>Why?</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Well, among other things, this little bit of code tells your browser this file actually is an </a:t>
            </a:r>
            <a:r>
              <a:rPr lang="en" sz="1700" u="sng"/>
              <a:t>HTML document</a:t>
            </a:r>
            <a:r>
              <a:rPr lang="en" sz="1700"/>
              <a:t>.</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So yeah, it’s important.</a:t>
            </a:r>
            <a:endParaRPr sz="1700"/>
          </a:p>
        </p:txBody>
      </p:sp>
      <p:sp>
        <p:nvSpPr>
          <p:cNvPr id="218" name="Google Shape;218;p37"/>
          <p:cNvSpPr/>
          <p:nvPr/>
        </p:nvSpPr>
        <p:spPr>
          <a:xfrm>
            <a:off x="4990300" y="1491625"/>
            <a:ext cx="3064200" cy="2373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9144" lvl="0" marL="0" rtl="0" algn="l">
              <a:lnSpc>
                <a:spcPct val="100000"/>
              </a:lnSpc>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p:txBody>
      </p:sp>
      <p:sp>
        <p:nvSpPr>
          <p:cNvPr id="219" name="Google Shape;219;p37"/>
          <p:cNvSpPr txBox="1"/>
          <p:nvPr/>
        </p:nvSpPr>
        <p:spPr>
          <a:xfrm>
            <a:off x="6008050" y="1173025"/>
            <a:ext cx="102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niglet"/>
                <a:ea typeface="Sniglet"/>
                <a:cs typeface="Sniglet"/>
                <a:sym typeface="Sniglet"/>
              </a:rPr>
              <a:t>index.html</a:t>
            </a:r>
            <a:endParaRPr>
              <a:latin typeface="Sniglet"/>
              <a:ea typeface="Sniglet"/>
              <a:cs typeface="Sniglet"/>
              <a:sym typeface="Sniglet"/>
            </a:endParaRPr>
          </a:p>
        </p:txBody>
      </p:sp>
      <p:sp>
        <p:nvSpPr>
          <p:cNvPr id="220" name="Google Shape;220;p37"/>
          <p:cNvSpPr txBox="1"/>
          <p:nvPr/>
        </p:nvSpPr>
        <p:spPr>
          <a:xfrm>
            <a:off x="5100149" y="1610913"/>
            <a:ext cx="2035500" cy="317400"/>
          </a:xfrm>
          <a:prstGeom prst="rect">
            <a:avLst/>
          </a:prstGeom>
          <a:noFill/>
          <a:ln>
            <a:noFill/>
          </a:ln>
        </p:spPr>
        <p:txBody>
          <a:bodyPr anchorCtr="0" anchor="t" bIns="91425" lIns="91425" spcFirstLastPara="1" rIns="91425" wrap="square" tIns="91425">
            <a:noAutofit/>
          </a:bodyPr>
          <a:lstStyle/>
          <a:p>
            <a:pPr indent="9144" lvl="0" marL="0" rtl="0" algn="l">
              <a:spcBef>
                <a:spcPts val="0"/>
              </a:spcBef>
              <a:spcAft>
                <a:spcPts val="0"/>
              </a:spcAft>
              <a:buNone/>
            </a:pPr>
            <a:r>
              <a:rPr lang="en">
                <a:solidFill>
                  <a:schemeClr val="dk1"/>
                </a:solidFill>
                <a:highlight>
                  <a:schemeClr val="accent3"/>
                </a:highlight>
                <a:latin typeface="Roboto"/>
                <a:ea typeface="Roboto"/>
                <a:cs typeface="Roboto"/>
                <a:sym typeface="Roboto"/>
              </a:rPr>
              <a:t>1 &lt;!DOCTYPE html&gt;</a:t>
            </a:r>
            <a:endParaRPr>
              <a:highlight>
                <a:schemeClr val="accent3"/>
              </a:highlight>
              <a:latin typeface="Sniglet"/>
              <a:ea typeface="Sniglet"/>
              <a:cs typeface="Sniglet"/>
              <a:sym typeface="Snigle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Where to start…</a:t>
            </a:r>
            <a:endParaRPr sz="4000"/>
          </a:p>
        </p:txBody>
      </p:sp>
      <p:sp>
        <p:nvSpPr>
          <p:cNvPr id="226" name="Google Shape;226;p38"/>
          <p:cNvSpPr txBox="1"/>
          <p:nvPr>
            <p:ph idx="1" type="body"/>
          </p:nvPr>
        </p:nvSpPr>
        <p:spPr>
          <a:xfrm>
            <a:off x="854750" y="1550125"/>
            <a:ext cx="3861900" cy="26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t>Next, we need to tell the browser where the HTML code begins and ends. We do that with two </a:t>
            </a:r>
            <a:r>
              <a:rPr lang="en" sz="2100" u="sng">
                <a:solidFill>
                  <a:srgbClr val="9900FF"/>
                </a:solidFill>
              </a:rPr>
              <a:t>TAGS</a:t>
            </a:r>
            <a:r>
              <a:rPr lang="en" sz="2100"/>
              <a:t>:</a:t>
            </a:r>
            <a:endParaRPr sz="2100"/>
          </a:p>
          <a:p>
            <a:pPr indent="0" lvl="0" marL="0" rtl="0" algn="l">
              <a:lnSpc>
                <a:spcPct val="100000"/>
              </a:lnSpc>
              <a:spcBef>
                <a:spcPts val="0"/>
              </a:spcBef>
              <a:spcAft>
                <a:spcPts val="0"/>
              </a:spcAft>
              <a:buNone/>
            </a:pPr>
            <a:r>
              <a:rPr lang="en" sz="2100">
                <a:solidFill>
                  <a:srgbClr val="38761D"/>
                </a:solidFill>
              </a:rPr>
              <a:t>&lt;html&gt; </a:t>
            </a:r>
            <a:r>
              <a:rPr lang="en" sz="2100"/>
              <a:t>and </a:t>
            </a:r>
            <a:r>
              <a:rPr lang="en" sz="2100">
                <a:solidFill>
                  <a:srgbClr val="38761D"/>
                </a:solidFill>
              </a:rPr>
              <a:t>&lt;/html&gt;</a:t>
            </a:r>
            <a:endParaRPr sz="2100">
              <a:solidFill>
                <a:srgbClr val="38761D"/>
              </a:solidFill>
            </a:endParaRPr>
          </a:p>
          <a:p>
            <a:pPr indent="0" lvl="0" marL="0" rtl="0" algn="l">
              <a:lnSpc>
                <a:spcPct val="100000"/>
              </a:lnSpc>
              <a:spcBef>
                <a:spcPts val="0"/>
              </a:spcBef>
              <a:spcAft>
                <a:spcPts val="0"/>
              </a:spcAft>
              <a:buNone/>
            </a:pPr>
            <a:r>
              <a:t/>
            </a:r>
            <a:endParaRPr sz="2100">
              <a:solidFill>
                <a:srgbClr val="38761D"/>
              </a:solidFill>
            </a:endParaRPr>
          </a:p>
          <a:p>
            <a:pPr indent="0" lvl="0" marL="0" rtl="0" algn="l">
              <a:lnSpc>
                <a:spcPct val="100000"/>
              </a:lnSpc>
              <a:spcBef>
                <a:spcPts val="0"/>
              </a:spcBef>
              <a:spcAft>
                <a:spcPts val="0"/>
              </a:spcAft>
              <a:buNone/>
            </a:pPr>
            <a:r>
              <a:rPr lang="en" sz="2100"/>
              <a:t>Put these at the beginning and end of your file.</a:t>
            </a:r>
            <a:endParaRPr sz="2100"/>
          </a:p>
        </p:txBody>
      </p:sp>
      <p:sp>
        <p:nvSpPr>
          <p:cNvPr id="227" name="Google Shape;227;p38"/>
          <p:cNvSpPr/>
          <p:nvPr/>
        </p:nvSpPr>
        <p:spPr>
          <a:xfrm>
            <a:off x="4990300" y="1491625"/>
            <a:ext cx="3064200" cy="2373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9144" lvl="0" marL="0" rtl="0" algn="l">
              <a:lnSpc>
                <a:spcPct val="100000"/>
              </a:lnSpc>
              <a:spcBef>
                <a:spcPts val="0"/>
              </a:spcBef>
              <a:spcAft>
                <a:spcPts val="0"/>
              </a:spcAft>
              <a:buNone/>
            </a:pPr>
            <a:r>
              <a:rPr lang="en">
                <a:latin typeface="Roboto"/>
                <a:ea typeface="Roboto"/>
                <a:cs typeface="Roboto"/>
                <a:sym typeface="Roboto"/>
              </a:rPr>
              <a:t>1 &lt;!DOCTYPE 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2 </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p:txBody>
      </p:sp>
      <p:sp>
        <p:nvSpPr>
          <p:cNvPr id="228" name="Google Shape;228;p38"/>
          <p:cNvSpPr txBox="1"/>
          <p:nvPr/>
        </p:nvSpPr>
        <p:spPr>
          <a:xfrm>
            <a:off x="6008050" y="1173025"/>
            <a:ext cx="102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niglet"/>
                <a:ea typeface="Sniglet"/>
                <a:cs typeface="Sniglet"/>
                <a:sym typeface="Sniglet"/>
              </a:rPr>
              <a:t>index.html</a:t>
            </a:r>
            <a:endParaRPr>
              <a:latin typeface="Sniglet"/>
              <a:ea typeface="Sniglet"/>
              <a:cs typeface="Sniglet"/>
              <a:sym typeface="Sniglet"/>
            </a:endParaRPr>
          </a:p>
        </p:txBody>
      </p:sp>
      <p:sp>
        <p:nvSpPr>
          <p:cNvPr id="229" name="Google Shape;229;p38"/>
          <p:cNvSpPr txBox="1"/>
          <p:nvPr/>
        </p:nvSpPr>
        <p:spPr>
          <a:xfrm>
            <a:off x="5110682" y="1794044"/>
            <a:ext cx="1575900" cy="2112000"/>
          </a:xfrm>
          <a:prstGeom prst="rect">
            <a:avLst/>
          </a:prstGeom>
          <a:noFill/>
          <a:ln>
            <a:noFill/>
          </a:ln>
        </p:spPr>
        <p:txBody>
          <a:bodyPr anchorCtr="0" anchor="t" bIns="91425" lIns="91425" spcFirstLastPara="1" rIns="91425" wrap="square" tIns="91425">
            <a:noAutofit/>
          </a:bodyPr>
          <a:lstStyle/>
          <a:p>
            <a:pPr indent="9144" lvl="0" marL="0" rtl="0" algn="l">
              <a:lnSpc>
                <a:spcPct val="10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a:t>
            </a:r>
            <a:r>
              <a:rPr lang="en">
                <a:solidFill>
                  <a:schemeClr val="dk1"/>
                </a:solidFill>
                <a:highlight>
                  <a:schemeClr val="accent3"/>
                </a:highlight>
                <a:latin typeface="Roboto"/>
                <a:ea typeface="Roboto"/>
                <a:cs typeface="Roboto"/>
                <a:sym typeface="Roboto"/>
              </a:rPr>
              <a:t>&lt;html&gt;</a:t>
            </a:r>
            <a:endParaRPr>
              <a:solidFill>
                <a:schemeClr val="dk1"/>
              </a:solidFill>
              <a:highlight>
                <a:schemeClr val="accent3"/>
              </a:highlight>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9144" lvl="0" marL="0" rtl="0" algn="l">
              <a:lnSpc>
                <a:spcPct val="10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a:t>
            </a:r>
            <a:r>
              <a:rPr lang="en">
                <a:solidFill>
                  <a:schemeClr val="dk1"/>
                </a:solidFill>
                <a:highlight>
                  <a:schemeClr val="accent3"/>
                </a:highlight>
                <a:latin typeface="Roboto"/>
                <a:ea typeface="Roboto"/>
                <a:cs typeface="Roboto"/>
                <a:sym typeface="Roboto"/>
              </a:rPr>
              <a:t>&lt;/html&gt;</a:t>
            </a:r>
            <a:endParaRPr>
              <a:solidFill>
                <a:schemeClr val="dk1"/>
              </a:solidFill>
              <a:highlight>
                <a:schemeClr val="accent3"/>
              </a:highlight>
              <a:latin typeface="Roboto"/>
              <a:ea typeface="Roboto"/>
              <a:cs typeface="Roboto"/>
              <a:sym typeface="Roboto"/>
            </a:endParaRPr>
          </a:p>
          <a:p>
            <a:pPr indent="0" lvl="0" marL="0" rtl="0" algn="l">
              <a:lnSpc>
                <a:spcPct val="100000"/>
              </a:lnSpc>
              <a:spcBef>
                <a:spcPts val="0"/>
              </a:spcBef>
              <a:spcAft>
                <a:spcPts val="0"/>
              </a:spcAft>
              <a:buNone/>
            </a:pPr>
            <a:r>
              <a:t/>
            </a:r>
            <a:endParaRPr>
              <a:latin typeface="Sniglet"/>
              <a:ea typeface="Sniglet"/>
              <a:cs typeface="Sniglet"/>
              <a:sym typeface="Snigle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Head and body…</a:t>
            </a:r>
            <a:endParaRPr sz="4000"/>
          </a:p>
        </p:txBody>
      </p:sp>
      <p:sp>
        <p:nvSpPr>
          <p:cNvPr id="235" name="Google Shape;235;p39"/>
          <p:cNvSpPr txBox="1"/>
          <p:nvPr>
            <p:ph idx="1" type="body"/>
          </p:nvPr>
        </p:nvSpPr>
        <p:spPr>
          <a:xfrm>
            <a:off x="854750" y="1550125"/>
            <a:ext cx="3916800" cy="26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Lastly, a good habit to get into is splitting your file into a </a:t>
            </a:r>
            <a:r>
              <a:rPr lang="en" sz="1700">
                <a:solidFill>
                  <a:srgbClr val="0000FF"/>
                </a:solidFill>
              </a:rPr>
              <a:t>Head </a:t>
            </a:r>
            <a:r>
              <a:rPr lang="en" sz="1700"/>
              <a:t>and </a:t>
            </a:r>
            <a:r>
              <a:rPr lang="en" sz="1700">
                <a:solidFill>
                  <a:srgbClr val="FF00FF"/>
                </a:solidFill>
              </a:rPr>
              <a:t>Body</a:t>
            </a:r>
            <a:r>
              <a:rPr lang="en" sz="1700"/>
              <a:t>.</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The </a:t>
            </a:r>
            <a:r>
              <a:rPr lang="en" sz="1700">
                <a:solidFill>
                  <a:srgbClr val="0000FF"/>
                </a:solidFill>
              </a:rPr>
              <a:t>Head </a:t>
            </a:r>
            <a:r>
              <a:rPr lang="en" sz="1700"/>
              <a:t>stores metadata. (More on that later)</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The </a:t>
            </a:r>
            <a:r>
              <a:rPr lang="en" sz="1700">
                <a:solidFill>
                  <a:srgbClr val="FF00FF"/>
                </a:solidFill>
              </a:rPr>
              <a:t>Body </a:t>
            </a:r>
            <a:r>
              <a:rPr lang="en" sz="1700"/>
              <a:t>holds </a:t>
            </a:r>
            <a:r>
              <a:rPr lang="en" sz="1700" u="sng"/>
              <a:t>everything</a:t>
            </a:r>
            <a:r>
              <a:rPr lang="en" sz="1700"/>
              <a:t> you want to be seen and heard on your website. </a:t>
            </a:r>
            <a:endParaRPr sz="1700"/>
          </a:p>
        </p:txBody>
      </p:sp>
      <p:sp>
        <p:nvSpPr>
          <p:cNvPr id="236" name="Google Shape;236;p39"/>
          <p:cNvSpPr/>
          <p:nvPr/>
        </p:nvSpPr>
        <p:spPr>
          <a:xfrm>
            <a:off x="4990300" y="1491625"/>
            <a:ext cx="3064200" cy="2373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9144" lvl="0" marL="0" rtl="0" algn="l">
              <a:lnSpc>
                <a:spcPct val="100000"/>
              </a:lnSpc>
              <a:spcBef>
                <a:spcPts val="0"/>
              </a:spcBef>
              <a:spcAft>
                <a:spcPts val="0"/>
              </a:spcAft>
              <a:buNone/>
            </a:pPr>
            <a:r>
              <a:rPr lang="en">
                <a:latin typeface="Roboto"/>
                <a:ea typeface="Roboto"/>
                <a:cs typeface="Roboto"/>
                <a:sym typeface="Roboto"/>
              </a:rPr>
              <a:t>1 &lt;!DOCTYPE 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2 &lt;html&gt;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3 </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10 &lt;/html&gt;</a:t>
            </a:r>
            <a:endParaRPr>
              <a:latin typeface="Roboto"/>
              <a:ea typeface="Roboto"/>
              <a:cs typeface="Roboto"/>
              <a:sym typeface="Roboto"/>
            </a:endParaRPr>
          </a:p>
        </p:txBody>
      </p:sp>
      <p:sp>
        <p:nvSpPr>
          <p:cNvPr id="237" name="Google Shape;237;p39"/>
          <p:cNvSpPr txBox="1"/>
          <p:nvPr/>
        </p:nvSpPr>
        <p:spPr>
          <a:xfrm>
            <a:off x="6008050" y="1173025"/>
            <a:ext cx="102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niglet"/>
                <a:ea typeface="Sniglet"/>
                <a:cs typeface="Sniglet"/>
                <a:sym typeface="Sniglet"/>
              </a:rPr>
              <a:t>index.html</a:t>
            </a:r>
            <a:endParaRPr>
              <a:latin typeface="Sniglet"/>
              <a:ea typeface="Sniglet"/>
              <a:cs typeface="Sniglet"/>
              <a:sym typeface="Snigle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head section</a:t>
            </a:r>
            <a:endParaRPr sz="4000"/>
          </a:p>
        </p:txBody>
      </p:sp>
      <p:sp>
        <p:nvSpPr>
          <p:cNvPr id="243" name="Google Shape;243;p40"/>
          <p:cNvSpPr txBox="1"/>
          <p:nvPr>
            <p:ph idx="1" type="body"/>
          </p:nvPr>
        </p:nvSpPr>
        <p:spPr>
          <a:xfrm>
            <a:off x="854750" y="1550125"/>
            <a:ext cx="3916800" cy="26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So let’s start by adding these two </a:t>
            </a:r>
            <a:r>
              <a:rPr lang="en" u="sng">
                <a:solidFill>
                  <a:srgbClr val="9900FF"/>
                </a:solidFill>
              </a:rPr>
              <a:t>TAGS</a:t>
            </a:r>
            <a:r>
              <a:rPr lang="en"/>
              <a:t>: </a:t>
            </a:r>
            <a:r>
              <a:rPr lang="en">
                <a:solidFill>
                  <a:srgbClr val="249651"/>
                </a:solidFill>
              </a:rPr>
              <a:t>&lt;head&gt;</a:t>
            </a:r>
            <a:r>
              <a:rPr lang="en"/>
              <a:t> and </a:t>
            </a:r>
            <a:r>
              <a:rPr lang="en">
                <a:solidFill>
                  <a:srgbClr val="249651"/>
                </a:solidFill>
              </a:rPr>
              <a:t>&lt;/head&gt;</a:t>
            </a:r>
            <a:endParaRPr>
              <a:solidFill>
                <a:srgbClr val="249651"/>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This will define the Head section of your file.</a:t>
            </a:r>
            <a:endParaRPr/>
          </a:p>
        </p:txBody>
      </p:sp>
      <p:sp>
        <p:nvSpPr>
          <p:cNvPr id="244" name="Google Shape;244;p40"/>
          <p:cNvSpPr/>
          <p:nvPr/>
        </p:nvSpPr>
        <p:spPr>
          <a:xfrm>
            <a:off x="4990300" y="1491625"/>
            <a:ext cx="3064200" cy="2373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9144" lvl="0" marL="0" rtl="0" algn="l">
              <a:lnSpc>
                <a:spcPct val="100000"/>
              </a:lnSpc>
              <a:spcBef>
                <a:spcPts val="0"/>
              </a:spcBef>
              <a:spcAft>
                <a:spcPts val="0"/>
              </a:spcAft>
              <a:buNone/>
            </a:pPr>
            <a:r>
              <a:rPr lang="en">
                <a:latin typeface="Roboto"/>
                <a:ea typeface="Roboto"/>
                <a:cs typeface="Roboto"/>
                <a:sym typeface="Roboto"/>
              </a:rPr>
              <a:t>1 &lt;!DOCTYPE 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2 &lt;html&gt;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3 </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10 &lt;/html&gt;</a:t>
            </a:r>
            <a:endParaRPr>
              <a:latin typeface="Roboto"/>
              <a:ea typeface="Roboto"/>
              <a:cs typeface="Roboto"/>
              <a:sym typeface="Roboto"/>
            </a:endParaRPr>
          </a:p>
        </p:txBody>
      </p:sp>
      <p:sp>
        <p:nvSpPr>
          <p:cNvPr id="245" name="Google Shape;245;p40"/>
          <p:cNvSpPr txBox="1"/>
          <p:nvPr/>
        </p:nvSpPr>
        <p:spPr>
          <a:xfrm>
            <a:off x="6008050" y="1173025"/>
            <a:ext cx="102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niglet"/>
                <a:ea typeface="Sniglet"/>
                <a:cs typeface="Sniglet"/>
                <a:sym typeface="Sniglet"/>
              </a:rPr>
              <a:t>index.html</a:t>
            </a:r>
            <a:endParaRPr>
              <a:latin typeface="Sniglet"/>
              <a:ea typeface="Sniglet"/>
              <a:cs typeface="Sniglet"/>
              <a:sym typeface="Sniglet"/>
            </a:endParaRPr>
          </a:p>
        </p:txBody>
      </p:sp>
      <p:sp>
        <p:nvSpPr>
          <p:cNvPr id="246" name="Google Shape;246;p40"/>
          <p:cNvSpPr txBox="1"/>
          <p:nvPr/>
        </p:nvSpPr>
        <p:spPr>
          <a:xfrm>
            <a:off x="5110675" y="2101325"/>
            <a:ext cx="2823300" cy="647400"/>
          </a:xfrm>
          <a:prstGeom prst="rect">
            <a:avLst/>
          </a:prstGeom>
          <a:noFill/>
          <a:ln cap="flat" cmpd="sng" w="28575">
            <a:solidFill>
              <a:srgbClr val="000000"/>
            </a:solidFill>
            <a:prstDash val="solid"/>
            <a:round/>
            <a:headEnd len="sm" w="sm" type="none"/>
            <a:tailEnd len="sm" w="sm" type="none"/>
          </a:ln>
        </p:spPr>
        <p:txBody>
          <a:bodyPr anchorCtr="0" anchor="t" bIns="0" lIns="91425" spcFirstLastPara="1" rIns="91425" wrap="square" tIns="0">
            <a:noAutofit/>
          </a:bodyPr>
          <a:lstStyle/>
          <a:p>
            <a:pPr indent="9144" lvl="0" marL="0" rtl="0" algn="l">
              <a:spcBef>
                <a:spcPts val="0"/>
              </a:spcBef>
              <a:spcAft>
                <a:spcPts val="0"/>
              </a:spcAft>
              <a:buNone/>
            </a:pPr>
            <a:r>
              <a:rPr lang="en">
                <a:solidFill>
                  <a:schemeClr val="dk1"/>
                </a:solidFill>
                <a:latin typeface="Roboto"/>
                <a:ea typeface="Roboto"/>
                <a:cs typeface="Roboto"/>
                <a:sym typeface="Roboto"/>
              </a:rPr>
              <a:t>   </a:t>
            </a:r>
            <a:r>
              <a:rPr lang="en">
                <a:solidFill>
                  <a:schemeClr val="dk1"/>
                </a:solidFill>
                <a:highlight>
                  <a:schemeClr val="accent3"/>
                </a:highlight>
                <a:latin typeface="Roboto"/>
                <a:ea typeface="Roboto"/>
                <a:cs typeface="Roboto"/>
                <a:sym typeface="Roboto"/>
              </a:rPr>
              <a:t>&lt;head&gt;</a:t>
            </a:r>
            <a:endParaRPr>
              <a:solidFill>
                <a:schemeClr val="dk1"/>
              </a:solidFill>
              <a:highlight>
                <a:schemeClr val="accent3"/>
              </a:highlight>
              <a:latin typeface="Roboto"/>
              <a:ea typeface="Roboto"/>
              <a:cs typeface="Roboto"/>
              <a:sym typeface="Roboto"/>
            </a:endParaRPr>
          </a:p>
          <a:p>
            <a:pPr indent="9144" lvl="0" marL="0" rtl="0" algn="l">
              <a:spcBef>
                <a:spcPts val="0"/>
              </a:spcBef>
              <a:spcAft>
                <a:spcPts val="0"/>
              </a:spcAft>
              <a:buNone/>
            </a:pPr>
            <a:r>
              <a:rPr lang="en">
                <a:solidFill>
                  <a:schemeClr val="dk1"/>
                </a:solidFill>
                <a:latin typeface="Roboto"/>
                <a:ea typeface="Roboto"/>
                <a:cs typeface="Roboto"/>
                <a:sym typeface="Roboto"/>
              </a:rPr>
              <a:t>                          </a:t>
            </a:r>
            <a:r>
              <a:rPr b="1" lang="en">
                <a:solidFill>
                  <a:srgbClr val="0000FF"/>
                </a:solidFill>
                <a:latin typeface="Concert One"/>
                <a:ea typeface="Concert One"/>
                <a:cs typeface="Concert One"/>
                <a:sym typeface="Concert One"/>
              </a:rPr>
              <a:t>(HEAD SECTION)</a:t>
            </a:r>
            <a:endParaRPr b="1">
              <a:solidFill>
                <a:srgbClr val="0000FF"/>
              </a:solidFill>
              <a:latin typeface="Concert One"/>
              <a:ea typeface="Concert One"/>
              <a:cs typeface="Concert One"/>
              <a:sym typeface="Concert One"/>
            </a:endParaRPr>
          </a:p>
          <a:p>
            <a:pPr indent="9144" lvl="0" marL="0" rtl="0" algn="l">
              <a:spcBef>
                <a:spcPts val="0"/>
              </a:spcBef>
              <a:spcAft>
                <a:spcPts val="0"/>
              </a:spcAft>
              <a:buNone/>
            </a:pPr>
            <a:r>
              <a:rPr lang="en">
                <a:solidFill>
                  <a:schemeClr val="dk1"/>
                </a:solidFill>
                <a:latin typeface="Roboto"/>
                <a:ea typeface="Roboto"/>
                <a:cs typeface="Roboto"/>
                <a:sym typeface="Roboto"/>
              </a:rPr>
              <a:t>   </a:t>
            </a:r>
            <a:r>
              <a:rPr lang="en">
                <a:solidFill>
                  <a:schemeClr val="dk1"/>
                </a:solidFill>
                <a:highlight>
                  <a:schemeClr val="accent3"/>
                </a:highlight>
                <a:latin typeface="Roboto"/>
                <a:ea typeface="Roboto"/>
                <a:cs typeface="Roboto"/>
                <a:sym typeface="Roboto"/>
              </a:rPr>
              <a:t>&lt;/head&gt;</a:t>
            </a:r>
            <a:endParaRPr>
              <a:highlight>
                <a:schemeClr val="accent3"/>
              </a:highlight>
              <a:latin typeface="Sniglet"/>
              <a:ea typeface="Sniglet"/>
              <a:cs typeface="Sniglet"/>
              <a:sym typeface="Snigle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body section</a:t>
            </a:r>
            <a:endParaRPr sz="4000"/>
          </a:p>
        </p:txBody>
      </p:sp>
      <p:sp>
        <p:nvSpPr>
          <p:cNvPr id="252" name="Google Shape;252;p41"/>
          <p:cNvSpPr/>
          <p:nvPr/>
        </p:nvSpPr>
        <p:spPr>
          <a:xfrm>
            <a:off x="4990300" y="1491625"/>
            <a:ext cx="3064200" cy="2373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9144" lvl="0" marL="0" rtl="0" algn="l">
              <a:lnSpc>
                <a:spcPct val="100000"/>
              </a:lnSpc>
              <a:spcBef>
                <a:spcPts val="0"/>
              </a:spcBef>
              <a:spcAft>
                <a:spcPts val="0"/>
              </a:spcAft>
              <a:buNone/>
            </a:pPr>
            <a:r>
              <a:rPr lang="en">
                <a:latin typeface="Roboto"/>
                <a:ea typeface="Roboto"/>
                <a:cs typeface="Roboto"/>
                <a:sym typeface="Roboto"/>
              </a:rPr>
              <a:t>1 &lt;!DOCTYPE 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2 &lt;html&gt;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3 &lt;head&gt;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5 &lt;/head&gt;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10 &lt;/html&gt;</a:t>
            </a:r>
            <a:endParaRPr>
              <a:latin typeface="Roboto"/>
              <a:ea typeface="Roboto"/>
              <a:cs typeface="Roboto"/>
              <a:sym typeface="Roboto"/>
            </a:endParaRPr>
          </a:p>
        </p:txBody>
      </p:sp>
      <p:sp>
        <p:nvSpPr>
          <p:cNvPr id="253" name="Google Shape;253;p41"/>
          <p:cNvSpPr txBox="1"/>
          <p:nvPr/>
        </p:nvSpPr>
        <p:spPr>
          <a:xfrm>
            <a:off x="6008050" y="1173025"/>
            <a:ext cx="102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niglet"/>
                <a:ea typeface="Sniglet"/>
                <a:cs typeface="Sniglet"/>
                <a:sym typeface="Sniglet"/>
              </a:rPr>
              <a:t>index.html</a:t>
            </a:r>
            <a:endParaRPr>
              <a:latin typeface="Sniglet"/>
              <a:ea typeface="Sniglet"/>
              <a:cs typeface="Sniglet"/>
              <a:sym typeface="Sniglet"/>
            </a:endParaRPr>
          </a:p>
        </p:txBody>
      </p:sp>
      <p:sp>
        <p:nvSpPr>
          <p:cNvPr id="254" name="Google Shape;254;p41"/>
          <p:cNvSpPr txBox="1"/>
          <p:nvPr/>
        </p:nvSpPr>
        <p:spPr>
          <a:xfrm>
            <a:off x="5110675" y="2754302"/>
            <a:ext cx="2823300" cy="837300"/>
          </a:xfrm>
          <a:prstGeom prst="rect">
            <a:avLst/>
          </a:prstGeom>
          <a:noFill/>
          <a:ln cap="flat" cmpd="sng" w="28575">
            <a:solidFill>
              <a:srgbClr val="000000"/>
            </a:solidFill>
            <a:prstDash val="solid"/>
            <a:round/>
            <a:headEnd len="sm" w="sm" type="none"/>
            <a:tailEnd len="sm" w="sm" type="none"/>
          </a:ln>
        </p:spPr>
        <p:txBody>
          <a:bodyPr anchorCtr="0" anchor="t" bIns="0" lIns="91425" spcFirstLastPara="1" rIns="91425" wrap="square" tIns="0">
            <a:noAutofit/>
          </a:bodyPr>
          <a:lstStyle/>
          <a:p>
            <a:pPr indent="9144" lvl="0" marL="0" rtl="0" algn="l">
              <a:spcBef>
                <a:spcPts val="0"/>
              </a:spcBef>
              <a:spcAft>
                <a:spcPts val="0"/>
              </a:spcAft>
              <a:buNone/>
            </a:pPr>
            <a:r>
              <a:rPr lang="en">
                <a:solidFill>
                  <a:schemeClr val="dk1"/>
                </a:solidFill>
                <a:latin typeface="Roboto"/>
                <a:ea typeface="Roboto"/>
                <a:cs typeface="Roboto"/>
                <a:sym typeface="Roboto"/>
              </a:rPr>
              <a:t>   </a:t>
            </a:r>
            <a:r>
              <a:rPr lang="en">
                <a:solidFill>
                  <a:schemeClr val="dk1"/>
                </a:solidFill>
                <a:highlight>
                  <a:schemeClr val="accent3"/>
                </a:highlight>
                <a:latin typeface="Roboto"/>
                <a:ea typeface="Roboto"/>
                <a:cs typeface="Roboto"/>
                <a:sym typeface="Roboto"/>
              </a:rPr>
              <a:t>&lt;body&gt;</a:t>
            </a:r>
            <a:endParaRPr>
              <a:solidFill>
                <a:schemeClr val="dk1"/>
              </a:solidFill>
              <a:highlight>
                <a:schemeClr val="accent3"/>
              </a:highlight>
              <a:latin typeface="Roboto"/>
              <a:ea typeface="Roboto"/>
              <a:cs typeface="Roboto"/>
              <a:sym typeface="Roboto"/>
            </a:endParaRPr>
          </a:p>
          <a:p>
            <a:pPr indent="9144" lvl="0" marL="0" rtl="0" algn="l">
              <a:spcBef>
                <a:spcPts val="0"/>
              </a:spcBef>
              <a:spcAft>
                <a:spcPts val="0"/>
              </a:spcAft>
              <a:buNone/>
            </a:pPr>
            <a:r>
              <a:rPr lang="en">
                <a:solidFill>
                  <a:schemeClr val="dk1"/>
                </a:solidFill>
                <a:latin typeface="Roboto"/>
                <a:ea typeface="Roboto"/>
                <a:cs typeface="Roboto"/>
                <a:sym typeface="Roboto"/>
              </a:rPr>
              <a:t>                         </a:t>
            </a:r>
            <a:r>
              <a:rPr lang="en">
                <a:solidFill>
                  <a:srgbClr val="FF00FF"/>
                </a:solidFill>
                <a:latin typeface="Roboto"/>
                <a:ea typeface="Roboto"/>
                <a:cs typeface="Roboto"/>
                <a:sym typeface="Roboto"/>
              </a:rPr>
              <a:t> </a:t>
            </a:r>
            <a:r>
              <a:rPr b="1" lang="en">
                <a:solidFill>
                  <a:srgbClr val="FF00FF"/>
                </a:solidFill>
                <a:latin typeface="Concert One"/>
                <a:ea typeface="Concert One"/>
                <a:cs typeface="Concert One"/>
                <a:sym typeface="Concert One"/>
              </a:rPr>
              <a:t>(BODY SECTION)</a:t>
            </a:r>
            <a:endParaRPr b="1">
              <a:solidFill>
                <a:srgbClr val="FF00FF"/>
              </a:solidFill>
              <a:latin typeface="Concert One"/>
              <a:ea typeface="Concert One"/>
              <a:cs typeface="Concert One"/>
              <a:sym typeface="Concert One"/>
            </a:endParaRPr>
          </a:p>
          <a:p>
            <a:pPr indent="9144" lvl="0" marL="0" rtl="0" algn="l">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9144" lvl="0" marL="0" rtl="0" algn="l">
              <a:spcBef>
                <a:spcPts val="0"/>
              </a:spcBef>
              <a:spcAft>
                <a:spcPts val="0"/>
              </a:spcAft>
              <a:buNone/>
            </a:pPr>
            <a:r>
              <a:rPr lang="en">
                <a:solidFill>
                  <a:schemeClr val="dk1"/>
                </a:solidFill>
                <a:latin typeface="Roboto"/>
                <a:ea typeface="Roboto"/>
                <a:cs typeface="Roboto"/>
                <a:sym typeface="Roboto"/>
              </a:rPr>
              <a:t>   </a:t>
            </a:r>
            <a:r>
              <a:rPr lang="en">
                <a:solidFill>
                  <a:schemeClr val="dk1"/>
                </a:solidFill>
                <a:highlight>
                  <a:schemeClr val="accent3"/>
                </a:highlight>
                <a:latin typeface="Roboto"/>
                <a:ea typeface="Roboto"/>
                <a:cs typeface="Roboto"/>
                <a:sym typeface="Roboto"/>
              </a:rPr>
              <a:t>&lt;/body&gt;</a:t>
            </a:r>
            <a:endParaRPr>
              <a:highlight>
                <a:schemeClr val="accent3"/>
              </a:highlight>
              <a:latin typeface="Sniglet"/>
              <a:ea typeface="Sniglet"/>
              <a:cs typeface="Sniglet"/>
              <a:sym typeface="Sniglet"/>
            </a:endParaRPr>
          </a:p>
        </p:txBody>
      </p:sp>
      <p:sp>
        <p:nvSpPr>
          <p:cNvPr id="255" name="Google Shape;255;p41"/>
          <p:cNvSpPr txBox="1"/>
          <p:nvPr>
            <p:ph idx="1" type="body"/>
          </p:nvPr>
        </p:nvSpPr>
        <p:spPr>
          <a:xfrm>
            <a:off x="854750" y="1550125"/>
            <a:ext cx="3916800" cy="26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Now add these two </a:t>
            </a:r>
            <a:r>
              <a:rPr lang="en" u="sng">
                <a:solidFill>
                  <a:srgbClr val="9900FF"/>
                </a:solidFill>
              </a:rPr>
              <a:t>TAGS</a:t>
            </a:r>
            <a:r>
              <a:rPr lang="en"/>
              <a:t>: </a:t>
            </a:r>
            <a:r>
              <a:rPr lang="en">
                <a:solidFill>
                  <a:srgbClr val="249651"/>
                </a:solidFill>
              </a:rPr>
              <a:t>&lt;body&gt;</a:t>
            </a:r>
            <a:r>
              <a:rPr lang="en"/>
              <a:t> and </a:t>
            </a:r>
            <a:r>
              <a:rPr lang="en">
                <a:solidFill>
                  <a:srgbClr val="249651"/>
                </a:solidFill>
              </a:rPr>
              <a:t>&lt;/body&gt;</a:t>
            </a:r>
            <a:endParaRPr>
              <a:solidFill>
                <a:srgbClr val="249651"/>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This will define the Body section of your file. We’ll be adding a LOT of tags in here in the next lesson.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template</a:t>
            </a:r>
            <a:endParaRPr sz="4000"/>
          </a:p>
        </p:txBody>
      </p:sp>
      <p:sp>
        <p:nvSpPr>
          <p:cNvPr id="261" name="Google Shape;261;p42"/>
          <p:cNvSpPr txBox="1"/>
          <p:nvPr>
            <p:ph idx="1" type="body"/>
          </p:nvPr>
        </p:nvSpPr>
        <p:spPr>
          <a:xfrm>
            <a:off x="854750" y="1550125"/>
            <a:ext cx="3861900" cy="26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That’s it!</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Now you’ve created a great template to use for all your websites.</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Before adding pictures and paragraphs to your website, write these elements first.</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You’ll be glad you did.</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700"/>
          </a:p>
        </p:txBody>
      </p:sp>
      <p:sp>
        <p:nvSpPr>
          <p:cNvPr id="262" name="Google Shape;262;p42"/>
          <p:cNvSpPr/>
          <p:nvPr/>
        </p:nvSpPr>
        <p:spPr>
          <a:xfrm>
            <a:off x="4990300" y="1491625"/>
            <a:ext cx="3064200" cy="2373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9144" lvl="0" marL="0" rtl="0" algn="l">
              <a:lnSpc>
                <a:spcPct val="100000"/>
              </a:lnSpc>
              <a:spcBef>
                <a:spcPts val="0"/>
              </a:spcBef>
              <a:spcAft>
                <a:spcPts val="0"/>
              </a:spcAft>
              <a:buNone/>
            </a:pPr>
            <a:r>
              <a:rPr lang="en">
                <a:latin typeface="Roboto"/>
                <a:ea typeface="Roboto"/>
                <a:cs typeface="Roboto"/>
                <a:sym typeface="Roboto"/>
              </a:rPr>
              <a:t>1 &lt;!DOCTYPE 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2 &lt;html&gt;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3 &lt;head&gt;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5 &lt;/head&gt;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6 &lt;body&gt;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9 &lt;/body&gt;</a:t>
            </a:r>
            <a:endParaRPr>
              <a:latin typeface="Roboto"/>
              <a:ea typeface="Roboto"/>
              <a:cs typeface="Roboto"/>
              <a:sym typeface="Roboto"/>
            </a:endParaRPr>
          </a:p>
          <a:p>
            <a:pPr indent="9144" lvl="0" marL="0" rtl="0" algn="l">
              <a:lnSpc>
                <a:spcPct val="100000"/>
              </a:lnSpc>
              <a:spcBef>
                <a:spcPts val="0"/>
              </a:spcBef>
              <a:spcAft>
                <a:spcPts val="0"/>
              </a:spcAft>
              <a:buNone/>
            </a:pPr>
            <a:r>
              <a:rPr lang="en">
                <a:latin typeface="Roboto"/>
                <a:ea typeface="Roboto"/>
                <a:cs typeface="Roboto"/>
                <a:sym typeface="Roboto"/>
              </a:rPr>
              <a:t>10 &lt;/html&gt;</a:t>
            </a:r>
            <a:endParaRPr>
              <a:latin typeface="Roboto"/>
              <a:ea typeface="Roboto"/>
              <a:cs typeface="Roboto"/>
              <a:sym typeface="Roboto"/>
            </a:endParaRPr>
          </a:p>
        </p:txBody>
      </p:sp>
      <p:sp>
        <p:nvSpPr>
          <p:cNvPr id="263" name="Google Shape;263;p42"/>
          <p:cNvSpPr txBox="1"/>
          <p:nvPr/>
        </p:nvSpPr>
        <p:spPr>
          <a:xfrm>
            <a:off x="6008050" y="1173025"/>
            <a:ext cx="102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niglet"/>
                <a:ea typeface="Sniglet"/>
                <a:cs typeface="Sniglet"/>
                <a:sym typeface="Sniglet"/>
              </a:rPr>
              <a:t>index.html</a:t>
            </a:r>
            <a:endParaRPr>
              <a:latin typeface="Sniglet"/>
              <a:ea typeface="Sniglet"/>
              <a:cs typeface="Sniglet"/>
              <a:sym typeface="Snigle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2134825" y="1306625"/>
            <a:ext cx="4848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Getting started</a:t>
            </a:r>
            <a:endParaRPr/>
          </a:p>
        </p:txBody>
      </p:sp>
      <p:sp>
        <p:nvSpPr>
          <p:cNvPr id="128" name="Google Shape;128;p25"/>
          <p:cNvSpPr txBox="1"/>
          <p:nvPr>
            <p:ph idx="4294967295" type="subTitle"/>
          </p:nvPr>
        </p:nvSpPr>
        <p:spPr>
          <a:xfrm>
            <a:off x="2240550" y="2571750"/>
            <a:ext cx="47919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Let’s  learn some 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rot="147">
            <a:off x="976261" y="80063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 wrap up…</a:t>
            </a:r>
            <a:endParaRPr/>
          </a:p>
        </p:txBody>
      </p:sp>
      <p:sp>
        <p:nvSpPr>
          <p:cNvPr id="269" name="Google Shape;269;p43"/>
          <p:cNvSpPr txBox="1"/>
          <p:nvPr/>
        </p:nvSpPr>
        <p:spPr>
          <a:xfrm>
            <a:off x="1193075" y="1560975"/>
            <a:ext cx="6681300" cy="26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latin typeface="Sniglet"/>
                <a:ea typeface="Sniglet"/>
                <a:cs typeface="Sniglet"/>
                <a:sym typeface="Sniglet"/>
              </a:rPr>
              <a:t>HTML is a declarative markup language that programmers use to make websites.</a:t>
            </a:r>
            <a:endParaRPr sz="1800">
              <a:latin typeface="Sniglet"/>
              <a:ea typeface="Sniglet"/>
              <a:cs typeface="Sniglet"/>
              <a:sym typeface="Sniglet"/>
            </a:endParaRPr>
          </a:p>
          <a:p>
            <a:pPr indent="0" lvl="0" marL="0" rtl="0" algn="l">
              <a:lnSpc>
                <a:spcPct val="115000"/>
              </a:lnSpc>
              <a:spcBef>
                <a:spcPts val="1200"/>
              </a:spcBef>
              <a:spcAft>
                <a:spcPts val="0"/>
              </a:spcAft>
              <a:buNone/>
            </a:pPr>
            <a:r>
              <a:rPr lang="en" sz="1800">
                <a:latin typeface="Sniglet"/>
                <a:ea typeface="Sniglet"/>
                <a:cs typeface="Sniglet"/>
                <a:sym typeface="Sniglet"/>
              </a:rPr>
              <a:t>It’s made up of building blocks called </a:t>
            </a:r>
            <a:r>
              <a:rPr lang="en" sz="1800" u="sng">
                <a:solidFill>
                  <a:srgbClr val="29B7E7"/>
                </a:solidFill>
                <a:latin typeface="Sniglet"/>
                <a:ea typeface="Sniglet"/>
                <a:cs typeface="Sniglet"/>
                <a:sym typeface="Sniglet"/>
              </a:rPr>
              <a:t>ELEMENTS</a:t>
            </a:r>
            <a:r>
              <a:rPr lang="en" sz="1800">
                <a:solidFill>
                  <a:schemeClr val="dk1"/>
                </a:solidFill>
                <a:latin typeface="Sniglet"/>
                <a:ea typeface="Sniglet"/>
                <a:cs typeface="Sniglet"/>
                <a:sym typeface="Sniglet"/>
              </a:rPr>
              <a:t> and </a:t>
            </a:r>
            <a:r>
              <a:rPr lang="en" sz="1800" u="sng">
                <a:solidFill>
                  <a:srgbClr val="9900FF"/>
                </a:solidFill>
                <a:latin typeface="Sniglet"/>
                <a:ea typeface="Sniglet"/>
                <a:cs typeface="Sniglet"/>
                <a:sym typeface="Sniglet"/>
              </a:rPr>
              <a:t>TAGS</a:t>
            </a:r>
            <a:r>
              <a:rPr lang="en" sz="1800">
                <a:solidFill>
                  <a:schemeClr val="dk1"/>
                </a:solidFill>
                <a:latin typeface="Sniglet"/>
                <a:ea typeface="Sniglet"/>
                <a:cs typeface="Sniglet"/>
                <a:sym typeface="Sniglet"/>
              </a:rPr>
              <a:t>.</a:t>
            </a:r>
            <a:endParaRPr sz="1800">
              <a:solidFill>
                <a:schemeClr val="dk1"/>
              </a:solidFill>
              <a:latin typeface="Sniglet"/>
              <a:ea typeface="Sniglet"/>
              <a:cs typeface="Sniglet"/>
              <a:sym typeface="Sniglet"/>
            </a:endParaRPr>
          </a:p>
          <a:p>
            <a:pPr indent="0" lvl="0" marL="0" rtl="0" algn="l">
              <a:lnSpc>
                <a:spcPct val="115000"/>
              </a:lnSpc>
              <a:spcBef>
                <a:spcPts val="1200"/>
              </a:spcBef>
              <a:spcAft>
                <a:spcPts val="0"/>
              </a:spcAft>
              <a:buNone/>
            </a:pPr>
            <a:r>
              <a:rPr lang="en" sz="1800">
                <a:solidFill>
                  <a:schemeClr val="dk1"/>
                </a:solidFill>
                <a:latin typeface="Sniglet"/>
                <a:ea typeface="Sniglet"/>
                <a:cs typeface="Sniglet"/>
                <a:sym typeface="Sniglet"/>
              </a:rPr>
              <a:t>Start every HTML file with the basic template to make sure your file will work properly.</a:t>
            </a:r>
            <a:endParaRPr sz="1800">
              <a:solidFill>
                <a:schemeClr val="dk1"/>
              </a:solidFill>
              <a:latin typeface="Sniglet"/>
              <a:ea typeface="Sniglet"/>
              <a:cs typeface="Sniglet"/>
              <a:sym typeface="Sniglet"/>
            </a:endParaRPr>
          </a:p>
          <a:p>
            <a:pPr indent="0" lvl="0" marL="0" rtl="0" algn="l">
              <a:lnSpc>
                <a:spcPct val="115000"/>
              </a:lnSpc>
              <a:spcBef>
                <a:spcPts val="1200"/>
              </a:spcBef>
              <a:spcAft>
                <a:spcPts val="1200"/>
              </a:spcAft>
              <a:buNone/>
            </a:pPr>
            <a:r>
              <a:rPr lang="en" sz="1800">
                <a:latin typeface="Sniglet"/>
                <a:ea typeface="Sniglet"/>
                <a:cs typeface="Sniglet"/>
                <a:sym typeface="Sniglet"/>
              </a:rPr>
              <a:t>In the next lesson, we’ll cover what tags go inside the Head and  Body sections.</a:t>
            </a:r>
            <a:endParaRPr sz="1800">
              <a:latin typeface="Sniglet"/>
              <a:ea typeface="Sniglet"/>
              <a:cs typeface="Sniglet"/>
              <a:sym typeface="Snigle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3" name="Shape 273"/>
        <p:cNvGrpSpPr/>
        <p:nvPr/>
      </p:nvGrpSpPr>
      <p:grpSpPr>
        <a:xfrm>
          <a:off x="0" y="0"/>
          <a:ext cx="0" cy="0"/>
          <a:chOff x="0" y="0"/>
          <a:chExt cx="0" cy="0"/>
        </a:xfrm>
      </p:grpSpPr>
      <p:sp>
        <p:nvSpPr>
          <p:cNvPr id="274" name="Google Shape;274;p44"/>
          <p:cNvSpPr txBox="1"/>
          <p:nvPr/>
        </p:nvSpPr>
        <p:spPr>
          <a:xfrm>
            <a:off x="6814500" y="4789925"/>
            <a:ext cx="232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lang="en" sz="1100">
                <a:solidFill>
                  <a:schemeClr val="lt1"/>
                </a:solidFill>
                <a:latin typeface="Bakbak One"/>
                <a:ea typeface="Bakbak One"/>
                <a:cs typeface="Bakbak One"/>
                <a:sym typeface="Bakbak One"/>
              </a:rPr>
              <a:t>©Simply Adamazing</a:t>
            </a:r>
            <a:endParaRPr>
              <a:solidFill>
                <a:schemeClr val="lt1"/>
              </a:solidFill>
              <a:latin typeface="Pangolin"/>
              <a:ea typeface="Pangolin"/>
              <a:cs typeface="Pangolin"/>
              <a:sym typeface="Pangolin"/>
            </a:endParaRPr>
          </a:p>
        </p:txBody>
      </p:sp>
      <p:sp>
        <p:nvSpPr>
          <p:cNvPr id="275" name="Google Shape;275;p44"/>
          <p:cNvSpPr txBox="1"/>
          <p:nvPr/>
        </p:nvSpPr>
        <p:spPr>
          <a:xfrm>
            <a:off x="831725" y="759750"/>
            <a:ext cx="74199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Bakbak One"/>
                <a:ea typeface="Bakbak One"/>
                <a:cs typeface="Bakbak One"/>
                <a:sym typeface="Bakbak One"/>
              </a:rPr>
              <a:t>Thank you for your purchase! By purchasing this resource, you are agreeing that the contents of this product are the property of Simply Amazing and licensed to only you for classroom or personal use. I retain the copyright, and reserve all rights to this product.</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rgbClr val="249651"/>
                </a:solidFill>
                <a:latin typeface="Bakbak One"/>
                <a:ea typeface="Bakbak One"/>
                <a:cs typeface="Bakbak One"/>
                <a:sym typeface="Bakbak One"/>
              </a:rPr>
              <a:t>You may</a:t>
            </a:r>
            <a:endParaRPr sz="1100">
              <a:solidFill>
                <a:srgbClr val="24965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   Use free and purchased items for your own classroom students, or your own personal use.</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   Reference this product in blog posts, at seminars, professional development, workshops, or other such venues, ONLY if both credit is given to myself as the author, and a link back to my TpT store is included in the presentation.</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rgbClr val="FF0000"/>
                </a:solidFill>
                <a:latin typeface="Bakbak One"/>
                <a:ea typeface="Bakbak One"/>
                <a:cs typeface="Bakbak One"/>
                <a:sym typeface="Bakbak One"/>
              </a:rPr>
              <a:t>You may not</a:t>
            </a:r>
            <a:endParaRPr sz="1100">
              <a:solidFill>
                <a:srgbClr val="FF0000"/>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   Claim this work as your own, alter the files in any way, or remove copyright / watermarks.</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   Sell the files or combine them into another unit for sale / free.</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   Post this document for sale / free elsewhere on the internet (this includes Google Doc links on blogs).</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   Make copies of purchased items to share with others. This is strictly forbidden and is a violation of the TOU / law.</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Thank you for abiding by universally accepted codes of professional ethics while using this product. If you encounter an issue with your file, notice an error, or are in any way experiencing a problem, please contact me and I will be more than happy to help sort it out. You can email me at </a:t>
            </a:r>
            <a:r>
              <a:rPr lang="en" sz="1100" u="sng">
                <a:solidFill>
                  <a:srgbClr val="0000FF"/>
                </a:solidFill>
                <a:latin typeface="Bakbak One"/>
                <a:ea typeface="Bakbak One"/>
                <a:cs typeface="Bakbak One"/>
                <a:sym typeface="Bakbak One"/>
                <a:hlinkClick r:id="rId3">
                  <a:extLst>
                    <a:ext uri="{A12FA001-AC4F-418D-AE19-62706E023703}">
                      <ahyp:hlinkClr val="tx"/>
                    </a:ext>
                  </a:extLst>
                </a:hlinkClick>
              </a:rPr>
              <a:t>adam.corpora@gmail.com</a:t>
            </a:r>
            <a:r>
              <a:rPr lang="en" sz="1100">
                <a:solidFill>
                  <a:schemeClr val="dk1"/>
                </a:solidFill>
                <a:latin typeface="Bakbak One"/>
                <a:ea typeface="Bakbak One"/>
                <a:cs typeface="Bakbak One"/>
                <a:sym typeface="Bakbak One"/>
              </a:rPr>
              <a:t>.</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t/>
            </a:r>
            <a:endParaRPr sz="1100">
              <a:solidFill>
                <a:schemeClr val="dk1"/>
              </a:solidFill>
              <a:latin typeface="Bakbak One"/>
              <a:ea typeface="Bakbak One"/>
              <a:cs typeface="Bakbak One"/>
              <a:sym typeface="Bakbak One"/>
            </a:endParaRPr>
          </a:p>
          <a:p>
            <a:pPr indent="0" lvl="0" marL="0" rtl="0" algn="l">
              <a:spcBef>
                <a:spcPts val="0"/>
              </a:spcBef>
              <a:spcAft>
                <a:spcPts val="0"/>
              </a:spcAft>
              <a:buNone/>
            </a:pPr>
            <a:r>
              <a:rPr lang="en" sz="1100">
                <a:solidFill>
                  <a:schemeClr val="dk1"/>
                </a:solidFill>
                <a:latin typeface="Bakbak One"/>
                <a:ea typeface="Bakbak One"/>
                <a:cs typeface="Bakbak One"/>
                <a:sym typeface="Bakbak One"/>
              </a:rPr>
              <a:t>Please consider leaving a </a:t>
            </a:r>
            <a:r>
              <a:rPr lang="en" sz="1100" u="sng">
                <a:solidFill>
                  <a:srgbClr val="0000FF"/>
                </a:solidFill>
                <a:latin typeface="Bakbak One"/>
                <a:ea typeface="Bakbak One"/>
                <a:cs typeface="Bakbak One"/>
                <a:sym typeface="Bakbak One"/>
                <a:hlinkClick r:id="rId4">
                  <a:extLst>
                    <a:ext uri="{A12FA001-AC4F-418D-AE19-62706E023703}">
                      <ahyp:hlinkClr val="tx"/>
                    </a:ext>
                  </a:extLst>
                </a:hlinkClick>
              </a:rPr>
              <a:t>review</a:t>
            </a:r>
            <a:r>
              <a:rPr lang="en" sz="1100">
                <a:solidFill>
                  <a:schemeClr val="dk1"/>
                </a:solidFill>
                <a:latin typeface="Bakbak One"/>
                <a:ea typeface="Bakbak One"/>
                <a:cs typeface="Bakbak One"/>
                <a:sym typeface="Bakbak One"/>
              </a:rPr>
              <a:t>! I would greatly appreciate it.</a:t>
            </a:r>
            <a:endParaRPr sz="1100">
              <a:solidFill>
                <a:schemeClr val="dk1"/>
              </a:solidFill>
              <a:latin typeface="Bakbak One"/>
              <a:ea typeface="Bakbak One"/>
              <a:cs typeface="Bakbak One"/>
              <a:sym typeface="Bakbak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rot="147">
            <a:off x="976261" y="80063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html?</a:t>
            </a:r>
            <a:endParaRPr/>
          </a:p>
        </p:txBody>
      </p:sp>
      <p:sp>
        <p:nvSpPr>
          <p:cNvPr id="134" name="Google Shape;134;p26"/>
          <p:cNvSpPr txBox="1"/>
          <p:nvPr/>
        </p:nvSpPr>
        <p:spPr>
          <a:xfrm>
            <a:off x="1193075" y="1560975"/>
            <a:ext cx="6894300" cy="26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400">
                <a:latin typeface="Sniglet"/>
                <a:ea typeface="Sniglet"/>
                <a:cs typeface="Sniglet"/>
                <a:sym typeface="Sniglet"/>
              </a:rPr>
              <a:t>HTML is a markup language for web page creation. It stands for </a:t>
            </a:r>
            <a:r>
              <a:rPr lang="en" sz="2400">
                <a:solidFill>
                  <a:srgbClr val="B45F06"/>
                </a:solidFill>
                <a:latin typeface="Sniglet"/>
                <a:ea typeface="Sniglet"/>
                <a:cs typeface="Sniglet"/>
                <a:sym typeface="Sniglet"/>
              </a:rPr>
              <a:t>HyperText Markup Language</a:t>
            </a:r>
            <a:r>
              <a:rPr lang="en" sz="2400">
                <a:latin typeface="Sniglet"/>
                <a:ea typeface="Sniglet"/>
                <a:cs typeface="Sniglet"/>
                <a:sym typeface="Sniglet"/>
              </a:rPr>
              <a:t>. </a:t>
            </a:r>
            <a:endParaRPr sz="2400">
              <a:latin typeface="Sniglet"/>
              <a:ea typeface="Sniglet"/>
              <a:cs typeface="Sniglet"/>
              <a:sym typeface="Sniglet"/>
            </a:endParaRPr>
          </a:p>
          <a:p>
            <a:pPr indent="0" lvl="0" marL="0" rtl="0" algn="l">
              <a:lnSpc>
                <a:spcPct val="115000"/>
              </a:lnSpc>
              <a:spcBef>
                <a:spcPts val="1200"/>
              </a:spcBef>
              <a:spcAft>
                <a:spcPts val="1200"/>
              </a:spcAft>
              <a:buNone/>
            </a:pPr>
            <a:r>
              <a:rPr lang="en" sz="2400">
                <a:latin typeface="Sniglet"/>
                <a:ea typeface="Sniglet"/>
                <a:cs typeface="Sniglet"/>
                <a:sym typeface="Sniglet"/>
              </a:rPr>
              <a:t>Basically, it’s the language you need to speak in order to make a website.</a:t>
            </a:r>
            <a:endParaRPr sz="2400">
              <a:latin typeface="Sniglet"/>
              <a:ea typeface="Sniglet"/>
              <a:cs typeface="Sniglet"/>
              <a:sym typeface="Snigle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rot="147">
            <a:off x="976261" y="80063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making a website hard?</a:t>
            </a:r>
            <a:endParaRPr/>
          </a:p>
        </p:txBody>
      </p:sp>
      <p:sp>
        <p:nvSpPr>
          <p:cNvPr id="140" name="Google Shape;140;p27"/>
          <p:cNvSpPr txBox="1"/>
          <p:nvPr/>
        </p:nvSpPr>
        <p:spPr>
          <a:xfrm>
            <a:off x="1193075" y="1560975"/>
            <a:ext cx="6894300" cy="27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400">
                <a:latin typeface="Sniglet"/>
                <a:ea typeface="Sniglet"/>
                <a:cs typeface="Sniglet"/>
                <a:sym typeface="Sniglet"/>
              </a:rPr>
              <a:t>Making a website is super easy! </a:t>
            </a:r>
            <a:endParaRPr sz="2400">
              <a:latin typeface="Sniglet"/>
              <a:ea typeface="Sniglet"/>
              <a:cs typeface="Sniglet"/>
              <a:sym typeface="Sniglet"/>
            </a:endParaRPr>
          </a:p>
          <a:p>
            <a:pPr indent="0" lvl="0" marL="0" rtl="0" algn="l">
              <a:lnSpc>
                <a:spcPct val="115000"/>
              </a:lnSpc>
              <a:spcBef>
                <a:spcPts val="1200"/>
              </a:spcBef>
              <a:spcAft>
                <a:spcPts val="0"/>
              </a:spcAft>
              <a:buNone/>
            </a:pPr>
            <a:r>
              <a:rPr lang="en" sz="2400">
                <a:latin typeface="Sniglet"/>
                <a:ea typeface="Sniglet"/>
                <a:cs typeface="Sniglet"/>
                <a:sym typeface="Sniglet"/>
              </a:rPr>
              <a:t>Watch. We’ll make one right now.</a:t>
            </a:r>
            <a:endParaRPr sz="2400">
              <a:latin typeface="Sniglet"/>
              <a:ea typeface="Sniglet"/>
              <a:cs typeface="Sniglet"/>
              <a:sym typeface="Sniglet"/>
            </a:endParaRPr>
          </a:p>
          <a:p>
            <a:pPr indent="0" lvl="0" marL="0" rtl="0" algn="l">
              <a:lnSpc>
                <a:spcPct val="115000"/>
              </a:lnSpc>
              <a:spcBef>
                <a:spcPts val="1200"/>
              </a:spcBef>
              <a:spcAft>
                <a:spcPts val="0"/>
              </a:spcAft>
              <a:buNone/>
            </a:pPr>
            <a:r>
              <a:rPr lang="en" sz="2400">
                <a:latin typeface="Sniglet"/>
                <a:ea typeface="Sniglet"/>
                <a:cs typeface="Sniglet"/>
                <a:sym typeface="Sniglet"/>
              </a:rPr>
              <a:t>Open up Notepad.</a:t>
            </a:r>
            <a:endParaRPr sz="2400">
              <a:latin typeface="Sniglet"/>
              <a:ea typeface="Sniglet"/>
              <a:cs typeface="Sniglet"/>
              <a:sym typeface="Sniglet"/>
            </a:endParaRPr>
          </a:p>
          <a:p>
            <a:pPr indent="0" lvl="0" marL="0" rtl="0" algn="l">
              <a:lnSpc>
                <a:spcPct val="115000"/>
              </a:lnSpc>
              <a:spcBef>
                <a:spcPts val="1200"/>
              </a:spcBef>
              <a:spcAft>
                <a:spcPts val="0"/>
              </a:spcAft>
              <a:buNone/>
            </a:pPr>
            <a:r>
              <a:rPr lang="en" sz="2400">
                <a:latin typeface="Sniglet"/>
                <a:ea typeface="Sniglet"/>
                <a:cs typeface="Sniglet"/>
                <a:sym typeface="Sniglet"/>
              </a:rPr>
              <a:t>Write anything you’d like inside. Try “Hello, World”</a:t>
            </a:r>
            <a:endParaRPr sz="2400">
              <a:latin typeface="Sniglet"/>
              <a:ea typeface="Sniglet"/>
              <a:cs typeface="Sniglet"/>
              <a:sym typeface="Sniglet"/>
            </a:endParaRPr>
          </a:p>
          <a:p>
            <a:pPr indent="0" lvl="0" marL="0" rtl="0" algn="l">
              <a:lnSpc>
                <a:spcPct val="115000"/>
              </a:lnSpc>
              <a:spcBef>
                <a:spcPts val="1200"/>
              </a:spcBef>
              <a:spcAft>
                <a:spcPts val="1200"/>
              </a:spcAft>
              <a:buNone/>
            </a:pPr>
            <a:r>
              <a:rPr lang="en" sz="2400">
                <a:latin typeface="Sniglet"/>
                <a:ea typeface="Sniglet"/>
                <a:cs typeface="Sniglet"/>
                <a:sym typeface="Sniglet"/>
              </a:rPr>
              <a:t>Save the file as </a:t>
            </a:r>
            <a:r>
              <a:rPr lang="en" sz="2400">
                <a:solidFill>
                  <a:srgbClr val="9900FF"/>
                </a:solidFill>
                <a:latin typeface="Sniglet"/>
                <a:ea typeface="Sniglet"/>
                <a:cs typeface="Sniglet"/>
                <a:sym typeface="Sniglet"/>
              </a:rPr>
              <a:t>index.html</a:t>
            </a:r>
            <a:endParaRPr sz="2400">
              <a:solidFill>
                <a:srgbClr val="9900FF"/>
              </a:solidFill>
              <a:latin typeface="Sniglet"/>
              <a:ea typeface="Sniglet"/>
              <a:cs typeface="Sniglet"/>
              <a:sym typeface="Sniglet"/>
            </a:endParaRPr>
          </a:p>
        </p:txBody>
      </p:sp>
      <p:pic>
        <p:nvPicPr>
          <p:cNvPr id="141" name="Google Shape;141;p27"/>
          <p:cNvPicPr preferRelativeResize="0"/>
          <p:nvPr/>
        </p:nvPicPr>
        <p:blipFill>
          <a:blip r:embed="rId3">
            <a:alphaModFix/>
          </a:blip>
          <a:stretch>
            <a:fillRect/>
          </a:stretch>
        </p:blipFill>
        <p:spPr>
          <a:xfrm>
            <a:off x="3840123" y="2697675"/>
            <a:ext cx="567374" cy="598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1193075" y="1041025"/>
            <a:ext cx="6894300" cy="31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400">
                <a:latin typeface="Sniglet"/>
                <a:ea typeface="Sniglet"/>
                <a:cs typeface="Sniglet"/>
                <a:sym typeface="Sniglet"/>
              </a:rPr>
              <a:t>Now close Notepad and double-click on the file to open it. (It should open up your default browser. Maybe Chrome, maybe Safari. Doesn’t matter.)</a:t>
            </a:r>
            <a:endParaRPr sz="2400">
              <a:latin typeface="Sniglet"/>
              <a:ea typeface="Sniglet"/>
              <a:cs typeface="Sniglet"/>
              <a:sym typeface="Sniglet"/>
            </a:endParaRPr>
          </a:p>
          <a:p>
            <a:pPr indent="0" lvl="0" marL="0" rtl="0" algn="l">
              <a:lnSpc>
                <a:spcPct val="115000"/>
              </a:lnSpc>
              <a:spcBef>
                <a:spcPts val="1200"/>
              </a:spcBef>
              <a:spcAft>
                <a:spcPts val="0"/>
              </a:spcAft>
              <a:buNone/>
            </a:pPr>
            <a:r>
              <a:rPr lang="en" sz="2400">
                <a:solidFill>
                  <a:srgbClr val="FF0000"/>
                </a:solidFill>
                <a:latin typeface="Sniglet"/>
                <a:ea typeface="Sniglet"/>
                <a:cs typeface="Sniglet"/>
                <a:sym typeface="Sniglet"/>
              </a:rPr>
              <a:t>Look at that! You made a website!</a:t>
            </a:r>
            <a:endParaRPr sz="2400">
              <a:solidFill>
                <a:srgbClr val="FF0000"/>
              </a:solidFill>
              <a:latin typeface="Sniglet"/>
              <a:ea typeface="Sniglet"/>
              <a:cs typeface="Sniglet"/>
              <a:sym typeface="Sniglet"/>
            </a:endParaRPr>
          </a:p>
          <a:p>
            <a:pPr indent="0" lvl="0" marL="0" rtl="0" algn="l">
              <a:lnSpc>
                <a:spcPct val="115000"/>
              </a:lnSpc>
              <a:spcBef>
                <a:spcPts val="1200"/>
              </a:spcBef>
              <a:spcAft>
                <a:spcPts val="0"/>
              </a:spcAft>
              <a:buNone/>
            </a:pPr>
            <a:r>
              <a:rPr lang="en" sz="2400">
                <a:latin typeface="Sniglet"/>
                <a:ea typeface="Sniglet"/>
                <a:cs typeface="Sniglet"/>
                <a:sym typeface="Sniglet"/>
              </a:rPr>
              <a:t>It’s a little…boring. But it’s a website! </a:t>
            </a:r>
            <a:r>
              <a:rPr lang="en" sz="2400" u="sng">
                <a:latin typeface="Sniglet"/>
                <a:ea typeface="Sniglet"/>
                <a:cs typeface="Sniglet"/>
                <a:sym typeface="Sniglet"/>
              </a:rPr>
              <a:t>Congrats</a:t>
            </a:r>
            <a:r>
              <a:rPr lang="en" sz="2400">
                <a:latin typeface="Sniglet"/>
                <a:ea typeface="Sniglet"/>
                <a:cs typeface="Sniglet"/>
                <a:sym typeface="Sniglet"/>
              </a:rPr>
              <a:t>!</a:t>
            </a:r>
            <a:endParaRPr sz="2400">
              <a:latin typeface="Sniglet"/>
              <a:ea typeface="Sniglet"/>
              <a:cs typeface="Sniglet"/>
              <a:sym typeface="Sniglet"/>
            </a:endParaRPr>
          </a:p>
          <a:p>
            <a:pPr indent="0" lvl="0" marL="0" rtl="0" algn="l">
              <a:lnSpc>
                <a:spcPct val="115000"/>
              </a:lnSpc>
              <a:spcBef>
                <a:spcPts val="1200"/>
              </a:spcBef>
              <a:spcAft>
                <a:spcPts val="1200"/>
              </a:spcAft>
              <a:buNone/>
            </a:pPr>
            <a:r>
              <a:rPr lang="en" sz="2400">
                <a:latin typeface="Sniglet"/>
                <a:ea typeface="Sniglet"/>
                <a:cs typeface="Sniglet"/>
                <a:sym typeface="Sniglet"/>
              </a:rPr>
              <a:t>Now, let’s learn how to make it better…</a:t>
            </a:r>
            <a:endParaRPr sz="2400">
              <a:latin typeface="Sniglet"/>
              <a:ea typeface="Sniglet"/>
              <a:cs typeface="Sniglet"/>
              <a:sym typeface="Snigle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0" name="Shape 150"/>
        <p:cNvGrpSpPr/>
        <p:nvPr/>
      </p:nvGrpSpPr>
      <p:grpSpPr>
        <a:xfrm>
          <a:off x="0" y="0"/>
          <a:ext cx="0" cy="0"/>
          <a:chOff x="0" y="0"/>
          <a:chExt cx="0" cy="0"/>
        </a:xfrm>
      </p:grpSpPr>
      <p:sp>
        <p:nvSpPr>
          <p:cNvPr id="151" name="Google Shape;151;p29"/>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152" name="Google Shape;152;p29"/>
          <p:cNvSpPr txBox="1"/>
          <p:nvPr>
            <p:ph idx="1" type="body"/>
          </p:nvPr>
        </p:nvSpPr>
        <p:spPr>
          <a:xfrm>
            <a:off x="854750" y="1473925"/>
            <a:ext cx="7090200" cy="110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The HTML language is a </a:t>
            </a:r>
            <a:r>
              <a:rPr lang="en" sz="1700" u="sng"/>
              <a:t>declarative</a:t>
            </a:r>
            <a:r>
              <a:rPr lang="en" sz="1700"/>
              <a:t> language. Meaning, we have to </a:t>
            </a:r>
            <a:r>
              <a:rPr i="1" lang="en" sz="1700"/>
              <a:t>declare </a:t>
            </a:r>
            <a:r>
              <a:rPr lang="en" sz="1700"/>
              <a:t>everything we want the website to do. How do we declare something? By using </a:t>
            </a:r>
            <a:r>
              <a:rPr lang="en" sz="1700" u="sng">
                <a:solidFill>
                  <a:srgbClr val="29B7E7"/>
                </a:solidFill>
              </a:rPr>
              <a:t>ELEMENTS</a:t>
            </a:r>
            <a:r>
              <a:rPr lang="en" sz="1700"/>
              <a:t> and </a:t>
            </a:r>
            <a:r>
              <a:rPr lang="en" sz="1700" u="sng">
                <a:solidFill>
                  <a:srgbClr val="9900FF"/>
                </a:solidFill>
              </a:rPr>
              <a:t>TAGS</a:t>
            </a:r>
            <a:r>
              <a:rPr lang="en" sz="1700"/>
              <a:t>! And what exactly are those? Think of it this way:</a:t>
            </a:r>
            <a:endParaRPr sz="1700"/>
          </a:p>
        </p:txBody>
      </p:sp>
      <p:sp>
        <p:nvSpPr>
          <p:cNvPr id="153" name="Google Shape;153;p29"/>
          <p:cNvSpPr txBox="1"/>
          <p:nvPr>
            <p:ph idx="1" type="body"/>
          </p:nvPr>
        </p:nvSpPr>
        <p:spPr>
          <a:xfrm>
            <a:off x="854750" y="3226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When we read this, how do we know where the sentence starts and where it ends?</a:t>
            </a:r>
            <a:endParaRPr sz="1700"/>
          </a:p>
        </p:txBody>
      </p:sp>
      <p:sp>
        <p:nvSpPr>
          <p:cNvPr id="154" name="Google Shape;154;p29"/>
          <p:cNvSpPr txBox="1"/>
          <p:nvPr/>
        </p:nvSpPr>
        <p:spPr>
          <a:xfrm>
            <a:off x="919275" y="2582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Abril Fatface"/>
                <a:ea typeface="Abril Fatface"/>
                <a:cs typeface="Abril Fatface"/>
                <a:sym typeface="Abril Fatface"/>
              </a:rPr>
              <a:t>The dog played in the park.</a:t>
            </a:r>
            <a:endParaRPr sz="2300">
              <a:latin typeface="Abril Fatface"/>
              <a:ea typeface="Abril Fatface"/>
              <a:cs typeface="Abril Fatface"/>
              <a:sym typeface="Abril Fatfac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160" name="Google Shape;160;p30"/>
          <p:cNvSpPr txBox="1"/>
          <p:nvPr>
            <p:ph idx="1" type="body"/>
          </p:nvPr>
        </p:nvSpPr>
        <p:spPr>
          <a:xfrm>
            <a:off x="854750" y="3226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Well, most of the time, a sentence starts with a capital letter. </a:t>
            </a:r>
            <a:endParaRPr sz="1700"/>
          </a:p>
          <a:p>
            <a:pPr indent="0" lvl="0" marL="0" rtl="0" algn="ctr">
              <a:lnSpc>
                <a:spcPct val="100000"/>
              </a:lnSpc>
              <a:spcBef>
                <a:spcPts val="0"/>
              </a:spcBef>
              <a:spcAft>
                <a:spcPts val="0"/>
              </a:spcAft>
              <a:buNone/>
            </a:pPr>
            <a:r>
              <a:rPr lang="en" sz="1700"/>
              <a:t>That tells us the sentence is beginning.</a:t>
            </a:r>
            <a:endParaRPr sz="1700"/>
          </a:p>
        </p:txBody>
      </p:sp>
      <p:sp>
        <p:nvSpPr>
          <p:cNvPr id="161" name="Google Shape;161;p30"/>
          <p:cNvSpPr txBox="1"/>
          <p:nvPr/>
        </p:nvSpPr>
        <p:spPr>
          <a:xfrm>
            <a:off x="919275" y="2582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Abril Fatface"/>
                <a:ea typeface="Abril Fatface"/>
                <a:cs typeface="Abril Fatface"/>
                <a:sym typeface="Abril Fatface"/>
              </a:rPr>
              <a:t>The dog played in the park.</a:t>
            </a:r>
            <a:endParaRPr sz="2300">
              <a:latin typeface="Abril Fatface"/>
              <a:ea typeface="Abril Fatface"/>
              <a:cs typeface="Abril Fatface"/>
              <a:sym typeface="Abril Fatface"/>
            </a:endParaRPr>
          </a:p>
        </p:txBody>
      </p:sp>
      <p:sp>
        <p:nvSpPr>
          <p:cNvPr id="162" name="Google Shape;162;p30"/>
          <p:cNvSpPr/>
          <p:nvPr/>
        </p:nvSpPr>
        <p:spPr>
          <a:xfrm>
            <a:off x="2571750" y="2604750"/>
            <a:ext cx="306300" cy="492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1586825" y="2746598"/>
            <a:ext cx="897300" cy="206100"/>
          </a:xfrm>
          <a:prstGeom prs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7" name="Shape 167"/>
        <p:cNvGrpSpPr/>
        <p:nvPr/>
      </p:nvGrpSpPr>
      <p:grpSpPr>
        <a:xfrm>
          <a:off x="0" y="0"/>
          <a:ext cx="0" cy="0"/>
          <a:chOff x="0" y="0"/>
          <a:chExt cx="0" cy="0"/>
        </a:xfrm>
      </p:grpSpPr>
      <p:sp>
        <p:nvSpPr>
          <p:cNvPr id="168" name="Google Shape;168;p31"/>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169" name="Google Shape;169;p31"/>
          <p:cNvSpPr txBox="1"/>
          <p:nvPr>
            <p:ph idx="1" type="body"/>
          </p:nvPr>
        </p:nvSpPr>
        <p:spPr>
          <a:xfrm>
            <a:off x="854750" y="3226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And most of the time, it ends with some type of punctuation. </a:t>
            </a:r>
            <a:endParaRPr sz="1700"/>
          </a:p>
          <a:p>
            <a:pPr indent="0" lvl="0" marL="0" rtl="0" algn="ctr">
              <a:lnSpc>
                <a:spcPct val="100000"/>
              </a:lnSpc>
              <a:spcBef>
                <a:spcPts val="0"/>
              </a:spcBef>
              <a:spcAft>
                <a:spcPts val="0"/>
              </a:spcAft>
              <a:buNone/>
            </a:pPr>
            <a:r>
              <a:rPr lang="en" sz="1700"/>
              <a:t>Now we know the sentence has finished.</a:t>
            </a:r>
            <a:endParaRPr sz="1700"/>
          </a:p>
        </p:txBody>
      </p:sp>
      <p:sp>
        <p:nvSpPr>
          <p:cNvPr id="170" name="Google Shape;170;p31"/>
          <p:cNvSpPr txBox="1"/>
          <p:nvPr/>
        </p:nvSpPr>
        <p:spPr>
          <a:xfrm>
            <a:off x="919275" y="2582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Abril Fatface"/>
                <a:ea typeface="Abril Fatface"/>
                <a:cs typeface="Abril Fatface"/>
                <a:sym typeface="Abril Fatface"/>
              </a:rPr>
              <a:t>The dog played in the park.</a:t>
            </a:r>
            <a:endParaRPr sz="2300">
              <a:latin typeface="Abril Fatface"/>
              <a:ea typeface="Abril Fatface"/>
              <a:cs typeface="Abril Fatface"/>
              <a:sym typeface="Abril Fatface"/>
            </a:endParaRPr>
          </a:p>
        </p:txBody>
      </p:sp>
      <p:sp>
        <p:nvSpPr>
          <p:cNvPr id="171" name="Google Shape;171;p31"/>
          <p:cNvSpPr/>
          <p:nvPr/>
        </p:nvSpPr>
        <p:spPr>
          <a:xfrm>
            <a:off x="6076950" y="2604750"/>
            <a:ext cx="306300" cy="492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p:nvPr/>
        </p:nvSpPr>
        <p:spPr>
          <a:xfrm rot="10800000">
            <a:off x="6467675" y="2747998"/>
            <a:ext cx="897300" cy="206100"/>
          </a:xfrm>
          <a:prstGeom prs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6" name="Shape 176"/>
        <p:cNvGrpSpPr/>
        <p:nvPr/>
      </p:nvGrpSpPr>
      <p:grpSpPr>
        <a:xfrm>
          <a:off x="0" y="0"/>
          <a:ext cx="0" cy="0"/>
          <a:chOff x="0" y="0"/>
          <a:chExt cx="0" cy="0"/>
        </a:xfrm>
      </p:grpSpPr>
      <p:sp>
        <p:nvSpPr>
          <p:cNvPr id="177" name="Google Shape;177;p32"/>
          <p:cNvSpPr txBox="1"/>
          <p:nvPr>
            <p:ph type="title"/>
          </p:nvPr>
        </p:nvSpPr>
        <p:spPr>
          <a:xfrm rot="147">
            <a:off x="976261" y="789785"/>
            <a:ext cx="7029900" cy="7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Building blocks</a:t>
            </a:r>
            <a:endParaRPr sz="4000"/>
          </a:p>
        </p:txBody>
      </p:sp>
      <p:sp>
        <p:nvSpPr>
          <p:cNvPr id="178" name="Google Shape;178;p32"/>
          <p:cNvSpPr txBox="1"/>
          <p:nvPr>
            <p:ph idx="1" type="body"/>
          </p:nvPr>
        </p:nvSpPr>
        <p:spPr>
          <a:xfrm>
            <a:off x="854750" y="2845525"/>
            <a:ext cx="7090200" cy="68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This line of code is called an </a:t>
            </a:r>
            <a:r>
              <a:rPr lang="en" sz="1700" u="sng">
                <a:solidFill>
                  <a:srgbClr val="29B7E7"/>
                </a:solidFill>
              </a:rPr>
              <a:t>ELEMENT</a:t>
            </a:r>
            <a:r>
              <a:rPr lang="en" sz="1700"/>
              <a:t>. </a:t>
            </a:r>
            <a:endParaRPr sz="1700"/>
          </a:p>
          <a:p>
            <a:pPr indent="0" lvl="0" marL="0" rtl="0" algn="ctr">
              <a:lnSpc>
                <a:spcPct val="100000"/>
              </a:lnSpc>
              <a:spcBef>
                <a:spcPts val="0"/>
              </a:spcBef>
              <a:spcAft>
                <a:spcPts val="0"/>
              </a:spcAft>
              <a:buNone/>
            </a:pPr>
            <a:r>
              <a:rPr lang="en" sz="1700"/>
              <a:t>How do we know where an element begins and ends?</a:t>
            </a:r>
            <a:endParaRPr sz="1700"/>
          </a:p>
        </p:txBody>
      </p:sp>
      <p:sp>
        <p:nvSpPr>
          <p:cNvPr id="179" name="Google Shape;179;p32"/>
          <p:cNvSpPr txBox="1"/>
          <p:nvPr/>
        </p:nvSpPr>
        <p:spPr>
          <a:xfrm>
            <a:off x="919275" y="2201850"/>
            <a:ext cx="70257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Roboto"/>
                <a:ea typeface="Roboto"/>
                <a:cs typeface="Roboto"/>
                <a:sym typeface="Roboto"/>
              </a:rPr>
              <a:t>&lt;p&gt;The dog played in the park.&lt;/p&gt;</a:t>
            </a:r>
            <a:endParaRPr sz="2300">
              <a:latin typeface="Roboto"/>
              <a:ea typeface="Roboto"/>
              <a:cs typeface="Roboto"/>
              <a:sym typeface="Roboto"/>
            </a:endParaRPr>
          </a:p>
        </p:txBody>
      </p:sp>
      <p:sp>
        <p:nvSpPr>
          <p:cNvPr id="180" name="Google Shape;180;p32"/>
          <p:cNvSpPr txBox="1"/>
          <p:nvPr>
            <p:ph idx="1" type="body"/>
          </p:nvPr>
        </p:nvSpPr>
        <p:spPr>
          <a:xfrm>
            <a:off x="854750" y="1550125"/>
            <a:ext cx="7090200" cy="68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u="sng">
                <a:solidFill>
                  <a:srgbClr val="29B7E7"/>
                </a:solidFill>
              </a:rPr>
              <a:t>ELEMENTS</a:t>
            </a:r>
            <a:r>
              <a:rPr lang="en" sz="1700"/>
              <a:t> and </a:t>
            </a:r>
            <a:r>
              <a:rPr lang="en" sz="1700" u="sng">
                <a:solidFill>
                  <a:srgbClr val="9900FF"/>
                </a:solidFill>
              </a:rPr>
              <a:t>TAGS</a:t>
            </a:r>
            <a:r>
              <a:rPr lang="en" sz="1700"/>
              <a:t> work basically the same way.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chimo template">
  <a:themeElements>
    <a:clrScheme name="Custom 347">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