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3"/>
  </p:sldMasterIdLst>
  <p:sldIdLst>
    <p:sldId id="256" r:id="rId4"/>
    <p:sldId id="274" r:id="rId5"/>
    <p:sldId id="275" r:id="rId6"/>
    <p:sldId id="267" r:id="rId7"/>
    <p:sldId id="276" r:id="rId8"/>
    <p:sldId id="278" r:id="rId9"/>
    <p:sldId id="263" r:id="rId10"/>
    <p:sldId id="269" r:id="rId11"/>
    <p:sldId id="270" r:id="rId12"/>
    <p:sldId id="271" r:id="rId13"/>
    <p:sldId id="272" r:id="rId14"/>
    <p:sldId id="273"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21"/>
  </p:normalViewPr>
  <p:slideViewPr>
    <p:cSldViewPr snapToGrid="0" snapToObjects="1">
      <p:cViewPr varScale="1">
        <p:scale>
          <a:sx n="114" d="100"/>
          <a:sy n="114" d="100"/>
        </p:scale>
        <p:origin x="7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553092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1CB804-7821-9348-B4E9-D28DCA4966D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33035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153046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2490232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1426100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3910710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104436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5493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2109274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38875" y="1669851"/>
            <a:ext cx="5238750" cy="4786313"/>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714375" y="1669851"/>
            <a:ext cx="5048250" cy="4786313"/>
          </a:xfrm>
          <a:prstGeom prst="rect">
            <a:avLst/>
          </a:prstGeom>
        </p:spPr>
        <p:txBody>
          <a:bodyPr/>
          <a:lstStyle>
            <a:lvl1pPr marL="241093" indent="-241093">
              <a:spcBef>
                <a:spcPts val="2250"/>
              </a:spcBef>
              <a:buClr>
                <a:srgbClr val="EBEBEB"/>
              </a:buClr>
              <a:defRPr sz="1969"/>
            </a:lvl1pPr>
            <a:lvl2pPr marL="482186" indent="-241093">
              <a:spcBef>
                <a:spcPts val="2250"/>
              </a:spcBef>
              <a:buClr>
                <a:srgbClr val="EBEBEB"/>
              </a:buClr>
              <a:defRPr sz="1969"/>
            </a:lvl2pPr>
            <a:lvl3pPr marL="723279" indent="-241093">
              <a:spcBef>
                <a:spcPts val="2250"/>
              </a:spcBef>
              <a:buClr>
                <a:srgbClr val="EBEBEB"/>
              </a:buClr>
              <a:defRPr sz="1969"/>
            </a:lvl3pPr>
            <a:lvl4pPr marL="964372" indent="-241093">
              <a:spcBef>
                <a:spcPts val="2250"/>
              </a:spcBef>
              <a:buClr>
                <a:srgbClr val="EBEBEB"/>
              </a:buClr>
              <a:defRPr sz="1969"/>
            </a:lvl4pPr>
            <a:lvl5pPr marL="1205465" indent="-241093">
              <a:spcBef>
                <a:spcPts val="2250"/>
              </a:spcBef>
              <a:buClr>
                <a:srgbClr val="EBEBEB"/>
              </a:buClr>
              <a:defRPr sz="1969"/>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213199254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51463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1CB804-7821-9348-B4E9-D28DCA4966DA}"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303468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CB804-7821-9348-B4E9-D28DCA4966D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7785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CB804-7821-9348-B4E9-D28DCA4966DA}"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322264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CB804-7821-9348-B4E9-D28DCA4966DA}"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63038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81CB804-7821-9348-B4E9-D28DCA4966DA}"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384244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1CB804-7821-9348-B4E9-D28DCA4966D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270158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1CB804-7821-9348-B4E9-D28DCA4966DA}"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C4AA6-6628-F04A-BD76-C9313B902279}" type="slidenum">
              <a:rPr lang="en-US" smtClean="0"/>
              <a:t>‹#›</a:t>
            </a:fld>
            <a:endParaRPr lang="en-US"/>
          </a:p>
        </p:txBody>
      </p:sp>
    </p:spTree>
    <p:extLst>
      <p:ext uri="{BB962C8B-B14F-4D97-AF65-F5344CB8AC3E}">
        <p14:creationId xmlns:p14="http://schemas.microsoft.com/office/powerpoint/2010/main" val="162043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1CB804-7821-9348-B4E9-D28DCA4966DA}" type="datetimeFigureOut">
              <a:rPr lang="en-US" smtClean="0"/>
              <a:t>5/9/2023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6C4AA6-6628-F04A-BD76-C9313B902279}" type="slidenum">
              <a:rPr lang="en-US" smtClean="0"/>
              <a:t>‹#›</a:t>
            </a:fld>
            <a:endParaRPr lang="en-US"/>
          </a:p>
        </p:txBody>
      </p:sp>
    </p:spTree>
    <p:extLst>
      <p:ext uri="{BB962C8B-B14F-4D97-AF65-F5344CB8AC3E}">
        <p14:creationId xmlns:p14="http://schemas.microsoft.com/office/powerpoint/2010/main" val="320173249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16E6-1F3D-D241-86BE-99194929A10D}"/>
              </a:ext>
            </a:extLst>
          </p:cNvPr>
          <p:cNvSpPr>
            <a:spLocks noGrp="1"/>
          </p:cNvSpPr>
          <p:nvPr>
            <p:ph type="ctrTitle"/>
          </p:nvPr>
        </p:nvSpPr>
        <p:spPr/>
        <p:txBody>
          <a:bodyPr/>
          <a:lstStyle/>
          <a:p>
            <a:r>
              <a:rPr lang="en-US" dirty="0"/>
              <a:t>Brain Structure</a:t>
            </a:r>
          </a:p>
        </p:txBody>
      </p:sp>
      <p:sp>
        <p:nvSpPr>
          <p:cNvPr id="3" name="Subtitle 2">
            <a:extLst>
              <a:ext uri="{FF2B5EF4-FFF2-40B4-BE49-F238E27FC236}">
                <a16:creationId xmlns:a16="http://schemas.microsoft.com/office/drawing/2014/main" id="{9878981D-0ACB-C644-8557-A457EC9A5F20}"/>
              </a:ext>
            </a:extLst>
          </p:cNvPr>
          <p:cNvSpPr>
            <a:spLocks noGrp="1"/>
          </p:cNvSpPr>
          <p:nvPr>
            <p:ph type="subTitle" idx="1"/>
          </p:nvPr>
        </p:nvSpPr>
        <p:spPr/>
        <p:txBody>
          <a:bodyPr/>
          <a:lstStyle/>
          <a:p>
            <a:r>
              <a:rPr lang="en-US" dirty="0"/>
              <a:t>Learning Objectives: </a:t>
            </a:r>
          </a:p>
          <a:p>
            <a:r>
              <a:rPr lang="en-US" dirty="0"/>
              <a:t>Identify the 4 different lobes of the brain and their functions</a:t>
            </a:r>
          </a:p>
          <a:p>
            <a:r>
              <a:rPr lang="en-US" dirty="0"/>
              <a:t>Explain one result of injury to each of the lobes of the brain </a:t>
            </a:r>
          </a:p>
        </p:txBody>
      </p:sp>
    </p:spTree>
    <p:extLst>
      <p:ext uri="{BB962C8B-B14F-4D97-AF65-F5344CB8AC3E}">
        <p14:creationId xmlns:p14="http://schemas.microsoft.com/office/powerpoint/2010/main" val="2677913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color-brain-diagram.jpg"/>
          <p:cNvPicPr>
            <a:picLocks noGrp="1" noChangeAspect="1"/>
          </p:cNvPicPr>
          <p:nvPr>
            <p:ph type="pic" sz="half" idx="13"/>
          </p:nvPr>
        </p:nvPicPr>
        <p:blipFill>
          <a:blip r:embed="rId2"/>
          <a:srcRect/>
          <a:stretch>
            <a:fillRect/>
          </a:stretch>
        </p:blipFill>
        <p:spPr>
          <a:xfrm>
            <a:off x="7877736" y="1491099"/>
            <a:ext cx="4119105" cy="4192474"/>
          </a:xfrm>
          <a:prstGeom prst="rect">
            <a:avLst/>
          </a:prstGeom>
        </p:spPr>
      </p:pic>
      <p:sp>
        <p:nvSpPr>
          <p:cNvPr id="162" name="Shape 162"/>
          <p:cNvSpPr/>
          <p:nvPr/>
        </p:nvSpPr>
        <p:spPr>
          <a:xfrm>
            <a:off x="195160" y="1564001"/>
            <a:ext cx="7333686" cy="389266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pPr defTabSz="642915">
              <a:lnSpc>
                <a:spcPct val="90000"/>
              </a:lnSpc>
              <a:spcBef>
                <a:spcPts val="1406"/>
              </a:spcBef>
              <a:buClr>
                <a:srgbClr val="EBEBEB"/>
              </a:buClr>
              <a:buSzPct val="75000"/>
              <a:defRPr sz="3600" b="1">
                <a:solidFill>
                  <a:srgbClr val="FFFFFF"/>
                </a:solidFill>
                <a:effectLst>
                  <a:outerShdw blurRad="101600" dist="63500" dir="2700000" rotWithShape="0">
                    <a:srgbClr val="000000">
                      <a:alpha val="75000"/>
                    </a:srgbClr>
                  </a:outerShdw>
                </a:effectLst>
                <a:latin typeface="Helvetica"/>
                <a:ea typeface="Helvetica"/>
                <a:cs typeface="Helvetica"/>
                <a:sym typeface="Helvetica"/>
              </a:defRPr>
            </a:pPr>
            <a:r>
              <a:rPr sz="3200" dirty="0">
                <a:latin typeface="Candara" panose="020E0502030303020204" pitchFamily="34" charset="0"/>
              </a:rPr>
              <a:t>Temporal Lobe: </a:t>
            </a:r>
            <a:r>
              <a:rPr lang="en-US" sz="3200" dirty="0">
                <a:latin typeface="Candara" panose="020E0502030303020204" pitchFamily="34" charset="0"/>
              </a:rPr>
              <a:t>Formation of memory, have input to mood and emotion. </a:t>
            </a:r>
            <a:r>
              <a:rPr sz="3200" dirty="0">
                <a:latin typeface="Candara" panose="020E0502030303020204" pitchFamily="34" charset="0"/>
                <a:ea typeface="Candara"/>
                <a:cs typeface="Candara"/>
                <a:sym typeface="Candara"/>
              </a:rPr>
              <a:t>Interprets sounds and language. </a:t>
            </a:r>
            <a:endParaRPr lang="en-US" sz="3200" dirty="0">
              <a:latin typeface="Candara" panose="020E0502030303020204" pitchFamily="34" charset="0"/>
              <a:ea typeface="Candara"/>
              <a:cs typeface="Candara"/>
              <a:sym typeface="Candara"/>
            </a:endParaRPr>
          </a:p>
          <a:p>
            <a:pPr defTabSz="642915">
              <a:lnSpc>
                <a:spcPct val="90000"/>
              </a:lnSpc>
              <a:spcBef>
                <a:spcPts val="1406"/>
              </a:spcBef>
              <a:buClr>
                <a:srgbClr val="EBEBEB"/>
              </a:buClr>
              <a:buSzPct val="75000"/>
              <a:defRPr sz="3600" b="1">
                <a:solidFill>
                  <a:srgbClr val="FFFFFF"/>
                </a:solidFill>
                <a:effectLst>
                  <a:outerShdw blurRad="101600" dist="63500" dir="2700000" rotWithShape="0">
                    <a:srgbClr val="000000">
                      <a:alpha val="75000"/>
                    </a:srgbClr>
                  </a:outerShdw>
                </a:effectLst>
                <a:latin typeface="Helvetica"/>
                <a:ea typeface="Helvetica"/>
                <a:cs typeface="Helvetica"/>
                <a:sym typeface="Helvetica"/>
              </a:defRPr>
            </a:pPr>
            <a:endParaRPr lang="en-AU" sz="3200" dirty="0">
              <a:latin typeface="Candara" panose="020E0502030303020204" pitchFamily="34" charset="0"/>
              <a:ea typeface="Candara"/>
              <a:cs typeface="Candara"/>
              <a:sym typeface="Candara"/>
            </a:endParaRPr>
          </a:p>
          <a:p>
            <a:pPr defTabSz="642915">
              <a:lnSpc>
                <a:spcPct val="90000"/>
              </a:lnSpc>
              <a:spcBef>
                <a:spcPts val="1406"/>
              </a:spcBef>
              <a:buClr>
                <a:srgbClr val="EBEBEB"/>
              </a:buClr>
              <a:buSzPct val="75000"/>
              <a:defRPr sz="3600" b="1">
                <a:solidFill>
                  <a:srgbClr val="FFFFFF"/>
                </a:solidFill>
                <a:effectLst>
                  <a:outerShdw blurRad="101600" dist="63500" dir="2700000" rotWithShape="0">
                    <a:srgbClr val="000000">
                      <a:alpha val="75000"/>
                    </a:srgbClr>
                  </a:outerShdw>
                </a:effectLst>
                <a:latin typeface="Helvetica"/>
                <a:ea typeface="Helvetica"/>
                <a:cs typeface="Helvetica"/>
                <a:sym typeface="Helvetica"/>
              </a:defRPr>
            </a:pPr>
            <a:r>
              <a:rPr lang="en-US" sz="3200" b="1" dirty="0">
                <a:effectLst>
                  <a:outerShdw blurRad="101600" dist="63500" dir="2700000" rotWithShape="0">
                    <a:srgbClr val="000000">
                      <a:alpha val="75000"/>
                    </a:srgbClr>
                  </a:outerShdw>
                </a:effectLst>
                <a:latin typeface="Candara" panose="020E0502030303020204" pitchFamily="34" charset="0"/>
                <a:sym typeface="Helvetica"/>
              </a:rPr>
              <a:t>This part of the brain:</a:t>
            </a:r>
          </a:p>
          <a:p>
            <a:pPr marL="658898" lvl="1" indent="-201698" defTabSz="642915">
              <a:lnSpc>
                <a:spcPct val="90000"/>
              </a:lnSpc>
              <a:spcBef>
                <a:spcPts val="1406"/>
              </a:spcBef>
              <a:buClr>
                <a:srgbClr val="EBEBEB"/>
              </a:buClr>
              <a:buSzPct val="75000"/>
              <a:buChar char="•"/>
              <a:defRPr sz="3600" b="1">
                <a:solidFill>
                  <a:srgbClr val="FFFFFF"/>
                </a:solidFill>
                <a:effectLst>
                  <a:outerShdw blurRad="101600" dist="63500" dir="2700000" rotWithShape="0">
                    <a:srgbClr val="000000">
                      <a:alpha val="75000"/>
                    </a:srgbClr>
                  </a:outerShdw>
                </a:effectLst>
                <a:latin typeface="Helvetica"/>
                <a:ea typeface="Helvetica"/>
                <a:cs typeface="Helvetica"/>
                <a:sym typeface="Helvetica"/>
              </a:defRPr>
            </a:pPr>
            <a:r>
              <a:rPr lang="en-US" sz="3200" b="1" dirty="0">
                <a:effectLst>
                  <a:outerShdw blurRad="101600" dist="63500" dir="2700000" rotWithShape="0">
                    <a:srgbClr val="000000">
                      <a:alpha val="75000"/>
                    </a:srgbClr>
                  </a:outerShdw>
                </a:effectLst>
                <a:latin typeface="Candara" panose="020E0502030303020204" pitchFamily="34" charset="0"/>
                <a:sym typeface="Helvetica"/>
              </a:rPr>
              <a:t>Hearing and selective listening</a:t>
            </a:r>
          </a:p>
          <a:p>
            <a:pPr marL="658898" lvl="1" indent="-201698" defTabSz="642915">
              <a:lnSpc>
                <a:spcPct val="90000"/>
              </a:lnSpc>
              <a:spcBef>
                <a:spcPts val="1406"/>
              </a:spcBef>
              <a:buClr>
                <a:srgbClr val="EBEBEB"/>
              </a:buClr>
              <a:buSzPct val="75000"/>
              <a:buChar char="•"/>
              <a:defRPr sz="3600" b="1">
                <a:solidFill>
                  <a:srgbClr val="FFFFFF"/>
                </a:solidFill>
                <a:effectLst>
                  <a:outerShdw blurRad="101600" dist="63500" dir="2700000" rotWithShape="0">
                    <a:srgbClr val="000000">
                      <a:alpha val="75000"/>
                    </a:srgbClr>
                  </a:outerShdw>
                </a:effectLst>
                <a:latin typeface="Helvetica"/>
                <a:ea typeface="Helvetica"/>
                <a:cs typeface="Helvetica"/>
                <a:sym typeface="Helvetica"/>
              </a:defRPr>
            </a:pPr>
            <a:r>
              <a:rPr lang="en-US" sz="3200" b="1" dirty="0">
                <a:effectLst>
                  <a:outerShdw blurRad="101600" dist="63500" dir="2700000" rotWithShape="0">
                    <a:srgbClr val="000000">
                      <a:alpha val="75000"/>
                    </a:srgbClr>
                  </a:outerShdw>
                </a:effectLst>
                <a:latin typeface="Candara" panose="020E0502030303020204" pitchFamily="34" charset="0"/>
                <a:ea typeface="Candara"/>
                <a:cs typeface="Candara"/>
                <a:sym typeface="Helvetica"/>
              </a:rPr>
              <a:t>Memory formation </a:t>
            </a:r>
            <a:endParaRPr sz="3200" dirty="0">
              <a:latin typeface="Candara" panose="020E0502030303020204" pitchFamily="34" charset="0"/>
              <a:ea typeface="Candara"/>
              <a:cs typeface="Candara"/>
              <a:sym typeface="Candara"/>
            </a:endParaRPr>
          </a:p>
        </p:txBody>
      </p:sp>
      <p:sp>
        <p:nvSpPr>
          <p:cNvPr id="10" name="Title 1">
            <a:extLst>
              <a:ext uri="{FF2B5EF4-FFF2-40B4-BE49-F238E27FC236}">
                <a16:creationId xmlns:a16="http://schemas.microsoft.com/office/drawing/2014/main" id="{97C1F0CC-77E7-6548-B8BA-DAEC04C2AC7D}"/>
              </a:ext>
            </a:extLst>
          </p:cNvPr>
          <p:cNvSpPr txBox="1">
            <a:spLocks/>
          </p:cNvSpPr>
          <p:nvPr/>
        </p:nvSpPr>
        <p:spPr>
          <a:xfrm>
            <a:off x="312684" y="-360189"/>
            <a:ext cx="8805675" cy="242146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The cerebral lobes</a:t>
            </a:r>
          </a:p>
        </p:txBody>
      </p:sp>
    </p:spTree>
    <p:extLst>
      <p:ext uri="{BB962C8B-B14F-4D97-AF65-F5344CB8AC3E}">
        <p14:creationId xmlns:p14="http://schemas.microsoft.com/office/powerpoint/2010/main" val="4160923333"/>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62"/>
                                        </p:tgtEl>
                                        <p:attrNameLst>
                                          <p:attrName>style.visibility</p:attrName>
                                        </p:attrNameLst>
                                      </p:cBhvr>
                                      <p:to>
                                        <p:strVal val="visible"/>
                                      </p:to>
                                    </p:set>
                                    <p:anim calcmode="lin" valueType="num">
                                      <p:cBhvr>
                                        <p:cTn id="7" dur="750" fill="hold"/>
                                        <p:tgtEl>
                                          <p:spTgt spid="162"/>
                                        </p:tgtEl>
                                        <p:attrNameLst>
                                          <p:attrName>ppt_w</p:attrName>
                                        </p:attrNameLst>
                                      </p:cBhvr>
                                      <p:tavLst>
                                        <p:tav tm="0">
                                          <p:val>
                                            <p:fltVal val="0"/>
                                          </p:val>
                                        </p:tav>
                                        <p:tav tm="100000">
                                          <p:val>
                                            <p:strVal val="#ppt_w"/>
                                          </p:val>
                                        </p:tav>
                                      </p:tavLst>
                                    </p:anim>
                                    <p:anim calcmode="lin" valueType="num">
                                      <p:cBhvr>
                                        <p:cTn id="8" dur="750" fill="hold"/>
                                        <p:tgtEl>
                                          <p:spTgt spid="16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159"/>
                                        </p:tgtEl>
                                        <p:attrNameLst>
                                          <p:attrName>style.visibility</p:attrName>
                                        </p:attrNameLst>
                                      </p:cBhvr>
                                      <p:to>
                                        <p:strVal val="visible"/>
                                      </p:to>
                                    </p:set>
                                    <p:anim calcmode="lin" valueType="num">
                                      <p:cBhvr>
                                        <p:cTn id="13" dur="750" fill="hold"/>
                                        <p:tgtEl>
                                          <p:spTgt spid="159"/>
                                        </p:tgtEl>
                                        <p:attrNameLst>
                                          <p:attrName>ppt_w</p:attrName>
                                        </p:attrNameLst>
                                      </p:cBhvr>
                                      <p:tavLst>
                                        <p:tav tm="0">
                                          <p:val>
                                            <p:fltVal val="0"/>
                                          </p:val>
                                        </p:tav>
                                        <p:tav tm="100000">
                                          <p:val>
                                            <p:strVal val="#ppt_w"/>
                                          </p:val>
                                        </p:tav>
                                      </p:tavLst>
                                    </p:anim>
                                    <p:anim calcmode="lin" valueType="num">
                                      <p:cBhvr>
                                        <p:cTn id="14" dur="750" fill="hold"/>
                                        <p:tgtEl>
                                          <p:spTgt spid="1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P spid="162"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050F400-AD95-625F-C892-323C938581D1}"/>
              </a:ext>
            </a:extLst>
          </p:cNvPr>
          <p:cNvSpPr>
            <a:spLocks noGrp="1"/>
          </p:cNvSpPr>
          <p:nvPr>
            <p:ph type="pic" sz="half" idx="13"/>
          </p:nvPr>
        </p:nvSpPr>
        <p:spPr/>
      </p:sp>
      <p:sp>
        <p:nvSpPr>
          <p:cNvPr id="3" name="Title 2">
            <a:extLst>
              <a:ext uri="{FF2B5EF4-FFF2-40B4-BE49-F238E27FC236}">
                <a16:creationId xmlns:a16="http://schemas.microsoft.com/office/drawing/2014/main" id="{EDE62D36-3543-7B31-539B-525EF09BB890}"/>
              </a:ext>
            </a:extLst>
          </p:cNvPr>
          <p:cNvSpPr>
            <a:spLocks noGrp="1"/>
          </p:cNvSpPr>
          <p:nvPr>
            <p:ph type="title"/>
          </p:nvPr>
        </p:nvSpPr>
        <p:spPr/>
        <p:txBody>
          <a:bodyPr/>
          <a:lstStyle/>
          <a:p>
            <a:endParaRPr lang="en-AU"/>
          </a:p>
        </p:txBody>
      </p:sp>
      <p:sp>
        <p:nvSpPr>
          <p:cNvPr id="4" name="Text Placeholder 3">
            <a:extLst>
              <a:ext uri="{FF2B5EF4-FFF2-40B4-BE49-F238E27FC236}">
                <a16:creationId xmlns:a16="http://schemas.microsoft.com/office/drawing/2014/main" id="{AB0D6CBA-D4BF-798A-2CBF-40045650E98A}"/>
              </a:ext>
            </a:extLst>
          </p:cNvPr>
          <p:cNvSpPr>
            <a:spLocks noGrp="1"/>
          </p:cNvSpPr>
          <p:nvPr>
            <p:ph type="body" sz="half" idx="1"/>
          </p:nvPr>
        </p:nvSpPr>
        <p:spPr/>
        <p:txBody>
          <a:bodyPr/>
          <a:lstStyle/>
          <a:p>
            <a:endParaRPr lang="en-AU"/>
          </a:p>
        </p:txBody>
      </p:sp>
      <p:pic>
        <p:nvPicPr>
          <p:cNvPr id="6" name="Picture 5">
            <a:extLst>
              <a:ext uri="{FF2B5EF4-FFF2-40B4-BE49-F238E27FC236}">
                <a16:creationId xmlns:a16="http://schemas.microsoft.com/office/drawing/2014/main" id="{381CC2FC-CACD-9D84-D180-B73CE741DEC8}"/>
              </a:ext>
            </a:extLst>
          </p:cNvPr>
          <p:cNvPicPr>
            <a:picLocks noChangeAspect="1"/>
          </p:cNvPicPr>
          <p:nvPr/>
        </p:nvPicPr>
        <p:blipFill>
          <a:blip r:embed="rId2"/>
          <a:stretch>
            <a:fillRect/>
          </a:stretch>
        </p:blipFill>
        <p:spPr>
          <a:xfrm>
            <a:off x="1557337" y="23812"/>
            <a:ext cx="9077325" cy="6810375"/>
          </a:xfrm>
          <a:prstGeom prst="rect">
            <a:avLst/>
          </a:prstGeom>
        </p:spPr>
      </p:pic>
    </p:spTree>
    <p:extLst>
      <p:ext uri="{BB962C8B-B14F-4D97-AF65-F5344CB8AC3E}">
        <p14:creationId xmlns:p14="http://schemas.microsoft.com/office/powerpoint/2010/main" val="39303522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136608E-CC88-CD2E-689F-0A735F2ACEF5}"/>
              </a:ext>
            </a:extLst>
          </p:cNvPr>
          <p:cNvSpPr>
            <a:spLocks noGrp="1"/>
          </p:cNvSpPr>
          <p:nvPr>
            <p:ph type="pic" sz="half" idx="13"/>
          </p:nvPr>
        </p:nvSpPr>
        <p:spPr/>
      </p:sp>
      <p:sp>
        <p:nvSpPr>
          <p:cNvPr id="3" name="Title 2">
            <a:extLst>
              <a:ext uri="{FF2B5EF4-FFF2-40B4-BE49-F238E27FC236}">
                <a16:creationId xmlns:a16="http://schemas.microsoft.com/office/drawing/2014/main" id="{B15592B8-A718-54B6-20B4-2BFF9495B220}"/>
              </a:ext>
            </a:extLst>
          </p:cNvPr>
          <p:cNvSpPr>
            <a:spLocks noGrp="1"/>
          </p:cNvSpPr>
          <p:nvPr>
            <p:ph type="title"/>
          </p:nvPr>
        </p:nvSpPr>
        <p:spPr/>
        <p:txBody>
          <a:bodyPr/>
          <a:lstStyle/>
          <a:p>
            <a:endParaRPr lang="en-AU"/>
          </a:p>
        </p:txBody>
      </p:sp>
      <p:sp>
        <p:nvSpPr>
          <p:cNvPr id="4" name="Text Placeholder 3">
            <a:extLst>
              <a:ext uri="{FF2B5EF4-FFF2-40B4-BE49-F238E27FC236}">
                <a16:creationId xmlns:a16="http://schemas.microsoft.com/office/drawing/2014/main" id="{01EBB752-5C67-7FA6-6499-FD2F393B6EDB}"/>
              </a:ext>
            </a:extLst>
          </p:cNvPr>
          <p:cNvSpPr>
            <a:spLocks noGrp="1"/>
          </p:cNvSpPr>
          <p:nvPr>
            <p:ph type="body" sz="half" idx="1"/>
          </p:nvPr>
        </p:nvSpPr>
        <p:spPr/>
        <p:txBody>
          <a:bodyPr/>
          <a:lstStyle/>
          <a:p>
            <a:endParaRPr lang="en-AU"/>
          </a:p>
        </p:txBody>
      </p:sp>
      <p:pic>
        <p:nvPicPr>
          <p:cNvPr id="6" name="Picture 5">
            <a:extLst>
              <a:ext uri="{FF2B5EF4-FFF2-40B4-BE49-F238E27FC236}">
                <a16:creationId xmlns:a16="http://schemas.microsoft.com/office/drawing/2014/main" id="{D834E409-A347-CD0F-B451-0FCE4DA99578}"/>
              </a:ext>
            </a:extLst>
          </p:cNvPr>
          <p:cNvPicPr>
            <a:picLocks noChangeAspect="1"/>
          </p:cNvPicPr>
          <p:nvPr/>
        </p:nvPicPr>
        <p:blipFill>
          <a:blip r:embed="rId2"/>
          <a:stretch>
            <a:fillRect/>
          </a:stretch>
        </p:blipFill>
        <p:spPr>
          <a:xfrm>
            <a:off x="1581150" y="19050"/>
            <a:ext cx="9029700" cy="6819900"/>
          </a:xfrm>
          <a:prstGeom prst="rect">
            <a:avLst/>
          </a:prstGeom>
        </p:spPr>
      </p:pic>
    </p:spTree>
    <p:extLst>
      <p:ext uri="{BB962C8B-B14F-4D97-AF65-F5344CB8AC3E}">
        <p14:creationId xmlns:p14="http://schemas.microsoft.com/office/powerpoint/2010/main" val="9674648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color-brain-diagram.jpg"/>
          <p:cNvPicPr>
            <a:picLocks noGrp="1" noChangeAspect="1"/>
          </p:cNvPicPr>
          <p:nvPr>
            <p:ph type="pic" sz="half" idx="13"/>
          </p:nvPr>
        </p:nvPicPr>
        <p:blipFill>
          <a:blip r:embed="rId2"/>
          <a:srcRect/>
          <a:stretch>
            <a:fillRect/>
          </a:stretch>
        </p:blipFill>
        <p:spPr>
          <a:xfrm>
            <a:off x="7877736" y="1491099"/>
            <a:ext cx="4119105" cy="4192474"/>
          </a:xfrm>
          <a:prstGeom prst="rect">
            <a:avLst/>
          </a:prstGeom>
        </p:spPr>
      </p:pic>
      <p:sp>
        <p:nvSpPr>
          <p:cNvPr id="162" name="Shape 162"/>
          <p:cNvSpPr/>
          <p:nvPr/>
        </p:nvSpPr>
        <p:spPr>
          <a:xfrm>
            <a:off x="195160" y="1319832"/>
            <a:ext cx="7333686" cy="438100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sz="2800" dirty="0">
                <a:latin typeface="Candara" panose="020E0502030303020204" pitchFamily="34" charset="0"/>
              </a:rPr>
              <a:t>The limbic system is a set of primitive brain structures located on top of the brainstem and buried under the cerebrum.</a:t>
            </a:r>
          </a:p>
          <a:p>
            <a:endParaRPr lang="en-US" sz="2800" dirty="0">
              <a:latin typeface="Candara" panose="020E0502030303020204" pitchFamily="34" charset="0"/>
            </a:endParaRPr>
          </a:p>
          <a:p>
            <a:r>
              <a:rPr lang="en-US" sz="2800" dirty="0">
                <a:latin typeface="Candara" panose="020E0502030303020204" pitchFamily="34" charset="0"/>
              </a:rPr>
              <a:t>The limbic system is the part of the brain involved in our behavioral and emotional responses, especially when it comes to behaviors we need for survival: feeding, reproduction and caring for our young, and fight or flight responses.</a:t>
            </a:r>
            <a:endParaRPr lang="en-AU" sz="2800" dirty="0">
              <a:latin typeface="Candara" panose="020E0502030303020204" pitchFamily="34" charset="0"/>
            </a:endParaRPr>
          </a:p>
        </p:txBody>
      </p:sp>
      <p:sp>
        <p:nvSpPr>
          <p:cNvPr id="10" name="Title 1">
            <a:extLst>
              <a:ext uri="{FF2B5EF4-FFF2-40B4-BE49-F238E27FC236}">
                <a16:creationId xmlns:a16="http://schemas.microsoft.com/office/drawing/2014/main" id="{97C1F0CC-77E7-6548-B8BA-DAEC04C2AC7D}"/>
              </a:ext>
            </a:extLst>
          </p:cNvPr>
          <p:cNvSpPr txBox="1">
            <a:spLocks/>
          </p:cNvSpPr>
          <p:nvPr/>
        </p:nvSpPr>
        <p:spPr>
          <a:xfrm>
            <a:off x="312684" y="-360189"/>
            <a:ext cx="8805675" cy="242146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The limbic system</a:t>
            </a:r>
          </a:p>
        </p:txBody>
      </p:sp>
    </p:spTree>
    <p:extLst>
      <p:ext uri="{BB962C8B-B14F-4D97-AF65-F5344CB8AC3E}">
        <p14:creationId xmlns:p14="http://schemas.microsoft.com/office/powerpoint/2010/main" val="4159697009"/>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62"/>
                                        </p:tgtEl>
                                        <p:attrNameLst>
                                          <p:attrName>style.visibility</p:attrName>
                                        </p:attrNameLst>
                                      </p:cBhvr>
                                      <p:to>
                                        <p:strVal val="visible"/>
                                      </p:to>
                                    </p:set>
                                    <p:anim calcmode="lin" valueType="num">
                                      <p:cBhvr>
                                        <p:cTn id="7" dur="750" fill="hold"/>
                                        <p:tgtEl>
                                          <p:spTgt spid="162"/>
                                        </p:tgtEl>
                                        <p:attrNameLst>
                                          <p:attrName>ppt_w</p:attrName>
                                        </p:attrNameLst>
                                      </p:cBhvr>
                                      <p:tavLst>
                                        <p:tav tm="0">
                                          <p:val>
                                            <p:fltVal val="0"/>
                                          </p:val>
                                        </p:tav>
                                        <p:tav tm="100000">
                                          <p:val>
                                            <p:strVal val="#ppt_w"/>
                                          </p:val>
                                        </p:tav>
                                      </p:tavLst>
                                    </p:anim>
                                    <p:anim calcmode="lin" valueType="num">
                                      <p:cBhvr>
                                        <p:cTn id="8" dur="750" fill="hold"/>
                                        <p:tgtEl>
                                          <p:spTgt spid="16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159"/>
                                        </p:tgtEl>
                                        <p:attrNameLst>
                                          <p:attrName>style.visibility</p:attrName>
                                        </p:attrNameLst>
                                      </p:cBhvr>
                                      <p:to>
                                        <p:strVal val="visible"/>
                                      </p:to>
                                    </p:set>
                                    <p:anim calcmode="lin" valueType="num">
                                      <p:cBhvr>
                                        <p:cTn id="13" dur="750" fill="hold"/>
                                        <p:tgtEl>
                                          <p:spTgt spid="159"/>
                                        </p:tgtEl>
                                        <p:attrNameLst>
                                          <p:attrName>ppt_w</p:attrName>
                                        </p:attrNameLst>
                                      </p:cBhvr>
                                      <p:tavLst>
                                        <p:tav tm="0">
                                          <p:val>
                                            <p:fltVal val="0"/>
                                          </p:val>
                                        </p:tav>
                                        <p:tav tm="100000">
                                          <p:val>
                                            <p:strVal val="#ppt_w"/>
                                          </p:val>
                                        </p:tav>
                                      </p:tavLst>
                                    </p:anim>
                                    <p:anim calcmode="lin" valueType="num">
                                      <p:cBhvr>
                                        <p:cTn id="14" dur="750" fill="hold"/>
                                        <p:tgtEl>
                                          <p:spTgt spid="1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P spid="162"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3D31E1-01E8-6731-A72C-13BDFA14AB70}"/>
              </a:ext>
            </a:extLst>
          </p:cNvPr>
          <p:cNvSpPr>
            <a:spLocks noGrp="1"/>
          </p:cNvSpPr>
          <p:nvPr>
            <p:ph type="pic" sz="half" idx="13"/>
          </p:nvPr>
        </p:nvSpPr>
        <p:spPr/>
      </p:sp>
      <p:sp>
        <p:nvSpPr>
          <p:cNvPr id="3" name="Title 2">
            <a:extLst>
              <a:ext uri="{FF2B5EF4-FFF2-40B4-BE49-F238E27FC236}">
                <a16:creationId xmlns:a16="http://schemas.microsoft.com/office/drawing/2014/main" id="{1466DED8-9FA3-3B41-3C95-64BE7B94CD36}"/>
              </a:ext>
            </a:extLst>
          </p:cNvPr>
          <p:cNvSpPr>
            <a:spLocks noGrp="1"/>
          </p:cNvSpPr>
          <p:nvPr>
            <p:ph type="title"/>
          </p:nvPr>
        </p:nvSpPr>
        <p:spPr/>
        <p:txBody>
          <a:bodyPr/>
          <a:lstStyle/>
          <a:p>
            <a:endParaRPr lang="en-AU"/>
          </a:p>
        </p:txBody>
      </p:sp>
      <p:sp>
        <p:nvSpPr>
          <p:cNvPr id="4" name="Text Placeholder 3">
            <a:extLst>
              <a:ext uri="{FF2B5EF4-FFF2-40B4-BE49-F238E27FC236}">
                <a16:creationId xmlns:a16="http://schemas.microsoft.com/office/drawing/2014/main" id="{3766FAC6-1223-243F-A338-0F31C9239034}"/>
              </a:ext>
            </a:extLst>
          </p:cNvPr>
          <p:cNvSpPr>
            <a:spLocks noGrp="1"/>
          </p:cNvSpPr>
          <p:nvPr>
            <p:ph type="body" sz="half" idx="1"/>
          </p:nvPr>
        </p:nvSpPr>
        <p:spPr/>
        <p:txBody>
          <a:bodyPr/>
          <a:lstStyle/>
          <a:p>
            <a:endParaRPr lang="en-AU"/>
          </a:p>
        </p:txBody>
      </p:sp>
      <p:pic>
        <p:nvPicPr>
          <p:cNvPr id="6" name="Picture 5">
            <a:extLst>
              <a:ext uri="{FF2B5EF4-FFF2-40B4-BE49-F238E27FC236}">
                <a16:creationId xmlns:a16="http://schemas.microsoft.com/office/drawing/2014/main" id="{77139785-C5EB-B5B8-4B84-AB739CF42BE7}"/>
              </a:ext>
            </a:extLst>
          </p:cNvPr>
          <p:cNvPicPr>
            <a:picLocks noChangeAspect="1"/>
          </p:cNvPicPr>
          <p:nvPr/>
        </p:nvPicPr>
        <p:blipFill>
          <a:blip r:embed="rId2"/>
          <a:stretch>
            <a:fillRect/>
          </a:stretch>
        </p:blipFill>
        <p:spPr>
          <a:xfrm>
            <a:off x="355496" y="609600"/>
            <a:ext cx="11481008" cy="5967601"/>
          </a:xfrm>
          <a:prstGeom prst="rect">
            <a:avLst/>
          </a:prstGeom>
        </p:spPr>
      </p:pic>
    </p:spTree>
    <p:extLst>
      <p:ext uri="{BB962C8B-B14F-4D97-AF65-F5344CB8AC3E}">
        <p14:creationId xmlns:p14="http://schemas.microsoft.com/office/powerpoint/2010/main" val="295831033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852076-E402-64A6-2CE5-439D43DD3514}"/>
              </a:ext>
            </a:extLst>
          </p:cNvPr>
          <p:cNvPicPr>
            <a:picLocks noChangeAspect="1"/>
          </p:cNvPicPr>
          <p:nvPr/>
        </p:nvPicPr>
        <p:blipFill>
          <a:blip r:embed="rId2"/>
          <a:stretch>
            <a:fillRect/>
          </a:stretch>
        </p:blipFill>
        <p:spPr>
          <a:xfrm>
            <a:off x="1557337" y="19050"/>
            <a:ext cx="9077325" cy="6819900"/>
          </a:xfrm>
          <a:prstGeom prst="rect">
            <a:avLst/>
          </a:prstGeom>
        </p:spPr>
      </p:pic>
    </p:spTree>
    <p:extLst>
      <p:ext uri="{BB962C8B-B14F-4D97-AF65-F5344CB8AC3E}">
        <p14:creationId xmlns:p14="http://schemas.microsoft.com/office/powerpoint/2010/main" val="355143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6951-4A80-BFF3-374B-8FAA54FAAAB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30FA4DD-F369-427B-ED43-ADE84B01BB64}"/>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8C3AD2DF-9821-F6EF-B25C-F6F27F4CFA4A}"/>
              </a:ext>
            </a:extLst>
          </p:cNvPr>
          <p:cNvPicPr>
            <a:picLocks noChangeAspect="1"/>
          </p:cNvPicPr>
          <p:nvPr/>
        </p:nvPicPr>
        <p:blipFill>
          <a:blip r:embed="rId2"/>
          <a:stretch>
            <a:fillRect/>
          </a:stretch>
        </p:blipFill>
        <p:spPr>
          <a:xfrm>
            <a:off x="1528762" y="9525"/>
            <a:ext cx="9134475" cy="6838950"/>
          </a:xfrm>
          <a:prstGeom prst="rect">
            <a:avLst/>
          </a:prstGeom>
        </p:spPr>
      </p:pic>
    </p:spTree>
    <p:extLst>
      <p:ext uri="{BB962C8B-B14F-4D97-AF65-F5344CB8AC3E}">
        <p14:creationId xmlns:p14="http://schemas.microsoft.com/office/powerpoint/2010/main" val="382063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220px-Phineas_Gage_GageMillerPhoto2010-02-17_Unretouched_Color_Cropped.jpg" descr="F:\Pictures\220px-Phineas_Gage_GageMillerPhoto2010-02-17_Unretouched_Color_Cropped.jpg"/>
          <p:cNvPicPr>
            <a:picLocks noChangeAspect="1"/>
          </p:cNvPicPr>
          <p:nvPr/>
        </p:nvPicPr>
        <p:blipFill>
          <a:blip r:embed="rId2"/>
          <a:stretch>
            <a:fillRect/>
          </a:stretch>
        </p:blipFill>
        <p:spPr>
          <a:xfrm>
            <a:off x="2006600" y="273050"/>
            <a:ext cx="2200276" cy="3733800"/>
          </a:xfrm>
          <a:prstGeom prst="rect">
            <a:avLst/>
          </a:prstGeom>
          <a:ln w="12700">
            <a:miter lim="400000"/>
          </a:ln>
        </p:spPr>
      </p:pic>
      <p:sp>
        <p:nvSpPr>
          <p:cNvPr id="172" name="Shape 172"/>
          <p:cNvSpPr/>
          <p:nvPr/>
        </p:nvSpPr>
        <p:spPr>
          <a:xfrm>
            <a:off x="4427537" y="955278"/>
            <a:ext cx="5867401" cy="1131077"/>
          </a:xfrm>
          <a:prstGeom prst="rect">
            <a:avLst/>
          </a:prstGeom>
          <a:ln w="12700">
            <a:miter lim="400000"/>
          </a:ln>
          <a:extLst>
            <a:ext uri="{C572A759-6A51-4108-AA02-DFA0A04FC94B}">
              <ma14:wrappingTextBoxFlag xmlns="" xmlns:ma14="http://schemas.microsoft.com/office/mac/drawingml/2011/main" val="1"/>
            </a:ext>
          </a:extLst>
        </p:spPr>
        <p:txBody>
          <a:bodyPr lIns="45719" tIns="45719" rIns="45719" bIns="45719">
            <a:spAutoFit/>
          </a:bodyPr>
          <a:lstStyle>
            <a:lvl1pPr algn="l" defTabSz="914400">
              <a:defRPr sz="3200">
                <a:solidFill>
                  <a:srgbClr val="FEFEFE"/>
                </a:solidFill>
                <a:latin typeface="Arial"/>
                <a:ea typeface="Arial"/>
                <a:cs typeface="Arial"/>
                <a:sym typeface="Arial"/>
              </a:defRPr>
            </a:lvl1pPr>
          </a:lstStyle>
          <a:p>
            <a:pPr>
              <a:defRPr>
                <a:effectLst/>
              </a:defRPr>
            </a:pPr>
            <a:r>
              <a:rPr sz="2250" dirty="0"/>
              <a:t>Phineas Gage: a railway worker who was injured by an iron railway spike through his head </a:t>
            </a:r>
          </a:p>
        </p:txBody>
      </p:sp>
      <p:pic>
        <p:nvPicPr>
          <p:cNvPr id="173" name="Phineas_gage_-_1868_skull_diagram.jpg" descr="F:\Pictures\Phineas_gage_-_1868_skull_diagram.jpg"/>
          <p:cNvPicPr>
            <a:picLocks noChangeAspect="1"/>
          </p:cNvPicPr>
          <p:nvPr/>
        </p:nvPicPr>
        <p:blipFill>
          <a:blip r:embed="rId3"/>
          <a:stretch>
            <a:fillRect/>
          </a:stretch>
        </p:blipFill>
        <p:spPr>
          <a:xfrm>
            <a:off x="8385176" y="2158206"/>
            <a:ext cx="1943101" cy="2755901"/>
          </a:xfrm>
          <a:prstGeom prst="rect">
            <a:avLst/>
          </a:prstGeom>
          <a:ln w="12700">
            <a:miter lim="400000"/>
          </a:ln>
        </p:spPr>
      </p:pic>
      <p:sp>
        <p:nvSpPr>
          <p:cNvPr id="174" name="Shape 174"/>
          <p:cNvSpPr/>
          <p:nvPr/>
        </p:nvSpPr>
        <p:spPr>
          <a:xfrm>
            <a:off x="4540250" y="2110978"/>
            <a:ext cx="3511551" cy="1131077"/>
          </a:xfrm>
          <a:prstGeom prst="rect">
            <a:avLst/>
          </a:prstGeom>
          <a:ln w="12700">
            <a:miter lim="400000"/>
          </a:ln>
          <a:extLst>
            <a:ext uri="{C572A759-6A51-4108-AA02-DFA0A04FC94B}">
              <ma14:wrappingTextBoxFlag xmlns="" xmlns:ma14="http://schemas.microsoft.com/office/mac/drawingml/2011/main" val="1"/>
            </a:ext>
          </a:extLst>
        </p:spPr>
        <p:txBody>
          <a:bodyPr lIns="45719" tIns="45719" rIns="45719" bIns="45719">
            <a:spAutoFit/>
          </a:bodyPr>
          <a:lstStyle/>
          <a:p>
            <a:pPr defTabSz="642915">
              <a:defRPr sz="3200">
                <a:solidFill>
                  <a:srgbClr val="FEFEFE"/>
                </a:solidFill>
                <a:effectLst/>
                <a:latin typeface="Arial"/>
                <a:ea typeface="Arial"/>
                <a:cs typeface="Arial"/>
                <a:sym typeface="Arial"/>
              </a:defRPr>
            </a:pPr>
            <a:r>
              <a:rPr sz="2250"/>
              <a:t>The spike destroyed a large part of the brain called the </a:t>
            </a:r>
            <a:r>
              <a:rPr sz="2250" i="1"/>
              <a:t>frontal lobe</a:t>
            </a:r>
          </a:p>
        </p:txBody>
      </p:sp>
      <p:sp>
        <p:nvSpPr>
          <p:cNvPr id="175" name="Shape 175"/>
          <p:cNvSpPr/>
          <p:nvPr/>
        </p:nvSpPr>
        <p:spPr>
          <a:xfrm>
            <a:off x="4584700" y="3233738"/>
            <a:ext cx="2833466" cy="438580"/>
          </a:xfrm>
          <a:prstGeom prst="rect">
            <a:avLst/>
          </a:prstGeom>
          <a:ln w="12700">
            <a:miter lim="400000"/>
          </a:ln>
          <a:extLst>
            <a:ext uri="{C572A759-6A51-4108-AA02-DFA0A04FC94B}">
              <ma14:wrappingTextBoxFlag xmlns="" xmlns:ma14="http://schemas.microsoft.com/office/mac/drawingml/2011/main" val="1"/>
            </a:ext>
          </a:extLst>
        </p:spPr>
        <p:txBody>
          <a:bodyPr wrap="none" lIns="45719" tIns="45719" rIns="45719" bIns="45719">
            <a:spAutoFit/>
          </a:bodyPr>
          <a:lstStyle>
            <a:lvl1pPr algn="l" defTabSz="914400">
              <a:defRPr sz="3200">
                <a:solidFill>
                  <a:srgbClr val="FEFEFE"/>
                </a:solidFill>
                <a:latin typeface="Arial"/>
                <a:ea typeface="Arial"/>
                <a:cs typeface="Arial"/>
                <a:sym typeface="Arial"/>
              </a:defRPr>
            </a:lvl1pPr>
          </a:lstStyle>
          <a:p>
            <a:pPr>
              <a:defRPr>
                <a:effectLst/>
              </a:defRPr>
            </a:pPr>
            <a:r>
              <a:rPr sz="2250"/>
              <a:t>Gage survived but...  </a:t>
            </a:r>
          </a:p>
        </p:txBody>
      </p:sp>
      <p:pic>
        <p:nvPicPr>
          <p:cNvPr id="176" name="brain_diagram.jpg" descr="F:\Pictures\brain_diagram.jpg"/>
          <p:cNvPicPr>
            <a:picLocks noChangeAspect="1"/>
          </p:cNvPicPr>
          <p:nvPr/>
        </p:nvPicPr>
        <p:blipFill>
          <a:blip r:embed="rId4"/>
          <a:stretch>
            <a:fillRect/>
          </a:stretch>
        </p:blipFill>
        <p:spPr>
          <a:xfrm>
            <a:off x="1739900" y="4140200"/>
            <a:ext cx="2705101" cy="2533650"/>
          </a:xfrm>
          <a:prstGeom prst="rect">
            <a:avLst/>
          </a:prstGeom>
          <a:ln w="12700">
            <a:miter lim="400000"/>
          </a:ln>
        </p:spPr>
      </p:pic>
      <p:sp>
        <p:nvSpPr>
          <p:cNvPr id="177" name="Shape 177"/>
          <p:cNvSpPr/>
          <p:nvPr/>
        </p:nvSpPr>
        <p:spPr>
          <a:xfrm>
            <a:off x="4570412" y="3890863"/>
            <a:ext cx="3689351" cy="784828"/>
          </a:xfrm>
          <a:prstGeom prst="rect">
            <a:avLst/>
          </a:prstGeom>
          <a:ln w="12700">
            <a:miter lim="400000"/>
          </a:ln>
          <a:extLst>
            <a:ext uri="{C572A759-6A51-4108-AA02-DFA0A04FC94B}">
              <ma14:wrappingTextBoxFlag xmlns="" xmlns:ma14="http://schemas.microsoft.com/office/mac/drawingml/2011/main" val="1"/>
            </a:ext>
          </a:extLst>
        </p:spPr>
        <p:txBody>
          <a:bodyPr lIns="45719" tIns="45719" rIns="45719" bIns="45719">
            <a:spAutoFit/>
          </a:bodyPr>
          <a:lstStyle>
            <a:lvl1pPr algn="l" defTabSz="914400">
              <a:defRPr sz="3200">
                <a:solidFill>
                  <a:srgbClr val="FEFEFE"/>
                </a:solidFill>
                <a:latin typeface="Arial"/>
                <a:ea typeface="Arial"/>
                <a:cs typeface="Arial"/>
                <a:sym typeface="Arial"/>
              </a:defRPr>
            </a:lvl1pPr>
          </a:lstStyle>
          <a:p>
            <a:pPr>
              <a:defRPr>
                <a:effectLst/>
              </a:defRPr>
            </a:pPr>
            <a:r>
              <a:rPr sz="2250"/>
              <a:t>... his personality was very different  from before</a:t>
            </a:r>
          </a:p>
        </p:txBody>
      </p:sp>
      <p:sp>
        <p:nvSpPr>
          <p:cNvPr id="178" name="Shape 178"/>
          <p:cNvSpPr/>
          <p:nvPr/>
        </p:nvSpPr>
        <p:spPr>
          <a:xfrm>
            <a:off x="4673601" y="4851400"/>
            <a:ext cx="1599154" cy="438580"/>
          </a:xfrm>
          <a:prstGeom prst="rect">
            <a:avLst/>
          </a:prstGeom>
          <a:ln w="12700">
            <a:miter lim="400000"/>
          </a:ln>
          <a:extLst>
            <a:ext uri="{C572A759-6A51-4108-AA02-DFA0A04FC94B}">
              <ma14:wrappingTextBoxFlag xmlns="" xmlns:ma14="http://schemas.microsoft.com/office/mac/drawingml/2011/main" val="1"/>
            </a:ext>
          </a:extLst>
        </p:spPr>
        <p:txBody>
          <a:bodyPr wrap="none" lIns="45719" tIns="45719" rIns="45719" bIns="45719">
            <a:spAutoFit/>
          </a:bodyPr>
          <a:lstStyle>
            <a:lvl1pPr algn="l" defTabSz="914400">
              <a:defRPr sz="3200">
                <a:solidFill>
                  <a:srgbClr val="FEFEFE"/>
                </a:solidFill>
                <a:latin typeface="Arial"/>
                <a:ea typeface="Arial"/>
                <a:cs typeface="Arial"/>
                <a:sym typeface="Arial"/>
              </a:defRPr>
            </a:lvl1pPr>
          </a:lstStyle>
          <a:p>
            <a:pPr>
              <a:defRPr>
                <a:effectLst/>
              </a:defRPr>
            </a:pPr>
            <a:r>
              <a:rPr sz="2250"/>
              <a:t>Conclusion:</a:t>
            </a:r>
          </a:p>
        </p:txBody>
      </p:sp>
      <p:sp>
        <p:nvSpPr>
          <p:cNvPr id="179" name="Shape 179"/>
          <p:cNvSpPr/>
          <p:nvPr/>
        </p:nvSpPr>
        <p:spPr>
          <a:xfrm>
            <a:off x="4673600" y="5340350"/>
            <a:ext cx="5600700" cy="784828"/>
          </a:xfrm>
          <a:prstGeom prst="rect">
            <a:avLst/>
          </a:prstGeom>
          <a:ln w="12700">
            <a:miter lim="400000"/>
          </a:ln>
          <a:extLst>
            <a:ext uri="{C572A759-6A51-4108-AA02-DFA0A04FC94B}">
              <ma14:wrappingTextBoxFlag xmlns="" xmlns:ma14="http://schemas.microsoft.com/office/mac/drawingml/2011/main" val="1"/>
            </a:ext>
          </a:extLst>
        </p:spPr>
        <p:txBody>
          <a:bodyPr lIns="45719" tIns="45719" rIns="45719" bIns="45719">
            <a:spAutoFit/>
          </a:bodyPr>
          <a:lstStyle>
            <a:lvl1pPr algn="l" defTabSz="914400">
              <a:defRPr sz="3200">
                <a:solidFill>
                  <a:srgbClr val="FEFEFE"/>
                </a:solidFill>
                <a:latin typeface="Arial"/>
                <a:ea typeface="Arial"/>
                <a:cs typeface="Arial"/>
                <a:sym typeface="Arial"/>
              </a:defRPr>
            </a:lvl1pPr>
          </a:lstStyle>
          <a:p>
            <a:pPr>
              <a:defRPr>
                <a:effectLst/>
              </a:defRPr>
            </a:pPr>
            <a:r>
              <a:rPr sz="2250"/>
              <a:t>The frontal lobes of the brain are important for personality </a:t>
            </a:r>
          </a:p>
        </p:txBody>
      </p:sp>
    </p:spTree>
    <p:extLst>
      <p:ext uri="{BB962C8B-B14F-4D97-AF65-F5344CB8AC3E}">
        <p14:creationId xmlns:p14="http://schemas.microsoft.com/office/powerpoint/2010/main" val="2419240451"/>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72"/>
                                        </p:tgtEl>
                                        <p:attrNameLst>
                                          <p:attrName>style.visibility</p:attrName>
                                        </p:attrNameLst>
                                      </p:cBhvr>
                                      <p:to>
                                        <p:strVal val="visible"/>
                                      </p:to>
                                    </p:set>
                                    <p:animEffect transition="in" filter="dissolve">
                                      <p:cBhvr>
                                        <p:cTn id="7" dur="5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174"/>
                                        </p:tgtEl>
                                        <p:attrNameLst>
                                          <p:attrName>style.visibility</p:attrName>
                                        </p:attrNameLst>
                                      </p:cBhvr>
                                      <p:to>
                                        <p:strVal val="visible"/>
                                      </p:to>
                                    </p:set>
                                    <p:animEffect transition="in" filter="dissolve">
                                      <p:cBhvr>
                                        <p:cTn id="12" dur="500"/>
                                        <p:tgtEl>
                                          <p:spTgt spid="174"/>
                                        </p:tgtEl>
                                      </p:cBhvr>
                                    </p:animEffect>
                                  </p:childTnLst>
                                </p:cTn>
                              </p:par>
                            </p:childTnLst>
                          </p:cTn>
                        </p:par>
                        <p:par>
                          <p:cTn id="13" fill="hold">
                            <p:stCondLst>
                              <p:cond delay="500"/>
                            </p:stCondLst>
                            <p:childTnLst>
                              <p:par>
                                <p:cTn id="14" presetID="9" presetClass="entr" fill="hold" grpId="0" nodeType="afterEffect">
                                  <p:stCondLst>
                                    <p:cond delay="0"/>
                                  </p:stCondLst>
                                  <p:iterate>
                                    <p:tmAbs val="0"/>
                                  </p:iterate>
                                  <p:childTnLst>
                                    <p:set>
                                      <p:cBhvr>
                                        <p:cTn id="15" fill="hold"/>
                                        <p:tgtEl>
                                          <p:spTgt spid="173"/>
                                        </p:tgtEl>
                                        <p:attrNameLst>
                                          <p:attrName>style.visibility</p:attrName>
                                        </p:attrNameLst>
                                      </p:cBhvr>
                                      <p:to>
                                        <p:strVal val="visible"/>
                                      </p:to>
                                    </p:set>
                                    <p:animEffect transition="in" filter="dissolve">
                                      <p:cBhvr>
                                        <p:cTn id="16" dur="500"/>
                                        <p:tgtEl>
                                          <p:spTgt spid="173"/>
                                        </p:tgtEl>
                                      </p:cBhvr>
                                    </p:animEffect>
                                  </p:childTnLst>
                                </p:cTn>
                              </p:par>
                            </p:childTnLst>
                          </p:cTn>
                        </p:par>
                        <p:par>
                          <p:cTn id="17" fill="hold">
                            <p:stCondLst>
                              <p:cond delay="1000"/>
                            </p:stCondLst>
                            <p:childTnLst>
                              <p:par>
                                <p:cTn id="18" presetID="9" presetClass="entr" fill="hold" grpId="0" nodeType="afterEffect">
                                  <p:stCondLst>
                                    <p:cond delay="0"/>
                                  </p:stCondLst>
                                  <p:iterate>
                                    <p:tmAbs val="0"/>
                                  </p:iterate>
                                  <p:childTnLst>
                                    <p:set>
                                      <p:cBhvr>
                                        <p:cTn id="19" fill="hold"/>
                                        <p:tgtEl>
                                          <p:spTgt spid="176"/>
                                        </p:tgtEl>
                                        <p:attrNameLst>
                                          <p:attrName>style.visibility</p:attrName>
                                        </p:attrNameLst>
                                      </p:cBhvr>
                                      <p:to>
                                        <p:strVal val="visible"/>
                                      </p:to>
                                    </p:set>
                                    <p:animEffect transition="in" filter="dissolve">
                                      <p:cBhvr>
                                        <p:cTn id="20" dur="500"/>
                                        <p:tgtEl>
                                          <p:spTgt spid="17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fill="hold" grpId="0" nodeType="clickEffect">
                                  <p:stCondLst>
                                    <p:cond delay="0"/>
                                  </p:stCondLst>
                                  <p:iterate>
                                    <p:tmAbs val="0"/>
                                  </p:iterate>
                                  <p:childTnLst>
                                    <p:set>
                                      <p:cBhvr>
                                        <p:cTn id="24" fill="hold"/>
                                        <p:tgtEl>
                                          <p:spTgt spid="175"/>
                                        </p:tgtEl>
                                        <p:attrNameLst>
                                          <p:attrName>style.visibility</p:attrName>
                                        </p:attrNameLst>
                                      </p:cBhvr>
                                      <p:to>
                                        <p:strVal val="visible"/>
                                      </p:to>
                                    </p:set>
                                    <p:animEffect transition="in" filter="dissolve">
                                      <p:cBhvr>
                                        <p:cTn id="25" dur="500"/>
                                        <p:tgtEl>
                                          <p:spTgt spid="17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fill="hold" grpId="0" nodeType="clickEffect">
                                  <p:stCondLst>
                                    <p:cond delay="0"/>
                                  </p:stCondLst>
                                  <p:iterate>
                                    <p:tmAbs val="0"/>
                                  </p:iterate>
                                  <p:childTnLst>
                                    <p:set>
                                      <p:cBhvr>
                                        <p:cTn id="29" fill="hold"/>
                                        <p:tgtEl>
                                          <p:spTgt spid="177"/>
                                        </p:tgtEl>
                                        <p:attrNameLst>
                                          <p:attrName>style.visibility</p:attrName>
                                        </p:attrNameLst>
                                      </p:cBhvr>
                                      <p:to>
                                        <p:strVal val="visible"/>
                                      </p:to>
                                    </p:set>
                                    <p:animEffect transition="in" filter="dissolve">
                                      <p:cBhvr>
                                        <p:cTn id="30" dur="500"/>
                                        <p:tgtEl>
                                          <p:spTgt spid="17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fill="hold" grpId="0" nodeType="clickEffect">
                                  <p:stCondLst>
                                    <p:cond delay="0"/>
                                  </p:stCondLst>
                                  <p:iterate>
                                    <p:tmAbs val="0"/>
                                  </p:iterate>
                                  <p:childTnLst>
                                    <p:set>
                                      <p:cBhvr>
                                        <p:cTn id="34" fill="hold"/>
                                        <p:tgtEl>
                                          <p:spTgt spid="178"/>
                                        </p:tgtEl>
                                        <p:attrNameLst>
                                          <p:attrName>style.visibility</p:attrName>
                                        </p:attrNameLst>
                                      </p:cBhvr>
                                      <p:to>
                                        <p:strVal val="visible"/>
                                      </p:to>
                                    </p:set>
                                    <p:animEffect transition="in" filter="dissolve">
                                      <p:cBhvr>
                                        <p:cTn id="35" dur="500"/>
                                        <p:tgtEl>
                                          <p:spTgt spid="17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fill="hold" grpId="0" nodeType="clickEffect">
                                  <p:stCondLst>
                                    <p:cond delay="0"/>
                                  </p:stCondLst>
                                  <p:iterate>
                                    <p:tmAbs val="0"/>
                                  </p:iterate>
                                  <p:childTnLst>
                                    <p:set>
                                      <p:cBhvr>
                                        <p:cTn id="39" fill="hold"/>
                                        <p:tgtEl>
                                          <p:spTgt spid="179"/>
                                        </p:tgtEl>
                                        <p:attrNameLst>
                                          <p:attrName>style.visibility</p:attrName>
                                        </p:attrNameLst>
                                      </p:cBhvr>
                                      <p:to>
                                        <p:strVal val="visible"/>
                                      </p:to>
                                    </p:set>
                                    <p:animEffect transition="in" filter="dissolve">
                                      <p:cBhvr>
                                        <p:cTn id="40"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advAuto="0"/>
      <p:bldP spid="173" grpId="0" animBg="1" advAuto="0"/>
      <p:bldP spid="174" grpId="0" animBg="1" advAuto="0"/>
      <p:bldP spid="175" grpId="0" animBg="1" advAuto="0"/>
      <p:bldP spid="176" grpId="0" animBg="1" advAuto="0"/>
      <p:bldP spid="177" grpId="0" animBg="1" advAuto="0"/>
      <p:bldP spid="178" grpId="0" animBg="1" advAuto="0"/>
      <p:bldP spid="1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55" name="Picture 2054">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itle 2">
            <a:extLst>
              <a:ext uri="{FF2B5EF4-FFF2-40B4-BE49-F238E27FC236}">
                <a16:creationId xmlns:a16="http://schemas.microsoft.com/office/drawing/2014/main" id="{5C027F06-9BFB-2932-1B3E-B124F20C4E09}"/>
              </a:ext>
            </a:extLst>
          </p:cNvPr>
          <p:cNvSpPr>
            <a:spLocks noGrp="1"/>
          </p:cNvSpPr>
          <p:nvPr>
            <p:ph type="title"/>
          </p:nvPr>
        </p:nvSpPr>
        <p:spPr>
          <a:xfrm>
            <a:off x="7865806" y="643462"/>
            <a:ext cx="4326194" cy="2168103"/>
          </a:xfrm>
        </p:spPr>
        <p:txBody>
          <a:bodyPr vert="horz" lIns="91440" tIns="45720" rIns="91440" bIns="45720" rtlCol="0" anchor="ctr">
            <a:normAutofit/>
          </a:bodyPr>
          <a:lstStyle/>
          <a:p>
            <a:r>
              <a:rPr lang="en-US" dirty="0"/>
              <a:t>The cerebrum (lobes) and the Limbic system</a:t>
            </a:r>
          </a:p>
        </p:txBody>
      </p:sp>
      <p:pic>
        <p:nvPicPr>
          <p:cNvPr id="2050" name="Picture 2" descr="Brain Anatomy and Limbic System | BrightFocus Foundation">
            <a:extLst>
              <a:ext uri="{FF2B5EF4-FFF2-40B4-BE49-F238E27FC236}">
                <a16:creationId xmlns:a16="http://schemas.microsoft.com/office/drawing/2014/main" id="{D668C9EB-CE9E-F588-325B-1AEB24B44C2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3464" y="760713"/>
            <a:ext cx="6897878" cy="534585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Cerebrum | Neurological Foundation">
            <a:extLst>
              <a:ext uri="{FF2B5EF4-FFF2-40B4-BE49-F238E27FC236}">
                <a16:creationId xmlns:a16="http://schemas.microsoft.com/office/drawing/2014/main" id="{DF07532D-E887-4E77-F88E-7FCCE2611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7522" y="2895050"/>
            <a:ext cx="4201622" cy="285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7584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C452E95-3AFD-4C22-C8CE-9CABC86EC1E9}"/>
              </a:ext>
            </a:extLst>
          </p:cNvPr>
          <p:cNvSpPr>
            <a:spLocks noGrp="1"/>
          </p:cNvSpPr>
          <p:nvPr>
            <p:ph type="pic" sz="half" idx="13"/>
          </p:nvPr>
        </p:nvSpPr>
        <p:spPr/>
      </p:sp>
      <p:sp>
        <p:nvSpPr>
          <p:cNvPr id="3" name="Title 2">
            <a:extLst>
              <a:ext uri="{FF2B5EF4-FFF2-40B4-BE49-F238E27FC236}">
                <a16:creationId xmlns:a16="http://schemas.microsoft.com/office/drawing/2014/main" id="{ABFC5592-9586-DF71-2C44-387381B15813}"/>
              </a:ext>
            </a:extLst>
          </p:cNvPr>
          <p:cNvSpPr>
            <a:spLocks noGrp="1"/>
          </p:cNvSpPr>
          <p:nvPr>
            <p:ph type="title"/>
          </p:nvPr>
        </p:nvSpPr>
        <p:spPr>
          <a:xfrm>
            <a:off x="197190" y="457200"/>
            <a:ext cx="10131425" cy="1456267"/>
          </a:xfrm>
        </p:spPr>
        <p:txBody>
          <a:bodyPr/>
          <a:lstStyle/>
          <a:p>
            <a:r>
              <a:rPr lang="en-US" dirty="0"/>
              <a:t>The cerebrum</a:t>
            </a:r>
            <a:endParaRPr lang="en-AU" dirty="0"/>
          </a:p>
        </p:txBody>
      </p:sp>
      <p:sp>
        <p:nvSpPr>
          <p:cNvPr id="4" name="Text Placeholder 3">
            <a:extLst>
              <a:ext uri="{FF2B5EF4-FFF2-40B4-BE49-F238E27FC236}">
                <a16:creationId xmlns:a16="http://schemas.microsoft.com/office/drawing/2014/main" id="{9AA3F260-882A-3065-802F-6E5EDD63BBC1}"/>
              </a:ext>
            </a:extLst>
          </p:cNvPr>
          <p:cNvSpPr>
            <a:spLocks noGrp="1"/>
          </p:cNvSpPr>
          <p:nvPr>
            <p:ph type="body" sz="half" idx="1"/>
          </p:nvPr>
        </p:nvSpPr>
        <p:spPr>
          <a:xfrm>
            <a:off x="197191" y="1669851"/>
            <a:ext cx="3264966" cy="4786313"/>
          </a:xfrm>
        </p:spPr>
        <p:txBody>
          <a:bodyPr>
            <a:normAutofit/>
          </a:bodyPr>
          <a:lstStyle/>
          <a:p>
            <a:r>
              <a:rPr lang="en-US" sz="2400" dirty="0"/>
              <a:t>The cerebrum (front of brain) comprises gray matter (the cerebral cortex) and white matter at its center. The largest part of the brain, the cerebrum initiates and coordinates movement and regulates temperature and stores memories.</a:t>
            </a:r>
            <a:endParaRPr lang="en-AU" sz="2400" dirty="0"/>
          </a:p>
        </p:txBody>
      </p:sp>
      <p:pic>
        <p:nvPicPr>
          <p:cNvPr id="3074" name="Picture 2" descr="The Human Brain">
            <a:extLst>
              <a:ext uri="{FF2B5EF4-FFF2-40B4-BE49-F238E27FC236}">
                <a16:creationId xmlns:a16="http://schemas.microsoft.com/office/drawing/2014/main" id="{D1E33045-CEC7-047E-2494-6463D6399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814" y="228600"/>
            <a:ext cx="9144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2370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color-brain-diagram.jpg"/>
          <p:cNvPicPr>
            <a:picLocks noGrp="1" noChangeAspect="1"/>
          </p:cNvPicPr>
          <p:nvPr>
            <p:ph type="pic" sz="half" idx="13"/>
          </p:nvPr>
        </p:nvPicPr>
        <p:blipFill>
          <a:blip r:embed="rId2"/>
          <a:srcRect/>
          <a:stretch>
            <a:fillRect/>
          </a:stretch>
        </p:blipFill>
        <p:spPr>
          <a:xfrm>
            <a:off x="7841913" y="1155038"/>
            <a:ext cx="4119105" cy="4192474"/>
          </a:xfrm>
          <a:prstGeom prst="rect">
            <a:avLst/>
          </a:prstGeom>
        </p:spPr>
      </p:pic>
      <p:sp>
        <p:nvSpPr>
          <p:cNvPr id="161" name="Shape 161"/>
          <p:cNvSpPr>
            <a:spLocks noGrp="1"/>
          </p:cNvSpPr>
          <p:nvPr>
            <p:ph type="body" sz="half" idx="1"/>
          </p:nvPr>
        </p:nvSpPr>
        <p:spPr>
          <a:xfrm>
            <a:off x="313900" y="2503918"/>
            <a:ext cx="7451676" cy="4258547"/>
          </a:xfrm>
          <a:prstGeom prst="rect">
            <a:avLst/>
          </a:prstGeom>
        </p:spPr>
        <p:txBody>
          <a:bodyPr>
            <a:noAutofit/>
          </a:bodyPr>
          <a:lstStyle/>
          <a:p>
            <a:pPr marL="0" indent="0" defTabSz="501473">
              <a:spcBef>
                <a:spcPts val="1055"/>
              </a:spcBef>
              <a:buNone/>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sz="3200" dirty="0">
                <a:latin typeface="Candara" panose="020E0502030303020204" pitchFamily="34" charset="0"/>
              </a:rPr>
              <a:t>Frontal Lobe: </a:t>
            </a:r>
            <a:r>
              <a:rPr sz="3200" b="0" dirty="0">
                <a:latin typeface="Candara" panose="020E0502030303020204" pitchFamily="34" charset="0"/>
                <a:ea typeface="Candara"/>
                <a:cs typeface="Candara"/>
                <a:sym typeface="Candara"/>
              </a:rPr>
              <a:t>Reasoning, motor skills, higher level cognition and language.</a:t>
            </a:r>
            <a:endParaRPr lang="en-AU" sz="3200" dirty="0">
              <a:latin typeface="Candara" panose="020E0502030303020204" pitchFamily="34" charset="0"/>
              <a:ea typeface="Candara"/>
              <a:cs typeface="Candara"/>
              <a:sym typeface="Candara"/>
            </a:endParaRPr>
          </a:p>
          <a:p>
            <a:pPr marL="0" indent="0" defTabSz="501473">
              <a:spcBef>
                <a:spcPts val="1055"/>
              </a:spcBef>
              <a:buNone/>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sz="3200" dirty="0">
                <a:effectLst>
                  <a:outerShdw blurRad="79248" dist="49530" dir="2700000" rotWithShape="0">
                    <a:srgbClr val="000000">
                      <a:alpha val="75000"/>
                    </a:srgbClr>
                  </a:outerShdw>
                </a:effectLst>
                <a:latin typeface="Candara" panose="020E0502030303020204" pitchFamily="34" charset="0"/>
                <a:sym typeface="Helvetica"/>
              </a:rPr>
              <a:t>It helps with: </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sz="3200" dirty="0">
                <a:effectLst>
                  <a:outerShdw blurRad="79248" dist="49530" dir="2700000" rotWithShape="0">
                    <a:srgbClr val="000000">
                      <a:alpha val="75000"/>
                    </a:srgbClr>
                  </a:outerShdw>
                </a:effectLst>
                <a:latin typeface="Candara" panose="020E0502030303020204" pitchFamily="34" charset="0"/>
                <a:sym typeface="Helvetica"/>
              </a:rPr>
              <a:t>Decision making </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sz="3200" dirty="0">
                <a:effectLst>
                  <a:outerShdw blurRad="79248" dist="49530" dir="2700000" rotWithShape="0">
                    <a:srgbClr val="000000">
                      <a:alpha val="75000"/>
                    </a:srgbClr>
                  </a:outerShdw>
                </a:effectLst>
                <a:latin typeface="Candara" panose="020E0502030303020204" pitchFamily="34" charset="0"/>
                <a:sym typeface="Helvetica"/>
              </a:rPr>
              <a:t>Problem solving </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sz="3200" dirty="0">
                <a:effectLst>
                  <a:outerShdw blurRad="79248" dist="49530" dir="2700000" rotWithShape="0">
                    <a:srgbClr val="000000">
                      <a:alpha val="75000"/>
                    </a:srgbClr>
                  </a:outerShdw>
                </a:effectLst>
                <a:latin typeface="Candara" panose="020E0502030303020204" pitchFamily="34" charset="0"/>
                <a:sym typeface="Helvetica"/>
              </a:rPr>
              <a:t>Planning </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sz="3200" dirty="0">
                <a:effectLst>
                  <a:outerShdw blurRad="79248" dist="49530" dir="2700000" rotWithShape="0">
                    <a:srgbClr val="000000">
                      <a:alpha val="75000"/>
                    </a:srgbClr>
                  </a:outerShdw>
                </a:effectLst>
                <a:latin typeface="Candara" panose="020E0502030303020204" pitchFamily="34" charset="0"/>
                <a:sym typeface="Helvetica"/>
              </a:rPr>
              <a:t>Your personality traits</a:t>
            </a:r>
            <a:endParaRPr lang="en-US" sz="3200" dirty="0">
              <a:latin typeface="Candara" panose="020E0502030303020204" pitchFamily="34" charset="0"/>
              <a:ea typeface="Candara"/>
              <a:cs typeface="Candara"/>
              <a:sym typeface="Candara"/>
            </a:endParaRPr>
          </a:p>
          <a:p>
            <a:pPr marL="157325"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endParaRPr lang="en-AU" sz="3200" dirty="0">
              <a:latin typeface="Candara" panose="020E0502030303020204" pitchFamily="34" charset="0"/>
              <a:ea typeface="Candara"/>
              <a:cs typeface="Candara"/>
              <a:sym typeface="Candara"/>
            </a:endParaRPr>
          </a:p>
          <a:p>
            <a:pPr marL="157325"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endParaRPr sz="3200" b="0" dirty="0">
              <a:latin typeface="Candara" panose="020E0502030303020204" pitchFamily="34" charset="0"/>
              <a:ea typeface="Candara"/>
              <a:cs typeface="Candara"/>
              <a:sym typeface="Candara"/>
            </a:endParaRPr>
          </a:p>
        </p:txBody>
      </p:sp>
      <p:sp>
        <p:nvSpPr>
          <p:cNvPr id="8" name="Title 1">
            <a:extLst>
              <a:ext uri="{FF2B5EF4-FFF2-40B4-BE49-F238E27FC236}">
                <a16:creationId xmlns:a16="http://schemas.microsoft.com/office/drawing/2014/main" id="{AE2AEA38-2913-6837-6B35-14FC4AEB2900}"/>
              </a:ext>
            </a:extLst>
          </p:cNvPr>
          <p:cNvSpPr txBox="1">
            <a:spLocks/>
          </p:cNvSpPr>
          <p:nvPr/>
        </p:nvSpPr>
        <p:spPr>
          <a:xfrm>
            <a:off x="312684" y="-360189"/>
            <a:ext cx="8805675" cy="242146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The cerebral lobes</a:t>
            </a:r>
          </a:p>
        </p:txBody>
      </p:sp>
    </p:spTree>
    <p:extLst>
      <p:ext uri="{BB962C8B-B14F-4D97-AF65-F5344CB8AC3E}">
        <p14:creationId xmlns:p14="http://schemas.microsoft.com/office/powerpoint/2010/main" val="4166761228"/>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61"/>
                                        </p:tgtEl>
                                        <p:attrNameLst>
                                          <p:attrName>style.visibility</p:attrName>
                                        </p:attrNameLst>
                                      </p:cBhvr>
                                      <p:to>
                                        <p:strVal val="visible"/>
                                      </p:to>
                                    </p:set>
                                    <p:anim calcmode="lin" valueType="num">
                                      <p:cBhvr>
                                        <p:cTn id="7" dur="750" fill="hold"/>
                                        <p:tgtEl>
                                          <p:spTgt spid="161"/>
                                        </p:tgtEl>
                                        <p:attrNameLst>
                                          <p:attrName>ppt_w</p:attrName>
                                        </p:attrNameLst>
                                      </p:cBhvr>
                                      <p:tavLst>
                                        <p:tav tm="0">
                                          <p:val>
                                            <p:fltVal val="0"/>
                                          </p:val>
                                        </p:tav>
                                        <p:tav tm="100000">
                                          <p:val>
                                            <p:strVal val="#ppt_w"/>
                                          </p:val>
                                        </p:tav>
                                      </p:tavLst>
                                    </p:anim>
                                    <p:anim calcmode="lin" valueType="num">
                                      <p:cBhvr>
                                        <p:cTn id="8" dur="75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159"/>
                                        </p:tgtEl>
                                        <p:attrNameLst>
                                          <p:attrName>style.visibility</p:attrName>
                                        </p:attrNameLst>
                                      </p:cBhvr>
                                      <p:to>
                                        <p:strVal val="visible"/>
                                      </p:to>
                                    </p:set>
                                    <p:anim calcmode="lin" valueType="num">
                                      <p:cBhvr>
                                        <p:cTn id="13" dur="750" fill="hold"/>
                                        <p:tgtEl>
                                          <p:spTgt spid="159"/>
                                        </p:tgtEl>
                                        <p:attrNameLst>
                                          <p:attrName>ppt_w</p:attrName>
                                        </p:attrNameLst>
                                      </p:cBhvr>
                                      <p:tavLst>
                                        <p:tav tm="0">
                                          <p:val>
                                            <p:fltVal val="0"/>
                                          </p:val>
                                        </p:tav>
                                        <p:tav tm="100000">
                                          <p:val>
                                            <p:strVal val="#ppt_w"/>
                                          </p:val>
                                        </p:tav>
                                      </p:tavLst>
                                    </p:anim>
                                    <p:anim calcmode="lin" valueType="num">
                                      <p:cBhvr>
                                        <p:cTn id="14" dur="750" fill="hold"/>
                                        <p:tgtEl>
                                          <p:spTgt spid="1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P spid="16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color-brain-diagram.jpg"/>
          <p:cNvPicPr>
            <a:picLocks noGrp="1" noChangeAspect="1"/>
          </p:cNvPicPr>
          <p:nvPr>
            <p:ph type="pic" sz="half" idx="13"/>
          </p:nvPr>
        </p:nvPicPr>
        <p:blipFill>
          <a:blip r:embed="rId2"/>
          <a:srcRect/>
          <a:stretch>
            <a:fillRect/>
          </a:stretch>
        </p:blipFill>
        <p:spPr>
          <a:xfrm>
            <a:off x="7608552" y="2078367"/>
            <a:ext cx="4119105" cy="4192474"/>
          </a:xfrm>
          <a:prstGeom prst="rect">
            <a:avLst/>
          </a:prstGeom>
        </p:spPr>
      </p:pic>
      <p:sp>
        <p:nvSpPr>
          <p:cNvPr id="161" name="Shape 161"/>
          <p:cNvSpPr>
            <a:spLocks noGrp="1"/>
          </p:cNvSpPr>
          <p:nvPr>
            <p:ph type="body" sz="half" idx="1"/>
          </p:nvPr>
        </p:nvSpPr>
        <p:spPr>
          <a:xfrm>
            <a:off x="293427" y="1332763"/>
            <a:ext cx="8286551" cy="5129452"/>
          </a:xfrm>
          <a:prstGeom prst="rect">
            <a:avLst/>
          </a:prstGeom>
        </p:spPr>
        <p:txBody>
          <a:bodyPr>
            <a:normAutofit fontScale="92500"/>
          </a:bodyPr>
          <a:lstStyle/>
          <a:p>
            <a:pPr marL="0" indent="0" defTabSz="501473">
              <a:spcBef>
                <a:spcPts val="1055"/>
              </a:spcBef>
              <a:buNone/>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dirty="0"/>
              <a:t>Parietal Lobe: </a:t>
            </a:r>
            <a:r>
              <a:rPr b="0" dirty="0">
                <a:latin typeface="Candara"/>
                <a:ea typeface="Candara"/>
                <a:cs typeface="Candara"/>
                <a:sym typeface="Candara"/>
              </a:rPr>
              <a:t>Processes sensory information. </a:t>
            </a:r>
            <a:endParaRPr lang="en-US" b="0" dirty="0">
              <a:latin typeface="Candara"/>
              <a:ea typeface="Candara"/>
              <a:cs typeface="Candara"/>
              <a:sym typeface="Candara"/>
            </a:endParaRPr>
          </a:p>
          <a:p>
            <a:pPr marL="0" indent="0" defTabSz="501473">
              <a:spcBef>
                <a:spcPts val="1055"/>
              </a:spcBef>
              <a:buNone/>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dirty="0">
                <a:latin typeface="Candara"/>
                <a:ea typeface="Candara"/>
                <a:cs typeface="Candara"/>
                <a:sym typeface="Candara"/>
              </a:rPr>
              <a:t>Helps you with:</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dirty="0">
                <a:latin typeface="Candara"/>
                <a:ea typeface="Candara"/>
                <a:cs typeface="Candara"/>
                <a:sym typeface="Candara"/>
              </a:rPr>
              <a:t>Taste</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dirty="0">
                <a:latin typeface="Candara"/>
                <a:ea typeface="Candara"/>
                <a:cs typeface="Candara"/>
                <a:sym typeface="Candara"/>
              </a:rPr>
              <a:t>Feel temperature</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dirty="0">
                <a:latin typeface="Candara"/>
                <a:ea typeface="Candara"/>
                <a:cs typeface="Candara"/>
                <a:sym typeface="Candara"/>
              </a:rPr>
              <a:t>Touch</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dirty="0">
                <a:latin typeface="Candara"/>
                <a:ea typeface="Candara"/>
                <a:cs typeface="Candara"/>
                <a:sym typeface="Candara"/>
              </a:rPr>
              <a:t>Processing sensory information</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b="1" dirty="0">
                <a:latin typeface="Candara"/>
                <a:ea typeface="Candara"/>
                <a:cs typeface="Candara"/>
                <a:sym typeface="Candara"/>
              </a:rPr>
              <a:t>Coordination </a:t>
            </a:r>
            <a:endParaRPr b="1" dirty="0">
              <a:latin typeface="Candara"/>
              <a:ea typeface="Candara"/>
              <a:cs typeface="Candara"/>
              <a:sym typeface="Candara"/>
            </a:endParaRPr>
          </a:p>
        </p:txBody>
      </p:sp>
      <p:sp>
        <p:nvSpPr>
          <p:cNvPr id="8" name="Title 1">
            <a:extLst>
              <a:ext uri="{FF2B5EF4-FFF2-40B4-BE49-F238E27FC236}">
                <a16:creationId xmlns:a16="http://schemas.microsoft.com/office/drawing/2014/main" id="{A79DB47B-50C7-8064-5C38-5F6B43F7B9A5}"/>
              </a:ext>
            </a:extLst>
          </p:cNvPr>
          <p:cNvSpPr txBox="1">
            <a:spLocks/>
          </p:cNvSpPr>
          <p:nvPr/>
        </p:nvSpPr>
        <p:spPr>
          <a:xfrm>
            <a:off x="312684" y="-360189"/>
            <a:ext cx="8805675" cy="242146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The cerebral lobes</a:t>
            </a:r>
          </a:p>
        </p:txBody>
      </p:sp>
    </p:spTree>
    <p:extLst>
      <p:ext uri="{BB962C8B-B14F-4D97-AF65-F5344CB8AC3E}">
        <p14:creationId xmlns:p14="http://schemas.microsoft.com/office/powerpoint/2010/main" val="2649944246"/>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61"/>
                                        </p:tgtEl>
                                        <p:attrNameLst>
                                          <p:attrName>style.visibility</p:attrName>
                                        </p:attrNameLst>
                                      </p:cBhvr>
                                      <p:to>
                                        <p:strVal val="visible"/>
                                      </p:to>
                                    </p:set>
                                    <p:anim calcmode="lin" valueType="num">
                                      <p:cBhvr>
                                        <p:cTn id="7" dur="750" fill="hold"/>
                                        <p:tgtEl>
                                          <p:spTgt spid="161"/>
                                        </p:tgtEl>
                                        <p:attrNameLst>
                                          <p:attrName>ppt_w</p:attrName>
                                        </p:attrNameLst>
                                      </p:cBhvr>
                                      <p:tavLst>
                                        <p:tav tm="0">
                                          <p:val>
                                            <p:fltVal val="0"/>
                                          </p:val>
                                        </p:tav>
                                        <p:tav tm="100000">
                                          <p:val>
                                            <p:strVal val="#ppt_w"/>
                                          </p:val>
                                        </p:tav>
                                      </p:tavLst>
                                    </p:anim>
                                    <p:anim calcmode="lin" valueType="num">
                                      <p:cBhvr>
                                        <p:cTn id="8" dur="75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159"/>
                                        </p:tgtEl>
                                        <p:attrNameLst>
                                          <p:attrName>style.visibility</p:attrName>
                                        </p:attrNameLst>
                                      </p:cBhvr>
                                      <p:to>
                                        <p:strVal val="visible"/>
                                      </p:to>
                                    </p:set>
                                    <p:anim calcmode="lin" valueType="num">
                                      <p:cBhvr>
                                        <p:cTn id="13" dur="750" fill="hold"/>
                                        <p:tgtEl>
                                          <p:spTgt spid="159"/>
                                        </p:tgtEl>
                                        <p:attrNameLst>
                                          <p:attrName>ppt_w</p:attrName>
                                        </p:attrNameLst>
                                      </p:cBhvr>
                                      <p:tavLst>
                                        <p:tav tm="0">
                                          <p:val>
                                            <p:fltVal val="0"/>
                                          </p:val>
                                        </p:tav>
                                        <p:tav tm="100000">
                                          <p:val>
                                            <p:strVal val="#ppt_w"/>
                                          </p:val>
                                        </p:tav>
                                      </p:tavLst>
                                    </p:anim>
                                    <p:anim calcmode="lin" valueType="num">
                                      <p:cBhvr>
                                        <p:cTn id="14" dur="750" fill="hold"/>
                                        <p:tgtEl>
                                          <p:spTgt spid="1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P spid="16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color-brain-diagram.jpg"/>
          <p:cNvPicPr>
            <a:picLocks noGrp="1" noChangeAspect="1"/>
          </p:cNvPicPr>
          <p:nvPr>
            <p:ph type="pic" sz="half" idx="13"/>
          </p:nvPr>
        </p:nvPicPr>
        <p:blipFill>
          <a:blip r:embed="rId2"/>
          <a:srcRect/>
          <a:stretch>
            <a:fillRect/>
          </a:stretch>
        </p:blipFill>
        <p:spPr>
          <a:xfrm>
            <a:off x="7834060" y="1269878"/>
            <a:ext cx="4119105" cy="4192474"/>
          </a:xfrm>
          <a:prstGeom prst="rect">
            <a:avLst/>
          </a:prstGeom>
        </p:spPr>
      </p:pic>
      <p:sp>
        <p:nvSpPr>
          <p:cNvPr id="161" name="Shape 161"/>
          <p:cNvSpPr>
            <a:spLocks noGrp="1"/>
          </p:cNvSpPr>
          <p:nvPr>
            <p:ph type="body" sz="half" idx="1"/>
          </p:nvPr>
        </p:nvSpPr>
        <p:spPr>
          <a:xfrm>
            <a:off x="238835" y="1085316"/>
            <a:ext cx="7666025" cy="5349603"/>
          </a:xfrm>
          <a:prstGeom prst="rect">
            <a:avLst/>
          </a:prstGeom>
        </p:spPr>
        <p:txBody>
          <a:bodyPr>
            <a:normAutofit/>
          </a:bodyPr>
          <a:lstStyle/>
          <a:p>
            <a:pPr marL="0" indent="0" defTabSz="501473">
              <a:spcBef>
                <a:spcPts val="1055"/>
              </a:spcBef>
              <a:buNone/>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dirty="0">
                <a:latin typeface="Candara" panose="020E0502030303020204" pitchFamily="34" charset="0"/>
              </a:rPr>
              <a:t>Occipital Lobe:</a:t>
            </a:r>
            <a:r>
              <a:rPr b="0" dirty="0">
                <a:latin typeface="Candara" panose="020E0502030303020204" pitchFamily="34" charset="0"/>
                <a:ea typeface="Candara"/>
                <a:cs typeface="Candara"/>
                <a:sym typeface="Candara"/>
              </a:rPr>
              <a:t> Interprets visual stimuli. </a:t>
            </a:r>
            <a:endParaRPr lang="en-US" b="0" dirty="0">
              <a:latin typeface="Candara" panose="020E0502030303020204" pitchFamily="34" charset="0"/>
              <a:ea typeface="Candara"/>
              <a:cs typeface="Candara"/>
              <a:sym typeface="Candara"/>
            </a:endParaRPr>
          </a:p>
          <a:p>
            <a:pPr marL="0" indent="0" defTabSz="501473">
              <a:spcBef>
                <a:spcPts val="1055"/>
              </a:spcBef>
              <a:buNone/>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sz="3275" dirty="0">
                <a:effectLst>
                  <a:outerShdw blurRad="79248" dist="49530" dir="2700000" rotWithShape="0">
                    <a:srgbClr val="000000">
                      <a:alpha val="75000"/>
                    </a:srgbClr>
                  </a:outerShdw>
                </a:effectLst>
                <a:latin typeface="Candara" panose="020E0502030303020204" pitchFamily="34" charset="0"/>
                <a:sym typeface="Helvetica"/>
              </a:rPr>
              <a:t>It helps you to</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sz="3275" dirty="0">
                <a:effectLst>
                  <a:outerShdw blurRad="79248" dist="49530" dir="2700000" rotWithShape="0">
                    <a:srgbClr val="000000">
                      <a:alpha val="75000"/>
                    </a:srgbClr>
                  </a:outerShdw>
                </a:effectLst>
                <a:latin typeface="Candara" panose="020E0502030303020204" pitchFamily="34" charset="0"/>
                <a:sym typeface="Helvetica"/>
              </a:rPr>
              <a:t>Make sense of what we are seeing from visual information </a:t>
            </a:r>
          </a:p>
          <a:p>
            <a:pPr marL="398418" lvl="1" indent="-157325" defTabSz="501473">
              <a:spcBef>
                <a:spcPts val="1055"/>
              </a:spcBef>
              <a:defRPr sz="3275" b="1">
                <a:solidFill>
                  <a:srgbClr val="FFFFFF"/>
                </a:solidFill>
                <a:effectLst>
                  <a:outerShdw blurRad="79248" dist="49530" dir="2700000" rotWithShape="0">
                    <a:srgbClr val="000000">
                      <a:alpha val="75000"/>
                    </a:srgbClr>
                  </a:outerShdw>
                </a:effectLst>
                <a:latin typeface="Helvetica"/>
                <a:ea typeface="Helvetica"/>
                <a:cs typeface="Helvetica"/>
                <a:sym typeface="Helvetica"/>
              </a:defRPr>
            </a:pPr>
            <a:r>
              <a:rPr lang="en-US" sz="3275" dirty="0">
                <a:effectLst>
                  <a:outerShdw blurRad="79248" dist="49530" dir="2700000" rotWithShape="0">
                    <a:srgbClr val="000000">
                      <a:alpha val="75000"/>
                    </a:srgbClr>
                  </a:outerShdw>
                </a:effectLst>
                <a:latin typeface="Candara" panose="020E0502030303020204" pitchFamily="34" charset="0"/>
                <a:sym typeface="Helvetica"/>
              </a:rPr>
              <a:t>Make sense of emotional information conveyed through body language</a:t>
            </a:r>
            <a:endParaRPr dirty="0">
              <a:latin typeface="Candara" panose="020E0502030303020204" pitchFamily="34" charset="0"/>
              <a:ea typeface="Candara"/>
              <a:cs typeface="Candara"/>
              <a:sym typeface="Candara"/>
            </a:endParaRPr>
          </a:p>
        </p:txBody>
      </p:sp>
      <p:sp>
        <p:nvSpPr>
          <p:cNvPr id="8" name="Title 1">
            <a:extLst>
              <a:ext uri="{FF2B5EF4-FFF2-40B4-BE49-F238E27FC236}">
                <a16:creationId xmlns:a16="http://schemas.microsoft.com/office/drawing/2014/main" id="{04A15254-91DA-6664-6107-2A0AD45F7CBF}"/>
              </a:ext>
            </a:extLst>
          </p:cNvPr>
          <p:cNvSpPr txBox="1">
            <a:spLocks/>
          </p:cNvSpPr>
          <p:nvPr/>
        </p:nvSpPr>
        <p:spPr>
          <a:xfrm>
            <a:off x="312684" y="-360189"/>
            <a:ext cx="8805675" cy="242146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The cerebral lobes</a:t>
            </a:r>
          </a:p>
        </p:txBody>
      </p:sp>
    </p:spTree>
    <p:extLst>
      <p:ext uri="{BB962C8B-B14F-4D97-AF65-F5344CB8AC3E}">
        <p14:creationId xmlns:p14="http://schemas.microsoft.com/office/powerpoint/2010/main" val="1511716724"/>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61"/>
                                        </p:tgtEl>
                                        <p:attrNameLst>
                                          <p:attrName>style.visibility</p:attrName>
                                        </p:attrNameLst>
                                      </p:cBhvr>
                                      <p:to>
                                        <p:strVal val="visible"/>
                                      </p:to>
                                    </p:set>
                                    <p:anim calcmode="lin" valueType="num">
                                      <p:cBhvr>
                                        <p:cTn id="7" dur="750" fill="hold"/>
                                        <p:tgtEl>
                                          <p:spTgt spid="161"/>
                                        </p:tgtEl>
                                        <p:attrNameLst>
                                          <p:attrName>ppt_w</p:attrName>
                                        </p:attrNameLst>
                                      </p:cBhvr>
                                      <p:tavLst>
                                        <p:tav tm="0">
                                          <p:val>
                                            <p:fltVal val="0"/>
                                          </p:val>
                                        </p:tav>
                                        <p:tav tm="100000">
                                          <p:val>
                                            <p:strVal val="#ppt_w"/>
                                          </p:val>
                                        </p:tav>
                                      </p:tavLst>
                                    </p:anim>
                                    <p:anim calcmode="lin" valueType="num">
                                      <p:cBhvr>
                                        <p:cTn id="8" dur="75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iterate>
                                    <p:tmAbs val="0"/>
                                  </p:iterate>
                                  <p:childTnLst>
                                    <p:set>
                                      <p:cBhvr>
                                        <p:cTn id="12" fill="hold"/>
                                        <p:tgtEl>
                                          <p:spTgt spid="159"/>
                                        </p:tgtEl>
                                        <p:attrNameLst>
                                          <p:attrName>style.visibility</p:attrName>
                                        </p:attrNameLst>
                                      </p:cBhvr>
                                      <p:to>
                                        <p:strVal val="visible"/>
                                      </p:to>
                                    </p:set>
                                    <p:anim calcmode="lin" valueType="num">
                                      <p:cBhvr>
                                        <p:cTn id="13" dur="750" fill="hold"/>
                                        <p:tgtEl>
                                          <p:spTgt spid="159"/>
                                        </p:tgtEl>
                                        <p:attrNameLst>
                                          <p:attrName>ppt_w</p:attrName>
                                        </p:attrNameLst>
                                      </p:cBhvr>
                                      <p:tavLst>
                                        <p:tav tm="0">
                                          <p:val>
                                            <p:fltVal val="0"/>
                                          </p:val>
                                        </p:tav>
                                        <p:tav tm="100000">
                                          <p:val>
                                            <p:strVal val="#ppt_w"/>
                                          </p:val>
                                        </p:tav>
                                      </p:tavLst>
                                    </p:anim>
                                    <p:anim calcmode="lin" valueType="num">
                                      <p:cBhvr>
                                        <p:cTn id="14" dur="750" fill="hold"/>
                                        <p:tgtEl>
                                          <p:spTgt spid="1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P spid="161" grpId="0"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8EDA246F5EDF44990EF1F823EE566B" ma:contentTypeVersion="15" ma:contentTypeDescription="Create a new document." ma:contentTypeScope="" ma:versionID="9bc901b0467eeb9fa259355aacbb441a">
  <xsd:schema xmlns:xsd="http://www.w3.org/2001/XMLSchema" xmlns:xs="http://www.w3.org/2001/XMLSchema" xmlns:p="http://schemas.microsoft.com/office/2006/metadata/properties" xmlns:ns2="9ac3b3d7-8084-44b7-8d3c-511df799526c" xmlns:ns3="60d5b9fb-5920-4ce4-b420-2ac6c6a90c67" targetNamespace="http://schemas.microsoft.com/office/2006/metadata/properties" ma:root="true" ma:fieldsID="09694ff1d8bf45277770c650ddad4c20" ns2:_="" ns3:_="">
    <xsd:import namespace="9ac3b3d7-8084-44b7-8d3c-511df799526c"/>
    <xsd:import namespace="60d5b9fb-5920-4ce4-b420-2ac6c6a90c6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c3b3d7-8084-44b7-8d3c-511df7995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d5b9fb-5920-4ce4-b420-2ac6c6a90c6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19353c5-8b60-40e2-b9a7-2c12cde6c7fc}" ma:internalName="TaxCatchAll" ma:showField="CatchAllData" ma:web="60d5b9fb-5920-4ce4-b420-2ac6c6a90c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CA94F1-9874-488C-9234-F67F8DB6E420}">
  <ds:schemaRefs>
    <ds:schemaRef ds:uri="http://schemas.microsoft.com/sharepoint/v3/contenttype/forms"/>
  </ds:schemaRefs>
</ds:datastoreItem>
</file>

<file path=customXml/itemProps2.xml><?xml version="1.0" encoding="utf-8"?>
<ds:datastoreItem xmlns:ds="http://schemas.openxmlformats.org/officeDocument/2006/customXml" ds:itemID="{79153AAC-2FFA-4A84-A279-77A5165DAE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c3b3d7-8084-44b7-8d3c-511df799526c"/>
    <ds:schemaRef ds:uri="60d5b9fb-5920-4ce4-b420-2ac6c6a90c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{29591A16-3145-D24D-B753-23561E335BCF}tf10001058</Template>
  <TotalTime>259</TotalTime>
  <Words>322</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Candara</vt:lpstr>
      <vt:lpstr>Helvetica</vt:lpstr>
      <vt:lpstr>Celestial</vt:lpstr>
      <vt:lpstr>Brain Structure</vt:lpstr>
      <vt:lpstr>PowerPoint Presentation</vt:lpstr>
      <vt:lpstr>PowerPoint Presentation</vt:lpstr>
      <vt:lpstr>PowerPoint Presentation</vt:lpstr>
      <vt:lpstr>The cerebrum (lobes) and the Limbic system</vt:lpstr>
      <vt:lpstr>The cerebrum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Structure</dc:title>
  <dc:creator>Muneeba Ali</dc:creator>
  <cp:lastModifiedBy>PAUN Oliver [Safety Bay Senior High School]</cp:lastModifiedBy>
  <cp:revision>14</cp:revision>
  <dcterms:created xsi:type="dcterms:W3CDTF">2020-07-30T04:51:03Z</dcterms:created>
  <dcterms:modified xsi:type="dcterms:W3CDTF">2023-05-09T03:43:32Z</dcterms:modified>
</cp:coreProperties>
</file>