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79" r:id="rId4"/>
    <p:sldId id="276" r:id="rId5"/>
    <p:sldId id="277" r:id="rId6"/>
    <p:sldId id="278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93"/>
    <p:restoredTop sz="94652"/>
  </p:normalViewPr>
  <p:slideViewPr>
    <p:cSldViewPr snapToGrid="0" snapToObjects="1">
      <p:cViewPr varScale="1">
        <p:scale>
          <a:sx n="43" d="100"/>
          <a:sy n="43" d="100"/>
        </p:scale>
        <p:origin x="22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8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4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0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A879499-0B9D-3E4B-83B1-1AB52B79A72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2D3C76D-EEE0-4B47-B819-3DE3A4E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D922-5C9D-9C49-AD50-87C6AF4AA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408" y="1950947"/>
            <a:ext cx="7294192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Influences on group behavior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51CBB-8034-364F-A9F3-BF30F9AAA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434" y="4493826"/>
            <a:ext cx="8048126" cy="1160213"/>
          </a:xfrm>
        </p:spPr>
        <p:txBody>
          <a:bodyPr/>
          <a:lstStyle/>
          <a:p>
            <a:r>
              <a:rPr lang="en-US" u="sng" dirty="0"/>
              <a:t>Learning Intention: </a:t>
            </a:r>
            <a:r>
              <a:rPr lang="en-US" dirty="0"/>
              <a:t>Understand how the presence of others impacts the </a:t>
            </a:r>
            <a:r>
              <a:rPr lang="en-US" dirty="0" err="1"/>
              <a:t>behaviours</a:t>
            </a:r>
            <a:r>
              <a:rPr lang="en-US" dirty="0"/>
              <a:t> of individuals within a group </a:t>
            </a:r>
          </a:p>
        </p:txBody>
      </p:sp>
    </p:spTree>
    <p:extLst>
      <p:ext uri="{BB962C8B-B14F-4D97-AF65-F5344CB8AC3E}">
        <p14:creationId xmlns:p14="http://schemas.microsoft.com/office/powerpoint/2010/main" val="403281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Degree of unanimity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AU" dirty="0"/>
              <a:t>When the others in the group are unanimous – agree completely – it is difficult for an individual to stand out.</a:t>
            </a:r>
          </a:p>
          <a:p>
            <a:pPr algn="ctr">
              <a:buNone/>
            </a:pPr>
            <a:endParaRPr lang="en-AU" dirty="0"/>
          </a:p>
          <a:p>
            <a:pPr algn="ctr">
              <a:buNone/>
            </a:pPr>
            <a:r>
              <a:rPr lang="en-AU" dirty="0"/>
              <a:t>Asch (1955) found that the presence of another person who share’s one view or does not agree with others strengthens resistance to conformity.</a:t>
            </a:r>
          </a:p>
        </p:txBody>
      </p:sp>
    </p:spTree>
    <p:extLst>
      <p:ext uri="{BB962C8B-B14F-4D97-AF65-F5344CB8AC3E}">
        <p14:creationId xmlns:p14="http://schemas.microsoft.com/office/powerpoint/2010/main" val="371533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Asch’s line judgement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5602" name="Picture 2" descr="http://www.age-of-the-sage.org/psychology/social/asch_conformit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976" y="1484784"/>
            <a:ext cx="7910433" cy="5130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155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Social Psychology 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8712968" cy="51125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AU" sz="4800" dirty="0"/>
              <a:t>	</a:t>
            </a:r>
            <a:r>
              <a:rPr lang="en-AU" sz="4800" u="sng" dirty="0"/>
              <a:t>Social inhibition: </a:t>
            </a:r>
            <a:r>
              <a:rPr lang="en-AU" sz="4800" dirty="0"/>
              <a:t>reduced performance due to the presence of others.</a:t>
            </a:r>
          </a:p>
          <a:p>
            <a:pPr>
              <a:buNone/>
            </a:pPr>
            <a:r>
              <a:rPr lang="en-AU" sz="4800" dirty="0"/>
              <a:t>	</a:t>
            </a:r>
            <a:r>
              <a:rPr lang="en-AU" sz="4800" u="sng" dirty="0"/>
              <a:t>Conformity:</a:t>
            </a:r>
            <a:r>
              <a:rPr lang="en-AU" sz="4800" dirty="0"/>
              <a:t> changing behaviour and attitude in response to group pressure.</a:t>
            </a:r>
          </a:p>
          <a:p>
            <a:pPr>
              <a:buNone/>
            </a:pPr>
            <a:r>
              <a:rPr lang="en-AU" sz="4800" dirty="0"/>
              <a:t>	</a:t>
            </a:r>
            <a:r>
              <a:rPr lang="en-AU" sz="4800" u="sng" dirty="0"/>
              <a:t>Normative social influence: </a:t>
            </a:r>
            <a:r>
              <a:rPr lang="en-AU" sz="4800" dirty="0"/>
              <a:t>the pressure on an individual to change behaviour to conform to group standards in order to be accepted by the group.</a:t>
            </a:r>
          </a:p>
          <a:p>
            <a:pPr>
              <a:buNone/>
            </a:pPr>
            <a:r>
              <a:rPr lang="en-AU" sz="4800" dirty="0"/>
              <a:t>	</a:t>
            </a:r>
            <a:r>
              <a:rPr lang="en-AU" sz="4800" u="sng" dirty="0"/>
              <a:t>Informational social influence: </a:t>
            </a:r>
            <a:r>
              <a:rPr lang="en-AU" sz="4800" dirty="0"/>
              <a:t>the pressure on individuals when in strange situations to behave in the manner of those around them.</a:t>
            </a:r>
          </a:p>
          <a:p>
            <a:pPr>
              <a:buNone/>
            </a:pPr>
            <a:r>
              <a:rPr lang="en-AU" sz="4800" dirty="0"/>
              <a:t>	</a:t>
            </a:r>
            <a:r>
              <a:rPr lang="en-AU" sz="4800" u="sng" dirty="0"/>
              <a:t>Obedience:</a:t>
            </a:r>
            <a:r>
              <a:rPr lang="en-AU" sz="4800" dirty="0"/>
              <a:t> changing behaviour in response to instruction or direct request by an authority figure</a:t>
            </a:r>
          </a:p>
        </p:txBody>
      </p:sp>
    </p:spTree>
    <p:extLst>
      <p:ext uri="{BB962C8B-B14F-4D97-AF65-F5344CB8AC3E}">
        <p14:creationId xmlns:p14="http://schemas.microsoft.com/office/powerpoint/2010/main" val="162420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137E-6265-554C-AC39-787BAAEA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Pressure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E012-1762-EC42-B80D-D2F01E92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situation where you have succumbed to peer pressure </a:t>
            </a:r>
          </a:p>
        </p:txBody>
      </p:sp>
    </p:spTree>
    <p:extLst>
      <p:ext uri="{BB962C8B-B14F-4D97-AF65-F5344CB8AC3E}">
        <p14:creationId xmlns:p14="http://schemas.microsoft.com/office/powerpoint/2010/main" val="351073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Social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416" y="1814833"/>
            <a:ext cx="8291264" cy="4857403"/>
          </a:xfrm>
        </p:spPr>
        <p:txBody>
          <a:bodyPr/>
          <a:lstStyle/>
          <a:p>
            <a:r>
              <a:rPr lang="en-AU" dirty="0"/>
              <a:t>Changing behaviour in response to others.</a:t>
            </a:r>
          </a:p>
          <a:p>
            <a:r>
              <a:rPr lang="en-AU" dirty="0"/>
              <a:t>Influence of a group is stronger if we identify with the group.</a:t>
            </a:r>
          </a:p>
          <a:p>
            <a:r>
              <a:rPr lang="en-AU" dirty="0"/>
              <a:t>Peers – people who interact with us on fairly equal terms. They usually have the same status.</a:t>
            </a:r>
          </a:p>
          <a:p>
            <a:r>
              <a:rPr lang="en-AU" dirty="0"/>
              <a:t>Peer and a friend is not the same 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4869160"/>
            <a:ext cx="3135784" cy="18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6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620479"/>
            <a:ext cx="7467600" cy="4785395"/>
          </a:xfrm>
        </p:spPr>
        <p:txBody>
          <a:bodyPr/>
          <a:lstStyle/>
          <a:p>
            <a:r>
              <a:rPr lang="en-AU" dirty="0"/>
              <a:t>Peer groups have their own social norms that can cover things such as style, dress, taste in music, and attitudes to different topics.</a:t>
            </a:r>
          </a:p>
          <a:p>
            <a:endParaRPr lang="en-AU" dirty="0"/>
          </a:p>
          <a:p>
            <a:r>
              <a:rPr lang="en-AU" dirty="0"/>
              <a:t>May have their own slang terms or expressions that are not understood by others outside of the group.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5013177"/>
            <a:ext cx="2555776" cy="16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5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Peer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504" y="1988840"/>
            <a:ext cx="4896544" cy="4857403"/>
          </a:xfrm>
        </p:spPr>
        <p:txBody>
          <a:bodyPr>
            <a:normAutofit/>
          </a:bodyPr>
          <a:lstStyle/>
          <a:p>
            <a:r>
              <a:rPr lang="en-AU" dirty="0"/>
              <a:t>Influence of peer groups starts to increase around middle childhood and continues until middle adolescence.</a:t>
            </a:r>
          </a:p>
          <a:p>
            <a:r>
              <a:rPr lang="en-AU" dirty="0"/>
              <a:t>Peer pressure can have a negative label.</a:t>
            </a:r>
          </a:p>
          <a:p>
            <a:r>
              <a:rPr lang="en-AU" dirty="0"/>
              <a:t>Pressure from groups or individuals to think, feel or behave in certain ways, whether they want to or not.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988840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3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8" name="Picture 14" descr="http://www.qualitywriter.com/wp-content/uploads/2009/03/QuotesCover-pic8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Conformity – (Asch 1955)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520" y="4165106"/>
            <a:ext cx="7467600" cy="2692895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Changing behaviour in response to peer pressure.</a:t>
            </a:r>
          </a:p>
          <a:p>
            <a:r>
              <a:rPr lang="en-AU" dirty="0">
                <a:solidFill>
                  <a:schemeClr val="bg1"/>
                </a:solidFill>
              </a:rPr>
              <a:t>Conform to be accepted by a group – known as normative social influence</a:t>
            </a:r>
          </a:p>
          <a:p>
            <a:r>
              <a:rPr lang="en-AU" dirty="0">
                <a:solidFill>
                  <a:schemeClr val="bg1"/>
                </a:solidFill>
              </a:rPr>
              <a:t>Breaking social norms can lead to exclusion</a:t>
            </a:r>
          </a:p>
        </p:txBody>
      </p:sp>
      <p:sp>
        <p:nvSpPr>
          <p:cNvPr id="21506" name="AutoShape 2" descr="data:image/jpeg;base64,/9j/4AAQSkZJRgABAQAAAQABAAD/2wCEAAkGBwgHEhUUEwgWExUWGRcYGRYWGSAgHBgeHyQcGh0hHB8fICghIRwpGyAZITIhJykuLi4xFyAzODQvNygtLisBCgoKBQUFDgUFDisZExkrKysrKysrKysrKysrKysrKysrKysrKysrKysrKysrKysrKysrKysrKysrKysrKysrK//AABEIAJQBQAMBIgACEQEDEQH/xAAbAAEAAgMBAQAAAAAAAAAAAAAABQYCAwQHAf/EADsQAAEEAQMCBQMCBQAJBQAAAAEAAgMRBAUSIRMxBiJBUWEUMnEVgQcjQpGhFiQzc4KxssHRNFJTYnL/xAAUAQEAAAAAAAAAAAAAAAAAAAAA/8QAFBEBAAAAAAAAAAAAAAAAAAAAAP/aAAwDAQACEQMRAD8A9xREQEREBERAREQEREBERAREQEREBERAREQEREBERAREQEREBERAREQEREBERAREQEREBERAREQERU3PyJNf1M4TpC3Hx4WyytaSOs55prXEEEMABNet8oLkirD/AAVpME8E2NisxnRSbnmNu3qt2ubtdVX5i13N/at+f4swsTquGNLLHAS2aSNttjIFuvm3UDztBpBYEUHqvirTNLbA9xe9mQ5rY3xtLmkuBLe3PIHApfdL8S42oTvxziTQysYJA2Vtb2E1ubRNi+K7j2QduZrGmYD2xy6hFG9/2te8Au/AJtdy8/8AB80GsvzuvgvI+se/e8ANZ0dnTBN8Fu0Guw5U63xlpxETzDK2CZzWx5Dm/wAtxdw3m7aD6FwANj3QWNFX9V8W4Olz/Tux5nSmN0jGsjJ6gBApldz/AOFzw+ONNndExuLOXzw9eNojNvbx29L59ePlBaEVU/07wHRSSN0/JeYS4TRti80W37t/O3tzwTY5Cx8X6vosmFFkSiZ8DnRSNMFg3YLLog1ZHCC2oq5rPiWXTcyDGGnvkEsczy5os+TbQaLF/dyfTj3XXh+IcfLyJcYY8gkha17g4ACnXto3zdHt7c0gmEUfomqxazH1GQva3c5o3iidp2kjnkWCL9a4UVpeTpn6lksZHMMjpxOkLyemWglrNguh69ggsqKC0rxPi6q6Pp4svTmDjFMWjY8N70bsfG4C188Xa/J4fZE5uIZTJNDFx2Ae5rSfzR4HqUErlahhYjmtky2Mc80xrnAFx7U0E2efZdKon8QsiJ7NPmdjObWbCacy3gefgAWbPsPdWHSvEmNqE78c4ssMrGiQNlbW9hNbm0TxfFdx7IJpFXv9L9OsHY/ouk6IyKHS33sq7ut3l3VV+q7fFBxRiT9Zkjo9jt4ivftrmqIPZBKIq9i69hY2Pi9PHmk60YMMYFvc1rQfMXGr21yXcri1rXdG1jTJppI5zAN7ZWsBbIwsNOBoginCjygsuTn4eI5rZMtjHPNNa5wBce1NBNnn2XSqN43MOQzS5BH3y8YtLvuAIceT3uu6seo69Bhy9FuPJPKGdR0cQBLWXQLrIAs3Q7mjQ4QSyKt5XjbRseLHn6j3Q5Ja2ORrCRbrIDvUHgiqu+FJaFrEessc5uNJHse6MtlbtdYr09uUEksZZGQguc8NaASSTQAHck+ygc/xZhYnVcMaWWOAls0kbbbGQLdfNuoHnaDSiP4g6qx8WF02uljnyscksFh7QeoB87iBx68oLZp2qafqjS6DNjmANExuDgD80V1ri0zHx4w+RmKY3TO6jw4U4uoNt3ztaB+y7UBERAREQEREBERAVM1nStT0rURqGPjHIZJEIciFpAeACC18e6ga9Wkjtx3VzRBX3a3nZc0LIdKmDC89aSVmwMaAeAHG3OLqHAqr57KB0uDUtFgzcR2lySufJkPhewAslExc4bnf0EF1Hd+RfZX5EHnmpaFn6Xh6XjsxXzuxpoHyOjAoNYDuPJF8ngDk+ylciLK/WGTfQyGIYrojIG8by7eB3vt61StyIKH4d0vOycfUoH4kkByZsl8bngUWyCmngmvlp5XHn6bqfiDS4tOdpkkMo6McjnAbGNjIt7XXTra22gc2Rdcr0hEFP1CDL/WIJxgyOiZjyROkA4DnuaR62RQNmqC+5mLlHWMeVuC/osx5YjIANoc5zXNHe6oHmqCt6IKPpcObG3Vd2myjryPkiBb94MUcYrng7mng1xyorO0zVHaDj4o0uUzsEDXRgCwY3Nc7m9tUDRvlemogp/iEZcedgZTNNlljbHkxvDANzDJ0y3cCRx5SPhc3jfE1OObFysUBk8l4j2uP9MvIdwaJicC+h3G7lXlQ8eh/60cl+fJJQPSidWyGwA4tAFlxruboEgdyg79OwoNNijhjZtZG1rGj2AFBVjCgzI9XyZvoZOk/Hija8jyl7C9xHewORzVK4Ig868LaVm6flQuxsGfEgex5y8WQ3DE/gt6PyXF32cEAXXrPfxCxcvIxo3RYrpnRZGNMY2Vuc2N7XO22QLoH1VnRBSvGBztTbhOZpE52ZUcz2022sbuBJ83fkeXv8Lfk4+XJq7JRhydL6V0JlAFB5duHrfb1qlbkQeZeE9BOHAzCy/Dk0z4XUH77geAba8W+m+hrbdq8+Kf/AEWV/uJv+hylFw61pw1aF0JmLWyeV+3uWH7mg+lji/S0FLhm1eHH0rpY0roDCOsYA0yNOxnT+7sw+ayOe3ZcbNL1ZmmaljHSpurLLkmMHad4lJc3zB1cXTia5916XFGyFoa1gDWgAAdgBwAPhZoKJ4jgzsmDTQzTJnGKeCSQBotjWAtddnk36CyfRatT03KwtTlyH6ZPkQZMUTbgeQ6N0e7h7Q5ttId35pegIgoXiDTHww4EeNoUjGRZUczomBp6bBu3E+ar5B2gkq9RODwCGkXzRFHn3Hus0QUHS4NS0WDNxHaXJK58mQ+F7ACyUTFzhud/QQXUd35F9lq1HQs/TMTS8dmK+d2NNA+R0YFBrAdx5I9TwByV6GiDFjt4BoixdHv+6yREBERAREQEREBERAVS1PMn1XOkw25zoGx4wk3MNOMkji1nPs0NJ2+pPKtqoeDpunya9lE4MZIxseQEsbYfuf5hx93A578BBb8N7cOJjZc5r3sDGPe4gbn0OT7EnmvldD8iFjg0zNDndmkiz+B3K850Lwvomp5+qRyYLC2ObGc1gFNY4s3Eho4BNcmuRfuVF4WE7xFHqDJtWxseb6mXqPliLpog138oscZWbWhgbtIFdz3JQetT5EOMLfM1gurcQOf3Wb3tjBJcAB3J7BebZPVzNWmimy8exiwiH6mLe1zXbuqY272AEuDb5PAA9FpOLBpb9HxJ9Ubk4o+oHUIAjkkZt6IcLcPKC6gSbI9wKCx+G8vIk1LOj/UnTRNjxnxglpDd/V3bdoHHA91aW5MDnFgmaXjktsWPyO688xHY+Dnax9G2MSfTQOa2KuZA2e+B/Ve3ivUe6jdUxcJ2i4c+HG36rdjGGUAdR0znDeC77iXEv3X3F2g9XdLGw0ZADRNE+g7n8fK1uzMVrQ85LAw9nbhtP4PZUfWdK07K13HD8Njg/Emc8Fop5a9m3eP6q+bXBpvh3Rpmau12nsc2KaZsbXCxEDFG89MHhlvJPlr/AAg9OWqTIgiIa6Zoc77QSAXfgeqgv4dyvn0zCc51kwR8n8BUPx7kaZkQ6sWYEW+NzQ+aaQCQSBrNvRbsLqqq8zbO6kHrhexpALgCewvk13pYwTw5AtkrXjtbSCL/AGVA8VYWBqWfpLnwsf1ROHH/AORuxppxH3Nv0PHKxhi/RczV24mO2MjEglaxgAHUqbkNHF8D05oIJb+IGdLjRxOh1R0b2z4zXMY5vmbJIxh3AgnsTVUrc5waLJ4C8jzmeHTpGBKwwmTrYbuodvULzIwykuPmLuXF1/uvVsyGLLjc10bXtc0gtIBDv2PBQRWXqUOsYL5sfOc0Oie9kjKDhQNGnA+o9QtPgXUnZmBhulyw6aSFjzuI3OJFk0q54Aj0qLRWGNkLZX4r95YGh7tode6uTRPr2tQn6Vp+Nomn5DcRjZw/BcJa89l7Gnzd6okV2Qetz5EOMLfM1gurcQOf3W1ecaiX5us5EUs+O2saLotyozI0tcXdUxt3sFkhu7ns0eytngvT/wBKw4Yf1MZQjG0SgUHAEgD7ndu3f0QSz8iFjg0zNDndmkiz+B3KydLGw0ZADRNE+g7n8fK8jwsJ3iKPUGTatjY831MvUfNEXTRBrv5RY4ys2tDA3aQK7nuSp3UdJwMnW8YSYzJN+HKZCWipS1zAC8dnetA2gv8ADNFOA5sgc09i02D+4WMWRDMSGzNcWmnAEHafmuy8unM2kYuvMxGdPpyWxsfGzdFGXloHb1PClvD+jYk02HkR6viNY2F8bYYIdpmY4N4eTKd23aD9vFu90F6flY7O87Rzt5cO/t+fhZGeEO2dVu6r22Lr3rvS8p0zw/o0+Dq5dp0bunNmtZbQemGjcAz/ANlGj5aXTqOmYOJDo2QzHaJ3z4u6bvI/qRnduefM6/k+iD0wZEJNdZti+LHp3WUcscv2vB/BtUDxI+HwdqH1gwg5mZGYXhrRZnbZiHa7kBcz/hF+itnhbR2aFjRxbW7gN0ha0AOkdy80PdxP7UgkZ8mDHrfO1l8DcQL/ABfdQ3jnWJ9CwpZo66g2tZu7BziGtJ+ATagtFgwNWzNUZlwMke17GhsoBDcfYC3bfZpcZCSPX8BVXKjfk+GoXZDRIWvj6b5ACemZQ1h57XHQ/BQenaPpuRhSyuOqvmieIwxjzZY5u7ed3/2tvHptPupdacTFxsJoZHjtjYOzWNDQPwBwtyAiIgIiICIiAiIgLhbo+lsk6o06IS2XdQMbvs8E7qu13Ig4MbRdKxH9SPTYmP587Y2h3PfkC+V9n0bS8iVsz9OidK3tI5jS4e1Ei13Ig4tS0nTdV29fAjm2m29RgdX4sfj+yzzdNwc+PpS4bJI+PI5oLeO3B4XUiDjh0rToHNc3Aja5jdjXBgBa32aa4HJ4Cwx9E0rGlMzNNiZKbuRrGhxvvyBfPr7rvRBxv0nTXydU6fEZQQeoWN32OB5qvstMegaNEHBukwAPFOAjaA4XdO45F88qSRBow8LFwG7YsZkbbJ2saGiz3NDhaJNG0yWR0rtPiMjmljnlg3Fp4IJq6rhdyII46Do7i0nSobZQaem3ygGxt44o88LbFpOmwyGVuBE2Q2TIGNDjfe3VfK7EQRjPD+is6laTCOr/ALSo2+f183HPPKkIo44QGtYGtAoACgB8BZogjo9B0eIPa3S4QJDcgEbaee/mFc8+6O0HR3tDDpMJY0khpjbtBPcgVQJUiiDgzNE0rOaxsumxSNj+xr2NIb2+0EcDgcfC7WMbGAA0ADgAdgPhQnhfXMrWTktlwWwux5uiQ2TeD5WPu9rfRw4pTqDhn0bS8iVsz9OidK3tI5jS4e1Ei1k/SdNfJ1Tp8RlBB6hY3fY4Hmq+y7EQcWHpGm4Li6LT4o3EEFzGNBIPJsgWeeVjg6LpWnlxi02KIv8AuLGNbu+DQ7fC70QRsfh/RYmua3SIA123c0RNAdt5bYqjR7Wknh/RZWta7SIC1u7a0xNIbu5dQqhZ70pJEFemxtT1LKayTCZHiwOEjXB+50zgPINu0bA0knubLW9uVYURBwahoulam5rptNilc3sZGNcR8cjt8Lbm6bgZ4aJcKOUN+0PYHAenFjjhdSINePBDitDGRBjWig1ooAewA7BbERAREQEREBERAREQEREBERAREQEREBERAVX8aatl6fJhxtm6MeRMY5Z+P5Y2ktA3W0FzqFkenuQrQqP/ABGnblS4mJ+ojGdK98okkDTERGBbXsdQkJLmkNsdrvgAh88MZmp6nk57BrL3xY5ZHFKAwtLnN3ODqbTns47GqfyLCjtI1zxFFp8epz6g2SNuNK98DWAbncdM7u93d9h2r5lvDUms9abFOpQzQtiaWz48IYInkkGMt3OYXbfNXpxY5CltH8L42m4f0Tsh08GwxhsgbYabsW0C+/dBBajqWtaHDiZbtRMwlfA2eItaG1KQ24qG4FriOCTYWyXW9Q0fNzI5skyMEAnxY6aN1ktcwkckh+wD4d+6ksTwk2NsMcupSTxY7muijeG92fZvcAC/bxXbsCbIXZrXhzC1ibGneSH4z3ObXZ1gWHfFhrvy0IK7pOtapqsePE7MMeU2eWHI2BtEQ8vdRHYgx1Vf7ZpTwhDlyalqZOpSEMmhG0htOBjBA+2wBfpSseD4ew8LLny2k752sBH9La4JHy6mX/u2+y0Y/hluLly5MeoyME5Y6SIbdrnMG0GyNw44IB9EFa0/E1PJk1Yw6ucfbkuI2saSXCGI+YusbO3AAPfn2tfg3VJtbwcbIkAD5Y2udXa/Wlo0/wANPwfqa1WRxynF7yWs8riGsJbTR/S0Cja1aZ4SbpzMSNmr5GzEJ2tDmgSNIoNlDWgOA7jt3QWVERAREQEREBERAREQEREBERAREQEREBERAREQEREBERAREQERDwgLRmYeLnN2y4zJG99r2hwv8ELOGaKcW2UOHu0gj/CGaMO2b/MQTXwOCf8AI/ugQQxY7Q1kQa0dmtAAH4AWxFjJIyIEueAB3JNAIMkWmDKx8i9mQ19d9rga/ssnTxNcGmUBx7NJFn8BBsRYQzRTi2yBw92mx/hZoCIiAi1vmjjLWl9F10Pf1/5LYgIiICIiAiIgIiICIiAiIgIiICIiAiIgIiICIiAiIgIiICIvjt1Gjz6WggNMnlqOJsmzech26r+19AAH/wDV/ssW5OTnGCRrxG52PK7tY7xdr9P+yl4NOx442xujDw2z5gDZNkn9yT/dbn40DzZhaTVWQLr2/HwgifrM3J6W2YM6kBkPlunDZ257eZdE07srDc8ii+AuIHy212DDxRX+rM4G0eUcD2/Hws/p4duzot21W2hVfjtSDi0oSMY10hYLaxrSOOKHBv1tcevnIE0PTbbtk3ANEj+XYafR1dlMDHgADei2hRAoUK7UPRfXwQvcHGJpcOziBY/B9EEPNqO4QsxxxIyRze3dm2mkO+Tz68LHPzs+LqlsrR04WS7dt8nfYu+3l7qUOnYJFfRx1e6tgq/ft3+VsfiY0lk47SSKNtHI9j7hBFarm5uOZyyYARRNlALbv77F32O1bZM3KfO5jGiozHYNch12TfP4r2K73YeK67xmGxR8o5Hsfj4X04mM4tccdu5opp2i2j4PoghuvLmPhd1quWVobQ8u1r2g+98cj5XXpOVk5R8z+WAtkFf136ewoX+HNXYcLFJLvp2bib3bRd+h/K+4cDoG8v3OJtzqqz+PRBvREQEREBERAREQEREBERAREQEREBERAREQEREBERAREQEREBERAREQEREBERAREQEREBERAREQEREBERAREQEREBERAREQEREBERA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508" name="AutoShape 4" descr="data:image/jpeg;base64,/9j/4AAQSkZJRgABAQAAAQABAAD/2wCEAAkGBwgHEhUUEwgWExUWGRcYGRYWGSAgHBgeHyQcGh0hHB8fICghIRwpGyAZITIhJykuLi4xFyAzODQvNygtLisBCgoKBQUFDgUFDisZExkrKysrKysrKysrKysrKysrKysrKysrKysrKysrKysrKysrKysrKysrKysrKysrKysrK//AABEIAJQBQAMBIgACEQEDEQH/xAAbAAEAAgMBAQAAAAAAAAAAAAAABQYCAwQHAf/EADsQAAEEAQMCBQMCBQAJBQAAAAEAAgMRBAUSIRMxBiJBUWEUMnEVgQcjQpGhFiQzc4KxssHRNFJTYnL/xAAUAQEAAAAAAAAAAAAAAAAAAAAA/8QAFBEBAAAAAAAAAAAAAAAAAAAAAP/aAAwDAQACEQMRAD8A9xREQEREBERAREQEREBERAREQEREBERAREQEREBERAREQEREBERAREQEREBERAREQEREBERAREQERU3PyJNf1M4TpC3Hx4WyytaSOs55prXEEEMABNet8oLkirD/AAVpME8E2NisxnRSbnmNu3qt2ubtdVX5i13N/at+f4swsTquGNLLHAS2aSNttjIFuvm3UDztBpBYEUHqvirTNLbA9xe9mQ5rY3xtLmkuBLe3PIHApfdL8S42oTvxziTQysYJA2Vtb2E1ubRNi+K7j2QduZrGmYD2xy6hFG9/2te8Au/AJtdy8/8AB80GsvzuvgvI+se/e8ANZ0dnTBN8Fu0Guw5U63xlpxETzDK2CZzWx5Dm/wAtxdw3m7aD6FwANj3QWNFX9V8W4Olz/Tux5nSmN0jGsjJ6gBApldz/AOFzw+ONNndExuLOXzw9eNojNvbx29L59ePlBaEVU/07wHRSSN0/JeYS4TRti80W37t/O3tzwTY5Cx8X6vosmFFkSiZ8DnRSNMFg3YLLog1ZHCC2oq5rPiWXTcyDGGnvkEsczy5os+TbQaLF/dyfTj3XXh+IcfLyJcYY8gkha17g4ACnXto3zdHt7c0gmEUfomqxazH1GQva3c5o3iidp2kjnkWCL9a4UVpeTpn6lksZHMMjpxOkLyemWglrNguh69ggsqKC0rxPi6q6Pp4svTmDjFMWjY8N70bsfG4C188Xa/J4fZE5uIZTJNDFx2Ae5rSfzR4HqUErlahhYjmtky2Mc80xrnAFx7U0E2efZdKon8QsiJ7NPmdjObWbCacy3gefgAWbPsPdWHSvEmNqE78c4ssMrGiQNlbW9hNbm0TxfFdx7IJpFXv9L9OsHY/ouk6IyKHS33sq7ut3l3VV+q7fFBxRiT9Zkjo9jt4ivftrmqIPZBKIq9i69hY2Pi9PHmk60YMMYFvc1rQfMXGr21yXcri1rXdG1jTJppI5zAN7ZWsBbIwsNOBoginCjygsuTn4eI5rZMtjHPNNa5wBce1NBNnn2XSqN43MOQzS5BH3y8YtLvuAIceT3uu6seo69Bhy9FuPJPKGdR0cQBLWXQLrIAs3Q7mjQ4QSyKt5XjbRseLHn6j3Q5Ja2ORrCRbrIDvUHgiqu+FJaFrEessc5uNJHse6MtlbtdYr09uUEksZZGQguc8NaASSTQAHck+ygc/xZhYnVcMaWWOAls0kbbbGQLdfNuoHnaDSiP4g6qx8WF02uljnyscksFh7QeoB87iBx68oLZp2qafqjS6DNjmANExuDgD80V1ri0zHx4w+RmKY3TO6jw4U4uoNt3ztaB+y7UBERAREQEREBERAVM1nStT0rURqGPjHIZJEIciFpAeACC18e6ga9Wkjtx3VzRBX3a3nZc0LIdKmDC89aSVmwMaAeAHG3OLqHAqr57KB0uDUtFgzcR2lySufJkPhewAslExc4bnf0EF1Hd+RfZX5EHnmpaFn6Xh6XjsxXzuxpoHyOjAoNYDuPJF8ngDk+ylciLK/WGTfQyGIYrojIG8by7eB3vt61StyIKH4d0vOycfUoH4kkByZsl8bngUWyCmngmvlp5XHn6bqfiDS4tOdpkkMo6McjnAbGNjIt7XXTra22gc2Rdcr0hEFP1CDL/WIJxgyOiZjyROkA4DnuaR62RQNmqC+5mLlHWMeVuC/osx5YjIANoc5zXNHe6oHmqCt6IKPpcObG3Vd2myjryPkiBb94MUcYrng7mng1xyorO0zVHaDj4o0uUzsEDXRgCwY3Nc7m9tUDRvlemogp/iEZcedgZTNNlljbHkxvDANzDJ0y3cCRx5SPhc3jfE1OObFysUBk8l4j2uP9MvIdwaJicC+h3G7lXlQ8eh/60cl+fJJQPSidWyGwA4tAFlxruboEgdyg79OwoNNijhjZtZG1rGj2AFBVjCgzI9XyZvoZOk/Hija8jyl7C9xHewORzVK4Ig868LaVm6flQuxsGfEgex5y8WQ3DE/gt6PyXF32cEAXXrPfxCxcvIxo3RYrpnRZGNMY2Vuc2N7XO22QLoH1VnRBSvGBztTbhOZpE52ZUcz2022sbuBJ83fkeXv8Lfk4+XJq7JRhydL6V0JlAFB5duHrfb1qlbkQeZeE9BOHAzCy/Dk0z4XUH77geAba8W+m+hrbdq8+Kf/AEWV/uJv+hylFw61pw1aF0JmLWyeV+3uWH7mg+lji/S0FLhm1eHH0rpY0roDCOsYA0yNOxnT+7sw+ayOe3ZcbNL1ZmmaljHSpurLLkmMHad4lJc3zB1cXTia5916XFGyFoa1gDWgAAdgBwAPhZoKJ4jgzsmDTQzTJnGKeCSQBotjWAtddnk36CyfRatT03KwtTlyH6ZPkQZMUTbgeQ6N0e7h7Q5ttId35pegIgoXiDTHww4EeNoUjGRZUczomBp6bBu3E+ar5B2gkq9RODwCGkXzRFHn3Hus0QUHS4NS0WDNxHaXJK58mQ+F7ACyUTFzhud/QQXUd35F9lq1HQs/TMTS8dmK+d2NNA+R0YFBrAdx5I9TwByV6GiDFjt4BoixdHv+6yREBERAREQEREBERAVS1PMn1XOkw25zoGx4wk3MNOMkji1nPs0NJ2+pPKtqoeDpunya9lE4MZIxseQEsbYfuf5hx93A578BBb8N7cOJjZc5r3sDGPe4gbn0OT7EnmvldD8iFjg0zNDndmkiz+B3K850Lwvomp5+qRyYLC2ObGc1gFNY4s3Eho4BNcmuRfuVF4WE7xFHqDJtWxseb6mXqPliLpog138oscZWbWhgbtIFdz3JQetT5EOMLfM1gurcQOf3Wb3tjBJcAB3J7BebZPVzNWmimy8exiwiH6mLe1zXbuqY272AEuDb5PAA9FpOLBpb9HxJ9Ubk4o+oHUIAjkkZt6IcLcPKC6gSbI9wKCx+G8vIk1LOj/UnTRNjxnxglpDd/V3bdoHHA91aW5MDnFgmaXjktsWPyO688xHY+Dnax9G2MSfTQOa2KuZA2e+B/Ve3ivUe6jdUxcJ2i4c+HG36rdjGGUAdR0znDeC77iXEv3X3F2g9XdLGw0ZADRNE+g7n8fK1uzMVrQ85LAw9nbhtP4PZUfWdK07K13HD8Njg/Emc8Fop5a9m3eP6q+bXBpvh3Rpmau12nsc2KaZsbXCxEDFG89MHhlvJPlr/AAg9OWqTIgiIa6Zoc77QSAXfgeqgv4dyvn0zCc51kwR8n8BUPx7kaZkQ6sWYEW+NzQ+aaQCQSBrNvRbsLqqq8zbO6kHrhexpALgCewvk13pYwTw5AtkrXjtbSCL/AGVA8VYWBqWfpLnwsf1ROHH/AORuxppxH3Nv0PHKxhi/RczV24mO2MjEglaxgAHUqbkNHF8D05oIJb+IGdLjRxOh1R0b2z4zXMY5vmbJIxh3AgnsTVUrc5waLJ4C8jzmeHTpGBKwwmTrYbuodvULzIwykuPmLuXF1/uvVsyGLLjc10bXtc0gtIBDv2PBQRWXqUOsYL5sfOc0Oie9kjKDhQNGnA+o9QtPgXUnZmBhulyw6aSFjzuI3OJFk0q54Aj0qLRWGNkLZX4r95YGh7tode6uTRPr2tQn6Vp+Nomn5DcRjZw/BcJa89l7Gnzd6okV2Qetz5EOMLfM1gurcQOf3W1ecaiX5us5EUs+O2saLotyozI0tcXdUxt3sFkhu7ns0eytngvT/wBKw4Yf1MZQjG0SgUHAEgD7ndu3f0QSz8iFjg0zNDndmkiz+B3KydLGw0ZADRNE+g7n8fK8jwsJ3iKPUGTatjY831MvUfNEXTRBrv5RY4ys2tDA3aQK7nuSp3UdJwMnW8YSYzJN+HKZCWipS1zAC8dnetA2gv8ADNFOA5sgc09i02D+4WMWRDMSGzNcWmnAEHafmuy8unM2kYuvMxGdPpyWxsfGzdFGXloHb1PClvD+jYk02HkR6viNY2F8bYYIdpmY4N4eTKd23aD9vFu90F6flY7O87Rzt5cO/t+fhZGeEO2dVu6r22Lr3rvS8p0zw/o0+Dq5dp0bunNmtZbQemGjcAz/ANlGj5aXTqOmYOJDo2QzHaJ3z4u6bvI/qRnduefM6/k+iD0wZEJNdZti+LHp3WUcscv2vB/BtUDxI+HwdqH1gwg5mZGYXhrRZnbZiHa7kBcz/hF+itnhbR2aFjRxbW7gN0ha0AOkdy80PdxP7UgkZ8mDHrfO1l8DcQL/ABfdQ3jnWJ9CwpZo66g2tZu7BziGtJ+ATagtFgwNWzNUZlwMke17GhsoBDcfYC3bfZpcZCSPX8BVXKjfk+GoXZDRIWvj6b5ACemZQ1h57XHQ/BQenaPpuRhSyuOqvmieIwxjzZY5u7ed3/2tvHptPupdacTFxsJoZHjtjYOzWNDQPwBwtyAiIgIiICIiAiIgLhbo+lsk6o06IS2XdQMbvs8E7qu13Ig4MbRdKxH9SPTYmP587Y2h3PfkC+V9n0bS8iVsz9OidK3tI5jS4e1Ei13Ig4tS0nTdV29fAjm2m29RgdX4sfj+yzzdNwc+PpS4bJI+PI5oLeO3B4XUiDjh0rToHNc3Aja5jdjXBgBa32aa4HJ4Cwx9E0rGlMzNNiZKbuRrGhxvvyBfPr7rvRBxv0nTXydU6fEZQQeoWN32OB5qvstMegaNEHBukwAPFOAjaA4XdO45F88qSRBow8LFwG7YsZkbbJ2saGiz3NDhaJNG0yWR0rtPiMjmljnlg3Fp4IJq6rhdyII46Do7i0nSobZQaem3ygGxt44o88LbFpOmwyGVuBE2Q2TIGNDjfe3VfK7EQRjPD+is6laTCOr/ALSo2+f183HPPKkIo44QGtYGtAoACgB8BZogjo9B0eIPa3S4QJDcgEbaee/mFc8+6O0HR3tDDpMJY0khpjbtBPcgVQJUiiDgzNE0rOaxsumxSNj+xr2NIb2+0EcDgcfC7WMbGAA0ADgAdgPhQnhfXMrWTktlwWwux5uiQ2TeD5WPu9rfRw4pTqDhn0bS8iVsz9OidK3tI5jS4e1Ei1k/SdNfJ1Tp8RlBB6hY3fY4Hmq+y7EQcWHpGm4Li6LT4o3EEFzGNBIPJsgWeeVjg6LpWnlxi02KIv8AuLGNbu+DQ7fC70QRsfh/RYmua3SIA123c0RNAdt5bYqjR7Wknh/RZWta7SIC1u7a0xNIbu5dQqhZ70pJEFemxtT1LKayTCZHiwOEjXB+50zgPINu0bA0knubLW9uVYURBwahoulam5rptNilc3sZGNcR8cjt8Lbm6bgZ4aJcKOUN+0PYHAenFjjhdSINePBDitDGRBjWig1ooAewA7BbERAREQEREBERAREQEREBERAREQEREBERAVX8aatl6fJhxtm6MeRMY5Z+P5Y2ktA3W0FzqFkenuQrQqP/ABGnblS4mJ+ojGdK98okkDTERGBbXsdQkJLmkNsdrvgAh88MZmp6nk57BrL3xY5ZHFKAwtLnN3ODqbTns47GqfyLCjtI1zxFFp8epz6g2SNuNK98DWAbncdM7u93d9h2r5lvDUms9abFOpQzQtiaWz48IYInkkGMt3OYXbfNXpxY5CltH8L42m4f0Tsh08GwxhsgbYabsW0C+/dBBajqWtaHDiZbtRMwlfA2eItaG1KQ24qG4FriOCTYWyXW9Q0fNzI5skyMEAnxY6aN1ktcwkckh+wD4d+6ksTwk2NsMcupSTxY7muijeG92fZvcAC/bxXbsCbIXZrXhzC1ibGneSH4z3ObXZ1gWHfFhrvy0IK7pOtapqsePE7MMeU2eWHI2BtEQ8vdRHYgx1Vf7ZpTwhDlyalqZOpSEMmhG0htOBjBA+2wBfpSseD4ew8LLny2k752sBH9La4JHy6mX/u2+y0Y/hluLly5MeoyME5Y6SIbdrnMG0GyNw44IB9EFa0/E1PJk1Yw6ucfbkuI2saSXCGI+YusbO3AAPfn2tfg3VJtbwcbIkAD5Y2udXa/Wlo0/wANPwfqa1WRxynF7yWs8riGsJbTR/S0Cja1aZ4SbpzMSNmr5GzEJ2tDmgSNIoNlDWgOA7jt3QWVERAREQEREBERAREQEREBERAREQEREBERAREQEREBERAREQERDwgLRmYeLnN2y4zJG99r2hwv8ELOGaKcW2UOHu0gj/CGaMO2b/MQTXwOCf8AI/ugQQxY7Q1kQa0dmtAAH4AWxFjJIyIEueAB3JNAIMkWmDKx8i9mQ19d9rga/ssnTxNcGmUBx7NJFn8BBsRYQzRTi2yBw92mx/hZoCIiAi1vmjjLWl9F10Pf1/5LYgIiICIiAiIgIiICIiAiIgIiICIiAiIgIiICIiAiIgIiICIvjt1Gjz6WggNMnlqOJsmzech26r+19AAH/wDV/ssW5OTnGCRrxG52PK7tY7xdr9P+yl4NOx442xujDw2z5gDZNkn9yT/dbn40DzZhaTVWQLr2/HwgifrM3J6W2YM6kBkPlunDZ257eZdE07srDc8ii+AuIHy212DDxRX+rM4G0eUcD2/Hws/p4duzot21W2hVfjtSDi0oSMY10hYLaxrSOOKHBv1tcevnIE0PTbbtk3ANEj+XYafR1dlMDHgADei2hRAoUK7UPRfXwQvcHGJpcOziBY/B9EEPNqO4QsxxxIyRze3dm2mkO+Tz68LHPzs+LqlsrR04WS7dt8nfYu+3l7qUOnYJFfRx1e6tgq/ft3+VsfiY0lk47SSKNtHI9j7hBFarm5uOZyyYARRNlALbv77F32O1bZM3KfO5jGiozHYNch12TfP4r2K73YeK67xmGxR8o5Hsfj4X04mM4tccdu5opp2i2j4PoghuvLmPhd1quWVobQ8u1r2g+98cj5XXpOVk5R8z+WAtkFf136ewoX+HNXYcLFJLvp2bib3bRd+h/K+4cDoG8v3OJtzqqz+PRBvREQEREBERAREQEREBERAREQEREBERAREQEREBERAREQEREBERAREQEREBERAREQEREBERAREQEREBERAREQEREBERAREQEREBERA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510" name="AutoShape 6" descr="data:image/jpeg;base64,/9j/4AAQSkZJRgABAQAAAQABAAD/2wCEAAkGBwgHEhUUEwgWExUWGRcYGRYWGSAgHBgeHyQcGh0hHB8fICghIRwpGyAZITIhJykuLi4xFyAzODQvNygtLisBCgoKBQUFDgUFDisZExkrKysrKysrKysrKysrKysrKysrKysrKysrKysrKysrKysrKysrKysrKysrKysrKysrK//AABEIAJQBQAMBIgACEQEDEQH/xAAbAAEAAgMBAQAAAAAAAAAAAAAABQYCAwQHAf/EADsQAAEEAQMCBQMCBQAJBQAAAAEAAgMRBAUSIRMxBiJBUWEUMnEVgQcjQpGhFiQzc4KxssHRNFJTYnL/xAAUAQEAAAAAAAAAAAAAAAAAAAAA/8QAFBEBAAAAAAAAAAAAAAAAAAAAAP/aAAwDAQACEQMRAD8A9xREQEREBERAREQEREBERAREQEREBERAREQEREBERAREQEREBERAREQEREBERAREQEREBERAREQERU3PyJNf1M4TpC3Hx4WyytaSOs55prXEEEMABNet8oLkirD/AAVpME8E2NisxnRSbnmNu3qt2ubtdVX5i13N/at+f4swsTquGNLLHAS2aSNttjIFuvm3UDztBpBYEUHqvirTNLbA9xe9mQ5rY3xtLmkuBLe3PIHApfdL8S42oTvxziTQysYJA2Vtb2E1ubRNi+K7j2QduZrGmYD2xy6hFG9/2te8Au/AJtdy8/8AB80GsvzuvgvI+se/e8ANZ0dnTBN8Fu0Guw5U63xlpxETzDK2CZzWx5Dm/wAtxdw3m7aD6FwANj3QWNFX9V8W4Olz/Tux5nSmN0jGsjJ6gBApldz/AOFzw+ONNndExuLOXzw9eNojNvbx29L59ePlBaEVU/07wHRSSN0/JeYS4TRti80W37t/O3tzwTY5Cx8X6vosmFFkSiZ8DnRSNMFg3YLLog1ZHCC2oq5rPiWXTcyDGGnvkEsczy5os+TbQaLF/dyfTj3XXh+IcfLyJcYY8gkha17g4ACnXto3zdHt7c0gmEUfomqxazH1GQva3c5o3iidp2kjnkWCL9a4UVpeTpn6lksZHMMjpxOkLyemWglrNguh69ggsqKC0rxPi6q6Pp4svTmDjFMWjY8N70bsfG4C188Xa/J4fZE5uIZTJNDFx2Ae5rSfzR4HqUErlahhYjmtky2Mc80xrnAFx7U0E2efZdKon8QsiJ7NPmdjObWbCacy3gefgAWbPsPdWHSvEmNqE78c4ssMrGiQNlbW9hNbm0TxfFdx7IJpFXv9L9OsHY/ouk6IyKHS33sq7ut3l3VV+q7fFBxRiT9Zkjo9jt4ivftrmqIPZBKIq9i69hY2Pi9PHmk60YMMYFvc1rQfMXGr21yXcri1rXdG1jTJppI5zAN7ZWsBbIwsNOBoginCjygsuTn4eI5rZMtjHPNNa5wBce1NBNnn2XSqN43MOQzS5BH3y8YtLvuAIceT3uu6seo69Bhy9FuPJPKGdR0cQBLWXQLrIAs3Q7mjQ4QSyKt5XjbRseLHn6j3Q5Ja2ORrCRbrIDvUHgiqu+FJaFrEessc5uNJHse6MtlbtdYr09uUEksZZGQguc8NaASSTQAHck+ygc/xZhYnVcMaWWOAls0kbbbGQLdfNuoHnaDSiP4g6qx8WF02uljnyscksFh7QeoB87iBx68oLZp2qafqjS6DNjmANExuDgD80V1ri0zHx4w+RmKY3TO6jw4U4uoNt3ztaB+y7UBERAREQEREBERAVM1nStT0rURqGPjHIZJEIciFpAeACC18e6ga9Wkjtx3VzRBX3a3nZc0LIdKmDC89aSVmwMaAeAHG3OLqHAqr57KB0uDUtFgzcR2lySufJkPhewAslExc4bnf0EF1Hd+RfZX5EHnmpaFn6Xh6XjsxXzuxpoHyOjAoNYDuPJF8ngDk+ylciLK/WGTfQyGIYrojIG8by7eB3vt61StyIKH4d0vOycfUoH4kkByZsl8bngUWyCmngmvlp5XHn6bqfiDS4tOdpkkMo6McjnAbGNjIt7XXTra22gc2Rdcr0hEFP1CDL/WIJxgyOiZjyROkA4DnuaR62RQNmqC+5mLlHWMeVuC/osx5YjIANoc5zXNHe6oHmqCt6IKPpcObG3Vd2myjryPkiBb94MUcYrng7mng1xyorO0zVHaDj4o0uUzsEDXRgCwY3Nc7m9tUDRvlemogp/iEZcedgZTNNlljbHkxvDANzDJ0y3cCRx5SPhc3jfE1OObFysUBk8l4j2uP9MvIdwaJicC+h3G7lXlQ8eh/60cl+fJJQPSidWyGwA4tAFlxruboEgdyg79OwoNNijhjZtZG1rGj2AFBVjCgzI9XyZvoZOk/Hija8jyl7C9xHewORzVK4Ig868LaVm6flQuxsGfEgex5y8WQ3DE/gt6PyXF32cEAXXrPfxCxcvIxo3RYrpnRZGNMY2Vuc2N7XO22QLoH1VnRBSvGBztTbhOZpE52ZUcz2022sbuBJ83fkeXv8Lfk4+XJq7JRhydL6V0JlAFB5duHrfb1qlbkQeZeE9BOHAzCy/Dk0z4XUH77geAba8W+m+hrbdq8+Kf/AEWV/uJv+hylFw61pw1aF0JmLWyeV+3uWH7mg+lji/S0FLhm1eHH0rpY0roDCOsYA0yNOxnT+7sw+ayOe3ZcbNL1ZmmaljHSpurLLkmMHad4lJc3zB1cXTia5916XFGyFoa1gDWgAAdgBwAPhZoKJ4jgzsmDTQzTJnGKeCSQBotjWAtddnk36CyfRatT03KwtTlyH6ZPkQZMUTbgeQ6N0e7h7Q5ttId35pegIgoXiDTHww4EeNoUjGRZUczomBp6bBu3E+ar5B2gkq9RODwCGkXzRFHn3Hus0QUHS4NS0WDNxHaXJK58mQ+F7ACyUTFzhud/QQXUd35F9lq1HQs/TMTS8dmK+d2NNA+R0YFBrAdx5I9TwByV6GiDFjt4BoixdHv+6yREBERAREQEREBERAVS1PMn1XOkw25zoGx4wk3MNOMkji1nPs0NJ2+pPKtqoeDpunya9lE4MZIxseQEsbYfuf5hx93A578BBb8N7cOJjZc5r3sDGPe4gbn0OT7EnmvldD8iFjg0zNDndmkiz+B3K850Lwvomp5+qRyYLC2ObGc1gFNY4s3Eho4BNcmuRfuVF4WE7xFHqDJtWxseb6mXqPliLpog138oscZWbWhgbtIFdz3JQetT5EOMLfM1gurcQOf3Wb3tjBJcAB3J7BebZPVzNWmimy8exiwiH6mLe1zXbuqY272AEuDb5PAA9FpOLBpb9HxJ9Ubk4o+oHUIAjkkZt6IcLcPKC6gSbI9wKCx+G8vIk1LOj/UnTRNjxnxglpDd/V3bdoHHA91aW5MDnFgmaXjktsWPyO688xHY+Dnax9G2MSfTQOa2KuZA2e+B/Ve3ivUe6jdUxcJ2i4c+HG36rdjGGUAdR0znDeC77iXEv3X3F2g9XdLGw0ZADRNE+g7n8fK1uzMVrQ85LAw9nbhtP4PZUfWdK07K13HD8Njg/Emc8Fop5a9m3eP6q+bXBpvh3Rpmau12nsc2KaZsbXCxEDFG89MHhlvJPlr/AAg9OWqTIgiIa6Zoc77QSAXfgeqgv4dyvn0zCc51kwR8n8BUPx7kaZkQ6sWYEW+NzQ+aaQCQSBrNvRbsLqqq8zbO6kHrhexpALgCewvk13pYwTw5AtkrXjtbSCL/AGVA8VYWBqWfpLnwsf1ROHH/AORuxppxH3Nv0PHKxhi/RczV24mO2MjEglaxgAHUqbkNHF8D05oIJb+IGdLjRxOh1R0b2z4zXMY5vmbJIxh3AgnsTVUrc5waLJ4C8jzmeHTpGBKwwmTrYbuodvULzIwykuPmLuXF1/uvVsyGLLjc10bXtc0gtIBDv2PBQRWXqUOsYL5sfOc0Oie9kjKDhQNGnA+o9QtPgXUnZmBhulyw6aSFjzuI3OJFk0q54Aj0qLRWGNkLZX4r95YGh7tode6uTRPr2tQn6Vp+Nomn5DcRjZw/BcJa89l7Gnzd6okV2Qetz5EOMLfM1gurcQOf3W1ecaiX5us5EUs+O2saLotyozI0tcXdUxt3sFkhu7ns0eytngvT/wBKw4Yf1MZQjG0SgUHAEgD7ndu3f0QSz8iFjg0zNDndmkiz+B3KydLGw0ZADRNE+g7n8fK8jwsJ3iKPUGTatjY831MvUfNEXTRBrv5RY4ys2tDA3aQK7nuSp3UdJwMnW8YSYzJN+HKZCWipS1zAC8dnetA2gv8ADNFOA5sgc09i02D+4WMWRDMSGzNcWmnAEHafmuy8unM2kYuvMxGdPpyWxsfGzdFGXloHb1PClvD+jYk02HkR6viNY2F8bYYIdpmY4N4eTKd23aD9vFu90F6flY7O87Rzt5cO/t+fhZGeEO2dVu6r22Lr3rvS8p0zw/o0+Dq5dp0bunNmtZbQemGjcAz/ANlGj5aXTqOmYOJDo2QzHaJ3z4u6bvI/qRnduefM6/k+iD0wZEJNdZti+LHp3WUcscv2vB/BtUDxI+HwdqH1gwg5mZGYXhrRZnbZiHa7kBcz/hF+itnhbR2aFjRxbW7gN0ha0AOkdy80PdxP7UgkZ8mDHrfO1l8DcQL/ABfdQ3jnWJ9CwpZo66g2tZu7BziGtJ+ATagtFgwNWzNUZlwMke17GhsoBDcfYC3bfZpcZCSPX8BVXKjfk+GoXZDRIWvj6b5ACemZQ1h57XHQ/BQenaPpuRhSyuOqvmieIwxjzZY5u7ed3/2tvHptPupdacTFxsJoZHjtjYOzWNDQPwBwtyAiIgIiICIiAiIgLhbo+lsk6o06IS2XdQMbvs8E7qu13Ig4MbRdKxH9SPTYmP587Y2h3PfkC+V9n0bS8iVsz9OidK3tI5jS4e1Ei13Ig4tS0nTdV29fAjm2m29RgdX4sfj+yzzdNwc+PpS4bJI+PI5oLeO3B4XUiDjh0rToHNc3Aja5jdjXBgBa32aa4HJ4Cwx9E0rGlMzNNiZKbuRrGhxvvyBfPr7rvRBxv0nTXydU6fEZQQeoWN32OB5qvstMegaNEHBukwAPFOAjaA4XdO45F88qSRBow8LFwG7YsZkbbJ2saGiz3NDhaJNG0yWR0rtPiMjmljnlg3Fp4IJq6rhdyII46Do7i0nSobZQaem3ygGxt44o88LbFpOmwyGVuBE2Q2TIGNDjfe3VfK7EQRjPD+is6laTCOr/ALSo2+f183HPPKkIo44QGtYGtAoACgB8BZogjo9B0eIPa3S4QJDcgEbaee/mFc8+6O0HR3tDDpMJY0khpjbtBPcgVQJUiiDgzNE0rOaxsumxSNj+xr2NIb2+0EcDgcfC7WMbGAA0ADgAdgPhQnhfXMrWTktlwWwux5uiQ2TeD5WPu9rfRw4pTqDhn0bS8iVsz9OidK3tI5jS4e1Ei1k/SdNfJ1Tp8RlBB6hY3fY4Hmq+y7EQcWHpGm4Li6LT4o3EEFzGNBIPJsgWeeVjg6LpWnlxi02KIv8AuLGNbu+DQ7fC70QRsfh/RYmua3SIA123c0RNAdt5bYqjR7Wknh/RZWta7SIC1u7a0xNIbu5dQqhZ70pJEFemxtT1LKayTCZHiwOEjXB+50zgPINu0bA0knubLW9uVYURBwahoulam5rptNilc3sZGNcR8cjt8Lbm6bgZ4aJcKOUN+0PYHAenFjjhdSINePBDitDGRBjWig1ooAewA7BbERAREQEREBERAREQEREBERAREQEREBERAVX8aatl6fJhxtm6MeRMY5Z+P5Y2ktA3W0FzqFkenuQrQqP/ABGnblS4mJ+ojGdK98okkDTERGBbXsdQkJLmkNsdrvgAh88MZmp6nk57BrL3xY5ZHFKAwtLnN3ODqbTns47GqfyLCjtI1zxFFp8epz6g2SNuNK98DWAbncdM7u93d9h2r5lvDUms9abFOpQzQtiaWz48IYInkkGMt3OYXbfNXpxY5CltH8L42m4f0Tsh08GwxhsgbYabsW0C+/dBBajqWtaHDiZbtRMwlfA2eItaG1KQ24qG4FriOCTYWyXW9Q0fNzI5skyMEAnxY6aN1ktcwkckh+wD4d+6ksTwk2NsMcupSTxY7muijeG92fZvcAC/bxXbsCbIXZrXhzC1ibGneSH4z3ObXZ1gWHfFhrvy0IK7pOtapqsePE7MMeU2eWHI2BtEQ8vdRHYgx1Vf7ZpTwhDlyalqZOpSEMmhG0htOBjBA+2wBfpSseD4ew8LLny2k752sBH9La4JHy6mX/u2+y0Y/hluLly5MeoyME5Y6SIbdrnMG0GyNw44IB9EFa0/E1PJk1Yw6ucfbkuI2saSXCGI+YusbO3AAPfn2tfg3VJtbwcbIkAD5Y2udXa/Wlo0/wANPwfqa1WRxynF7yWs8riGsJbTR/S0Cja1aZ4SbpzMSNmr5GzEJ2tDmgSNIoNlDWgOA7jt3QWVERAREQEREBERAREQEREBERAREQEREBERAREQEREBERAREQERDwgLRmYeLnN2y4zJG99r2hwv8ELOGaKcW2UOHu0gj/CGaMO2b/MQTXwOCf8AI/ugQQxY7Q1kQa0dmtAAH4AWxFjJIyIEueAB3JNAIMkWmDKx8i9mQ19d9rga/ssnTxNcGmUBx7NJFn8BBsRYQzRTi2yBw92mx/hZoCIiAi1vmjjLWl9F10Pf1/5LYgIiICIiAiIgIiICIiAiIgIiICIiAiIgIiICIiAiIgIiICIvjt1Gjz6WggNMnlqOJsmzech26r+19AAH/wDV/ssW5OTnGCRrxG52PK7tY7xdr9P+yl4NOx442xujDw2z5gDZNkn9yT/dbn40DzZhaTVWQLr2/HwgifrM3J6W2YM6kBkPlunDZ257eZdE07srDc8ii+AuIHy212DDxRX+rM4G0eUcD2/Hws/p4duzot21W2hVfjtSDi0oSMY10hYLaxrSOOKHBv1tcevnIE0PTbbtk3ANEj+XYafR1dlMDHgADei2hRAoUK7UPRfXwQvcHGJpcOziBY/B9EEPNqO4QsxxxIyRze3dm2mkO+Tz68LHPzs+LqlsrR04WS7dt8nfYu+3l7qUOnYJFfRx1e6tgq/ft3+VsfiY0lk47SSKNtHI9j7hBFarm5uOZyyYARRNlALbv77F32O1bZM3KfO5jGiozHYNch12TfP4r2K73YeK67xmGxR8o5Hsfj4X04mM4tccdu5opp2i2j4PoghuvLmPhd1quWVobQ8u1r2g+98cj5XXpOVk5R8z+WAtkFf136ewoX+HNXYcLFJLvp2bib3bRd+h/K+4cDoG8v3OJtzqqz+PRBvREQEREBERAREQEREBERAREQEREBERAREQEREBERAREQEREBERAREQEREBERAREQEREBERAREQEREBERAREQEREBERAREQEREBERA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512" name="AutoShape 8" descr="data:image/jpeg;base64,/9j/4AAQSkZJRgABAQAAAQABAAD/2wCEAAkGBwgHEhUUEwgWExUWGRcYGRYWGSAgHBgeHyQcGh0hHB8fICghIRwpGyAZITIhJykuLi4xFyAzODQvNygtLisBCgoKBQUFDgUFDisZExkrKysrKysrKysrKysrKysrKysrKysrKysrKysrKysrKysrKysrKysrKysrKysrKysrK//AABEIAJQBQAMBIgACEQEDEQH/xAAbAAEAAgMBAQAAAAAAAAAAAAAABQYCAwQHAf/EADsQAAEEAQMCBQMCBQAJBQAAAAEAAgMRBAUSIRMxBiJBUWEUMnEVgQcjQpGhFiQzc4KxssHRNFJTYnL/xAAUAQEAAAAAAAAAAAAAAAAAAAAA/8QAFBEBAAAAAAAAAAAAAAAAAAAAAP/aAAwDAQACEQMRAD8A9xREQEREBERAREQEREBERAREQEREBERAREQEREBERAREQEREBERAREQEREBERAREQEREBERAREQERU3PyJNf1M4TpC3Hx4WyytaSOs55prXEEEMABNet8oLkirD/AAVpME8E2NisxnRSbnmNu3qt2ubtdVX5i13N/at+f4swsTquGNLLHAS2aSNttjIFuvm3UDztBpBYEUHqvirTNLbA9xe9mQ5rY3xtLmkuBLe3PIHApfdL8S42oTvxziTQysYJA2Vtb2E1ubRNi+K7j2QduZrGmYD2xy6hFG9/2te8Au/AJtdy8/8AB80GsvzuvgvI+se/e8ANZ0dnTBN8Fu0Guw5U63xlpxETzDK2CZzWx5Dm/wAtxdw3m7aD6FwANj3QWNFX9V8W4Olz/Tux5nSmN0jGsjJ6gBApldz/AOFzw+ONNndExuLOXzw9eNojNvbx29L59ePlBaEVU/07wHRSSN0/JeYS4TRti80W37t/O3tzwTY5Cx8X6vosmFFkSiZ8DnRSNMFg3YLLog1ZHCC2oq5rPiWXTcyDGGnvkEsczy5os+TbQaLF/dyfTj3XXh+IcfLyJcYY8gkha17g4ACnXto3zdHt7c0gmEUfomqxazH1GQva3c5o3iidp2kjnkWCL9a4UVpeTpn6lksZHMMjpxOkLyemWglrNguh69ggsqKC0rxPi6q6Pp4svTmDjFMWjY8N70bsfG4C188Xa/J4fZE5uIZTJNDFx2Ae5rSfzR4HqUErlahhYjmtky2Mc80xrnAFx7U0E2efZdKon8QsiJ7NPmdjObWbCacy3gefgAWbPsPdWHSvEmNqE78c4ssMrGiQNlbW9hNbm0TxfFdx7IJpFXv9L9OsHY/ouk6IyKHS33sq7ut3l3VV+q7fFBxRiT9Zkjo9jt4ivftrmqIPZBKIq9i69hY2Pi9PHmk60YMMYFvc1rQfMXGr21yXcri1rXdG1jTJppI5zAN7ZWsBbIwsNOBoginCjygsuTn4eI5rZMtjHPNNa5wBce1NBNnn2XSqN43MOQzS5BH3y8YtLvuAIceT3uu6seo69Bhy9FuPJPKGdR0cQBLWXQLrIAs3Q7mjQ4QSyKt5XjbRseLHn6j3Q5Ja2ORrCRbrIDvUHgiqu+FJaFrEessc5uNJHse6MtlbtdYr09uUEksZZGQguc8NaASSTQAHck+ygc/xZhYnVcMaWWOAls0kbbbGQLdfNuoHnaDSiP4g6qx8WF02uljnyscksFh7QeoB87iBx68oLZp2qafqjS6DNjmANExuDgD80V1ri0zHx4w+RmKY3TO6jw4U4uoNt3ztaB+y7UBERAREQEREBERAVM1nStT0rURqGPjHIZJEIciFpAeACC18e6ga9Wkjtx3VzRBX3a3nZc0LIdKmDC89aSVmwMaAeAHG3OLqHAqr57KB0uDUtFgzcR2lySufJkPhewAslExc4bnf0EF1Hd+RfZX5EHnmpaFn6Xh6XjsxXzuxpoHyOjAoNYDuPJF8ngDk+ylciLK/WGTfQyGIYrojIG8by7eB3vt61StyIKH4d0vOycfUoH4kkByZsl8bngUWyCmngmvlp5XHn6bqfiDS4tOdpkkMo6McjnAbGNjIt7XXTra22gc2Rdcr0hEFP1CDL/WIJxgyOiZjyROkA4DnuaR62RQNmqC+5mLlHWMeVuC/osx5YjIANoc5zXNHe6oHmqCt6IKPpcObG3Vd2myjryPkiBb94MUcYrng7mng1xyorO0zVHaDj4o0uUzsEDXRgCwY3Nc7m9tUDRvlemogp/iEZcedgZTNNlljbHkxvDANzDJ0y3cCRx5SPhc3jfE1OObFysUBk8l4j2uP9MvIdwaJicC+h3G7lXlQ8eh/60cl+fJJQPSidWyGwA4tAFlxruboEgdyg79OwoNNijhjZtZG1rGj2AFBVjCgzI9XyZvoZOk/Hija8jyl7C9xHewORzVK4Ig868LaVm6flQuxsGfEgex5y8WQ3DE/gt6PyXF32cEAXXrPfxCxcvIxo3RYrpnRZGNMY2Vuc2N7XO22QLoH1VnRBSvGBztTbhOZpE52ZUcz2022sbuBJ83fkeXv8Lfk4+XJq7JRhydL6V0JlAFB5duHrfb1qlbkQeZeE9BOHAzCy/Dk0z4XUH77geAba8W+m+hrbdq8+Kf/AEWV/uJv+hylFw61pw1aF0JmLWyeV+3uWH7mg+lji/S0FLhm1eHH0rpY0roDCOsYA0yNOxnT+7sw+ayOe3ZcbNL1ZmmaljHSpurLLkmMHad4lJc3zB1cXTia5916XFGyFoa1gDWgAAdgBwAPhZoKJ4jgzsmDTQzTJnGKeCSQBotjWAtddnk36CyfRatT03KwtTlyH6ZPkQZMUTbgeQ6N0e7h7Q5ttId35pegIgoXiDTHww4EeNoUjGRZUczomBp6bBu3E+ar5B2gkq9RODwCGkXzRFHn3Hus0QUHS4NS0WDNxHaXJK58mQ+F7ACyUTFzhud/QQXUd35F9lq1HQs/TMTS8dmK+d2NNA+R0YFBrAdx5I9TwByV6GiDFjt4BoixdHv+6yREBERAREQEREBERAVS1PMn1XOkw25zoGx4wk3MNOMkji1nPs0NJ2+pPKtqoeDpunya9lE4MZIxseQEsbYfuf5hx93A578BBb8N7cOJjZc5r3sDGPe4gbn0OT7EnmvldD8iFjg0zNDndmkiz+B3K850Lwvomp5+qRyYLC2ObGc1gFNY4s3Eho4BNcmuRfuVF4WE7xFHqDJtWxseb6mXqPliLpog138oscZWbWhgbtIFdz3JQetT5EOMLfM1gurcQOf3Wb3tjBJcAB3J7BebZPVzNWmimy8exiwiH6mLe1zXbuqY272AEuDb5PAA9FpOLBpb9HxJ9Ubk4o+oHUIAjkkZt6IcLcPKC6gSbI9wKCx+G8vIk1LOj/UnTRNjxnxglpDd/V3bdoHHA91aW5MDnFgmaXjktsWPyO688xHY+Dnax9G2MSfTQOa2KuZA2e+B/Ve3ivUe6jdUxcJ2i4c+HG36rdjGGUAdR0znDeC77iXEv3X3F2g9XdLGw0ZADRNE+g7n8fK1uzMVrQ85LAw9nbhtP4PZUfWdK07K13HD8Njg/Emc8Fop5a9m3eP6q+bXBpvh3Rpmau12nsc2KaZsbXCxEDFG89MHhlvJPlr/AAg9OWqTIgiIa6Zoc77QSAXfgeqgv4dyvn0zCc51kwR8n8BUPx7kaZkQ6sWYEW+NzQ+aaQCQSBrNvRbsLqqq8zbO6kHrhexpALgCewvk13pYwTw5AtkrXjtbSCL/AGVA8VYWBqWfpLnwsf1ROHH/AORuxppxH3Nv0PHKxhi/RczV24mO2MjEglaxgAHUqbkNHF8D05oIJb+IGdLjRxOh1R0b2z4zXMY5vmbJIxh3AgnsTVUrc5waLJ4C8jzmeHTpGBKwwmTrYbuodvULzIwykuPmLuXF1/uvVsyGLLjc10bXtc0gtIBDv2PBQRWXqUOsYL5sfOc0Oie9kjKDhQNGnA+o9QtPgXUnZmBhulyw6aSFjzuI3OJFk0q54Aj0qLRWGNkLZX4r95YGh7tode6uTRPr2tQn6Vp+Nomn5DcRjZw/BcJa89l7Gnzd6okV2Qetz5EOMLfM1gurcQOf3W1ecaiX5us5EUs+O2saLotyozI0tcXdUxt3sFkhu7ns0eytngvT/wBKw4Yf1MZQjG0SgUHAEgD7ndu3f0QSz8iFjg0zNDndmkiz+B3KydLGw0ZADRNE+g7n8fK8jwsJ3iKPUGTatjY831MvUfNEXTRBrv5RY4ys2tDA3aQK7nuSp3UdJwMnW8YSYzJN+HKZCWipS1zAC8dnetA2gv8ADNFOA5sgc09i02D+4WMWRDMSGzNcWmnAEHafmuy8unM2kYuvMxGdPpyWxsfGzdFGXloHb1PClvD+jYk02HkR6viNY2F8bYYIdpmY4N4eTKd23aD9vFu90F6flY7O87Rzt5cO/t+fhZGeEO2dVu6r22Lr3rvS8p0zw/o0+Dq5dp0bunNmtZbQemGjcAz/ANlGj5aXTqOmYOJDo2QzHaJ3z4u6bvI/qRnduefM6/k+iD0wZEJNdZti+LHp3WUcscv2vB/BtUDxI+HwdqH1gwg5mZGYXhrRZnbZiHa7kBcz/hF+itnhbR2aFjRxbW7gN0ha0AOkdy80PdxP7UgkZ8mDHrfO1l8DcQL/ABfdQ3jnWJ9CwpZo66g2tZu7BziGtJ+ATagtFgwNWzNUZlwMke17GhsoBDcfYC3bfZpcZCSPX8BVXKjfk+GoXZDRIWvj6b5ACemZQ1h57XHQ/BQenaPpuRhSyuOqvmieIwxjzZY5u7ed3/2tvHptPupdacTFxsJoZHjtjYOzWNDQPwBwtyAiIgIiICIiAiIgLhbo+lsk6o06IS2XdQMbvs8E7qu13Ig4MbRdKxH9SPTYmP587Y2h3PfkC+V9n0bS8iVsz9OidK3tI5jS4e1Ei13Ig4tS0nTdV29fAjm2m29RgdX4sfj+yzzdNwc+PpS4bJI+PI5oLeO3B4XUiDjh0rToHNc3Aja5jdjXBgBa32aa4HJ4Cwx9E0rGlMzNNiZKbuRrGhxvvyBfPr7rvRBxv0nTXydU6fEZQQeoWN32OB5qvstMegaNEHBukwAPFOAjaA4XdO45F88qSRBow8LFwG7YsZkbbJ2saGiz3NDhaJNG0yWR0rtPiMjmljnlg3Fp4IJq6rhdyII46Do7i0nSobZQaem3ygGxt44o88LbFpOmwyGVuBE2Q2TIGNDjfe3VfK7EQRjPD+is6laTCOr/ALSo2+f183HPPKkIo44QGtYGtAoACgB8BZogjo9B0eIPa3S4QJDcgEbaee/mFc8+6O0HR3tDDpMJY0khpjbtBPcgVQJUiiDgzNE0rOaxsumxSNj+xr2NIb2+0EcDgcfC7WMbGAA0ADgAdgPhQnhfXMrWTktlwWwux5uiQ2TeD5WPu9rfRw4pTqDhn0bS8iVsz9OidK3tI5jS4e1Ei1k/SdNfJ1Tp8RlBB6hY3fY4Hmq+y7EQcWHpGm4Li6LT4o3EEFzGNBIPJsgWeeVjg6LpWnlxi02KIv8AuLGNbu+DQ7fC70QRsfh/RYmua3SIA123c0RNAdt5bYqjR7Wknh/RZWta7SIC1u7a0xNIbu5dQqhZ70pJEFemxtT1LKayTCZHiwOEjXB+50zgPINu0bA0knubLW9uVYURBwahoulam5rptNilc3sZGNcR8cjt8Lbm6bgZ4aJcKOUN+0PYHAenFjjhdSINePBDitDGRBjWig1ooAewA7BbERAREQEREBERAREQEREBERAREQEREBERAVX8aatl6fJhxtm6MeRMY5Z+P5Y2ktA3W0FzqFkenuQrQqP/ABGnblS4mJ+ojGdK98okkDTERGBbXsdQkJLmkNsdrvgAh88MZmp6nk57BrL3xY5ZHFKAwtLnN3ODqbTns47GqfyLCjtI1zxFFp8epz6g2SNuNK98DWAbncdM7u93d9h2r5lvDUms9abFOpQzQtiaWz48IYInkkGMt3OYXbfNXpxY5CltH8L42m4f0Tsh08GwxhsgbYabsW0C+/dBBajqWtaHDiZbtRMwlfA2eItaG1KQ24qG4FriOCTYWyXW9Q0fNzI5skyMEAnxY6aN1ktcwkckh+wD4d+6ksTwk2NsMcupSTxY7muijeG92fZvcAC/bxXbsCbIXZrXhzC1ibGneSH4z3ObXZ1gWHfFhrvy0IK7pOtapqsePE7MMeU2eWHI2BtEQ8vdRHYgx1Vf7ZpTwhDlyalqZOpSEMmhG0htOBjBA+2wBfpSseD4ew8LLny2k752sBH9La4JHy6mX/u2+y0Y/hluLly5MeoyME5Y6SIbdrnMG0GyNw44IB9EFa0/E1PJk1Yw6ucfbkuI2saSXCGI+YusbO3AAPfn2tfg3VJtbwcbIkAD5Y2udXa/Wlo0/wANPwfqa1WRxynF7yWs8riGsJbTR/S0Cja1aZ4SbpzMSNmr5GzEJ2tDmgSNIoNlDWgOA7jt3QWVERAREQEREBERAREQEREBERAREQEREBERAREQEREBERAREQERDwgLRmYeLnN2y4zJG99r2hwv8ELOGaKcW2UOHu0gj/CGaMO2b/MQTXwOCf8AI/ugQQxY7Q1kQa0dmtAAH4AWxFjJIyIEueAB3JNAIMkWmDKx8i9mQ19d9rga/ssnTxNcGmUBx7NJFn8BBsRYQzRTi2yBw92mx/hZoCIiAi1vmjjLWl9F10Pf1/5LYgIiICIiAiIgIiICIiAiIgIiICIiAiIgIiICIiAiIgIiICIvjt1Gjz6WggNMnlqOJsmzech26r+19AAH/wDV/ssW5OTnGCRrxG52PK7tY7xdr9P+yl4NOx442xujDw2z5gDZNkn9yT/dbn40DzZhaTVWQLr2/HwgifrM3J6W2YM6kBkPlunDZ257eZdE07srDc8ii+AuIHy212DDxRX+rM4G0eUcD2/Hws/p4duzot21W2hVfjtSDi0oSMY10hYLaxrSOOKHBv1tcevnIE0PTbbtk3ANEj+XYafR1dlMDHgADei2hRAoUK7UPRfXwQvcHGJpcOziBY/B9EEPNqO4QsxxxIyRze3dm2mkO+Tz68LHPzs+LqlsrR04WS7dt8nfYu+3l7qUOnYJFfRx1e6tgq/ft3+VsfiY0lk47SSKNtHI9j7hBFarm5uOZyyYARRNlALbv77F32O1bZM3KfO5jGiozHYNch12TfP4r2K73YeK67xmGxR8o5Hsfj4X04mM4tccdu5opp2i2j4PoghuvLmPhd1quWVobQ8u1r2g+98cj5XXpOVk5R8z+WAtkFf136ewoX+HNXYcLFJLvp2bib3bRd+h/K+4cDoG8v3OJtzqqz+PRBvREQEREBERAREQEREBERAREQEREBERAREQEREBERAREQEREBERAREQEREBERAREQEREBERAREQEREBERAREQEREBERAREQEREBERA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514" name="AutoShape 10" descr="data:image/jpeg;base64,/9j/4AAQSkZJRgABAQAAAQABAAD/2wCEAAkGBwgHEhUUEwgWExUWGRcYGRYWGSAgHBgeHyQcGh0hHB8fICghIRwpGyAZITIhJykuLi4xFyAzODQvNygtLisBCgoKBQUFDgUFDisZExkrKysrKysrKysrKysrKysrKysrKysrKysrKysrKysrKysrKysrKysrKysrKysrKysrK//AABEIAJQBQAMBIgACEQEDEQH/xAAbAAEAAgMBAQAAAAAAAAAAAAAABQYCAwQHAf/EADsQAAEEAQMCBQMCBQAJBQAAAAEAAgMRBAUSIRMxBiJBUWEUMnEVgQcjQpGhFiQzc4KxssHRNFJTYnL/xAAUAQEAAAAAAAAAAAAAAAAAAAAA/8QAFBEBAAAAAAAAAAAAAAAAAAAAAP/aAAwDAQACEQMRAD8A9xREQEREBERAREQEREBERAREQEREBERAREQEREBERAREQEREBERAREQEREBERAREQEREBERAREQERU3PyJNf1M4TpC3Hx4WyytaSOs55prXEEEMABNet8oLkirD/AAVpME8E2NisxnRSbnmNu3qt2ubtdVX5i13N/at+f4swsTquGNLLHAS2aSNttjIFuvm3UDztBpBYEUHqvirTNLbA9xe9mQ5rY3xtLmkuBLe3PIHApfdL8S42oTvxziTQysYJA2Vtb2E1ubRNi+K7j2QduZrGmYD2xy6hFG9/2te8Au/AJtdy8/8AB80GsvzuvgvI+se/e8ANZ0dnTBN8Fu0Guw5U63xlpxETzDK2CZzWx5Dm/wAtxdw3m7aD6FwANj3QWNFX9V8W4Olz/Tux5nSmN0jGsjJ6gBApldz/AOFzw+ONNndExuLOXzw9eNojNvbx29L59ePlBaEVU/07wHRSSN0/JeYS4TRti80W37t/O3tzwTY5Cx8X6vosmFFkSiZ8DnRSNMFg3YLLog1ZHCC2oq5rPiWXTcyDGGnvkEsczy5os+TbQaLF/dyfTj3XXh+IcfLyJcYY8gkha17g4ACnXto3zdHt7c0gmEUfomqxazH1GQva3c5o3iidp2kjnkWCL9a4UVpeTpn6lksZHMMjpxOkLyemWglrNguh69ggsqKC0rxPi6q6Pp4svTmDjFMWjY8N70bsfG4C188Xa/J4fZE5uIZTJNDFx2Ae5rSfzR4HqUErlahhYjmtky2Mc80xrnAFx7U0E2efZdKon8QsiJ7NPmdjObWbCacy3gefgAWbPsPdWHSvEmNqE78c4ssMrGiQNlbW9hNbm0TxfFdx7IJpFXv9L9OsHY/ouk6IyKHS33sq7ut3l3VV+q7fFBxRiT9Zkjo9jt4ivftrmqIPZBKIq9i69hY2Pi9PHmk60YMMYFvc1rQfMXGr21yXcri1rXdG1jTJppI5zAN7ZWsBbIwsNOBoginCjygsuTn4eI5rZMtjHPNNa5wBce1NBNnn2XSqN43MOQzS5BH3y8YtLvuAIceT3uu6seo69Bhy9FuPJPKGdR0cQBLWXQLrIAs3Q7mjQ4QSyKt5XjbRseLHn6j3Q5Ja2ORrCRbrIDvUHgiqu+FJaFrEessc5uNJHse6MtlbtdYr09uUEksZZGQguc8NaASSTQAHck+ygc/xZhYnVcMaWWOAls0kbbbGQLdfNuoHnaDSiP4g6qx8WF02uljnyscksFh7QeoB87iBx68oLZp2qafqjS6DNjmANExuDgD80V1ri0zHx4w+RmKY3TO6jw4U4uoNt3ztaB+y7UBERAREQEREBERAVM1nStT0rURqGPjHIZJEIciFpAeACC18e6ga9Wkjtx3VzRBX3a3nZc0LIdKmDC89aSVmwMaAeAHG3OLqHAqr57KB0uDUtFgzcR2lySufJkPhewAslExc4bnf0EF1Hd+RfZX5EHnmpaFn6Xh6XjsxXzuxpoHyOjAoNYDuPJF8ngDk+ylciLK/WGTfQyGIYrojIG8by7eB3vt61StyIKH4d0vOycfUoH4kkByZsl8bngUWyCmngmvlp5XHn6bqfiDS4tOdpkkMo6McjnAbGNjIt7XXTra22gc2Rdcr0hEFP1CDL/WIJxgyOiZjyROkA4DnuaR62RQNmqC+5mLlHWMeVuC/osx5YjIANoc5zXNHe6oHmqCt6IKPpcObG3Vd2myjryPkiBb94MUcYrng7mng1xyorO0zVHaDj4o0uUzsEDXRgCwY3Nc7m9tUDRvlemogp/iEZcedgZTNNlljbHkxvDANzDJ0y3cCRx5SPhc3jfE1OObFysUBk8l4j2uP9MvIdwaJicC+h3G7lXlQ8eh/60cl+fJJQPSidWyGwA4tAFlxruboEgdyg79OwoNNijhjZtZG1rGj2AFBVjCgzI9XyZvoZOk/Hija8jyl7C9xHewORzVK4Ig868LaVm6flQuxsGfEgex5y8WQ3DE/gt6PyXF32cEAXXrPfxCxcvIxo3RYrpnRZGNMY2Vuc2N7XO22QLoH1VnRBSvGBztTbhOZpE52ZUcz2022sbuBJ83fkeXv8Lfk4+XJq7JRhydL6V0JlAFB5duHrfb1qlbkQeZeE9BOHAzCy/Dk0z4XUH77geAba8W+m+hrbdq8+Kf/AEWV/uJv+hylFw61pw1aF0JmLWyeV+3uWH7mg+lji/S0FLhm1eHH0rpY0roDCOsYA0yNOxnT+7sw+ayOe3ZcbNL1ZmmaljHSpurLLkmMHad4lJc3zB1cXTia5916XFGyFoa1gDWgAAdgBwAPhZoKJ4jgzsmDTQzTJnGKeCSQBotjWAtddnk36CyfRatT03KwtTlyH6ZPkQZMUTbgeQ6N0e7h7Q5ttId35pegIgoXiDTHww4EeNoUjGRZUczomBp6bBu3E+ar5B2gkq9RODwCGkXzRFHn3Hus0QUHS4NS0WDNxHaXJK58mQ+F7ACyUTFzhud/QQXUd35F9lq1HQs/TMTS8dmK+d2NNA+R0YFBrAdx5I9TwByV6GiDFjt4BoixdHv+6yREBERAREQEREBERAVS1PMn1XOkw25zoGx4wk3MNOMkji1nPs0NJ2+pPKtqoeDpunya9lE4MZIxseQEsbYfuf5hx93A578BBb8N7cOJjZc5r3sDGPe4gbn0OT7EnmvldD8iFjg0zNDndmkiz+B3K850Lwvomp5+qRyYLC2ObGc1gFNY4s3Eho4BNcmuRfuVF4WE7xFHqDJtWxseb6mXqPliLpog138oscZWbWhgbtIFdz3JQetT5EOMLfM1gurcQOf3Wb3tjBJcAB3J7BebZPVzNWmimy8exiwiH6mLe1zXbuqY272AEuDb5PAA9FpOLBpb9HxJ9Ubk4o+oHUIAjkkZt6IcLcPKC6gSbI9wKCx+G8vIk1LOj/UnTRNjxnxglpDd/V3bdoHHA91aW5MDnFgmaXjktsWPyO688xHY+Dnax9G2MSfTQOa2KuZA2e+B/Ve3ivUe6jdUxcJ2i4c+HG36rdjGGUAdR0znDeC77iXEv3X3F2g9XdLGw0ZADRNE+g7n8fK1uzMVrQ85LAw9nbhtP4PZUfWdK07K13HD8Njg/Emc8Fop5a9m3eP6q+bXBpvh3Rpmau12nsc2KaZsbXCxEDFG89MHhlvJPlr/AAg9OWqTIgiIa6Zoc77QSAXfgeqgv4dyvn0zCc51kwR8n8BUPx7kaZkQ6sWYEW+NzQ+aaQCQSBrNvRbsLqqq8zbO6kHrhexpALgCewvk13pYwTw5AtkrXjtbSCL/AGVA8VYWBqWfpLnwsf1ROHH/AORuxppxH3Nv0PHKxhi/RczV24mO2MjEglaxgAHUqbkNHF8D05oIJb+IGdLjRxOh1R0b2z4zXMY5vmbJIxh3AgnsTVUrc5waLJ4C8jzmeHTpGBKwwmTrYbuodvULzIwykuPmLuXF1/uvVsyGLLjc10bXtc0gtIBDv2PBQRWXqUOsYL5sfOc0Oie9kjKDhQNGnA+o9QtPgXUnZmBhulyw6aSFjzuI3OJFk0q54Aj0qLRWGNkLZX4r95YGh7tode6uTRPr2tQn6Vp+Nomn5DcRjZw/BcJa89l7Gnzd6okV2Qetz5EOMLfM1gurcQOf3W1ecaiX5us5EUs+O2saLotyozI0tcXdUxt3sFkhu7ns0eytngvT/wBKw4Yf1MZQjG0SgUHAEgD7ndu3f0QSz8iFjg0zNDndmkiz+B3KydLGw0ZADRNE+g7n8fK8jwsJ3iKPUGTatjY831MvUfNEXTRBrv5RY4ys2tDA3aQK7nuSp3UdJwMnW8YSYzJN+HKZCWipS1zAC8dnetA2gv8ADNFOA5sgc09i02D+4WMWRDMSGzNcWmnAEHafmuy8unM2kYuvMxGdPpyWxsfGzdFGXloHb1PClvD+jYk02HkR6viNY2F8bYYIdpmY4N4eTKd23aD9vFu90F6flY7O87Rzt5cO/t+fhZGeEO2dVu6r22Lr3rvS8p0zw/o0+Dq5dp0bunNmtZbQemGjcAz/ANlGj5aXTqOmYOJDo2QzHaJ3z4u6bvI/qRnduefM6/k+iD0wZEJNdZti+LHp3WUcscv2vB/BtUDxI+HwdqH1gwg5mZGYXhrRZnbZiHa7kBcz/hF+itnhbR2aFjRxbW7gN0ha0AOkdy80PdxP7UgkZ8mDHrfO1l8DcQL/ABfdQ3jnWJ9CwpZo66g2tZu7BziGtJ+ATagtFgwNWzNUZlwMke17GhsoBDcfYC3bfZpcZCSPX8BVXKjfk+GoXZDRIWvj6b5ACemZQ1h57XHQ/BQenaPpuRhSyuOqvmieIwxjzZY5u7ed3/2tvHptPupdacTFxsJoZHjtjYOzWNDQPwBwtyAiIgIiICIiAiIgLhbo+lsk6o06IS2XdQMbvs8E7qu13Ig4MbRdKxH9SPTYmP587Y2h3PfkC+V9n0bS8iVsz9OidK3tI5jS4e1Ei13Ig4tS0nTdV29fAjm2m29RgdX4sfj+yzzdNwc+PpS4bJI+PI5oLeO3B4XUiDjh0rToHNc3Aja5jdjXBgBa32aa4HJ4Cwx9E0rGlMzNNiZKbuRrGhxvvyBfPr7rvRBxv0nTXydU6fEZQQeoWN32OB5qvstMegaNEHBukwAPFOAjaA4XdO45F88qSRBow8LFwG7YsZkbbJ2saGiz3NDhaJNG0yWR0rtPiMjmljnlg3Fp4IJq6rhdyII46Do7i0nSobZQaem3ygGxt44o88LbFpOmwyGVuBE2Q2TIGNDjfe3VfK7EQRjPD+is6laTCOr/ALSo2+f183HPPKkIo44QGtYGtAoACgB8BZogjo9B0eIPa3S4QJDcgEbaee/mFc8+6O0HR3tDDpMJY0khpjbtBPcgVQJUiiDgzNE0rOaxsumxSNj+xr2NIb2+0EcDgcfC7WMbGAA0ADgAdgPhQnhfXMrWTktlwWwux5uiQ2TeD5WPu9rfRw4pTqDhn0bS8iVsz9OidK3tI5jS4e1Ei1k/SdNfJ1Tp8RlBB6hY3fY4Hmq+y7EQcWHpGm4Li6LT4o3EEFzGNBIPJsgWeeVjg6LpWnlxi02KIv8AuLGNbu+DQ7fC70QRsfh/RYmua3SIA123c0RNAdt5bYqjR7Wknh/RZWta7SIC1u7a0xNIbu5dQqhZ70pJEFemxtT1LKayTCZHiwOEjXB+50zgPINu0bA0knubLW9uVYURBwahoulam5rptNilc3sZGNcR8cjt8Lbm6bgZ4aJcKOUN+0PYHAenFjjhdSINePBDitDGRBjWig1ooAewA7BbERAREQEREBERAREQEREBERAREQEREBERAVX8aatl6fJhxtm6MeRMY5Z+P5Y2ktA3W0FzqFkenuQrQqP/ABGnblS4mJ+ojGdK98okkDTERGBbXsdQkJLmkNsdrvgAh88MZmp6nk57BrL3xY5ZHFKAwtLnN3ODqbTns47GqfyLCjtI1zxFFp8epz6g2SNuNK98DWAbncdM7u93d9h2r5lvDUms9abFOpQzQtiaWz48IYInkkGMt3OYXbfNXpxY5CltH8L42m4f0Tsh08GwxhsgbYabsW0C+/dBBajqWtaHDiZbtRMwlfA2eItaG1KQ24qG4FriOCTYWyXW9Q0fNzI5skyMEAnxY6aN1ktcwkckh+wD4d+6ksTwk2NsMcupSTxY7muijeG92fZvcAC/bxXbsCbIXZrXhzC1ibGneSH4z3ObXZ1gWHfFhrvy0IK7pOtapqsePE7MMeU2eWHI2BtEQ8vdRHYgx1Vf7ZpTwhDlyalqZOpSEMmhG0htOBjBA+2wBfpSseD4ew8LLny2k752sBH9La4JHy6mX/u2+y0Y/hluLly5MeoyME5Y6SIbdrnMG0GyNw44IB9EFa0/E1PJk1Yw6ucfbkuI2saSXCGI+YusbO3AAPfn2tfg3VJtbwcbIkAD5Y2udXa/Wlo0/wANPwfqa1WRxynF7yWs8riGsJbTR/S0Cja1aZ4SbpzMSNmr5GzEJ2tDmgSNIoNlDWgOA7jt3QWVERAREQEREBERAREQEREBERAREQEREBERAREQEREBERAREQERDwgLRmYeLnN2y4zJG99r2hwv8ELOGaKcW2UOHu0gj/CGaMO2b/MQTXwOCf8AI/ugQQxY7Q1kQa0dmtAAH4AWxFjJIyIEueAB3JNAIMkWmDKx8i9mQ19d9rga/ssnTxNcGmUBx7NJFn8BBsRYQzRTi2yBw92mx/hZoCIiAi1vmjjLWl9F10Pf1/5LYgIiICIiAiIgIiICIiAiIgIiICIiAiIgIiICIiAiIgIiICIvjt1Gjz6WggNMnlqOJsmzech26r+19AAH/wDV/ssW5OTnGCRrxG52PK7tY7xdr9P+yl4NOx442xujDw2z5gDZNkn9yT/dbn40DzZhaTVWQLr2/HwgifrM3J6W2YM6kBkPlunDZ257eZdE07srDc8ii+AuIHy212DDxRX+rM4G0eUcD2/Hws/p4duzot21W2hVfjtSDi0oSMY10hYLaxrSOOKHBv1tcevnIE0PTbbtk3ANEj+XYafR1dlMDHgADei2hRAoUK7UPRfXwQvcHGJpcOziBY/B9EEPNqO4QsxxxIyRze3dm2mkO+Tz68LHPzs+LqlsrR04WS7dt8nfYu+3l7qUOnYJFfRx1e6tgq/ft3+VsfiY0lk47SSKNtHI9j7hBFarm5uOZyyYARRNlALbv77F32O1bZM3KfO5jGiozHYNch12TfP4r2K73YeK67xmGxR8o5Hsfj4X04mM4tccdu5opp2i2j4PoghuvLmPhd1quWVobQ8u1r2g+98cj5XXpOVk5R8z+WAtkFf136ewoX+HNXYcLFJLvp2bib3bRd+h/K+4cDoG8v3OJtzqqz+PRBvREQEREBERAREQEREBERAREQEREBERAREQEREBERAREQEREBERAREQEREBERAREQEREBERAREQEREBERAREQEREBERAREQEREBERA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1516" name="AutoShape 12" descr="data:image/jpeg;base64,/9j/4AAQSkZJRgABAQAAAQABAAD/2wCEAAkGBwgHEhUUEwgWExUWGRcYGRYWGSAgHBgeHyQcGh0hHB8fICghIRwpGyAZITIhJykuLi4xFyAzODQvNygtLisBCgoKBQUFDgUFDisZExkrKysrKysrKysrKysrKysrKysrKysrKysrKysrKysrKysrKysrKysrKysrKysrKysrK//AABEIAJQBQAMBIgACEQEDEQH/xAAbAAEAAgMBAQAAAAAAAAAAAAAABQYCAwQHAf/EADsQAAEEAQMCBQMCBQAJBQAAAAEAAgMRBAUSIRMxBiJBUWEUMnEVgQcjQpGhFiQzc4KxssHRNFJTYnL/xAAUAQEAAAAAAAAAAAAAAAAAAAAA/8QAFBEBAAAAAAAAAAAAAAAAAAAAAP/aAAwDAQACEQMRAD8A9xREQEREBERAREQEREBERAREQEREBERAREQEREBERAREQEREBERAREQEREBERAREQEREBERAREQERU3PyJNf1M4TpC3Hx4WyytaSOs55prXEEEMABNet8oLkirD/AAVpME8E2NisxnRSbnmNu3qt2ubtdVX5i13N/at+f4swsTquGNLLHAS2aSNttjIFuvm3UDztBpBYEUHqvirTNLbA9xe9mQ5rY3xtLmkuBLe3PIHApfdL8S42oTvxziTQysYJA2Vtb2E1ubRNi+K7j2QduZrGmYD2xy6hFG9/2te8Au/AJtdy8/8AB80GsvzuvgvI+se/e8ANZ0dnTBN8Fu0Guw5U63xlpxETzDK2CZzWx5Dm/wAtxdw3m7aD6FwANj3QWNFX9V8W4Olz/Tux5nSmN0jGsjJ6gBApldz/AOFzw+ONNndExuLOXzw9eNojNvbx29L59ePlBaEVU/07wHRSSN0/JeYS4TRti80W37t/O3tzwTY5Cx8X6vosmFFkSiZ8DnRSNMFg3YLLog1ZHCC2oq5rPiWXTcyDGGnvkEsczy5os+TbQaLF/dyfTj3XXh+IcfLyJcYY8gkha17g4ACnXto3zdHt7c0gmEUfomqxazH1GQva3c5o3iidp2kjnkWCL9a4UVpeTpn6lksZHMMjpxOkLyemWglrNguh69ggsqKC0rxPi6q6Pp4svTmDjFMWjY8N70bsfG4C188Xa/J4fZE5uIZTJNDFx2Ae5rSfzR4HqUErlahhYjmtky2Mc80xrnAFx7U0E2efZdKon8QsiJ7NPmdjObWbCacy3gefgAWbPsPdWHSvEmNqE78c4ssMrGiQNlbW9hNbm0TxfFdx7IJpFXv9L9OsHY/ouk6IyKHS33sq7ut3l3VV+q7fFBxRiT9Zkjo9jt4ivftrmqIPZBKIq9i69hY2Pi9PHmk60YMMYFvc1rQfMXGr21yXcri1rXdG1jTJppI5zAN7ZWsBbIwsNOBoginCjygsuTn4eI5rZMtjHPNNa5wBce1NBNnn2XSqN43MOQzS5BH3y8YtLvuAIceT3uu6seo69Bhy9FuPJPKGdR0cQBLWXQLrIAs3Q7mjQ4QSyKt5XjbRseLHn6j3Q5Ja2ORrCRbrIDvUHgiqu+FJaFrEessc5uNJHse6MtlbtdYr09uUEksZZGQguc8NaASSTQAHck+ygc/xZhYnVcMaWWOAls0kbbbGQLdfNuoHnaDSiP4g6qx8WF02uljnyscksFh7QeoB87iBx68oLZp2qafqjS6DNjmANExuDgD80V1ri0zHx4w+RmKY3TO6jw4U4uoNt3ztaB+y7UBERAREQEREBERAVM1nStT0rURqGPjHIZJEIciFpAeACC18e6ga9Wkjtx3VzRBX3a3nZc0LIdKmDC89aSVmwMaAeAHG3OLqHAqr57KB0uDUtFgzcR2lySufJkPhewAslExc4bnf0EF1Hd+RfZX5EHnmpaFn6Xh6XjsxXzuxpoHyOjAoNYDuPJF8ngDk+ylciLK/WGTfQyGIYrojIG8by7eB3vt61StyIKH4d0vOycfUoH4kkByZsl8bngUWyCmngmvlp5XHn6bqfiDS4tOdpkkMo6McjnAbGNjIt7XXTra22gc2Rdcr0hEFP1CDL/WIJxgyOiZjyROkA4DnuaR62RQNmqC+5mLlHWMeVuC/osx5YjIANoc5zXNHe6oHmqCt6IKPpcObG3Vd2myjryPkiBb94MUcYrng7mng1xyorO0zVHaDj4o0uUzsEDXRgCwY3Nc7m9tUDRvlemogp/iEZcedgZTNNlljbHkxvDANzDJ0y3cCRx5SPhc3jfE1OObFysUBk8l4j2uP9MvIdwaJicC+h3G7lXlQ8eh/60cl+fJJQPSidWyGwA4tAFlxruboEgdyg79OwoNNijhjZtZG1rGj2AFBVjCgzI9XyZvoZOk/Hija8jyl7C9xHewORzVK4Ig868LaVm6flQuxsGfEgex5y8WQ3DE/gt6PyXF32cEAXXrPfxCxcvIxo3RYrpnRZGNMY2Vuc2N7XO22QLoH1VnRBSvGBztTbhOZpE52ZUcz2022sbuBJ83fkeXv8Lfk4+XJq7JRhydL6V0JlAFB5duHrfb1qlbkQeZeE9BOHAzCy/Dk0z4XUH77geAba8W+m+hrbdq8+Kf/AEWV/uJv+hylFw61pw1aF0JmLWyeV+3uWH7mg+lji/S0FLhm1eHH0rpY0roDCOsYA0yNOxnT+7sw+ayOe3ZcbNL1ZmmaljHSpurLLkmMHad4lJc3zB1cXTia5916XFGyFoa1gDWgAAdgBwAPhZoKJ4jgzsmDTQzTJnGKeCSQBotjWAtddnk36CyfRatT03KwtTlyH6ZPkQZMUTbgeQ6N0e7h7Q5ttId35pegIgoXiDTHww4EeNoUjGRZUczomBp6bBu3E+ar5B2gkq9RODwCGkXzRFHn3Hus0QUHS4NS0WDNxHaXJK58mQ+F7ACyUTFzhud/QQXUd35F9lq1HQs/TMTS8dmK+d2NNA+R0YFBrAdx5I9TwByV6GiDFjt4BoixdHv+6yREBERAREQEREBERAVS1PMn1XOkw25zoGx4wk3MNOMkji1nPs0NJ2+pPKtqoeDpunya9lE4MZIxseQEsbYfuf5hx93A578BBb8N7cOJjZc5r3sDGPe4gbn0OT7EnmvldD8iFjg0zNDndmkiz+B3K850Lwvomp5+qRyYLC2ObGc1gFNY4s3Eho4BNcmuRfuVF4WE7xFHqDJtWxseb6mXqPliLpog138oscZWbWhgbtIFdz3JQetT5EOMLfM1gurcQOf3Wb3tjBJcAB3J7BebZPVzNWmimy8exiwiH6mLe1zXbuqY272AEuDb5PAA9FpOLBpb9HxJ9Ubk4o+oHUIAjkkZt6IcLcPKC6gSbI9wKCx+G8vIk1LOj/UnTRNjxnxglpDd/V3bdoHHA91aW5MDnFgmaXjktsWPyO688xHY+Dnax9G2MSfTQOa2KuZA2e+B/Ve3ivUe6jdUxcJ2i4c+HG36rdjGGUAdR0znDeC77iXEv3X3F2g9XdLGw0ZADRNE+g7n8fK1uzMVrQ85LAw9nbhtP4PZUfWdK07K13HD8Njg/Emc8Fop5a9m3eP6q+bXBpvh3Rpmau12nsc2KaZsbXCxEDFG89MHhlvJPlr/AAg9OWqTIgiIa6Zoc77QSAXfgeqgv4dyvn0zCc51kwR8n8BUPx7kaZkQ6sWYEW+NzQ+aaQCQSBrNvRbsLqqq8zbO6kHrhexpALgCewvk13pYwTw5AtkrXjtbSCL/AGVA8VYWBqWfpLnwsf1ROHH/AORuxppxH3Nv0PHKxhi/RczV24mO2MjEglaxgAHUqbkNHF8D05oIJb+IGdLjRxOh1R0b2z4zXMY5vmbJIxh3AgnsTVUrc5waLJ4C8jzmeHTpGBKwwmTrYbuodvULzIwykuPmLuXF1/uvVsyGLLjc10bXtc0gtIBDv2PBQRWXqUOsYL5sfOc0Oie9kjKDhQNGnA+o9QtPgXUnZmBhulyw6aSFjzuI3OJFk0q54Aj0qLRWGNkLZX4r95YGh7tode6uTRPr2tQn6Vp+Nomn5DcRjZw/BcJa89l7Gnzd6okV2Qetz5EOMLfM1gurcQOf3W1ecaiX5us5EUs+O2saLotyozI0tcXdUxt3sFkhu7ns0eytngvT/wBKw4Yf1MZQjG0SgUHAEgD7ndu3f0QSz8iFjg0zNDndmkiz+B3KydLGw0ZADRNE+g7n8fK8jwsJ3iKPUGTatjY831MvUfNEXTRBrv5RY4ys2tDA3aQK7nuSp3UdJwMnW8YSYzJN+HKZCWipS1zAC8dnetA2gv8ADNFOA5sgc09i02D+4WMWRDMSGzNcWmnAEHafmuy8unM2kYuvMxGdPpyWxsfGzdFGXloHb1PClvD+jYk02HkR6viNY2F8bYYIdpmY4N4eTKd23aD9vFu90F6flY7O87Rzt5cO/t+fhZGeEO2dVu6r22Lr3rvS8p0zw/o0+Dq5dp0bunNmtZbQemGjcAz/ANlGj5aXTqOmYOJDo2QzHaJ3z4u6bvI/qRnduefM6/k+iD0wZEJNdZti+LHp3WUcscv2vB/BtUDxI+HwdqH1gwg5mZGYXhrRZnbZiHa7kBcz/hF+itnhbR2aFjRxbW7gN0ha0AOkdy80PdxP7UgkZ8mDHrfO1l8DcQL/ABfdQ3jnWJ9CwpZo66g2tZu7BziGtJ+ATagtFgwNWzNUZlwMke17GhsoBDcfYC3bfZpcZCSPX8BVXKjfk+GoXZDRIWvj6b5ACemZQ1h57XHQ/BQenaPpuRhSyuOqvmieIwxjzZY5u7ed3/2tvHptPupdacTFxsJoZHjtjYOzWNDQPwBwtyAiIgIiICIiAiIgLhbo+lsk6o06IS2XdQMbvs8E7qu13Ig4MbRdKxH9SPTYmP587Y2h3PfkC+V9n0bS8iVsz9OidK3tI5jS4e1Ei13Ig4tS0nTdV29fAjm2m29RgdX4sfj+yzzdNwc+PpS4bJI+PI5oLeO3B4XUiDjh0rToHNc3Aja5jdjXBgBa32aa4HJ4Cwx9E0rGlMzNNiZKbuRrGhxvvyBfPr7rvRBxv0nTXydU6fEZQQeoWN32OB5qvstMegaNEHBukwAPFOAjaA4XdO45F88qSRBow8LFwG7YsZkbbJ2saGiz3NDhaJNG0yWR0rtPiMjmljnlg3Fp4IJq6rhdyII46Do7i0nSobZQaem3ygGxt44o88LbFpOmwyGVuBE2Q2TIGNDjfe3VfK7EQRjPD+is6laTCOr/ALSo2+f183HPPKkIo44QGtYGtAoACgB8BZogjo9B0eIPa3S4QJDcgEbaee/mFc8+6O0HR3tDDpMJY0khpjbtBPcgVQJUiiDgzNE0rOaxsumxSNj+xr2NIb2+0EcDgcfC7WMbGAA0ADgAdgPhQnhfXMrWTktlwWwux5uiQ2TeD5WPu9rfRw4pTqDhn0bS8iVsz9OidK3tI5jS4e1Ei1k/SdNfJ1Tp8RlBB6hY3fY4Hmq+y7EQcWHpGm4Li6LT4o3EEFzGNBIPJsgWeeVjg6LpWnlxi02KIv8AuLGNbu+DQ7fC70QRsfh/RYmua3SIA123c0RNAdt5bYqjR7Wknh/RZWta7SIC1u7a0xNIbu5dQqhZ70pJEFemxtT1LKayTCZHiwOEjXB+50zgPINu0bA0knubLW9uVYURBwahoulam5rptNilc3sZGNcR8cjt8Lbm6bgZ4aJcKOUN+0PYHAenFjjhdSINePBDitDGRBjWig1ooAewA7BbERAREQEREBERAREQEREBERAREQEREBERAVX8aatl6fJhxtm6MeRMY5Z+P5Y2ktA3W0FzqFkenuQrQqP/ABGnblS4mJ+ojGdK98okkDTERGBbXsdQkJLmkNsdrvgAh88MZmp6nk57BrL3xY5ZHFKAwtLnN3ODqbTns47GqfyLCjtI1zxFFp8epz6g2SNuNK98DWAbncdM7u93d9h2r5lvDUms9abFOpQzQtiaWz48IYInkkGMt3OYXbfNXpxY5CltH8L42m4f0Tsh08GwxhsgbYabsW0C+/dBBajqWtaHDiZbtRMwlfA2eItaG1KQ24qG4FriOCTYWyXW9Q0fNzI5skyMEAnxY6aN1ktcwkckh+wD4d+6ksTwk2NsMcupSTxY7muijeG92fZvcAC/bxXbsCbIXZrXhzC1ibGneSH4z3ObXZ1gWHfFhrvy0IK7pOtapqsePE7MMeU2eWHI2BtEQ8vdRHYgx1Vf7ZpTwhDlyalqZOpSEMmhG0htOBjBA+2wBfpSseD4ew8LLny2k752sBH9La4JHy6mX/u2+y0Y/hluLly5MeoyME5Y6SIbdrnMG0GyNw44IB9EFa0/E1PJk1Yw6ucfbkuI2saSXCGI+YusbO3AAPfn2tfg3VJtbwcbIkAD5Y2udXa/Wlo0/wANPwfqa1WRxynF7yWs8riGsJbTR/S0Cja1aZ4SbpzMSNmr5GzEJ2tDmgSNIoNlDWgOA7jt3QWVERAREQEREBERAREQEREBERAREQEREBERAREQEREBERAREQERDwgLRmYeLnN2y4zJG99r2hwv8ELOGaKcW2UOHu0gj/CGaMO2b/MQTXwOCf8AI/ugQQxY7Q1kQa0dmtAAH4AWxFjJIyIEueAB3JNAIMkWmDKx8i9mQ19d9rga/ssnTxNcGmUBx7NJFn8BBsRYQzRTi2yBw92mx/hZoCIiAi1vmjjLWl9F10Pf1/5LYgIiICIiAiIgIiICIiAiIgIiICIiAiIgIiICIiAiIgIiICIvjt1Gjz6WggNMnlqOJsmzech26r+19AAH/wDV/ssW5OTnGCRrxG52PK7tY7xdr9P+yl4NOx442xujDw2z5gDZNkn9yT/dbn40DzZhaTVWQLr2/HwgifrM3J6W2YM6kBkPlunDZ257eZdE07srDc8ii+AuIHy212DDxRX+rM4G0eUcD2/Hws/p4duzot21W2hVfjtSDi0oSMY10hYLaxrSOOKHBv1tcevnIE0PTbbtk3ANEj+XYafR1dlMDHgADei2hRAoUK7UPRfXwQvcHGJpcOziBY/B9EEPNqO4QsxxxIyRze3dm2mkO+Tz68LHPzs+LqlsrR04WS7dt8nfYu+3l7qUOnYJFfRx1e6tgq/ft3+VsfiY0lk47SSKNtHI9j7hBFarm5uOZyyYARRNlALbv77F32O1bZM3KfO5jGiozHYNch12TfP4r2K73YeK67xmGxR8o5Hsfj4X04mM4tccdu5opp2i2j4PoghuvLmPhd1quWVobQ8u1r2g+98cj5XXpOVk5R8z+WAtkFf136ewoX+HNXYcLFJLvp2bib3bRd+h/K+4cDoG8v3OJtzqqz+PRBvREQEREBERAREQEREBERAREQEREBERAREQEREBERAREQEREBERAREQEREBERAREQEREBERAREQEREBERAREQEREBERAREQEREBERAREQEREBERAREQEREBERAREQEREBERAREQEREBERAREQEREBERAREQEREH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08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searchquotes.com/sof/images/picture_quotes/34205_20130411_132035_149138_630486266977451_1845018411_n_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93976"/>
            <a:ext cx="4283968" cy="33200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Conformity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120" y="1456488"/>
            <a:ext cx="5076056" cy="6264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dirty="0"/>
              <a:t>	We often conform when we are in strange situations, around people we don’t know well or situations that are new to us. Known as informational social influence</a:t>
            </a:r>
          </a:p>
          <a:p>
            <a:pPr>
              <a:buNone/>
            </a:pPr>
            <a:endParaRPr lang="en-AU" dirty="0"/>
          </a:p>
          <a:p>
            <a:pPr>
              <a:buNone/>
            </a:pPr>
            <a:r>
              <a:rPr lang="en-AU" dirty="0"/>
              <a:t>Can you think of examples where you have had to conform?</a:t>
            </a:r>
          </a:p>
        </p:txBody>
      </p:sp>
    </p:spTree>
    <p:extLst>
      <p:ext uri="{BB962C8B-B14F-4D97-AF65-F5344CB8AC3E}">
        <p14:creationId xmlns:p14="http://schemas.microsoft.com/office/powerpoint/2010/main" val="329324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theoccidentalobserver.net/wp-content/uploads/2013/01/non-conform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"/>
            <a:ext cx="9192004" cy="68940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10058400" cy="1609344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Group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568" y="3933057"/>
            <a:ext cx="7467600" cy="26971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Has an effect on conformity</a:t>
            </a:r>
          </a:p>
          <a:p>
            <a:r>
              <a:rPr lang="en-AU" dirty="0">
                <a:solidFill>
                  <a:schemeClr val="tx1"/>
                </a:solidFill>
              </a:rPr>
              <a:t>Increases with group size up to a group of 3-5.</a:t>
            </a:r>
          </a:p>
          <a:p>
            <a:r>
              <a:rPr lang="en-AU" dirty="0">
                <a:solidFill>
                  <a:schemeClr val="tx1"/>
                </a:solidFill>
              </a:rPr>
              <a:t>After that increasing group size has little effect</a:t>
            </a:r>
          </a:p>
        </p:txBody>
      </p:sp>
    </p:spTree>
    <p:extLst>
      <p:ext uri="{BB962C8B-B14F-4D97-AF65-F5344CB8AC3E}">
        <p14:creationId xmlns:p14="http://schemas.microsoft.com/office/powerpoint/2010/main" val="228750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EDA246F5EDF44990EF1F823EE566B" ma:contentTypeVersion="16" ma:contentTypeDescription="Create a new document." ma:contentTypeScope="" ma:versionID="43e60fd8f19eee7f02d29cc54755084f">
  <xsd:schema xmlns:xsd="http://www.w3.org/2001/XMLSchema" xmlns:xs="http://www.w3.org/2001/XMLSchema" xmlns:p="http://schemas.microsoft.com/office/2006/metadata/properties" xmlns:ns2="9ac3b3d7-8084-44b7-8d3c-511df799526c" xmlns:ns3="60d5b9fb-5920-4ce4-b420-2ac6c6a90c67" targetNamespace="http://schemas.microsoft.com/office/2006/metadata/properties" ma:root="true" ma:fieldsID="0decafca0d7c096b8738d11dd7428f39" ns2:_="" ns3:_="">
    <xsd:import namespace="9ac3b3d7-8084-44b7-8d3c-511df799526c"/>
    <xsd:import namespace="60d5b9fb-5920-4ce4-b420-2ac6c6a90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3b3d7-8084-44b7-8d3c-511df799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5b9fb-5920-4ce4-b420-2ac6c6a90c6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19353c5-8b60-40e2-b9a7-2c12cde6c7fc}" ma:internalName="TaxCatchAll" ma:showField="CatchAllData" ma:web="60d5b9fb-5920-4ce4-b420-2ac6c6a90c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d5b9fb-5920-4ce4-b420-2ac6c6a90c67" xsi:nil="true"/>
    <lcf76f155ced4ddcb4097134ff3c332f xmlns="9ac3b3d7-8084-44b7-8d3c-511df799526c">
      <Terms xmlns="http://schemas.microsoft.com/office/infopath/2007/PartnerControls"/>
    </lcf76f155ced4ddcb4097134ff3c332f>
    <SharedWithUsers xmlns="60d5b9fb-5920-4ce4-b420-2ac6c6a90c67">
      <UserInfo>
        <DisplayName/>
        <AccountId xsi:nil="true"/>
        <AccountType/>
      </UserInfo>
    </SharedWithUsers>
    <MediaLengthInSeconds xmlns="9ac3b3d7-8084-44b7-8d3c-511df799526c" xsi:nil="true"/>
  </documentManagement>
</p:properties>
</file>

<file path=customXml/itemProps1.xml><?xml version="1.0" encoding="utf-8"?>
<ds:datastoreItem xmlns:ds="http://schemas.openxmlformats.org/officeDocument/2006/customXml" ds:itemID="{70F4C998-0EE5-4FFD-93C2-EEA80273132B}"/>
</file>

<file path=customXml/itemProps2.xml><?xml version="1.0" encoding="utf-8"?>
<ds:datastoreItem xmlns:ds="http://schemas.openxmlformats.org/officeDocument/2006/customXml" ds:itemID="{5840F030-5182-4350-BB66-F68C2B0EF44E}"/>
</file>

<file path=customXml/itemProps3.xml><?xml version="1.0" encoding="utf-8"?>
<ds:datastoreItem xmlns:ds="http://schemas.openxmlformats.org/officeDocument/2006/customXml" ds:itemID="{9972A89E-33F0-4CEE-BA0B-9260FA2D91AC}"/>
</file>

<file path=docProps/app.xml><?xml version="1.0" encoding="utf-8"?>
<Properties xmlns="http://schemas.openxmlformats.org/officeDocument/2006/extended-properties" xmlns:vt="http://schemas.openxmlformats.org/officeDocument/2006/docPropsVTypes">
  <Template>{5B82F95B-742E-FE44-99D0-F6DC7395A1D7}tf10001070</Template>
  <TotalTime>80</TotalTime>
  <Words>433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Influences on group behavior </vt:lpstr>
      <vt:lpstr>Social Psychology Glossary</vt:lpstr>
      <vt:lpstr>Peer Pressure </vt:lpstr>
      <vt:lpstr>Social Influence</vt:lpstr>
      <vt:lpstr>Peer groups</vt:lpstr>
      <vt:lpstr>Peer pressure</vt:lpstr>
      <vt:lpstr>Conformity – (Asch 1955)</vt:lpstr>
      <vt:lpstr>Conformity</vt:lpstr>
      <vt:lpstr>Group size</vt:lpstr>
      <vt:lpstr>Degree of unanimity</vt:lpstr>
      <vt:lpstr>Asch’s line judgement task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Muneeba Ali</dc:creator>
  <cp:lastModifiedBy>Muneeba Ali</cp:lastModifiedBy>
  <cp:revision>5</cp:revision>
  <dcterms:created xsi:type="dcterms:W3CDTF">2020-11-26T04:27:15Z</dcterms:created>
  <dcterms:modified xsi:type="dcterms:W3CDTF">2020-11-26T06:27:08Z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0x0101002F8EDA246F5EDF44990EF1F823EE566B</vt:lpwstr>
  </property>
  <property fmtid="{D5CDD505-2E9C-101B-9397-08002B2CF9AE}" pid="3" name="Order">
    <vt:r8>1066700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