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66" r:id="rId5"/>
    <p:sldId id="265" r:id="rId6"/>
    <p:sldId id="262" r:id="rId7"/>
    <p:sldId id="263" r:id="rId8"/>
    <p:sldId id="264" r:id="rId9"/>
    <p:sldId id="267" r:id="rId10"/>
    <p:sldId id="268" r:id="rId11"/>
    <p:sldId id="269" r:id="rId12"/>
    <p:sldId id="276" r:id="rId13"/>
    <p:sldId id="270" r:id="rId14"/>
    <p:sldId id="271" r:id="rId15"/>
    <p:sldId id="272" r:id="rId16"/>
    <p:sldId id="273" r:id="rId17"/>
    <p:sldId id="274" r:id="rId18"/>
    <p:sldId id="28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395AE-5FEA-4C27-8713-870A84697633}" type="datetimeFigureOut">
              <a:rPr lang="en-AU" smtClean="0"/>
              <a:t>9/05/2023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55AA1-ECDF-4BCE-AFF7-292A3F3AE920}" type="slidenum">
              <a:rPr lang="en-AU" smtClean="0"/>
              <a:t>‹#›</a:t>
            </a:fld>
            <a:endParaRPr lang="en-AU"/>
          </a:p>
        </p:txBody>
      </p:sp>
    </p:spTree>
    <p:extLst>
      <p:ext uri="{BB962C8B-B14F-4D97-AF65-F5344CB8AC3E}">
        <p14:creationId xmlns:p14="http://schemas.microsoft.com/office/powerpoint/2010/main" val="3134532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495EF49-3CEF-49E1-A8BA-CDBBCC53D6FE}" type="datetime1">
              <a:rPr lang="en-US" smtClean="0"/>
              <a:t>5/9/2023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s-ES"/>
              <a:t>12 GHB JULIA NICOLAO</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3B5E1-4CE1-4B28-B405-3D0979D2306A}" type="datetime1">
              <a:rPr lang="en-US" smtClean="0"/>
              <a:t>5/9/2023</a:t>
            </a:fld>
            <a:endParaRPr lang="en-US" dirty="0"/>
          </a:p>
        </p:txBody>
      </p:sp>
      <p:sp>
        <p:nvSpPr>
          <p:cNvPr id="5" name="Footer Placeholder 4"/>
          <p:cNvSpPr>
            <a:spLocks noGrp="1"/>
          </p:cNvSpPr>
          <p:nvPr>
            <p:ph type="ftr" sz="quarter" idx="11"/>
          </p:nvPr>
        </p:nvSpPr>
        <p:spPr/>
        <p:txBody>
          <a:bodyPr/>
          <a:lstStyle/>
          <a:p>
            <a:r>
              <a:rPr lang="es-ES"/>
              <a:t>12 GHB JULIA NICOLAO</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35D8985-1BC6-4D95-A479-871B329E8D16}" type="datetime1">
              <a:rPr lang="en-US" smtClean="0"/>
              <a:t>5/9/2023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s-ES"/>
              <a:t>12 GHB JULIA NICOLAO</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B41A78-7F82-42D1-8049-C56F74B266C2}" type="datetime1">
              <a:rPr lang="en-US" smtClean="0"/>
              <a:t>5/9/2023</a:t>
            </a:fld>
            <a:endParaRPr lang="en-US" dirty="0"/>
          </a:p>
        </p:txBody>
      </p:sp>
      <p:sp>
        <p:nvSpPr>
          <p:cNvPr id="5" name="Footer Placeholder 4"/>
          <p:cNvSpPr>
            <a:spLocks noGrp="1"/>
          </p:cNvSpPr>
          <p:nvPr>
            <p:ph type="ftr" sz="quarter" idx="11"/>
          </p:nvPr>
        </p:nvSpPr>
        <p:spPr/>
        <p:txBody>
          <a:bodyPr/>
          <a:lstStyle/>
          <a:p>
            <a:r>
              <a:rPr lang="es-ES"/>
              <a:t>12 GHB JULIA NICOLAO</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1583D51-537D-472A-8C8B-105F885FF577}" type="datetime1">
              <a:rPr lang="en-US" smtClean="0"/>
              <a:t>5/9/2023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s-ES"/>
              <a:t>12 GHB JULIA NICOLAO</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7E088C-7A24-4BB7-9EC9-BB3700E7D872}" type="datetime1">
              <a:rPr lang="en-US" smtClean="0"/>
              <a:t>5/9/2023</a:t>
            </a:fld>
            <a:endParaRPr lang="en-US" dirty="0"/>
          </a:p>
        </p:txBody>
      </p:sp>
      <p:sp>
        <p:nvSpPr>
          <p:cNvPr id="6" name="Footer Placeholder 5"/>
          <p:cNvSpPr>
            <a:spLocks noGrp="1"/>
          </p:cNvSpPr>
          <p:nvPr>
            <p:ph type="ftr" sz="quarter" idx="11"/>
          </p:nvPr>
        </p:nvSpPr>
        <p:spPr/>
        <p:txBody>
          <a:bodyPr/>
          <a:lstStyle/>
          <a:p>
            <a:r>
              <a:rPr lang="es-ES"/>
              <a:t>12 GHB JULIA NICOLAO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F40AE2-5240-40D7-A8C7-48BA2D7BA736}" type="datetime1">
              <a:rPr lang="en-US" smtClean="0"/>
              <a:t>5/9/2023</a:t>
            </a:fld>
            <a:endParaRPr lang="en-US" dirty="0"/>
          </a:p>
        </p:txBody>
      </p:sp>
      <p:sp>
        <p:nvSpPr>
          <p:cNvPr id="8" name="Footer Placeholder 7"/>
          <p:cNvSpPr>
            <a:spLocks noGrp="1"/>
          </p:cNvSpPr>
          <p:nvPr>
            <p:ph type="ftr" sz="quarter" idx="11"/>
          </p:nvPr>
        </p:nvSpPr>
        <p:spPr/>
        <p:txBody>
          <a:bodyPr/>
          <a:lstStyle/>
          <a:p>
            <a:r>
              <a:rPr lang="es-ES"/>
              <a:t>12 GHB JULIA NICOLAO</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1B150BA-4717-4C1B-87E7-22A3F7AFDCCA}" type="datetime1">
              <a:rPr lang="en-US" smtClean="0"/>
              <a:t>5/9/2023</a:t>
            </a:fld>
            <a:endParaRPr lang="en-US" dirty="0"/>
          </a:p>
        </p:txBody>
      </p:sp>
      <p:sp>
        <p:nvSpPr>
          <p:cNvPr id="4" name="Footer Placeholder 3"/>
          <p:cNvSpPr>
            <a:spLocks noGrp="1"/>
          </p:cNvSpPr>
          <p:nvPr>
            <p:ph type="ftr" sz="quarter" idx="11"/>
          </p:nvPr>
        </p:nvSpPr>
        <p:spPr/>
        <p:txBody>
          <a:bodyPr/>
          <a:lstStyle/>
          <a:p>
            <a:r>
              <a:rPr lang="es-ES"/>
              <a:t>12 GHB JULIA NICOLAO</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28D443-E46E-4C14-81D0-B7362D2175CD}" type="datetime1">
              <a:rPr lang="en-US" smtClean="0"/>
              <a:t>5/9/2023</a:t>
            </a:fld>
            <a:endParaRPr lang="en-US" dirty="0"/>
          </a:p>
        </p:txBody>
      </p:sp>
      <p:sp>
        <p:nvSpPr>
          <p:cNvPr id="3" name="Footer Placeholder 2"/>
          <p:cNvSpPr>
            <a:spLocks noGrp="1"/>
          </p:cNvSpPr>
          <p:nvPr>
            <p:ph type="ftr" sz="quarter" idx="11"/>
          </p:nvPr>
        </p:nvSpPr>
        <p:spPr/>
        <p:txBody>
          <a:bodyPr/>
          <a:lstStyle/>
          <a:p>
            <a:r>
              <a:rPr lang="es-ES"/>
              <a:t>12 GHB JULIA NICOLAO</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4CDB8EBC-D2CC-425A-8609-5D55D4F5798E}" type="datetime1">
              <a:rPr lang="en-US" smtClean="0"/>
              <a:t>5/9/2023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s-ES"/>
              <a:t>12 GHB JULIA NICOLAO</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61957-6DE8-4F60-9A1C-6388D4C5D80E}" type="datetime1">
              <a:rPr lang="en-US" smtClean="0"/>
              <a:t>5/9/2023</a:t>
            </a:fld>
            <a:endParaRPr lang="en-US" dirty="0"/>
          </a:p>
        </p:txBody>
      </p:sp>
      <p:sp>
        <p:nvSpPr>
          <p:cNvPr id="6" name="Footer Placeholder 5"/>
          <p:cNvSpPr>
            <a:spLocks noGrp="1"/>
          </p:cNvSpPr>
          <p:nvPr>
            <p:ph type="ftr" sz="quarter" idx="11"/>
          </p:nvPr>
        </p:nvSpPr>
        <p:spPr/>
        <p:txBody>
          <a:bodyPr/>
          <a:lstStyle/>
          <a:p>
            <a:r>
              <a:rPr lang="es-ES"/>
              <a:t>12 GHB JULIA NICOLAO</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0099D36-76D7-42A9-A101-6E0A5E8439D6}" type="datetime1">
              <a:rPr lang="en-US" smtClean="0"/>
              <a:t>5/9/2023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s-ES"/>
              <a:t>12 GHB JULIA NICOLAO</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2C17-ED11-4EF8-99DC-080C42DAAA82}"/>
              </a:ext>
            </a:extLst>
          </p:cNvPr>
          <p:cNvSpPr>
            <a:spLocks noGrp="1"/>
          </p:cNvSpPr>
          <p:nvPr>
            <p:ph type="ctrTitle"/>
          </p:nvPr>
        </p:nvSpPr>
        <p:spPr/>
        <p:txBody>
          <a:bodyPr>
            <a:normAutofit/>
          </a:bodyPr>
          <a:lstStyle/>
          <a:p>
            <a:r>
              <a:rPr lang="en-AU" sz="4400" dirty="0"/>
              <a:t>The Nervous System</a:t>
            </a:r>
          </a:p>
        </p:txBody>
      </p:sp>
      <p:sp>
        <p:nvSpPr>
          <p:cNvPr id="3" name="Subtitle 2">
            <a:extLst>
              <a:ext uri="{FF2B5EF4-FFF2-40B4-BE49-F238E27FC236}">
                <a16:creationId xmlns:a16="http://schemas.microsoft.com/office/drawing/2014/main" id="{DB66C7D4-8143-4255-8345-6923717829FC}"/>
              </a:ext>
            </a:extLst>
          </p:cNvPr>
          <p:cNvSpPr>
            <a:spLocks noGrp="1"/>
          </p:cNvSpPr>
          <p:nvPr>
            <p:ph type="subTitle" idx="1"/>
          </p:nvPr>
        </p:nvSpPr>
        <p:spPr/>
        <p:txBody>
          <a:bodyPr/>
          <a:lstStyle/>
          <a:p>
            <a:r>
              <a:rPr lang="en-AU" dirty="0"/>
              <a:t>Year 10 Psychology</a:t>
            </a:r>
          </a:p>
        </p:txBody>
      </p:sp>
    </p:spTree>
    <p:extLst>
      <p:ext uri="{BB962C8B-B14F-4D97-AF65-F5344CB8AC3E}">
        <p14:creationId xmlns:p14="http://schemas.microsoft.com/office/powerpoint/2010/main" val="2228011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Autonomic control</a:t>
            </a:r>
          </a:p>
        </p:txBody>
      </p:sp>
      <p:sp>
        <p:nvSpPr>
          <p:cNvPr id="3" name="Content Placeholder 2"/>
          <p:cNvSpPr>
            <a:spLocks noGrp="1"/>
          </p:cNvSpPr>
          <p:nvPr>
            <p:ph idx="1"/>
          </p:nvPr>
        </p:nvSpPr>
        <p:spPr/>
        <p:txBody>
          <a:bodyPr>
            <a:normAutofit/>
          </a:bodyPr>
          <a:lstStyle/>
          <a:p>
            <a:r>
              <a:rPr lang="en-US" sz="2800" dirty="0"/>
              <a:t>Parasympathetic: Rest and Digest </a:t>
            </a:r>
            <a:r>
              <a:rPr lang="mr-IN" sz="2800" dirty="0"/>
              <a:t>–</a:t>
            </a:r>
            <a:r>
              <a:rPr lang="en-US" sz="2800" dirty="0"/>
              <a:t> Uses acetylcholine (neurotransmitter)</a:t>
            </a:r>
          </a:p>
          <a:p>
            <a:r>
              <a:rPr lang="en-US" sz="2800" dirty="0"/>
              <a:t>Sympathetic: Fight or flight </a:t>
            </a:r>
            <a:r>
              <a:rPr lang="mr-IN" sz="2800" dirty="0"/>
              <a:t>–</a:t>
            </a:r>
            <a:r>
              <a:rPr lang="en-US" sz="2800" dirty="0"/>
              <a:t> Uses noradrenaline (neurotransmitter)</a:t>
            </a:r>
          </a:p>
        </p:txBody>
      </p:sp>
    </p:spTree>
    <p:extLst>
      <p:ext uri="{BB962C8B-B14F-4D97-AF65-F5344CB8AC3E}">
        <p14:creationId xmlns:p14="http://schemas.microsoft.com/office/powerpoint/2010/main" val="151175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brain</a:t>
            </a:r>
          </a:p>
        </p:txBody>
      </p:sp>
      <p:sp>
        <p:nvSpPr>
          <p:cNvPr id="3" name="Content Placeholder 2"/>
          <p:cNvSpPr>
            <a:spLocks noGrp="1"/>
          </p:cNvSpPr>
          <p:nvPr>
            <p:ph idx="1"/>
          </p:nvPr>
        </p:nvSpPr>
        <p:spPr>
          <a:xfrm>
            <a:off x="581192" y="1755904"/>
            <a:ext cx="4189591" cy="4008791"/>
          </a:xfrm>
        </p:spPr>
        <p:txBody>
          <a:bodyPr>
            <a:normAutofit/>
          </a:bodyPr>
          <a:lstStyle/>
          <a:p>
            <a:pPr marL="285750" indent="-285750">
              <a:buFont typeface="Arial" panose="020B0604020202020204" pitchFamily="34" charset="0"/>
              <a:buChar char="•"/>
            </a:pPr>
            <a:r>
              <a:rPr lang="en-US" sz="2400" dirty="0"/>
              <a:t>The human brain contains about 100 billion neurons, and has an average volume of 1200–1400 </a:t>
            </a:r>
            <a:r>
              <a:rPr lang="en-US" sz="2400" dirty="0" err="1"/>
              <a:t>mL.</a:t>
            </a:r>
            <a:endParaRPr lang="en-US" sz="2400" dirty="0"/>
          </a:p>
          <a:p>
            <a:pPr marL="285750" indent="-285750">
              <a:buFont typeface="Arial" panose="020B0604020202020204" pitchFamily="34" charset="0"/>
              <a:buChar char="•"/>
            </a:pPr>
            <a:r>
              <a:rPr lang="en-US" sz="2400" dirty="0"/>
              <a:t>The brain controls and regulates body functions. </a:t>
            </a:r>
          </a:p>
        </p:txBody>
      </p:sp>
      <p:pic>
        <p:nvPicPr>
          <p:cNvPr id="5122" name="Picture 2" descr="explain the structure human brain with a labelled diagram - Brainly.in">
            <a:extLst>
              <a:ext uri="{FF2B5EF4-FFF2-40B4-BE49-F238E27FC236}">
                <a16:creationId xmlns:a16="http://schemas.microsoft.com/office/drawing/2014/main" id="{CAFBEA01-49EB-4641-8770-C759AA92D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9067" y="2027583"/>
            <a:ext cx="6031741" cy="4456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28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Lobes of the brain</a:t>
            </a:r>
          </a:p>
        </p:txBody>
      </p:sp>
      <p:pic>
        <p:nvPicPr>
          <p:cNvPr id="4" name="Picture 2" descr="Image result for lobes of the brain">
            <a:extLst>
              <a:ext uri="{FF2B5EF4-FFF2-40B4-BE49-F238E27FC236}">
                <a16:creationId xmlns:a16="http://schemas.microsoft.com/office/drawing/2014/main" id="{CBD742BF-A7AD-4D9D-A378-45609AD64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4231" y="2068072"/>
            <a:ext cx="8303538" cy="4670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40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cerebrum</a:t>
            </a:r>
          </a:p>
        </p:txBody>
      </p:sp>
      <p:sp>
        <p:nvSpPr>
          <p:cNvPr id="3" name="Content Placeholder 2"/>
          <p:cNvSpPr>
            <a:spLocks noGrp="1"/>
          </p:cNvSpPr>
          <p:nvPr>
            <p:ph idx="1"/>
          </p:nvPr>
        </p:nvSpPr>
        <p:spPr/>
        <p:txBody>
          <a:bodyPr>
            <a:normAutofit/>
          </a:bodyPr>
          <a:lstStyle/>
          <a:p>
            <a:pPr marL="285750" indent="-285750">
              <a:buFont typeface="Arial" panose="020B0604020202020204" pitchFamily="34" charset="0"/>
              <a:buChar char="•"/>
            </a:pPr>
            <a:r>
              <a:rPr lang="en-US" sz="2000" dirty="0"/>
              <a:t>It occupies more than 80% of the brain</a:t>
            </a:r>
          </a:p>
          <a:p>
            <a:pPr marL="285750" indent="-285750">
              <a:buFont typeface="Arial" panose="020B0604020202020204" pitchFamily="34" charset="0"/>
              <a:buChar char="•"/>
            </a:pPr>
            <a:r>
              <a:rPr lang="en-US" sz="2000" dirty="0"/>
              <a:t>Controls your conscious thoughts and the intentional (voluntary) movements of everybody part.</a:t>
            </a:r>
          </a:p>
          <a:p>
            <a:pPr marL="285750" indent="-285750">
              <a:buFont typeface="Arial" panose="020B0604020202020204" pitchFamily="34" charset="0"/>
              <a:buChar char="•"/>
            </a:pPr>
            <a:r>
              <a:rPr lang="en-US" sz="2000" dirty="0"/>
              <a:t>Also receives sensory messages from all parts of your body such as the sounds you hear and the light you see.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Made up of two parts - right and left cerebral hemispheres. When you are performing an intended and voluntary action such as walking or hitting a ball, the right hemisphere controls the left side of your body and the left hemisphere controls the right side of your body </a:t>
            </a:r>
          </a:p>
          <a:p>
            <a:endParaRPr lang="en-US" dirty="0"/>
          </a:p>
        </p:txBody>
      </p:sp>
    </p:spTree>
    <p:extLst>
      <p:ext uri="{BB962C8B-B14F-4D97-AF65-F5344CB8AC3E}">
        <p14:creationId xmlns:p14="http://schemas.microsoft.com/office/powerpoint/2010/main" val="911063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cerebellum</a:t>
            </a:r>
            <a:endParaRPr lang="en-US" dirty="0"/>
          </a:p>
        </p:txBody>
      </p:sp>
      <p:sp>
        <p:nvSpPr>
          <p:cNvPr id="3" name="Content Placeholder 2"/>
          <p:cNvSpPr>
            <a:spLocks noGrp="1"/>
          </p:cNvSpPr>
          <p:nvPr>
            <p:ph idx="1"/>
          </p:nvPr>
        </p:nvSpPr>
        <p:spPr>
          <a:xfrm>
            <a:off x="405602" y="2582229"/>
            <a:ext cx="6027952" cy="3484914"/>
          </a:xfrm>
        </p:spPr>
        <p:txBody>
          <a:bodyPr>
            <a:normAutofit fontScale="92500" lnSpcReduction="10000"/>
          </a:bodyPr>
          <a:lstStyle/>
          <a:p>
            <a:pPr marL="285750" indent="-285750">
              <a:buFont typeface="Arial" panose="020B0604020202020204" pitchFamily="34" charset="0"/>
              <a:buChar char="•"/>
            </a:pPr>
            <a:r>
              <a:rPr lang="en-AU" sz="2400" dirty="0"/>
              <a:t>Located at the base of the cerebrum, above the pons</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AU" sz="2400" dirty="0"/>
              <a:t>Responsible for movement, balance and coordination</a:t>
            </a:r>
          </a:p>
          <a:p>
            <a:pPr marL="285750" indent="-285750">
              <a:buFont typeface="Arial" panose="020B0604020202020204" pitchFamily="34" charset="0"/>
              <a:buChar char="•"/>
            </a:pPr>
            <a:endParaRPr lang="en-AU" sz="2400" dirty="0"/>
          </a:p>
          <a:p>
            <a:pPr marL="285750" indent="-285750">
              <a:buFont typeface="Arial" panose="020B0604020202020204" pitchFamily="34" charset="0"/>
              <a:buChar char="•"/>
            </a:pPr>
            <a:r>
              <a:rPr lang="en-US" sz="2400" dirty="0"/>
              <a:t>People who suffer from damaged cerebellums often struggle to keep their balance and maintaining proper muscle coordination.</a:t>
            </a:r>
            <a:endParaRPr lang="en-AU" sz="2400" dirty="0"/>
          </a:p>
          <a:p>
            <a:endParaRPr lang="en-US" dirty="0"/>
          </a:p>
        </p:txBody>
      </p:sp>
      <p:pic>
        <p:nvPicPr>
          <p:cNvPr id="4" name="Picture 2" descr="Image result for where is the cerebellum located">
            <a:extLst>
              <a:ext uri="{FF2B5EF4-FFF2-40B4-BE49-F238E27FC236}">
                <a16:creationId xmlns:a16="http://schemas.microsoft.com/office/drawing/2014/main" id="{9EE5B16A-3159-4F42-806D-75A0B117F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3554" y="2373885"/>
            <a:ext cx="4948444" cy="3256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065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hypothalamus</a:t>
            </a:r>
          </a:p>
        </p:txBody>
      </p:sp>
      <p:sp>
        <p:nvSpPr>
          <p:cNvPr id="3" name="Content Placeholder 2"/>
          <p:cNvSpPr>
            <a:spLocks noGrp="1"/>
          </p:cNvSpPr>
          <p:nvPr>
            <p:ph idx="1"/>
          </p:nvPr>
        </p:nvSpPr>
        <p:spPr/>
        <p:txBody>
          <a:bodyPr>
            <a:normAutofit fontScale="85000" lnSpcReduction="20000"/>
          </a:bodyPr>
          <a:lstStyle/>
          <a:p>
            <a:r>
              <a:rPr lang="en-US" sz="2200" dirty="0"/>
              <a:t>The hypothalamus is a small area of your brain. It’s very important in controlling the balance of your bodily functions. It controls the release of hormones from the pituitary gland.</a:t>
            </a:r>
          </a:p>
          <a:p>
            <a:endParaRPr lang="en-US" sz="2200" dirty="0"/>
          </a:p>
          <a:p>
            <a:r>
              <a:rPr lang="en-US" sz="2200" dirty="0"/>
              <a:t>While it’s very small, the hypothalamus plays a crucial role in many important functions, including:</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Releasing hormones</a:t>
            </a:r>
          </a:p>
          <a:p>
            <a:pPr marL="285750" indent="-285750">
              <a:buFont typeface="Arial" panose="020B0604020202020204" pitchFamily="34" charset="0"/>
              <a:buChar char="•"/>
            </a:pPr>
            <a:r>
              <a:rPr lang="en-US" sz="2200" dirty="0"/>
              <a:t>Regulating body temperature</a:t>
            </a:r>
          </a:p>
          <a:p>
            <a:pPr marL="285750" indent="-285750">
              <a:buFont typeface="Arial" panose="020B0604020202020204" pitchFamily="34" charset="0"/>
              <a:buChar char="•"/>
            </a:pPr>
            <a:r>
              <a:rPr lang="en-US" sz="2200" dirty="0"/>
              <a:t>Maintaining daily physiological cycles</a:t>
            </a:r>
          </a:p>
          <a:p>
            <a:pPr marL="285750" indent="-285750">
              <a:buFont typeface="Arial" panose="020B0604020202020204" pitchFamily="34" charset="0"/>
              <a:buChar char="•"/>
            </a:pPr>
            <a:r>
              <a:rPr lang="en-US" sz="2200" dirty="0"/>
              <a:t>Controlling appetite</a:t>
            </a:r>
          </a:p>
          <a:p>
            <a:pPr marL="285750" indent="-285750">
              <a:buFont typeface="Arial" panose="020B0604020202020204" pitchFamily="34" charset="0"/>
              <a:buChar char="•"/>
            </a:pPr>
            <a:r>
              <a:rPr lang="en-US" sz="2200" dirty="0"/>
              <a:t>Regulating emotional responses</a:t>
            </a:r>
          </a:p>
          <a:p>
            <a:endParaRPr lang="en-US" dirty="0"/>
          </a:p>
        </p:txBody>
      </p:sp>
      <p:pic>
        <p:nvPicPr>
          <p:cNvPr id="4" name="Picture 2" descr="Image result for where is the hypothalamus located">
            <a:extLst>
              <a:ext uri="{FF2B5EF4-FFF2-40B4-BE49-F238E27FC236}">
                <a16:creationId xmlns:a16="http://schemas.microsoft.com/office/drawing/2014/main" id="{FA751FD3-F741-4F3F-A582-A7FAF6C554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707" y="4200939"/>
            <a:ext cx="3241695" cy="2343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0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Pituitary gland</a:t>
            </a:r>
          </a:p>
        </p:txBody>
      </p:sp>
      <p:sp>
        <p:nvSpPr>
          <p:cNvPr id="3" name="Content Placeholder 2"/>
          <p:cNvSpPr>
            <a:spLocks noGrp="1"/>
          </p:cNvSpPr>
          <p:nvPr>
            <p:ph idx="1"/>
          </p:nvPr>
        </p:nvSpPr>
        <p:spPr>
          <a:xfrm>
            <a:off x="581193" y="2180496"/>
            <a:ext cx="5806356" cy="4776895"/>
          </a:xfrm>
        </p:spPr>
        <p:txBody>
          <a:bodyPr/>
          <a:lstStyle/>
          <a:p>
            <a:pPr marL="285750" indent="-285750">
              <a:buFont typeface="Arial" panose="020B0604020202020204" pitchFamily="34" charset="0"/>
              <a:buChar char="•"/>
            </a:pPr>
            <a:r>
              <a:rPr lang="en-US" sz="2400" dirty="0"/>
              <a:t>The pituitary gland is a part of your endocrine system.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Its main function is to secrete hormones into your bloodstream. These hormones can affect other organs and glands, including your thyroid, reproductive organs and adrenal glands.</a:t>
            </a:r>
          </a:p>
          <a:p>
            <a:pPr marL="285750" indent="-285750">
              <a:buFont typeface="Arial" panose="020B0604020202020204" pitchFamily="34" charset="0"/>
              <a:buChar char="•"/>
            </a:pPr>
            <a:endParaRPr lang="en-US" dirty="0"/>
          </a:p>
          <a:p>
            <a:endParaRPr lang="en-US" dirty="0"/>
          </a:p>
        </p:txBody>
      </p:sp>
      <p:pic>
        <p:nvPicPr>
          <p:cNvPr id="4" name="Picture 2" descr="Image result for pituitary glands">
            <a:extLst>
              <a:ext uri="{FF2B5EF4-FFF2-40B4-BE49-F238E27FC236}">
                <a16:creationId xmlns:a16="http://schemas.microsoft.com/office/drawing/2014/main" id="{080F38DD-8E58-41EB-979A-EE4DFBF29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6818" y="2385391"/>
            <a:ext cx="5333942" cy="3426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0338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brain stem</a:t>
            </a:r>
          </a:p>
        </p:txBody>
      </p:sp>
      <p:sp>
        <p:nvSpPr>
          <p:cNvPr id="3" name="Content Placeholder 2"/>
          <p:cNvSpPr>
            <a:spLocks noGrp="1"/>
          </p:cNvSpPr>
          <p:nvPr>
            <p:ph idx="1"/>
          </p:nvPr>
        </p:nvSpPr>
        <p:spPr>
          <a:xfrm>
            <a:off x="278295" y="2110305"/>
            <a:ext cx="11029615" cy="4357176"/>
          </a:xfrm>
        </p:spPr>
        <p:txBody>
          <a:bodyPr>
            <a:normAutofit lnSpcReduction="10000"/>
          </a:bodyPr>
          <a:lstStyle/>
          <a:p>
            <a:pPr marL="285750" indent="-285750">
              <a:buFont typeface="Arial" panose="020B0604020202020204" pitchFamily="34" charset="0"/>
              <a:buChar char="•"/>
            </a:pPr>
            <a:r>
              <a:rPr lang="en-US" dirty="0">
                <a:solidFill>
                  <a:schemeClr val="tx1"/>
                </a:solidFill>
              </a:rPr>
              <a:t>The brain stem sits mostly inside the brain. </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 brain stem is made up of three major parts </a:t>
            </a:r>
          </a:p>
          <a:p>
            <a:pPr marL="285750" indent="-285750">
              <a:buFont typeface="Arial" panose="020B0604020202020204" pitchFamily="34" charset="0"/>
              <a:buChar char="•"/>
            </a:pPr>
            <a:r>
              <a:rPr lang="en-US" dirty="0">
                <a:solidFill>
                  <a:schemeClr val="tx1"/>
                </a:solidFill>
              </a:rPr>
              <a:t>– the medulla, </a:t>
            </a:r>
          </a:p>
          <a:p>
            <a:pPr marL="285750" indent="-285750">
              <a:buFont typeface="Arial" panose="020B0604020202020204" pitchFamily="34" charset="0"/>
              <a:buChar char="•"/>
            </a:pPr>
            <a:r>
              <a:rPr lang="en-US" dirty="0">
                <a:solidFill>
                  <a:schemeClr val="tx1"/>
                </a:solidFill>
              </a:rPr>
              <a:t>- the pons </a:t>
            </a:r>
          </a:p>
          <a:p>
            <a:pPr marL="285750" indent="-285750">
              <a:buFont typeface="Arial" panose="020B0604020202020204" pitchFamily="34" charset="0"/>
              <a:buChar char="•"/>
            </a:pPr>
            <a:r>
              <a:rPr lang="en-US" dirty="0">
                <a:solidFill>
                  <a:schemeClr val="tx1"/>
                </a:solidFill>
              </a:rPr>
              <a:t>- and the midbrain.</a:t>
            </a:r>
          </a:p>
          <a:p>
            <a:endParaRPr lang="en-US" dirty="0">
              <a:solidFill>
                <a:schemeClr val="tx1"/>
              </a:solidFill>
            </a:endParaRPr>
          </a:p>
          <a:p>
            <a:pPr marL="285750" indent="-285750">
              <a:buFont typeface="Arial" panose="020B0604020202020204" pitchFamily="34" charset="0"/>
              <a:buChar char="•"/>
            </a:pPr>
            <a:r>
              <a:rPr lang="en-US" dirty="0">
                <a:solidFill>
                  <a:schemeClr val="tx1"/>
                </a:solidFill>
              </a:rPr>
              <a:t>The </a:t>
            </a:r>
            <a:r>
              <a:rPr lang="en-US" b="1" dirty="0">
                <a:solidFill>
                  <a:schemeClr val="tx1"/>
                </a:solidFill>
              </a:rPr>
              <a:t>medulla</a:t>
            </a:r>
            <a:r>
              <a:rPr lang="en-US" dirty="0">
                <a:solidFill>
                  <a:schemeClr val="tx1"/>
                </a:solidFill>
              </a:rPr>
              <a:t> is at the </a:t>
            </a:r>
            <a:r>
              <a:rPr lang="en-US" b="1" dirty="0">
                <a:solidFill>
                  <a:schemeClr val="tx1"/>
                </a:solidFill>
              </a:rPr>
              <a:t>bottom</a:t>
            </a:r>
            <a:r>
              <a:rPr lang="en-US" dirty="0">
                <a:solidFill>
                  <a:schemeClr val="tx1"/>
                </a:solidFill>
              </a:rPr>
              <a:t> of the brain stem and </a:t>
            </a:r>
            <a:r>
              <a:rPr lang="en-US" b="1" dirty="0">
                <a:solidFill>
                  <a:schemeClr val="tx1"/>
                </a:solidFill>
              </a:rPr>
              <a:t>controls automatic functions</a:t>
            </a:r>
            <a:r>
              <a:rPr lang="en-US" dirty="0">
                <a:solidFill>
                  <a:schemeClr val="tx1"/>
                </a:solidFill>
              </a:rPr>
              <a:t>, such as respiration (breathing) and digestive system activities. </a:t>
            </a:r>
          </a:p>
          <a:p>
            <a:pPr marL="285750" indent="-285750">
              <a:buFont typeface="Arial" panose="020B0604020202020204" pitchFamily="34" charset="0"/>
              <a:buChar char="•"/>
            </a:pPr>
            <a:r>
              <a:rPr lang="en-US" dirty="0">
                <a:solidFill>
                  <a:schemeClr val="tx1"/>
                </a:solidFill>
              </a:rPr>
              <a:t>The </a:t>
            </a:r>
            <a:r>
              <a:rPr lang="en-US" b="1" dirty="0">
                <a:solidFill>
                  <a:schemeClr val="tx1"/>
                </a:solidFill>
              </a:rPr>
              <a:t>pons</a:t>
            </a:r>
            <a:r>
              <a:rPr lang="en-US" dirty="0">
                <a:solidFill>
                  <a:schemeClr val="tx1"/>
                </a:solidFill>
              </a:rPr>
              <a:t> assists in </a:t>
            </a:r>
            <a:r>
              <a:rPr lang="en-US" b="1" dirty="0">
                <a:solidFill>
                  <a:schemeClr val="tx1"/>
                </a:solidFill>
              </a:rPr>
              <a:t>some automatic functions</a:t>
            </a:r>
            <a:r>
              <a:rPr lang="en-US" dirty="0">
                <a:solidFill>
                  <a:schemeClr val="tx1"/>
                </a:solidFill>
              </a:rPr>
              <a:t>, such as breathing, and also controls sleep.</a:t>
            </a:r>
          </a:p>
          <a:p>
            <a:pPr marL="285750" indent="-285750">
              <a:buFont typeface="Arial" panose="020B0604020202020204" pitchFamily="34" charset="0"/>
              <a:buChar char="•"/>
            </a:pPr>
            <a:r>
              <a:rPr lang="en-US" dirty="0">
                <a:solidFill>
                  <a:schemeClr val="tx1"/>
                </a:solidFill>
              </a:rPr>
              <a:t>The </a:t>
            </a:r>
            <a:r>
              <a:rPr lang="en-US" b="1" dirty="0">
                <a:solidFill>
                  <a:schemeClr val="tx1"/>
                </a:solidFill>
              </a:rPr>
              <a:t>midbrain</a:t>
            </a:r>
            <a:r>
              <a:rPr lang="en-US" dirty="0">
                <a:solidFill>
                  <a:schemeClr val="tx1"/>
                </a:solidFill>
              </a:rPr>
              <a:t> contains areas </a:t>
            </a:r>
            <a:r>
              <a:rPr lang="en-US" b="1" dirty="0">
                <a:solidFill>
                  <a:schemeClr val="tx1"/>
                </a:solidFill>
              </a:rPr>
              <a:t>that receive and process sensory information</a:t>
            </a:r>
            <a:r>
              <a:rPr lang="en-US" dirty="0">
                <a:solidFill>
                  <a:schemeClr val="bg1"/>
                </a:solidFill>
              </a:rPr>
              <a:t>, such as movement and vision.</a:t>
            </a:r>
          </a:p>
          <a:p>
            <a:endParaRPr lang="en-US" dirty="0"/>
          </a:p>
        </p:txBody>
      </p:sp>
      <p:pic>
        <p:nvPicPr>
          <p:cNvPr id="4" name="Picture 4" descr="Image result for medulla diagram">
            <a:extLst>
              <a:ext uri="{FF2B5EF4-FFF2-40B4-BE49-F238E27FC236}">
                <a16:creationId xmlns:a16="http://schemas.microsoft.com/office/drawing/2014/main" id="{48BD9369-4E03-4B35-8963-AE65BF6F5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7966" y="1845260"/>
            <a:ext cx="4505739" cy="2935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149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92E7-9BC0-4468-ABBD-9C6D09D7E756}"/>
              </a:ext>
            </a:extLst>
          </p:cNvPr>
          <p:cNvSpPr>
            <a:spLocks noGrp="1"/>
          </p:cNvSpPr>
          <p:nvPr>
            <p:ph type="title"/>
          </p:nvPr>
        </p:nvSpPr>
        <p:spPr/>
        <p:txBody>
          <a:bodyPr/>
          <a:lstStyle/>
          <a:p>
            <a:r>
              <a:rPr lang="en-AU" dirty="0"/>
              <a:t>Receptors</a:t>
            </a:r>
          </a:p>
        </p:txBody>
      </p:sp>
      <p:sp>
        <p:nvSpPr>
          <p:cNvPr id="3" name="Content Placeholder 2">
            <a:extLst>
              <a:ext uri="{FF2B5EF4-FFF2-40B4-BE49-F238E27FC236}">
                <a16:creationId xmlns:a16="http://schemas.microsoft.com/office/drawing/2014/main" id="{49373486-D88B-4E1C-A1C1-98AC5F5BDE48}"/>
              </a:ext>
            </a:extLst>
          </p:cNvPr>
          <p:cNvSpPr>
            <a:spLocks noGrp="1"/>
          </p:cNvSpPr>
          <p:nvPr>
            <p:ph idx="1"/>
          </p:nvPr>
        </p:nvSpPr>
        <p:spPr>
          <a:xfrm>
            <a:off x="581192" y="2180496"/>
            <a:ext cx="11029615" cy="3385417"/>
          </a:xfrm>
        </p:spPr>
        <p:txBody>
          <a:bodyPr>
            <a:normAutofit fontScale="92500" lnSpcReduction="20000"/>
          </a:bodyPr>
          <a:lstStyle/>
          <a:p>
            <a:r>
              <a:rPr lang="en-US" sz="2400" dirty="0"/>
              <a:t>Receptors in our bodies detect stimuli which include light, sound, changes in position, chemicals, touch, pressure, pain and temperature.  Receptors detect stimuli and then produce nerve pulses. Receptors can be all over the body or concentrated in sense organs. If the nerve impulse produced by a receptor are conducted to the cerebrum we become consciously aware of the stimulus.</a:t>
            </a:r>
          </a:p>
          <a:p>
            <a:r>
              <a:rPr lang="en-US" sz="2400" b="1" dirty="0"/>
              <a:t>Mechanoreceptors</a:t>
            </a:r>
            <a:r>
              <a:rPr lang="en-US" sz="2400" dirty="0"/>
              <a:t>:  responds to touch and sound</a:t>
            </a:r>
          </a:p>
          <a:p>
            <a:r>
              <a:rPr lang="en-US" sz="2400" b="1" dirty="0"/>
              <a:t>Chemoreceptors</a:t>
            </a:r>
            <a:r>
              <a:rPr lang="en-US" sz="2400" dirty="0"/>
              <a:t>: responds to chemical substances</a:t>
            </a:r>
          </a:p>
          <a:p>
            <a:r>
              <a:rPr lang="en-US" sz="2400" b="1" dirty="0"/>
              <a:t>Photoreceptors: </a:t>
            </a:r>
            <a:r>
              <a:rPr lang="en-US" sz="2400" dirty="0"/>
              <a:t>responds to light </a:t>
            </a:r>
            <a:endParaRPr lang="en-US" sz="2400" b="1" dirty="0"/>
          </a:p>
          <a:p>
            <a:r>
              <a:rPr lang="en-US" sz="2400" b="1" dirty="0"/>
              <a:t>Thermoreceptor: </a:t>
            </a:r>
            <a:r>
              <a:rPr lang="en-US" sz="2400" dirty="0"/>
              <a:t>responds to temperature changes</a:t>
            </a:r>
          </a:p>
          <a:p>
            <a:endParaRPr lang="en-US" sz="2400" dirty="0"/>
          </a:p>
          <a:p>
            <a:endParaRPr lang="en-US" sz="2400" dirty="0"/>
          </a:p>
        </p:txBody>
      </p:sp>
    </p:spTree>
    <p:extLst>
      <p:ext uri="{BB962C8B-B14F-4D97-AF65-F5344CB8AC3E}">
        <p14:creationId xmlns:p14="http://schemas.microsoft.com/office/powerpoint/2010/main" val="132922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24B6-E9F3-4A18-BC5E-647E20A65E45}"/>
              </a:ext>
            </a:extLst>
          </p:cNvPr>
          <p:cNvSpPr>
            <a:spLocks noGrp="1"/>
          </p:cNvSpPr>
          <p:nvPr>
            <p:ph type="title"/>
          </p:nvPr>
        </p:nvSpPr>
        <p:spPr/>
        <p:txBody>
          <a:bodyPr/>
          <a:lstStyle/>
          <a:p>
            <a:r>
              <a:rPr lang="en-AU" dirty="0"/>
              <a:t>Learning intentions</a:t>
            </a:r>
          </a:p>
        </p:txBody>
      </p:sp>
      <p:sp>
        <p:nvSpPr>
          <p:cNvPr id="3" name="Content Placeholder 2">
            <a:extLst>
              <a:ext uri="{FF2B5EF4-FFF2-40B4-BE49-F238E27FC236}">
                <a16:creationId xmlns:a16="http://schemas.microsoft.com/office/drawing/2014/main" id="{D152F095-33BE-41AB-8700-08C032979B2E}"/>
              </a:ext>
            </a:extLst>
          </p:cNvPr>
          <p:cNvSpPr>
            <a:spLocks noGrp="1"/>
          </p:cNvSpPr>
          <p:nvPr>
            <p:ph idx="1"/>
          </p:nvPr>
        </p:nvSpPr>
        <p:spPr/>
        <p:txBody>
          <a:bodyPr>
            <a:normAutofit fontScale="70000" lnSpcReduction="20000"/>
          </a:bodyPr>
          <a:lstStyle/>
          <a:p>
            <a:r>
              <a:rPr lang="en-US" sz="2800" dirty="0"/>
              <a:t>The nervous system enables us to respond to external changes. Information from receptors passes along nerves to the brain where the brain coordinates the response </a:t>
            </a:r>
          </a:p>
          <a:p>
            <a:r>
              <a:rPr lang="en-US" sz="2800" dirty="0"/>
              <a:t>The structures of the brain facilitate coordination of responses, including the central nervous system (brain, cerebellum, cerebrum, brainstem and spinal cord) and the peripheral nervous system </a:t>
            </a:r>
          </a:p>
          <a:p>
            <a:r>
              <a:rPr lang="en-US" sz="2800" dirty="0"/>
              <a:t>The central nervous system is protected by bone, meninges and cerebrospinal fluid </a:t>
            </a:r>
          </a:p>
          <a:p>
            <a:r>
              <a:rPr lang="en-US" sz="2800" dirty="0"/>
              <a:t>Receptors detect stimuli which include light, sound, changes in position, chemicals, touch, pressure, pain and temperature </a:t>
            </a:r>
          </a:p>
          <a:p>
            <a:r>
              <a:rPr lang="en-US" sz="2800" dirty="0"/>
              <a:t>Reflex actions are automatic and rapid, which involve sensory neurons, interneurons and motor neurons </a:t>
            </a:r>
          </a:p>
          <a:p>
            <a:r>
              <a:rPr lang="en-US" sz="2800" dirty="0"/>
              <a:t>The nervous system and the musculoskeletal system interact to provide coordinated actions of the body for walking and balance </a:t>
            </a:r>
            <a:endParaRPr lang="en-US" sz="2800" dirty="0">
              <a:effectLst/>
            </a:endParaRPr>
          </a:p>
        </p:txBody>
      </p:sp>
    </p:spTree>
    <p:extLst>
      <p:ext uri="{BB962C8B-B14F-4D97-AF65-F5344CB8AC3E}">
        <p14:creationId xmlns:p14="http://schemas.microsoft.com/office/powerpoint/2010/main" val="3361001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BB2C-80C2-4F66-AC45-92660819AB13}"/>
              </a:ext>
            </a:extLst>
          </p:cNvPr>
          <p:cNvSpPr>
            <a:spLocks noGrp="1"/>
          </p:cNvSpPr>
          <p:nvPr>
            <p:ph type="title"/>
          </p:nvPr>
        </p:nvSpPr>
        <p:spPr/>
        <p:txBody>
          <a:bodyPr/>
          <a:lstStyle/>
          <a:p>
            <a:r>
              <a:rPr lang="en-AU" dirty="0"/>
              <a:t>The nervous system is divided into two parts</a:t>
            </a:r>
          </a:p>
        </p:txBody>
      </p:sp>
      <p:sp>
        <p:nvSpPr>
          <p:cNvPr id="3" name="Content Placeholder 2">
            <a:extLst>
              <a:ext uri="{FF2B5EF4-FFF2-40B4-BE49-F238E27FC236}">
                <a16:creationId xmlns:a16="http://schemas.microsoft.com/office/drawing/2014/main" id="{91CEA1AE-1533-4F26-8E25-84B91D47C0CC}"/>
              </a:ext>
            </a:extLst>
          </p:cNvPr>
          <p:cNvSpPr>
            <a:spLocks noGrp="1"/>
          </p:cNvSpPr>
          <p:nvPr>
            <p:ph idx="1"/>
          </p:nvPr>
        </p:nvSpPr>
        <p:spPr/>
        <p:txBody>
          <a:bodyPr/>
          <a:lstStyle/>
          <a:p>
            <a:r>
              <a:rPr lang="en-AU" sz="2400" b="1" u="sng" dirty="0"/>
              <a:t>Nervous system: </a:t>
            </a:r>
            <a:r>
              <a:rPr lang="en-US" sz="2400" b="1" u="sng" dirty="0"/>
              <a:t> </a:t>
            </a:r>
            <a:r>
              <a:rPr lang="en-US" sz="2400" dirty="0"/>
              <a:t>a communication network that controls all the systems of your body, such as the digestive and circulatory systems.</a:t>
            </a:r>
          </a:p>
          <a:p>
            <a:pPr marL="0" indent="0">
              <a:buNone/>
            </a:pPr>
            <a:endParaRPr lang="en-US" sz="2400" dirty="0"/>
          </a:p>
          <a:p>
            <a:r>
              <a:rPr lang="en-US" sz="2400" b="1" u="sng" dirty="0"/>
              <a:t>Central Nervous System (CNS</a:t>
            </a:r>
            <a:r>
              <a:rPr lang="en-US" sz="2400" dirty="0"/>
              <a:t>): Made up of your </a:t>
            </a:r>
            <a:r>
              <a:rPr lang="en-US" sz="2400" b="1" dirty="0"/>
              <a:t>brain</a:t>
            </a:r>
            <a:r>
              <a:rPr lang="en-US" sz="2400" dirty="0"/>
              <a:t> and your </a:t>
            </a:r>
            <a:r>
              <a:rPr lang="en-US" sz="2400" b="1" dirty="0"/>
              <a:t>spinal cord. </a:t>
            </a:r>
            <a:r>
              <a:rPr lang="en-US" sz="2400" dirty="0"/>
              <a:t>The CNS receives information from all over the body, processes that information, and then sends out messages telling the body how to respond.</a:t>
            </a:r>
          </a:p>
          <a:p>
            <a:r>
              <a:rPr lang="en-US" sz="2400" b="1" u="sng" dirty="0"/>
              <a:t>Peripheral Nervous System (PNS):</a:t>
            </a:r>
            <a:r>
              <a:rPr lang="en-US" sz="2400" dirty="0"/>
              <a:t> Made up of the </a:t>
            </a:r>
            <a:r>
              <a:rPr lang="en-US" sz="2400" b="1" dirty="0"/>
              <a:t>nerves</a:t>
            </a:r>
            <a:r>
              <a:rPr lang="en-US" sz="2400" dirty="0"/>
              <a:t> that carry messages to and from the CNS and other parts of your body.</a:t>
            </a:r>
          </a:p>
          <a:p>
            <a:endParaRPr lang="en-AU" dirty="0"/>
          </a:p>
        </p:txBody>
      </p:sp>
    </p:spTree>
    <p:extLst>
      <p:ext uri="{BB962C8B-B14F-4D97-AF65-F5344CB8AC3E}">
        <p14:creationId xmlns:p14="http://schemas.microsoft.com/office/powerpoint/2010/main" val="345893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cns and pns">
            <a:extLst>
              <a:ext uri="{FF2B5EF4-FFF2-40B4-BE49-F238E27FC236}">
                <a16:creationId xmlns:a16="http://schemas.microsoft.com/office/drawing/2014/main" id="{2C77566D-689F-4B5C-B49C-0FC3A8997E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646" y="0"/>
            <a:ext cx="6785112" cy="678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936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89367" y="0"/>
            <a:ext cx="11574684" cy="6676569"/>
          </a:xfrm>
          <a:prstGeom prst="rect">
            <a:avLst/>
          </a:prstGeom>
        </p:spPr>
      </p:pic>
    </p:spTree>
    <p:extLst>
      <p:ext uri="{BB962C8B-B14F-4D97-AF65-F5344CB8AC3E}">
        <p14:creationId xmlns:p14="http://schemas.microsoft.com/office/powerpoint/2010/main" val="81338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nervous system</a:t>
            </a:r>
          </a:p>
        </p:txBody>
      </p:sp>
      <p:sp>
        <p:nvSpPr>
          <p:cNvPr id="3" name="Content Placeholder 2"/>
          <p:cNvSpPr>
            <a:spLocks noGrp="1"/>
          </p:cNvSpPr>
          <p:nvPr>
            <p:ph idx="1"/>
          </p:nvPr>
        </p:nvSpPr>
        <p:spPr/>
        <p:txBody>
          <a:bodyPr>
            <a:normAutofit lnSpcReduction="10000"/>
          </a:bodyPr>
          <a:lstStyle/>
          <a:p>
            <a:r>
              <a:rPr lang="en-US" sz="2400" dirty="0"/>
              <a:t>All incoming messages from your environment and your responses to them are processed through the </a:t>
            </a:r>
            <a:r>
              <a:rPr lang="en-US" sz="2400" b="1" dirty="0"/>
              <a:t>central nervous system. </a:t>
            </a:r>
            <a:r>
              <a:rPr lang="en-US" sz="2400" dirty="0"/>
              <a:t>It is referred to as ‘central’ because it combines information from the entire body and coordinates activity across the whole organism.</a:t>
            </a:r>
          </a:p>
          <a:p>
            <a:r>
              <a:rPr lang="en-US" sz="2400" dirty="0"/>
              <a:t>The brain is encased in the </a:t>
            </a:r>
            <a:r>
              <a:rPr lang="en-US" sz="2400" b="1" dirty="0"/>
              <a:t>skull</a:t>
            </a:r>
            <a:r>
              <a:rPr lang="en-US" sz="2400" dirty="0"/>
              <a:t> while the spinal cord is protected with the </a:t>
            </a:r>
            <a:r>
              <a:rPr lang="en-US" sz="2400" b="1" dirty="0"/>
              <a:t>vertebrae</a:t>
            </a:r>
            <a:r>
              <a:rPr lang="en-US" sz="2400" dirty="0"/>
              <a:t> of our backbones. </a:t>
            </a:r>
          </a:p>
          <a:p>
            <a:r>
              <a:rPr lang="en-US" sz="2400" dirty="0"/>
              <a:t>The brain has three layers of membrane to protect it called </a:t>
            </a:r>
            <a:r>
              <a:rPr lang="en-US" sz="2400" b="1" dirty="0"/>
              <a:t>meninges</a:t>
            </a:r>
            <a:r>
              <a:rPr lang="en-US" sz="2400" dirty="0"/>
              <a:t>.</a:t>
            </a:r>
          </a:p>
          <a:p>
            <a:r>
              <a:rPr lang="en-US" sz="2400" dirty="0"/>
              <a:t>Both the spinal cord and the brain are surrounded in a fluid called </a:t>
            </a:r>
            <a:r>
              <a:rPr lang="en-US" sz="2400" b="1" dirty="0"/>
              <a:t>cerebrospinal fluid (CFS), </a:t>
            </a:r>
            <a:r>
              <a:rPr lang="en-US" sz="2400" dirty="0"/>
              <a:t>which provides nutrients to the neurons and acts as a shock absorber. </a:t>
            </a:r>
          </a:p>
          <a:p>
            <a:endParaRPr lang="en-US" dirty="0"/>
          </a:p>
        </p:txBody>
      </p:sp>
    </p:spTree>
    <p:extLst>
      <p:ext uri="{BB962C8B-B14F-4D97-AF65-F5344CB8AC3E}">
        <p14:creationId xmlns:p14="http://schemas.microsoft.com/office/powerpoint/2010/main" val="285273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 nervous system cont.</a:t>
            </a:r>
          </a:p>
        </p:txBody>
      </p:sp>
      <p:sp>
        <p:nvSpPr>
          <p:cNvPr id="3" name="Content Placeholder 2"/>
          <p:cNvSpPr>
            <a:spLocks noGrp="1"/>
          </p:cNvSpPr>
          <p:nvPr>
            <p:ph idx="1"/>
          </p:nvPr>
        </p:nvSpPr>
        <p:spPr>
          <a:xfrm>
            <a:off x="581192" y="1764555"/>
            <a:ext cx="5784884" cy="5308324"/>
          </a:xfrm>
        </p:spPr>
        <p:txBody>
          <a:bodyPr/>
          <a:lstStyle/>
          <a:p>
            <a:r>
              <a:rPr lang="en-US" sz="2400" b="1" dirty="0"/>
              <a:t>Grey Matter </a:t>
            </a:r>
            <a:r>
              <a:rPr lang="en-US" sz="2400" dirty="0"/>
              <a:t>comprises neuron cell bodies and their dendrites.</a:t>
            </a:r>
          </a:p>
          <a:p>
            <a:r>
              <a:rPr lang="en-US" sz="2400" b="1" dirty="0"/>
              <a:t>White Matter</a:t>
            </a:r>
            <a:r>
              <a:rPr lang="en-US" sz="2400" dirty="0"/>
              <a:t> refers to the areas of the CNS which host the majority of  axons (part of the nerve cells).</a:t>
            </a:r>
          </a:p>
          <a:p>
            <a:r>
              <a:rPr lang="en-US" sz="2400" dirty="0"/>
              <a:t>In the brain, white matter is buried under the grey surface, carrying signals across different parts of the brain. In the spinal cord, white matter is the external layer surrounding the grey core.</a:t>
            </a:r>
            <a:endParaRPr lang="en-US" sz="2400" b="1" dirty="0"/>
          </a:p>
          <a:p>
            <a:endParaRPr lang="en-US" dirty="0"/>
          </a:p>
        </p:txBody>
      </p:sp>
      <p:pic>
        <p:nvPicPr>
          <p:cNvPr id="4" name="Picture 2" descr="Image result for grey and white matter">
            <a:extLst>
              <a:ext uri="{FF2B5EF4-FFF2-40B4-BE49-F238E27FC236}">
                <a16:creationId xmlns:a16="http://schemas.microsoft.com/office/drawing/2014/main" id="{30737516-D5EF-436C-8B47-51DECDCDE7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372" y="4293046"/>
            <a:ext cx="4021705" cy="25649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grey and white matter">
            <a:extLst>
              <a:ext uri="{FF2B5EF4-FFF2-40B4-BE49-F238E27FC236}">
                <a16:creationId xmlns:a16="http://schemas.microsoft.com/office/drawing/2014/main" id="{314BD31D-663D-43D3-BFB3-97AA2C411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5453" y="1843678"/>
            <a:ext cx="4241624" cy="257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86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Peripheral nervous system</a:t>
            </a:r>
          </a:p>
        </p:txBody>
      </p:sp>
      <p:sp>
        <p:nvSpPr>
          <p:cNvPr id="3" name="Content Placeholder 2"/>
          <p:cNvSpPr>
            <a:spLocks noGrp="1"/>
          </p:cNvSpPr>
          <p:nvPr>
            <p:ph idx="1"/>
          </p:nvPr>
        </p:nvSpPr>
        <p:spPr/>
        <p:txBody>
          <a:bodyPr/>
          <a:lstStyle/>
          <a:p>
            <a:r>
              <a:rPr lang="en-US" sz="2400" dirty="0"/>
              <a:t>The </a:t>
            </a:r>
            <a:r>
              <a:rPr lang="en-US" sz="2400" b="1" u="sng" dirty="0"/>
              <a:t>peripheral nervous system </a:t>
            </a:r>
            <a:r>
              <a:rPr lang="en-US" sz="2400" dirty="0"/>
              <a:t>is a large system made up of all the nerves outside the central nervous system. The peripheral nervous system carries information between the central nervous system and the rest of the body, such as the limbs and organs.</a:t>
            </a:r>
          </a:p>
          <a:p>
            <a:r>
              <a:rPr lang="en-AU" sz="2400" dirty="0"/>
              <a:t>It is divided into 2 parts:</a:t>
            </a:r>
          </a:p>
          <a:p>
            <a:pPr marL="342900" indent="-342900">
              <a:buFont typeface="+mj-lt"/>
              <a:buAutoNum type="arabicPeriod"/>
            </a:pPr>
            <a:r>
              <a:rPr lang="en-AU" sz="2400" dirty="0"/>
              <a:t>Somatic NS</a:t>
            </a:r>
          </a:p>
          <a:p>
            <a:pPr marL="342900" indent="-342900">
              <a:buFont typeface="+mj-lt"/>
              <a:buAutoNum type="arabicPeriod"/>
            </a:pPr>
            <a:r>
              <a:rPr lang="en-AU" sz="2400" dirty="0"/>
              <a:t>Autonomic NS</a:t>
            </a:r>
          </a:p>
          <a:p>
            <a:endParaRPr lang="en-US" dirty="0"/>
          </a:p>
        </p:txBody>
      </p:sp>
    </p:spTree>
    <p:extLst>
      <p:ext uri="{BB962C8B-B14F-4D97-AF65-F5344CB8AC3E}">
        <p14:creationId xmlns:p14="http://schemas.microsoft.com/office/powerpoint/2010/main" val="63662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Somatic and autonomic control</a:t>
            </a:r>
          </a:p>
        </p:txBody>
      </p:sp>
      <p:sp>
        <p:nvSpPr>
          <p:cNvPr id="3" name="Content Placeholder 2"/>
          <p:cNvSpPr>
            <a:spLocks noGrp="1"/>
          </p:cNvSpPr>
          <p:nvPr>
            <p:ph idx="1"/>
          </p:nvPr>
        </p:nvSpPr>
        <p:spPr/>
        <p:txBody>
          <a:bodyPr>
            <a:normAutofit lnSpcReduction="10000"/>
          </a:bodyPr>
          <a:lstStyle/>
          <a:p>
            <a:r>
              <a:rPr lang="en-US" sz="2400" dirty="0"/>
              <a:t>The </a:t>
            </a:r>
            <a:r>
              <a:rPr lang="en-US" sz="2400" b="1" u="sng" dirty="0"/>
              <a:t>somatic nervous system </a:t>
            </a:r>
            <a:r>
              <a:rPr lang="en-US" sz="2400" dirty="0"/>
              <a:t>controls voluntary skeletal muscle movements, such as waving or reaching out to take an object.</a:t>
            </a:r>
          </a:p>
          <a:p>
            <a:endParaRPr lang="en-US" sz="2400" dirty="0"/>
          </a:p>
          <a:p>
            <a:r>
              <a:rPr lang="en-AU" sz="2400" dirty="0"/>
              <a:t>The </a:t>
            </a:r>
            <a:r>
              <a:rPr lang="en-AU" sz="2400" b="1" u="sng" dirty="0"/>
              <a:t>autonomic nervous system </a:t>
            </a:r>
            <a:r>
              <a:rPr lang="en-AU" sz="2400" dirty="0"/>
              <a:t>controls involuntary actions, which happen without our conscious control. This includes heartbeat, digestion, respiration, salivation and perspiration. The autonomic nervous system maintains your body’s internal environment (homeostasis). It has two parts: the </a:t>
            </a:r>
            <a:r>
              <a:rPr lang="en-AU" sz="2400" b="1" dirty="0"/>
              <a:t>sympathetic division </a:t>
            </a:r>
            <a:r>
              <a:rPr lang="en-AU" sz="2400" dirty="0"/>
              <a:t>which controls the body’s response at rest</a:t>
            </a:r>
            <a:r>
              <a:rPr lang="en-AU" sz="2400" b="1" dirty="0"/>
              <a:t> </a:t>
            </a:r>
            <a:r>
              <a:rPr lang="en-AU" sz="2400" dirty="0"/>
              <a:t>and the</a:t>
            </a:r>
            <a:r>
              <a:rPr lang="en-AU" sz="2400" b="1" dirty="0"/>
              <a:t> parasympathetic division </a:t>
            </a:r>
            <a:r>
              <a:rPr lang="en-AU" sz="2400" dirty="0"/>
              <a:t>which controls the body’s reaction during perceived threat.</a:t>
            </a:r>
            <a:endParaRPr lang="en-AU" sz="2400" b="1" dirty="0"/>
          </a:p>
          <a:p>
            <a:endParaRPr lang="en-US" dirty="0"/>
          </a:p>
        </p:txBody>
      </p:sp>
    </p:spTree>
    <p:extLst>
      <p:ext uri="{BB962C8B-B14F-4D97-AF65-F5344CB8AC3E}">
        <p14:creationId xmlns:p14="http://schemas.microsoft.com/office/powerpoint/2010/main" val="207388069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277</TotalTime>
  <Words>1061</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 2</vt:lpstr>
      <vt:lpstr>Dividend</vt:lpstr>
      <vt:lpstr>The Nervous System</vt:lpstr>
      <vt:lpstr>Learning intentions</vt:lpstr>
      <vt:lpstr>The nervous system is divided into two parts</vt:lpstr>
      <vt:lpstr>PowerPoint Presentation</vt:lpstr>
      <vt:lpstr>PowerPoint Presentation</vt:lpstr>
      <vt:lpstr>Central nervous system</vt:lpstr>
      <vt:lpstr>Central nervous system cont.</vt:lpstr>
      <vt:lpstr>Peripheral nervous system</vt:lpstr>
      <vt:lpstr>Somatic and autonomic control</vt:lpstr>
      <vt:lpstr>Autonomic control</vt:lpstr>
      <vt:lpstr>The brain</vt:lpstr>
      <vt:lpstr>Lobes of the brain</vt:lpstr>
      <vt:lpstr>The cerebrum</vt:lpstr>
      <vt:lpstr>The cerebellum</vt:lpstr>
      <vt:lpstr>The hypothalamus</vt:lpstr>
      <vt:lpstr>Pituitary gland</vt:lpstr>
      <vt:lpstr>The brain stem</vt:lpstr>
      <vt:lpstr>Receptors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Nervous System</dc:title>
  <dc:creator>Julia Nicolao</dc:creator>
  <cp:lastModifiedBy>PAUN Oliver [Safety Bay Senior High School]</cp:lastModifiedBy>
  <cp:revision>24</cp:revision>
  <dcterms:created xsi:type="dcterms:W3CDTF">2020-03-30T00:35:55Z</dcterms:created>
  <dcterms:modified xsi:type="dcterms:W3CDTF">2023-05-09T03:31:19Z</dcterms:modified>
</cp:coreProperties>
</file>