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311" r:id="rId7"/>
    <p:sldId id="321" r:id="rId8"/>
    <p:sldId id="312" r:id="rId9"/>
    <p:sldId id="313" r:id="rId10"/>
    <p:sldId id="317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D325C-C43C-4383-9731-A0E0D21587E6}" v="3" dt="2023-10-30T01:30:5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4652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N Oliver [Safety Bay Senior High School]" userId="ee0f8fac-6cdb-4058-8ca2-1344a44131aa" providerId="ADAL" clId="{6E99E4FF-1841-48D5-A8DF-53627937E116}"/>
    <pc:docChg chg="custSel modSld">
      <pc:chgData name="PAUN Oliver [Safety Bay Senior High School]" userId="ee0f8fac-6cdb-4058-8ca2-1344a44131aa" providerId="ADAL" clId="{6E99E4FF-1841-48D5-A8DF-53627937E116}" dt="2023-10-26T00:45:16.337" v="0" actId="26606"/>
      <pc:docMkLst>
        <pc:docMk/>
      </pc:docMkLst>
      <pc:sldChg chg="addSp modSp mod setBg setClrOvrMap">
        <pc:chgData name="PAUN Oliver [Safety Bay Senior High School]" userId="ee0f8fac-6cdb-4058-8ca2-1344a44131aa" providerId="ADAL" clId="{6E99E4FF-1841-48D5-A8DF-53627937E116}" dt="2023-10-26T00:45:16.337" v="0" actId="26606"/>
        <pc:sldMkLst>
          <pc:docMk/>
          <pc:sldMk cId="2861476348" sldId="256"/>
        </pc:sldMkLst>
        <pc:spChg chg="mod">
          <ac:chgData name="PAUN Oliver [Safety Bay Senior High School]" userId="ee0f8fac-6cdb-4058-8ca2-1344a44131aa" providerId="ADAL" clId="{6E99E4FF-1841-48D5-A8DF-53627937E116}" dt="2023-10-26T00:45:16.337" v="0" actId="26606"/>
          <ac:spMkLst>
            <pc:docMk/>
            <pc:sldMk cId="2861476348" sldId="256"/>
            <ac:spMk id="2" creationId="{98F2193F-FC1F-8848-95F2-D111CB011A68}"/>
          </ac:spMkLst>
        </pc:spChg>
        <pc:spChg chg="mod">
          <ac:chgData name="PAUN Oliver [Safety Bay Senior High School]" userId="ee0f8fac-6cdb-4058-8ca2-1344a44131aa" providerId="ADAL" clId="{6E99E4FF-1841-48D5-A8DF-53627937E116}" dt="2023-10-26T00:45:16.337" v="0" actId="26606"/>
          <ac:spMkLst>
            <pc:docMk/>
            <pc:sldMk cId="2861476348" sldId="256"/>
            <ac:spMk id="3" creationId="{F30C9047-8F19-7349-8E98-4159BC99D501}"/>
          </ac:spMkLst>
        </pc:spChg>
        <pc:spChg chg="add">
          <ac:chgData name="PAUN Oliver [Safety Bay Senior High School]" userId="ee0f8fac-6cdb-4058-8ca2-1344a44131aa" providerId="ADAL" clId="{6E99E4FF-1841-48D5-A8DF-53627937E116}" dt="2023-10-26T00:45:16.337" v="0" actId="26606"/>
          <ac:spMkLst>
            <pc:docMk/>
            <pc:sldMk cId="2861476348" sldId="256"/>
            <ac:spMk id="9" creationId="{A77A6167-FCC5-49E8-B280-CECAF151ED9F}"/>
          </ac:spMkLst>
        </pc:spChg>
        <pc:spChg chg="add">
          <ac:chgData name="PAUN Oliver [Safety Bay Senior High School]" userId="ee0f8fac-6cdb-4058-8ca2-1344a44131aa" providerId="ADAL" clId="{6E99E4FF-1841-48D5-A8DF-53627937E116}" dt="2023-10-26T00:45:16.337" v="0" actId="26606"/>
          <ac:spMkLst>
            <pc:docMk/>
            <pc:sldMk cId="2861476348" sldId="256"/>
            <ac:spMk id="11" creationId="{F84046EA-4273-437E-9DE5-5AEE713C35E2}"/>
          </ac:spMkLst>
        </pc:spChg>
        <pc:picChg chg="add">
          <ac:chgData name="PAUN Oliver [Safety Bay Senior High School]" userId="ee0f8fac-6cdb-4058-8ca2-1344a44131aa" providerId="ADAL" clId="{6E99E4FF-1841-48D5-A8DF-53627937E116}" dt="2023-10-26T00:45:16.337" v="0" actId="26606"/>
          <ac:picMkLst>
            <pc:docMk/>
            <pc:sldMk cId="2861476348" sldId="256"/>
            <ac:picMk id="5" creationId="{1005061F-9D18-9D80-FA87-98B733462863}"/>
          </ac:picMkLst>
        </pc:picChg>
      </pc:sldChg>
    </pc:docChg>
  </pc:docChgLst>
  <pc:docChgLst>
    <pc:chgData name="PAUN Oliver [Safety Bay Senior High School]" userId="S::oliver.paun@education.wa.edu.au::ee0f8fac-6cdb-4058-8ca2-1344a44131aa" providerId="AD" clId="Web-{A4AD325C-C43C-4383-9731-A0E0D21587E6}"/>
    <pc:docChg chg="addSld delSld">
      <pc:chgData name="PAUN Oliver [Safety Bay Senior High School]" userId="S::oliver.paun@education.wa.edu.au::ee0f8fac-6cdb-4058-8ca2-1344a44131aa" providerId="AD" clId="Web-{A4AD325C-C43C-4383-9731-A0E0D21587E6}" dt="2023-10-30T01:30:58.908" v="1"/>
      <pc:docMkLst>
        <pc:docMk/>
      </pc:docMkLst>
      <pc:sldChg chg="add del">
        <pc:chgData name="PAUN Oliver [Safety Bay Senior High School]" userId="S::oliver.paun@education.wa.edu.au::ee0f8fac-6cdb-4058-8ca2-1344a44131aa" providerId="AD" clId="Web-{A4AD325C-C43C-4383-9731-A0E0D21587E6}" dt="2023-10-30T01:30:58.908" v="1"/>
        <pc:sldMkLst>
          <pc:docMk/>
          <pc:sldMk cId="286147634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027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282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27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13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6A4BB9-B49E-1A45-9FCC-F53B692D588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ADD967-4B71-2A44-AB71-A52A66BD6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4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2193F-FC1F-8848-95F2-D111CB011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Types of </a:t>
            </a:r>
            <a:r>
              <a:rPr lang="en-US" sz="6600" b="1" dirty="0" err="1"/>
              <a:t>Behaviours</a:t>
            </a:r>
            <a:r>
              <a:rPr lang="en-US" sz="66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C9047-8F19-7349-8E98-4159BC99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100" u="sng" dirty="0">
                <a:solidFill>
                  <a:schemeClr val="tx1">
                    <a:lumMod val="95000"/>
                  </a:schemeClr>
                </a:solidFill>
              </a:rPr>
              <a:t>Learning Intention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Understand how prosocial and antisocial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behaviours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can be developed overtime </a:t>
            </a:r>
          </a:p>
        </p:txBody>
      </p:sp>
      <p:pic>
        <p:nvPicPr>
          <p:cNvPr id="5" name="Picture 4" descr="A lion resting in his throne">
            <a:extLst>
              <a:ext uri="{FF2B5EF4-FFF2-40B4-BE49-F238E27FC236}">
                <a16:creationId xmlns:a16="http://schemas.microsoft.com/office/drawing/2014/main" id="{1005061F-9D18-9D80-FA87-98B733462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5" r="39234" b="2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7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20D2-84D6-6C4F-8CE9-FC613D01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3475-6256-4F43-AD9E-F651E88A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bought a large trolley load of shopping from Woolworths for your monthly shopping. Once you finish packing your car what do you do with the </a:t>
            </a:r>
            <a:r>
              <a:rPr lang="en-US" dirty="0" err="1"/>
              <a:t>trolly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26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8686800" cy="667544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PRO-SOCIAL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1484784"/>
            <a:ext cx="7776864" cy="5040560"/>
          </a:xfrm>
        </p:spPr>
        <p:txBody>
          <a:bodyPr>
            <a:normAutofit fontScale="92500" lnSpcReduction="10000"/>
          </a:bodyPr>
          <a:lstStyle/>
          <a:p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‘Helping behaviour’</a:t>
            </a:r>
            <a:r>
              <a:rPr lang="en-AU" dirty="0"/>
              <a:t> or intentional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‘acts of kindness’</a:t>
            </a:r>
            <a:r>
              <a:rPr lang="en-AU" dirty="0"/>
              <a:t> that benefit others and results in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consequences. </a:t>
            </a:r>
          </a:p>
          <a:p>
            <a:pPr lvl="1"/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helping search for a lost dog.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When this behaviour is undertaken without any regard to the health, safety and welfare of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self (Unselfish act) </a:t>
            </a:r>
            <a:r>
              <a:rPr lang="en-AU" dirty="0"/>
              <a:t>it is known as </a:t>
            </a: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‘altruistic behaviours’.</a:t>
            </a:r>
          </a:p>
          <a:p>
            <a:pPr lvl="1"/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helping donating money to charity. </a:t>
            </a:r>
          </a:p>
          <a:p>
            <a:pPr marL="457207" lvl="1" indent="0">
              <a:buNone/>
            </a:pPr>
            <a:endPara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of pro-social behaviour: EMPATHY</a:t>
            </a:r>
          </a:p>
          <a:p>
            <a:pPr lvl="1"/>
            <a:r>
              <a:rPr lang="en-AU" dirty="0"/>
              <a:t>An </a:t>
            </a:r>
            <a:r>
              <a:rPr lang="en-AU" b="1" dirty="0"/>
              <a:t>emotional response </a:t>
            </a:r>
            <a:r>
              <a:rPr lang="en-AU" dirty="0"/>
              <a:t>to another person’s feelings. </a:t>
            </a:r>
          </a:p>
          <a:p>
            <a:pPr lvl="1"/>
            <a:r>
              <a:rPr lang="en-AU" dirty="0"/>
              <a:t>The ability to </a:t>
            </a:r>
            <a:r>
              <a:rPr lang="en-AU" b="1" dirty="0"/>
              <a:t>adopt</a:t>
            </a:r>
            <a:r>
              <a:rPr lang="en-AU" dirty="0"/>
              <a:t> the perspective of another person. </a:t>
            </a:r>
          </a:p>
          <a:p>
            <a:pPr lvl="1"/>
            <a:r>
              <a:rPr lang="en-AU" dirty="0"/>
              <a:t> The ability to </a:t>
            </a:r>
            <a:r>
              <a:rPr lang="en-AU" b="1" dirty="0"/>
              <a:t>understand </a:t>
            </a:r>
            <a:r>
              <a:rPr lang="en-AU" dirty="0"/>
              <a:t>another person’s emotional state or</a:t>
            </a:r>
            <a:r>
              <a:rPr lang="en-AU" b="1" dirty="0"/>
              <a:t> distress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Empathy can account for human </a:t>
            </a:r>
            <a:r>
              <a:rPr lang="en-AU" b="1" dirty="0"/>
              <a:t>motivation </a:t>
            </a:r>
            <a:r>
              <a:rPr lang="en-AU" dirty="0"/>
              <a:t>to help others. </a:t>
            </a:r>
          </a:p>
          <a:p>
            <a:pPr lvl="1"/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7" lvl="1" indent="0">
              <a:buNone/>
            </a:pPr>
            <a:endPara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069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CAD0-D1C0-DB49-B489-E4821B9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Prosocial 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1788-D250-2743-BA88-62B264FA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Lists as many prosocial acts that you have done in your </a:t>
            </a:r>
            <a:r>
              <a:rPr lang="en-US"/>
              <a:t>life time </a:t>
            </a:r>
          </a:p>
        </p:txBody>
      </p:sp>
    </p:spTree>
    <p:extLst>
      <p:ext uri="{BB962C8B-B14F-4D97-AF65-F5344CB8AC3E}">
        <p14:creationId xmlns:p14="http://schemas.microsoft.com/office/powerpoint/2010/main" val="74488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act pro-socially?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INHERITED</a:t>
            </a:r>
          </a:p>
          <a:p>
            <a:r>
              <a:rPr lang="en-AU" dirty="0"/>
              <a:t>It is</a:t>
            </a:r>
            <a:r>
              <a:rPr lang="en-AU" b="1" i="1" dirty="0">
                <a:solidFill>
                  <a:srgbClr val="C00000"/>
                </a:solidFill>
              </a:rPr>
              <a:t>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speculated</a:t>
            </a: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dirty="0"/>
              <a:t>that the human tendency to help others is </a:t>
            </a:r>
            <a:r>
              <a:rPr lang="en-AU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innate, instinctive &amp; inborn</a:t>
            </a:r>
            <a:r>
              <a:rPr lang="en-AU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dirty="0"/>
              <a:t> In </a:t>
            </a: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same </a:t>
            </a:r>
            <a:r>
              <a:rPr lang="en-AU" dirty="0"/>
              <a:t>way as are the human tendencies </a:t>
            </a:r>
            <a:r>
              <a:rPr lang="en-AU" b="1" dirty="0"/>
              <a:t>to eat, drink and have babies.</a:t>
            </a:r>
          </a:p>
          <a:p>
            <a:endParaRPr lang="en-AU" dirty="0"/>
          </a:p>
          <a:p>
            <a:r>
              <a:rPr lang="en-AU" dirty="0"/>
              <a:t>It is also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speculated </a:t>
            </a:r>
            <a:r>
              <a:rPr lang="en-AU" dirty="0"/>
              <a:t>that you are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likely</a:t>
            </a: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dirty="0"/>
              <a:t>to help a family member than a stranger.  This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biological view</a:t>
            </a:r>
            <a:r>
              <a:rPr lang="en-AU" dirty="0"/>
              <a:t> only has </a:t>
            </a:r>
            <a:r>
              <a:rPr lang="en-AU" b="1" i="1" dirty="0"/>
              <a:t>some support </a:t>
            </a:r>
            <a:r>
              <a:rPr lang="en-AU" dirty="0"/>
              <a:t>and is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the generally accepted 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act pro-socially?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052926"/>
            <a:ext cx="8136904" cy="45444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LEARNED </a:t>
            </a:r>
          </a:p>
          <a:p>
            <a:pPr marL="514350" indent="-514350"/>
            <a:r>
              <a:rPr lang="en-AU" b="1" dirty="0"/>
              <a:t>Mainly during childhood! Changes in behaviour can come about through the following: </a:t>
            </a:r>
            <a:endParaRPr lang="en-A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6" lvl="1" indent="-514350"/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Reward, praise &amp; reinforcement</a:t>
            </a:r>
            <a:r>
              <a:rPr lang="en-AU" dirty="0"/>
              <a:t> of </a:t>
            </a:r>
            <a:r>
              <a:rPr lang="en-AU" dirty="0" err="1"/>
              <a:t>prosocial</a:t>
            </a:r>
            <a:r>
              <a:rPr lang="en-AU" dirty="0"/>
              <a:t> activities like </a:t>
            </a:r>
            <a:r>
              <a:rPr lang="en-AU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sharing.</a:t>
            </a:r>
            <a:r>
              <a:rPr lang="en-AU" dirty="0"/>
              <a:t> </a:t>
            </a:r>
          </a:p>
          <a:p>
            <a:pPr marL="914406" lvl="1" indent="-514350"/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Instructing children</a:t>
            </a:r>
            <a:r>
              <a:rPr lang="en-AU" dirty="0"/>
              <a:t> in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being helpful </a:t>
            </a:r>
            <a:r>
              <a:rPr lang="en-AU" dirty="0"/>
              <a:t>can lead to changes in Behaviour </a:t>
            </a:r>
          </a:p>
          <a:p>
            <a:pPr marL="914406" lvl="1" indent="-514350"/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Allowing children to watch</a:t>
            </a:r>
            <a:r>
              <a:rPr lang="en-AU" dirty="0"/>
              <a:t> a person engaging in a helpful task - (Modelling behaviour)</a:t>
            </a:r>
          </a:p>
          <a:p>
            <a:pPr marL="914406" lvl="1" indent="-514350"/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Attributing helpfulness to oneself</a:t>
            </a:r>
            <a:r>
              <a:rPr lang="en-AU" dirty="0"/>
              <a:t>, “I am a helpful person” therefore I can help others.</a:t>
            </a:r>
          </a:p>
          <a:p>
            <a:pPr marL="914406" lvl="1" indent="-514350"/>
            <a:r>
              <a:rPr lang="en-AU" dirty="0"/>
              <a:t>Helping behaviour is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norm or expectation</a:t>
            </a:r>
            <a:r>
              <a:rPr lang="en-AU" dirty="0"/>
              <a:t> of our society.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412777"/>
            <a:ext cx="4464496" cy="52565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Opposite to pro-social</a:t>
            </a:r>
          </a:p>
          <a:p>
            <a:endParaRPr lang="en-US" dirty="0"/>
          </a:p>
          <a:p>
            <a:r>
              <a:rPr lang="en-US" dirty="0"/>
              <a:t>Voluntary, intentional </a:t>
            </a:r>
            <a:r>
              <a:rPr lang="en-US" dirty="0" err="1"/>
              <a:t>behaviour</a:t>
            </a:r>
            <a:r>
              <a:rPr lang="en-US" dirty="0"/>
              <a:t> designed to hurt/cause distress to another person physically/psychologically.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BULLYING: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FORM OF AGGRESSIVE BEHAVIOUR DESIGNED TO CAUSE HURT OR DISTRESS TO OTHERS physically, emotionally or mentally.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AGGRESSIVE ACT PERPETRATED BY Another person, who is often a MORE POWERFUL PERSON </a:t>
            </a: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powerful </a:t>
            </a:r>
            <a:r>
              <a:rPr lang="en-A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</a:t>
            </a: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necessarily refer to physical size).</a:t>
            </a:r>
            <a:endPara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457200"/>
            <a:ext cx="8686800" cy="66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ANTI-SOCIAL BEHAVIOUR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1" y="2924944"/>
            <a:ext cx="3526353" cy="18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act anti-socially?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learned through:</a:t>
            </a:r>
          </a:p>
          <a:p>
            <a:pPr lvl="1"/>
            <a:r>
              <a:rPr lang="en-US" dirty="0"/>
              <a:t>Social norms</a:t>
            </a:r>
          </a:p>
          <a:p>
            <a:pPr lvl="1"/>
            <a:r>
              <a:rPr lang="en-US" dirty="0"/>
              <a:t>Direct teaching of aggression by parents</a:t>
            </a:r>
          </a:p>
          <a:p>
            <a:pPr lvl="1"/>
            <a:r>
              <a:rPr lang="en-US" dirty="0"/>
              <a:t>Observation of aggression in peers and parents</a:t>
            </a:r>
          </a:p>
          <a:p>
            <a:pPr lvl="1"/>
            <a:r>
              <a:rPr lang="en-US" dirty="0"/>
              <a:t>Direct reinforcement</a:t>
            </a:r>
          </a:p>
        </p:txBody>
      </p:sp>
    </p:spTree>
    <p:extLst>
      <p:ext uri="{BB962C8B-B14F-4D97-AF65-F5344CB8AC3E}">
        <p14:creationId xmlns:p14="http://schemas.microsoft.com/office/powerpoint/2010/main" val="25138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influence anti-social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2204864"/>
            <a:ext cx="7632732" cy="43204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Diffusion of responsibility: when everyone thinks someone else will act. The more people present, the less likely you are to help.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Audience inhibition: presence of others can make you feel self conscious and scared of making a social blunder.</a:t>
            </a:r>
          </a:p>
          <a:p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Social influence: more likely to act if your role models or high ranking peers do. </a:t>
            </a:r>
          </a:p>
          <a:p>
            <a:pPr lvl="1"/>
            <a:r>
              <a:rPr lang="en-AU" dirty="0"/>
              <a:t>“If no one else is doing anything, then why should I?”</a:t>
            </a:r>
          </a:p>
          <a:p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Cost benefit analysis: you calculate what you will gain vs. what you will lose if you get involved.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d5b9fb-5920-4ce4-b420-2ac6c6a90c67" xsi:nil="true"/>
    <lcf76f155ced4ddcb4097134ff3c332f xmlns="9ac3b3d7-8084-44b7-8d3c-511df799526c">
      <Terms xmlns="http://schemas.microsoft.com/office/infopath/2007/PartnerControls"/>
    </lcf76f155ced4ddcb4097134ff3c332f>
    <SharedWithUsers xmlns="60d5b9fb-5920-4ce4-b420-2ac6c6a90c67">
      <UserInfo>
        <DisplayName/>
        <AccountId xsi:nil="true"/>
        <AccountType/>
      </UserInfo>
    </SharedWithUsers>
    <MediaLengthInSeconds xmlns="9ac3b3d7-8084-44b7-8d3c-511df799526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EDA246F5EDF44990EF1F823EE566B" ma:contentTypeVersion="16" ma:contentTypeDescription="Create a new document." ma:contentTypeScope="" ma:versionID="43e60fd8f19eee7f02d29cc54755084f">
  <xsd:schema xmlns:xsd="http://www.w3.org/2001/XMLSchema" xmlns:xs="http://www.w3.org/2001/XMLSchema" xmlns:p="http://schemas.microsoft.com/office/2006/metadata/properties" xmlns:ns2="9ac3b3d7-8084-44b7-8d3c-511df799526c" xmlns:ns3="60d5b9fb-5920-4ce4-b420-2ac6c6a90c67" targetNamespace="http://schemas.microsoft.com/office/2006/metadata/properties" ma:root="true" ma:fieldsID="0decafca0d7c096b8738d11dd7428f39" ns2:_="" ns3:_="">
    <xsd:import namespace="9ac3b3d7-8084-44b7-8d3c-511df799526c"/>
    <xsd:import namespace="60d5b9fb-5920-4ce4-b420-2ac6c6a90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3b3d7-8084-44b7-8d3c-511df799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5b9fb-5920-4ce4-b420-2ac6c6a90c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19353c5-8b60-40e2-b9a7-2c12cde6c7fc}" ma:internalName="TaxCatchAll" ma:showField="CatchAllData" ma:web="60d5b9fb-5920-4ce4-b420-2ac6c6a90c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9B7936-4BC6-4C6E-89D6-4286DF635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77A4C-FE38-40A4-9D17-3AC18C826C2F}">
  <ds:schemaRefs>
    <ds:schemaRef ds:uri="http://purl.org/dc/dcmitype/"/>
    <ds:schemaRef ds:uri="http://purl.org/dc/terms/"/>
    <ds:schemaRef ds:uri="9ac3b3d7-8084-44b7-8d3c-511df799526c"/>
    <ds:schemaRef ds:uri="http://schemas.microsoft.com/office/2006/documentManagement/types"/>
    <ds:schemaRef ds:uri="http://purl.org/dc/elements/1.1/"/>
    <ds:schemaRef ds:uri="60d5b9fb-5920-4ce4-b420-2ac6c6a90c6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4D006D-F969-4C02-804E-070241C35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3b3d7-8084-44b7-8d3c-511df799526c"/>
    <ds:schemaRef ds:uri="60d5b9fb-5920-4ce4-b420-2ac6c6a90c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{B145E96E-300B-0449-82E2-FE7AC243EA3B}tf10001072</Template>
  <TotalTime>1459</TotalTime>
  <Words>546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Types of Behaviours </vt:lpstr>
      <vt:lpstr>What would you do? </vt:lpstr>
      <vt:lpstr>PRO-SOCIAL BEHAVIOUR</vt:lpstr>
      <vt:lpstr>Prosocial Acts</vt:lpstr>
      <vt:lpstr>Why do people act pro-socially?</vt:lpstr>
      <vt:lpstr>Why do people act pro-socially?</vt:lpstr>
      <vt:lpstr>PowerPoint Presentation</vt:lpstr>
      <vt:lpstr>Why do people act anti-socially?</vt:lpstr>
      <vt:lpstr>Factors that influence anti-social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Behaviours </dc:title>
  <dc:creator>Muneeba Ali</dc:creator>
  <cp:lastModifiedBy>PAUN Oliver [Safety Bay Senior High School]</cp:lastModifiedBy>
  <cp:revision>6</cp:revision>
  <dcterms:created xsi:type="dcterms:W3CDTF">2020-11-15T23:55:26Z</dcterms:created>
  <dcterms:modified xsi:type="dcterms:W3CDTF">2023-10-30T01:31:03Z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0x0101002F8EDA246F5EDF44990EF1F823EE566B</vt:lpwstr>
  </property>
  <property fmtid="{D5CDD505-2E9C-101B-9397-08002B2CF9AE}" pid="3" name="Order">
    <vt:r8>1066800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