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04" r:id="rId3"/>
    <p:sldId id="259" r:id="rId4"/>
    <p:sldId id="258" r:id="rId5"/>
    <p:sldId id="318" r:id="rId6"/>
    <p:sldId id="338" r:id="rId7"/>
    <p:sldId id="337" r:id="rId8"/>
    <p:sldId id="336" r:id="rId9"/>
    <p:sldId id="335" r:id="rId10"/>
    <p:sldId id="334" r:id="rId11"/>
    <p:sldId id="333" r:id="rId12"/>
    <p:sldId id="339" r:id="rId13"/>
    <p:sldId id="340" r:id="rId14"/>
    <p:sldId id="319" r:id="rId15"/>
    <p:sldId id="332" r:id="rId16"/>
    <p:sldId id="331" r:id="rId17"/>
    <p:sldId id="330" r:id="rId18"/>
    <p:sldId id="329" r:id="rId19"/>
    <p:sldId id="328" r:id="rId20"/>
    <p:sldId id="342" r:id="rId21"/>
    <p:sldId id="341" r:id="rId22"/>
    <p:sldId id="320" r:id="rId23"/>
    <p:sldId id="327" r:id="rId24"/>
    <p:sldId id="326" r:id="rId25"/>
    <p:sldId id="325" r:id="rId26"/>
    <p:sldId id="324" r:id="rId27"/>
    <p:sldId id="323" r:id="rId28"/>
    <p:sldId id="322" r:id="rId29"/>
    <p:sldId id="343" r:id="rId30"/>
    <p:sldId id="321" r:id="rId31"/>
    <p:sldId id="301" r:id="rId32"/>
    <p:sldId id="292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2895" autoAdjust="0"/>
  </p:normalViewPr>
  <p:slideViewPr>
    <p:cSldViewPr>
      <p:cViewPr varScale="1">
        <p:scale>
          <a:sx n="72" d="100"/>
          <a:sy n="72" d="100"/>
        </p:scale>
        <p:origin x="175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21/02/2016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264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21/02/2016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36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21/02/2016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02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21/02/2016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554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21/02/2016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049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21/02/2016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259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21/02/2016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718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21/02/2016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723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21/02/2016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991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21/02/2016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850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21/02/2016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398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91B3-E50F-4EFF-8D5F-21DA810ECD9F}" type="datetimeFigureOut">
              <a:rPr lang="en-AU" smtClean="0"/>
              <a:t>21/02/2016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866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en-AU" dirty="0" smtClean="0"/>
              <a:t>My Applications</a:t>
            </a:r>
            <a:br>
              <a:rPr lang="en-AU" dirty="0" smtClean="0"/>
            </a:br>
            <a:r>
              <a:rPr lang="en-AU" dirty="0" smtClean="0"/>
              <a:t>Interactive Notebook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AU" dirty="0" smtClean="0"/>
              <a:t>Name </a:t>
            </a:r>
          </a:p>
          <a:p>
            <a:pPr algn="l"/>
            <a:r>
              <a:rPr lang="en-AU" dirty="0" smtClean="0"/>
              <a:t>Class AEMAA 1</a:t>
            </a:r>
          </a:p>
          <a:p>
            <a:pPr algn="l"/>
            <a:r>
              <a:rPr lang="en-AU" dirty="0" smtClean="0"/>
              <a:t>Teacher Mrs Keen</a:t>
            </a:r>
          </a:p>
          <a:p>
            <a:pPr algn="l"/>
            <a:r>
              <a:rPr lang="en-AU" dirty="0" smtClean="0"/>
              <a:t>Term 1 Semester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50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44" y="2668270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Minimum Monthly Balance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Sometimes banks pay interest on the money you have in the bank.</a:t>
            </a:r>
          </a:p>
          <a:p>
            <a:r>
              <a:rPr lang="en-AU" dirty="0" smtClean="0"/>
              <a:t>The bank will pay interest for the month on the </a:t>
            </a:r>
            <a:r>
              <a:rPr lang="en-AU" i="1" u="sng" dirty="0" smtClean="0">
                <a:solidFill>
                  <a:srgbClr val="FF0000"/>
                </a:solidFill>
              </a:rPr>
              <a:t>minimum</a:t>
            </a:r>
            <a:r>
              <a:rPr lang="en-AU" i="1" dirty="0" smtClean="0">
                <a:solidFill>
                  <a:srgbClr val="FF0000"/>
                </a:solidFill>
              </a:rPr>
              <a:t> </a:t>
            </a:r>
            <a:r>
              <a:rPr lang="en-AU" i="1" u="sng" dirty="0" smtClean="0">
                <a:solidFill>
                  <a:srgbClr val="FF0000"/>
                </a:solidFill>
              </a:rPr>
              <a:t>balance</a:t>
            </a:r>
            <a:r>
              <a:rPr lang="en-AU" dirty="0" smtClean="0"/>
              <a:t> you had in the account for that month.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3275359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What interest was earned in January 2016, minimum balance was $600.00 interest rate at 6%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0" dirty="0" smtClean="0"/>
                  <a:t>I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𝑛𝑡𝑒𝑟𝑒𝑠𝑡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𝐽𝑎𝑛𝑢𝑎𝑟𝑦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=$600×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0.06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×31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blipFill rotWithShape="0"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5386040" y="4908922"/>
            <a:ext cx="1283901" cy="377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77519" y="5286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Minimum balance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41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44" y="2668270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Minimum Monthly Balance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Sometimes banks pay interest on the money you have in the bank.</a:t>
            </a:r>
          </a:p>
          <a:p>
            <a:r>
              <a:rPr lang="en-AU" dirty="0" smtClean="0"/>
              <a:t>The bank will pay interest for the month on the </a:t>
            </a:r>
            <a:r>
              <a:rPr lang="en-AU" i="1" u="sng" dirty="0" smtClean="0">
                <a:solidFill>
                  <a:srgbClr val="FF0000"/>
                </a:solidFill>
              </a:rPr>
              <a:t>minimum</a:t>
            </a:r>
            <a:r>
              <a:rPr lang="en-AU" i="1" dirty="0" smtClean="0">
                <a:solidFill>
                  <a:srgbClr val="FF0000"/>
                </a:solidFill>
              </a:rPr>
              <a:t> </a:t>
            </a:r>
            <a:r>
              <a:rPr lang="en-AU" i="1" u="sng" dirty="0" smtClean="0">
                <a:solidFill>
                  <a:srgbClr val="FF0000"/>
                </a:solidFill>
              </a:rPr>
              <a:t>balance</a:t>
            </a:r>
            <a:r>
              <a:rPr lang="en-AU" dirty="0" smtClean="0"/>
              <a:t> you had in the account for that month.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3275359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What interest was earned in January 2016, minimum balance was $600.00 interest rate at 6%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0" dirty="0" smtClean="0"/>
                  <a:t>I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𝑛𝑡𝑒𝑟𝑒𝑠𝑡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𝐽𝑎𝑛𝑢𝑎𝑟𝑦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=$600×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0.06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×31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blipFill rotWithShape="0"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7653628" y="4346410"/>
            <a:ext cx="634927" cy="155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86040" y="4908922"/>
            <a:ext cx="1283901" cy="377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69953" y="4055466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rate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4277519" y="5286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Minimum balance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0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44" y="2668270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Minimum Monthly Balance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Sometimes banks pay interest on the money you have in the bank.</a:t>
            </a:r>
          </a:p>
          <a:p>
            <a:r>
              <a:rPr lang="en-AU" dirty="0" smtClean="0"/>
              <a:t>The bank will pay interest for the month on the </a:t>
            </a:r>
            <a:r>
              <a:rPr lang="en-AU" i="1" u="sng" dirty="0" smtClean="0">
                <a:solidFill>
                  <a:srgbClr val="FF0000"/>
                </a:solidFill>
              </a:rPr>
              <a:t>minimum</a:t>
            </a:r>
            <a:r>
              <a:rPr lang="en-AU" i="1" dirty="0" smtClean="0">
                <a:solidFill>
                  <a:srgbClr val="FF0000"/>
                </a:solidFill>
              </a:rPr>
              <a:t> </a:t>
            </a:r>
            <a:r>
              <a:rPr lang="en-AU" i="1" u="sng" dirty="0" smtClean="0">
                <a:solidFill>
                  <a:srgbClr val="FF0000"/>
                </a:solidFill>
              </a:rPr>
              <a:t>balance</a:t>
            </a:r>
            <a:r>
              <a:rPr lang="en-AU" dirty="0" smtClean="0"/>
              <a:t> you had in the account for that month.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3275359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What interest was earned in January 2016, minimum balance was $600.00 interest rate at 6%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0" dirty="0" smtClean="0"/>
                  <a:t>I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𝑛𝑡𝑒𝑟𝑒𝑠𝑡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𝐽𝑎𝑛𝑢𝑎𝑟𝑦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=$600×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0.06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×31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blipFill rotWithShape="0"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7653628" y="4346410"/>
            <a:ext cx="634927" cy="155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86040" y="4908922"/>
            <a:ext cx="1283901" cy="377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69953" y="4055466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rate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4277519" y="5286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Minimum balance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8098498" y="4883576"/>
            <a:ext cx="132765" cy="396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72136" y="5280211"/>
            <a:ext cx="222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No. of days in January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83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44" y="2668270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Minimum Monthly Balance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Sometimes banks pay interest on the money you have in the bank.</a:t>
            </a:r>
          </a:p>
          <a:p>
            <a:r>
              <a:rPr lang="en-AU" dirty="0" smtClean="0"/>
              <a:t>The bank will pay interest for the month on the </a:t>
            </a:r>
            <a:r>
              <a:rPr lang="en-AU" i="1" u="sng" dirty="0" smtClean="0">
                <a:solidFill>
                  <a:srgbClr val="FF0000"/>
                </a:solidFill>
              </a:rPr>
              <a:t>minimum</a:t>
            </a:r>
            <a:r>
              <a:rPr lang="en-AU" i="1" dirty="0" smtClean="0">
                <a:solidFill>
                  <a:srgbClr val="FF0000"/>
                </a:solidFill>
              </a:rPr>
              <a:t> </a:t>
            </a:r>
            <a:r>
              <a:rPr lang="en-AU" i="1" u="sng" dirty="0" smtClean="0">
                <a:solidFill>
                  <a:srgbClr val="FF0000"/>
                </a:solidFill>
              </a:rPr>
              <a:t>balance</a:t>
            </a:r>
            <a:r>
              <a:rPr lang="en-AU" dirty="0" smtClean="0"/>
              <a:t> you had in the account for that month.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3275359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What interest was earned in January 2016, minimum balance was $600.00 interest rate at 6%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0" dirty="0" smtClean="0"/>
                  <a:t>I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𝑛𝑡𝑒𝑟𝑒𝑠𝑡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𝐽𝑎𝑛𝑢𝑎𝑟𝑦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=$600×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0.06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×31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blipFill rotWithShape="0"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7653628" y="4346410"/>
            <a:ext cx="634927" cy="155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86040" y="4908922"/>
            <a:ext cx="1283901" cy="377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69953" y="4055466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rate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4277519" y="5286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Minimum balance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8098498" y="4883576"/>
            <a:ext cx="132765" cy="396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72136" y="5280211"/>
            <a:ext cx="222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No. of days in January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319761" y="6021288"/>
                <a:ext cx="5674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𝐽𝑎𝑛𝑢𝑎𝑟𝑦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=$3.05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6021288"/>
                <a:ext cx="567491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5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Sometimes banks pay interest on the money you have in the bank.</a:t>
            </a:r>
          </a:p>
        </p:txBody>
      </p:sp>
    </p:spTree>
    <p:extLst>
      <p:ext uri="{BB962C8B-B14F-4D97-AF65-F5344CB8AC3E}">
        <p14:creationId xmlns:p14="http://schemas.microsoft.com/office/powerpoint/2010/main" val="22397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44" y="2668270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Daily Balance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Sometimes banks pay interest on the money you have in the bank.</a:t>
            </a:r>
          </a:p>
          <a:p>
            <a:r>
              <a:rPr lang="en-AU" dirty="0" smtClean="0"/>
              <a:t>The bank will pay interest on the balance in the account for the </a:t>
            </a:r>
            <a:r>
              <a:rPr lang="en-AU" i="1" u="sng" dirty="0" smtClean="0">
                <a:solidFill>
                  <a:srgbClr val="FF0000"/>
                </a:solidFill>
              </a:rPr>
              <a:t>number of days in that month </a:t>
            </a:r>
            <a:r>
              <a:rPr lang="en-AU" dirty="0" smtClean="0"/>
              <a:t>you had that balance in the account.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09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44" y="2668270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Daily Balance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Sometimes banks pay interest on the money you have in the bank.</a:t>
            </a:r>
          </a:p>
          <a:p>
            <a:r>
              <a:rPr lang="en-AU" dirty="0" smtClean="0"/>
              <a:t>The bank will pay interest on the balance in the account for the </a:t>
            </a:r>
            <a:r>
              <a:rPr lang="en-AU" i="1" u="sng" dirty="0" smtClean="0">
                <a:solidFill>
                  <a:srgbClr val="FF0000"/>
                </a:solidFill>
              </a:rPr>
              <a:t>number of days in that month </a:t>
            </a:r>
            <a:r>
              <a:rPr lang="en-AU" dirty="0" smtClean="0"/>
              <a:t>you had that balance in the account.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840" y="355235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You had $600 in the account for 6 days at 6%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27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44" y="2668270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Daily Balance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Sometimes banks pay interest on the money you have in the bank.</a:t>
            </a:r>
          </a:p>
          <a:p>
            <a:r>
              <a:rPr lang="en-AU" dirty="0" smtClean="0"/>
              <a:t>The bank will pay interest on the balance in the account for the </a:t>
            </a:r>
            <a:r>
              <a:rPr lang="en-AU" i="1" u="sng" dirty="0" smtClean="0">
                <a:solidFill>
                  <a:srgbClr val="FF0000"/>
                </a:solidFill>
              </a:rPr>
              <a:t>number of days in that month </a:t>
            </a:r>
            <a:r>
              <a:rPr lang="en-AU" dirty="0" smtClean="0"/>
              <a:t>you had that balance in the account.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0" dirty="0" smtClean="0"/>
                  <a:t>I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𝑛𝑡𝑒𝑟𝑒𝑠𝑡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=$600×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0.06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blipFill rotWithShape="0"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131840" y="355235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You had $600 in the account for 6 days at 6%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24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44" y="2668270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Daily Balance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Sometimes banks pay interest on the money you have in the bank.</a:t>
            </a:r>
          </a:p>
          <a:p>
            <a:r>
              <a:rPr lang="en-AU" dirty="0" smtClean="0"/>
              <a:t>The bank will pay interest on the balance in the account for the </a:t>
            </a:r>
            <a:r>
              <a:rPr lang="en-AU" i="1" u="sng" dirty="0" smtClean="0">
                <a:solidFill>
                  <a:srgbClr val="FF0000"/>
                </a:solidFill>
              </a:rPr>
              <a:t>number of days in that month </a:t>
            </a:r>
            <a:r>
              <a:rPr lang="en-AU" dirty="0" smtClean="0"/>
              <a:t>you had that balance in the account.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0" dirty="0" smtClean="0"/>
                  <a:t>I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𝑛𝑡𝑒𝑟𝑒𝑠𝑡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=$600×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0.06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blipFill rotWithShape="0"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4932040" y="4891866"/>
            <a:ext cx="1246653" cy="432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61410" y="5377640"/>
            <a:ext cx="101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balance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840" y="355235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You had $600 in the account for 6 days at 6%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82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44" y="2668270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Daily Balance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Sometimes banks pay interest on the money you have in the bank.</a:t>
            </a:r>
          </a:p>
          <a:p>
            <a:r>
              <a:rPr lang="en-AU" dirty="0" smtClean="0"/>
              <a:t>The bank will pay interest on the balance in the account for the </a:t>
            </a:r>
            <a:r>
              <a:rPr lang="en-AU" i="1" u="sng" dirty="0" smtClean="0">
                <a:solidFill>
                  <a:srgbClr val="FF0000"/>
                </a:solidFill>
              </a:rPr>
              <a:t>number of days in that month </a:t>
            </a:r>
            <a:r>
              <a:rPr lang="en-AU" dirty="0" smtClean="0"/>
              <a:t>you had that balance in the account.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0" dirty="0" smtClean="0"/>
                  <a:t>I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𝑛𝑡𝑒𝑟𝑒𝑠𝑡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=$600×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0.06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blipFill rotWithShape="0"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7020273" y="4211259"/>
            <a:ext cx="533487" cy="275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32040" y="4891866"/>
            <a:ext cx="1246653" cy="432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71941" y="3987988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rate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4161410" y="5377640"/>
            <a:ext cx="101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balance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840" y="355235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You had $600 in the account for 6 days at 6%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16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Create your own front page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It needs to contain the following –</a:t>
            </a:r>
          </a:p>
          <a:p>
            <a:pPr>
              <a:buFontTx/>
              <a:buChar char="-"/>
            </a:pPr>
            <a:r>
              <a:rPr lang="en-AU" dirty="0" smtClean="0"/>
              <a:t>My applications interactive notebook</a:t>
            </a:r>
          </a:p>
          <a:p>
            <a:pPr>
              <a:buFontTx/>
              <a:buChar char="-"/>
            </a:pPr>
            <a:r>
              <a:rPr lang="en-AU" dirty="0" smtClean="0"/>
              <a:t>Name </a:t>
            </a:r>
          </a:p>
          <a:p>
            <a:pPr>
              <a:buFontTx/>
              <a:buChar char="-"/>
            </a:pPr>
            <a:r>
              <a:rPr lang="en-AU" dirty="0" smtClean="0"/>
              <a:t>Class</a:t>
            </a:r>
          </a:p>
          <a:p>
            <a:pPr>
              <a:buFontTx/>
              <a:buChar char="-"/>
            </a:pPr>
            <a:r>
              <a:rPr lang="en-AU" dirty="0" smtClean="0"/>
              <a:t>Teachers Name</a:t>
            </a:r>
          </a:p>
          <a:p>
            <a:pPr>
              <a:buFontTx/>
              <a:buChar char="-"/>
            </a:pPr>
            <a:r>
              <a:rPr lang="en-AU" dirty="0" smtClean="0"/>
              <a:t>Semester 1 Term 1</a:t>
            </a:r>
          </a:p>
          <a:p>
            <a:pPr>
              <a:buFontTx/>
              <a:buChar char="-"/>
            </a:pPr>
            <a:r>
              <a:rPr lang="en-AU" dirty="0" smtClean="0"/>
              <a:t>Page number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869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44" y="2668270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Daily Balance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Sometimes banks pay interest on the money you have in the bank.</a:t>
            </a:r>
          </a:p>
          <a:p>
            <a:r>
              <a:rPr lang="en-AU" dirty="0" smtClean="0"/>
              <a:t>The bank will pay interest on the balance in the account for the </a:t>
            </a:r>
            <a:r>
              <a:rPr lang="en-AU" i="1" u="sng" dirty="0" smtClean="0">
                <a:solidFill>
                  <a:srgbClr val="FF0000"/>
                </a:solidFill>
              </a:rPr>
              <a:t>number of days in that month </a:t>
            </a:r>
            <a:r>
              <a:rPr lang="en-AU" dirty="0" smtClean="0"/>
              <a:t>you had that balance in the account.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0" dirty="0" smtClean="0"/>
                  <a:t>I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𝑛𝑡𝑒𝑟𝑒𝑠𝑡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=$600×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0.06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blipFill rotWithShape="0"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7020273" y="4211259"/>
            <a:ext cx="533487" cy="275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32040" y="4891866"/>
            <a:ext cx="1246653" cy="432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71941" y="3987988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rate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4161410" y="5377640"/>
            <a:ext cx="101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balance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840" y="355235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You had $600 in the account for 6 days at 6%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439176" y="4891866"/>
            <a:ext cx="132765" cy="337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3828" y="522920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No. of days it was this balance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20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44" y="2668270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Daily Balance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Sometimes banks pay interest on the money you have in the bank.</a:t>
            </a:r>
          </a:p>
          <a:p>
            <a:r>
              <a:rPr lang="en-AU" dirty="0" smtClean="0"/>
              <a:t>The bank will pay interest on the balance in the account for the </a:t>
            </a:r>
            <a:r>
              <a:rPr lang="en-AU" i="1" u="sng" dirty="0" smtClean="0">
                <a:solidFill>
                  <a:srgbClr val="FF0000"/>
                </a:solidFill>
              </a:rPr>
              <a:t>number of days in that month </a:t>
            </a:r>
            <a:r>
              <a:rPr lang="en-AU" dirty="0" smtClean="0"/>
              <a:t>you had that balance in the account.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0" dirty="0" smtClean="0"/>
                  <a:t>I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𝑛𝑡𝑒𝑟𝑒𝑠𝑡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=$600×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0.06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blipFill rotWithShape="0"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7020273" y="4211259"/>
            <a:ext cx="533487" cy="275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32040" y="4891866"/>
            <a:ext cx="1246653" cy="432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71941" y="3987988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rate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4161410" y="5377640"/>
            <a:ext cx="101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balance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840" y="355235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You had $600 in the account for 6 days at 6%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439176" y="4891866"/>
            <a:ext cx="132765" cy="337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3828" y="522920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No. of days it was this balance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319761" y="6021288"/>
                <a:ext cx="5428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𝑖𝑛𝑡𝑒𝑟𝑒𝑠𝑡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=$0.59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6021288"/>
                <a:ext cx="542870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7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reality, most of us need to borrow money from the bank.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875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241" y="2632914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Interest to repay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reality, most of us need to borrow money from the bank.</a:t>
            </a:r>
          </a:p>
          <a:p>
            <a:endParaRPr lang="en-AU" dirty="0" smtClean="0"/>
          </a:p>
          <a:p>
            <a:r>
              <a:rPr lang="en-AU" dirty="0" smtClean="0"/>
              <a:t>The bank will charge interest on the principal borrowed and apply it to the loan before it begins to be repaid.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02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241" y="2632914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Interest to repay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reality, most of us need to borrow money from the bank.</a:t>
            </a:r>
          </a:p>
          <a:p>
            <a:endParaRPr lang="en-AU" dirty="0" smtClean="0"/>
          </a:p>
          <a:p>
            <a:r>
              <a:rPr lang="en-AU" dirty="0" smtClean="0"/>
              <a:t>The bank will charge interest on the principal borrowed and apply it to the loan before it begins to be repaid. 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840" y="355235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You borrow $8000 at 5.4% for 3 years to buy a car.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241" y="2632914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Interest to repay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reality, most of us need to borrow money from the bank.</a:t>
            </a:r>
          </a:p>
          <a:p>
            <a:endParaRPr lang="en-AU" dirty="0" smtClean="0"/>
          </a:p>
          <a:p>
            <a:r>
              <a:rPr lang="en-AU" dirty="0" smtClean="0"/>
              <a:t>The bank will charge interest on the principal borrowed and apply it to the loan before it begins to be repaid.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9761" y="4501792"/>
                <a:ext cx="5708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0" dirty="0" smtClean="0"/>
                  <a:t>I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𝑛𝑡𝑒𝑟𝑒𝑠𝑡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=$8000×0.054×</m:t>
                    </m:r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4501792"/>
                <a:ext cx="570858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131840" y="355235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You borrow $8000 at 5.4% for 3 years to buy a car.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29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241" y="2632914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Interest to repay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reality, most of us need to borrow money from the bank.</a:t>
            </a:r>
          </a:p>
          <a:p>
            <a:endParaRPr lang="en-AU" dirty="0" smtClean="0"/>
          </a:p>
          <a:p>
            <a:r>
              <a:rPr lang="en-AU" dirty="0" smtClean="0"/>
              <a:t>The bank will charge interest on the principal borrowed and apply it to the loan before it begins to be repaid.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9761" y="4501792"/>
                <a:ext cx="5708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0" dirty="0" smtClean="0"/>
                  <a:t>I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𝑛𝑡𝑒𝑟𝑒𝑠𝑡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=$8000×0.054×</m:t>
                    </m:r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4501792"/>
                <a:ext cx="570858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4932040" y="4891866"/>
            <a:ext cx="1246653" cy="432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61410" y="5377640"/>
            <a:ext cx="109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principal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840" y="355235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You borrow $8000 at 5.4% for 3 years to buy a car.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97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241" y="2632914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Interest to repay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reality, most of us need to borrow money from the bank.</a:t>
            </a:r>
          </a:p>
          <a:p>
            <a:endParaRPr lang="en-AU" dirty="0" smtClean="0"/>
          </a:p>
          <a:p>
            <a:r>
              <a:rPr lang="en-AU" dirty="0" smtClean="0"/>
              <a:t>The bank will charge interest on the principal borrowed and apply it to the loan before it begins to be repaid.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9761" y="4501792"/>
                <a:ext cx="5708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0" dirty="0" smtClean="0"/>
                  <a:t>I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𝑛𝑡𝑒𝑟𝑒𝑠𝑡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=$8000×0.054×</m:t>
                    </m:r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4501792"/>
                <a:ext cx="570858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7020273" y="4211259"/>
            <a:ext cx="533487" cy="275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32040" y="4891866"/>
            <a:ext cx="1246653" cy="432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71941" y="3987988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rate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4161410" y="5377640"/>
            <a:ext cx="109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principal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840" y="355235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You borrow $8000 at 5.4% for 3 years to buy a car.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78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241" y="2632914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Interest to repay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reality, most of us need to borrow money from the bank.</a:t>
            </a:r>
          </a:p>
          <a:p>
            <a:endParaRPr lang="en-AU" dirty="0" smtClean="0"/>
          </a:p>
          <a:p>
            <a:r>
              <a:rPr lang="en-AU" dirty="0" smtClean="0"/>
              <a:t>The bank will charge interest on the principal borrowed and apply it to the loan before it begins to be repaid.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9761" y="4501792"/>
                <a:ext cx="5708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0" dirty="0" smtClean="0"/>
                  <a:t>I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𝑛𝑡𝑒𝑟𝑒𝑠𝑡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=$8000×0.054×</m:t>
                    </m:r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4501792"/>
                <a:ext cx="570858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7020273" y="4211259"/>
            <a:ext cx="533487" cy="275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32040" y="4891866"/>
            <a:ext cx="1246653" cy="432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553760" y="4896849"/>
            <a:ext cx="132765" cy="396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71941" y="3987988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rate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4161410" y="5377640"/>
            <a:ext cx="109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principal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6797577" y="534382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Time in years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840" y="355235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You borrow $8000 at 5.4% for 3 years to buy a car.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12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241" y="2632914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Interest to repay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reality, most of us need to borrow money from the bank.</a:t>
            </a:r>
          </a:p>
          <a:p>
            <a:endParaRPr lang="en-AU" dirty="0" smtClean="0"/>
          </a:p>
          <a:p>
            <a:r>
              <a:rPr lang="en-AU" dirty="0" smtClean="0"/>
              <a:t>The bank will charge interest on the principal borrowed and apply it to the loan before it begins to be repaid.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9761" y="4501792"/>
                <a:ext cx="5708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0" dirty="0" smtClean="0"/>
                  <a:t>I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𝑛𝑡𝑒𝑟𝑒𝑠𝑡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=$8000×0.054×</m:t>
                    </m:r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4501792"/>
                <a:ext cx="570858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7020273" y="4211259"/>
            <a:ext cx="533487" cy="275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32040" y="4891866"/>
            <a:ext cx="1246653" cy="432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553760" y="4896849"/>
            <a:ext cx="132765" cy="396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71941" y="3987988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rate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4161410" y="5377640"/>
            <a:ext cx="109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principal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6797577" y="534382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Time in years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840" y="355235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You borrow $8000 at 5.4% for 3 years to buy a car.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131840" y="5860318"/>
                <a:ext cx="5760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𝑖𝑛𝑡𝑒𝑟𝑒𝑠𝑡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=$1296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860318"/>
                <a:ext cx="576064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6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00081" y="0"/>
            <a:ext cx="72008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" y="6474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-143838" y="620688"/>
            <a:ext cx="46439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5616" y="404664"/>
            <a:ext cx="0" cy="58679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648" y="5803"/>
            <a:ext cx="93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Contents</a:t>
            </a:r>
            <a:endParaRPr lang="en-A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23224" y="374467"/>
            <a:ext cx="580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Page</a:t>
            </a:r>
            <a:endParaRPr lang="en-AU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43810" y="404664"/>
            <a:ext cx="0" cy="58679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3646" y="344357"/>
            <a:ext cx="57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Date</a:t>
            </a:r>
            <a:endParaRPr lang="en-A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344357"/>
            <a:ext cx="139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Description</a:t>
            </a:r>
            <a:endParaRPr lang="en-A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796136" y="6650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Glossary or Formula Page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5154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241" y="2632914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Interest to repay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reality, most of us need to borrow money from the bank.</a:t>
            </a:r>
          </a:p>
          <a:p>
            <a:endParaRPr lang="en-AU" dirty="0" smtClean="0"/>
          </a:p>
          <a:p>
            <a:r>
              <a:rPr lang="en-AU" dirty="0" smtClean="0"/>
              <a:t>The bank will charge interest on the principal borrowed and apply it to the loan before it begins to be repaid.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9761" y="4501792"/>
                <a:ext cx="5708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0" dirty="0" smtClean="0"/>
                  <a:t>I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𝑛𝑡𝑒𝑟𝑒𝑠𝑡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=$8000×0.054×</m:t>
                    </m:r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4501792"/>
                <a:ext cx="570858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7020273" y="4211259"/>
            <a:ext cx="533487" cy="275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32040" y="4891866"/>
            <a:ext cx="1246653" cy="432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553760" y="4896849"/>
            <a:ext cx="132765" cy="396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71941" y="3987988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rate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4161410" y="5377640"/>
            <a:ext cx="109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principal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6797577" y="534382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Time in years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840" y="355235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You borrow $8000 at 5.4% for 3 years to buy a car. 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131840" y="5860318"/>
                <a:ext cx="57606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𝑖𝑛𝑡𝑒𝑟𝑒𝑠𝑡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=$1296</m:t>
                      </m:r>
                    </m:oMath>
                  </m:oMathPara>
                </a14:m>
                <a:endParaRPr lang="en-AU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AU" b="0" dirty="0" smtClean="0"/>
                  <a:t>Total to repay = $8000 + $1296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860318"/>
                <a:ext cx="5760640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0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Task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Complete </a:t>
            </a:r>
            <a:r>
              <a:rPr lang="en-AU" dirty="0" smtClean="0"/>
              <a:t>all questions on </a:t>
            </a:r>
            <a:r>
              <a:rPr lang="en-AU" dirty="0" smtClean="0"/>
              <a:t>pages </a:t>
            </a:r>
            <a:r>
              <a:rPr lang="en-AU" dirty="0" smtClean="0"/>
              <a:t>46 to 48. </a:t>
            </a:r>
          </a:p>
          <a:p>
            <a:endParaRPr lang="en-AU" dirty="0"/>
          </a:p>
          <a:p>
            <a:r>
              <a:rPr lang="en-AU" dirty="0" smtClean="0"/>
              <a:t>You may use the spreadsheet function on your </a:t>
            </a:r>
            <a:r>
              <a:rPr lang="en-AU" dirty="0" err="1"/>
              <a:t>C</a:t>
            </a:r>
            <a:r>
              <a:rPr lang="en-AU" dirty="0" err="1" smtClean="0"/>
              <a:t>lasspad</a:t>
            </a:r>
            <a:r>
              <a:rPr lang="en-AU" dirty="0" smtClean="0"/>
              <a:t> to help you.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780928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Homework:</a:t>
            </a:r>
          </a:p>
          <a:p>
            <a:r>
              <a:rPr lang="en-AU" dirty="0" smtClean="0"/>
              <a:t>Complete questions on simple interest set for you on </a:t>
            </a:r>
            <a:r>
              <a:rPr lang="en-AU" dirty="0" err="1" smtClean="0"/>
              <a:t>Mathspace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93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Notes Review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24, 7 ,30</a:t>
            </a:r>
          </a:p>
          <a:p>
            <a:r>
              <a:rPr lang="en-AU" dirty="0" smtClean="0"/>
              <a:t>Date</a:t>
            </a:r>
          </a:p>
          <a:p>
            <a:r>
              <a:rPr lang="en-AU" dirty="0" smtClean="0"/>
              <a:t>Title</a:t>
            </a:r>
          </a:p>
          <a:p>
            <a:r>
              <a:rPr lang="en-AU" dirty="0" smtClean="0"/>
              <a:t>Essential question</a:t>
            </a:r>
          </a:p>
          <a:p>
            <a:r>
              <a:rPr lang="en-AU" dirty="0" smtClean="0"/>
              <a:t>Notes complete </a:t>
            </a:r>
          </a:p>
          <a:p>
            <a:r>
              <a:rPr lang="en-AU" dirty="0" smtClean="0"/>
              <a:t>Notes complete with colour and diagrams</a:t>
            </a:r>
          </a:p>
          <a:p>
            <a:r>
              <a:rPr lang="en-AU" dirty="0" smtClean="0"/>
              <a:t>Questions completed</a:t>
            </a:r>
          </a:p>
          <a:p>
            <a:r>
              <a:rPr lang="en-AU" dirty="0" smtClean="0"/>
              <a:t>Contents page filled in</a:t>
            </a:r>
          </a:p>
          <a:p>
            <a:r>
              <a:rPr lang="en-AU" dirty="0" smtClean="0"/>
              <a:t>Formula page filled in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0699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Homework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Review your notes and write a summary answering the essential question.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3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00081" y="0"/>
            <a:ext cx="72008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" y="6474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8463" y="652552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00081" y="620688"/>
            <a:ext cx="46439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00081" y="1196752"/>
            <a:ext cx="46439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89" y="5373216"/>
            <a:ext cx="47261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8144" y="1196752"/>
            <a:ext cx="0" cy="41764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33261" y="66690"/>
            <a:ext cx="431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24</a:t>
            </a:r>
          </a:p>
          <a:p>
            <a:r>
              <a:rPr lang="en-AU" sz="1000" dirty="0" smtClean="0"/>
              <a:t>7</a:t>
            </a:r>
          </a:p>
          <a:p>
            <a:r>
              <a:rPr lang="en-AU" sz="1000" dirty="0" smtClean="0"/>
              <a:t>30</a:t>
            </a:r>
            <a:endParaRPr lang="en-AU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89" y="601548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Essential Question</a:t>
            </a:r>
            <a:endParaRPr lang="en-AU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7750" y="119675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Notes</a:t>
            </a:r>
            <a:endParaRPr lang="en-AU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521850" y="1196752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Questions</a:t>
            </a:r>
            <a:endParaRPr lang="en-AU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89" y="5373216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Summary</a:t>
            </a:r>
            <a:endParaRPr lang="en-AU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51246" y="142494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Tasks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5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0142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Sometimes banks pay interest on the money you have in the bank.</a:t>
            </a:r>
          </a:p>
        </p:txBody>
      </p:sp>
    </p:spTree>
    <p:extLst>
      <p:ext uri="{BB962C8B-B14F-4D97-AF65-F5344CB8AC3E}">
        <p14:creationId xmlns:p14="http://schemas.microsoft.com/office/powerpoint/2010/main" val="10196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44" y="2668270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Minimum Monthly Balance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Sometimes banks pay interest on the money you have in the bank.</a:t>
            </a:r>
          </a:p>
          <a:p>
            <a:r>
              <a:rPr lang="en-AU" dirty="0" smtClean="0"/>
              <a:t>The bank will pay interest for the month on the </a:t>
            </a:r>
            <a:r>
              <a:rPr lang="en-AU" i="1" u="sng" dirty="0" smtClean="0">
                <a:solidFill>
                  <a:srgbClr val="FF0000"/>
                </a:solidFill>
              </a:rPr>
              <a:t>minimum</a:t>
            </a:r>
            <a:r>
              <a:rPr lang="en-AU" i="1" dirty="0" smtClean="0">
                <a:solidFill>
                  <a:srgbClr val="FF0000"/>
                </a:solidFill>
              </a:rPr>
              <a:t> </a:t>
            </a:r>
            <a:r>
              <a:rPr lang="en-AU" i="1" u="sng" dirty="0" smtClean="0">
                <a:solidFill>
                  <a:srgbClr val="FF0000"/>
                </a:solidFill>
              </a:rPr>
              <a:t>balance</a:t>
            </a:r>
            <a:r>
              <a:rPr lang="en-AU" dirty="0" smtClean="0"/>
              <a:t> you had in the account for that month.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22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44" y="2668270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Minimum Monthly Balance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Sometimes banks pay interest on the money you have in the bank.</a:t>
            </a:r>
          </a:p>
          <a:p>
            <a:r>
              <a:rPr lang="en-AU" dirty="0" smtClean="0"/>
              <a:t>The bank will pay interest for the month on the </a:t>
            </a:r>
            <a:r>
              <a:rPr lang="en-AU" i="1" u="sng" dirty="0" smtClean="0">
                <a:solidFill>
                  <a:srgbClr val="FF0000"/>
                </a:solidFill>
              </a:rPr>
              <a:t>minimum</a:t>
            </a:r>
            <a:r>
              <a:rPr lang="en-AU" i="1" dirty="0" smtClean="0">
                <a:solidFill>
                  <a:srgbClr val="FF0000"/>
                </a:solidFill>
              </a:rPr>
              <a:t> </a:t>
            </a:r>
            <a:r>
              <a:rPr lang="en-AU" i="1" u="sng" dirty="0" smtClean="0">
                <a:solidFill>
                  <a:srgbClr val="FF0000"/>
                </a:solidFill>
              </a:rPr>
              <a:t>balance</a:t>
            </a:r>
            <a:r>
              <a:rPr lang="en-AU" dirty="0" smtClean="0"/>
              <a:t> you had in the account for that month.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3275359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What interest was earned in January 2016, minimum balance was $600.00 interest rate at 6%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54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3" y="1063436"/>
            <a:ext cx="890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</a:t>
            </a:r>
            <a:r>
              <a:rPr lang="en-AU" sz="2400" dirty="0" smtClean="0"/>
              <a:t>Are there d</a:t>
            </a:r>
            <a:r>
              <a:rPr lang="en-AU" sz="2400" dirty="0" smtClean="0"/>
              <a:t>ifferences between investing and borrowing money</a:t>
            </a:r>
            <a:r>
              <a:rPr lang="en-AU" sz="2400" dirty="0" smtClean="0"/>
              <a:t>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Simple Interest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44" y="2668270"/>
            <a:ext cx="29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Minimum Monthly Balance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075030"/>
            <a:ext cx="59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Sometimes banks pay interest on the money you have in the bank.</a:t>
            </a:r>
          </a:p>
          <a:p>
            <a:r>
              <a:rPr lang="en-AU" dirty="0" smtClean="0"/>
              <a:t>The bank will pay interest for the month on the </a:t>
            </a:r>
            <a:r>
              <a:rPr lang="en-AU" i="1" u="sng" dirty="0" smtClean="0">
                <a:solidFill>
                  <a:srgbClr val="FF0000"/>
                </a:solidFill>
              </a:rPr>
              <a:t>minimum</a:t>
            </a:r>
            <a:r>
              <a:rPr lang="en-AU" i="1" dirty="0" smtClean="0">
                <a:solidFill>
                  <a:srgbClr val="FF0000"/>
                </a:solidFill>
              </a:rPr>
              <a:t> </a:t>
            </a:r>
            <a:r>
              <a:rPr lang="en-AU" i="1" u="sng" dirty="0" smtClean="0">
                <a:solidFill>
                  <a:srgbClr val="FF0000"/>
                </a:solidFill>
              </a:rPr>
              <a:t>balance</a:t>
            </a:r>
            <a:r>
              <a:rPr lang="en-AU" dirty="0" smtClean="0"/>
              <a:t> you had in the account for that month.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3275359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e.g. What interest was earned in January 2016, minimum balance was $600.00 interest rate at 6%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b="0" dirty="0" smtClean="0"/>
                  <a:t>I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𝑛𝑡𝑒𝑟𝑒𝑠𝑡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𝐽𝑎𝑛𝑢𝑎𝑟𝑦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=$600×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0.06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×31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61" y="4501792"/>
                <a:ext cx="5708580" cy="485774"/>
              </a:xfrm>
              <a:prstGeom prst="rect">
                <a:avLst/>
              </a:prstGeom>
              <a:blipFill rotWithShape="0"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6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2042</Words>
  <Application>Microsoft Office PowerPoint</Application>
  <PresentationFormat>On-screen Show (4:3)</PresentationFormat>
  <Paragraphs>382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 Math</vt:lpstr>
      <vt:lpstr>Office Theme</vt:lpstr>
      <vt:lpstr>My Applications Interactive Notebook</vt:lpstr>
      <vt:lpstr>Create your own front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</vt:lpstr>
      <vt:lpstr>Notes Review</vt:lpstr>
      <vt:lpstr>Homework</vt:lpstr>
    </vt:vector>
  </TitlesOfParts>
  <Company>The Department of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Venn Diagrams</dc:title>
  <dc:creator>RUST Joanne</dc:creator>
  <cp:lastModifiedBy>Stephanie Keen</cp:lastModifiedBy>
  <cp:revision>66</cp:revision>
  <dcterms:created xsi:type="dcterms:W3CDTF">2014-05-14T02:58:57Z</dcterms:created>
  <dcterms:modified xsi:type="dcterms:W3CDTF">2016-02-21T09:31:43Z</dcterms:modified>
</cp:coreProperties>
</file>