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304" r:id="rId3"/>
    <p:sldId id="259" r:id="rId4"/>
    <p:sldId id="258" r:id="rId5"/>
    <p:sldId id="303" r:id="rId6"/>
    <p:sldId id="320" r:id="rId7"/>
    <p:sldId id="319" r:id="rId8"/>
    <p:sldId id="318" r:id="rId9"/>
    <p:sldId id="317" r:id="rId10"/>
    <p:sldId id="316" r:id="rId11"/>
    <p:sldId id="315" r:id="rId12"/>
    <p:sldId id="305" r:id="rId13"/>
    <p:sldId id="314" r:id="rId14"/>
    <p:sldId id="313" r:id="rId15"/>
    <p:sldId id="312" r:id="rId16"/>
    <p:sldId id="311" r:id="rId17"/>
    <p:sldId id="306" r:id="rId18"/>
    <p:sldId id="310" r:id="rId19"/>
    <p:sldId id="309" r:id="rId20"/>
    <p:sldId id="308" r:id="rId21"/>
    <p:sldId id="307" r:id="rId22"/>
    <p:sldId id="301" r:id="rId23"/>
    <p:sldId id="292" r:id="rId24"/>
    <p:sldId id="29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2895" autoAdjust="0"/>
  </p:normalViewPr>
  <p:slideViewPr>
    <p:cSldViewPr>
      <p:cViewPr varScale="1">
        <p:scale>
          <a:sx n="72" d="100"/>
          <a:sy n="72" d="100"/>
        </p:scale>
        <p:origin x="1757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91B3-E50F-4EFF-8D5F-21DA810ECD9F}" type="datetimeFigureOut">
              <a:rPr lang="en-AU" smtClean="0"/>
              <a:t>17/02/2016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7BE4-3242-4672-8D3A-460DCD9877A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32648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91B3-E50F-4EFF-8D5F-21DA810ECD9F}" type="datetimeFigureOut">
              <a:rPr lang="en-AU" smtClean="0"/>
              <a:t>17/02/2016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7BE4-3242-4672-8D3A-460DCD9877A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96369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91B3-E50F-4EFF-8D5F-21DA810ECD9F}" type="datetimeFigureOut">
              <a:rPr lang="en-AU" smtClean="0"/>
              <a:t>17/02/2016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7BE4-3242-4672-8D3A-460DCD9877A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80215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91B3-E50F-4EFF-8D5F-21DA810ECD9F}" type="datetimeFigureOut">
              <a:rPr lang="en-AU" smtClean="0"/>
              <a:t>17/02/2016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7BE4-3242-4672-8D3A-460DCD9877A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35548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91B3-E50F-4EFF-8D5F-21DA810ECD9F}" type="datetimeFigureOut">
              <a:rPr lang="en-AU" smtClean="0"/>
              <a:t>17/02/2016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7BE4-3242-4672-8D3A-460DCD9877A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80491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91B3-E50F-4EFF-8D5F-21DA810ECD9F}" type="datetimeFigureOut">
              <a:rPr lang="en-AU" smtClean="0"/>
              <a:t>17/02/2016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7BE4-3242-4672-8D3A-460DCD9877A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2595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91B3-E50F-4EFF-8D5F-21DA810ECD9F}" type="datetimeFigureOut">
              <a:rPr lang="en-AU" smtClean="0"/>
              <a:t>17/02/2016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7BE4-3242-4672-8D3A-460DCD9877A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07182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91B3-E50F-4EFF-8D5F-21DA810ECD9F}" type="datetimeFigureOut">
              <a:rPr lang="en-AU" smtClean="0"/>
              <a:t>17/02/2016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7BE4-3242-4672-8D3A-460DCD9877A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77235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91B3-E50F-4EFF-8D5F-21DA810ECD9F}" type="datetimeFigureOut">
              <a:rPr lang="en-AU" smtClean="0"/>
              <a:t>17/02/2016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7BE4-3242-4672-8D3A-460DCD9877A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19919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91B3-E50F-4EFF-8D5F-21DA810ECD9F}" type="datetimeFigureOut">
              <a:rPr lang="en-AU" smtClean="0"/>
              <a:t>17/02/2016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7BE4-3242-4672-8D3A-460DCD9877A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18502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91B3-E50F-4EFF-8D5F-21DA810ECD9F}" type="datetimeFigureOut">
              <a:rPr lang="en-AU" smtClean="0"/>
              <a:t>17/02/2016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7BE4-3242-4672-8D3A-460DCD9877A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83982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B91B3-E50F-4EFF-8D5F-21DA810ECD9F}" type="datetimeFigureOut">
              <a:rPr lang="en-AU" smtClean="0"/>
              <a:t>17/02/2016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37BE4-3242-4672-8D3A-460DCD9877A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28666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7772400" cy="1470025"/>
          </a:xfrm>
        </p:spPr>
        <p:txBody>
          <a:bodyPr/>
          <a:lstStyle/>
          <a:p>
            <a:r>
              <a:rPr lang="en-AU" dirty="0" smtClean="0"/>
              <a:t>My Applications</a:t>
            </a:r>
            <a:br>
              <a:rPr lang="en-AU" dirty="0" smtClean="0"/>
            </a:br>
            <a:r>
              <a:rPr lang="en-AU" dirty="0" smtClean="0"/>
              <a:t>Interactive Notebook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AU" dirty="0" smtClean="0"/>
              <a:t>Name </a:t>
            </a:r>
          </a:p>
          <a:p>
            <a:pPr algn="l"/>
            <a:r>
              <a:rPr lang="en-AU" dirty="0" smtClean="0"/>
              <a:t>Class AEMAA 1</a:t>
            </a:r>
          </a:p>
          <a:p>
            <a:pPr algn="l"/>
            <a:r>
              <a:rPr lang="en-AU" dirty="0" smtClean="0"/>
              <a:t>Teacher Mrs Keen</a:t>
            </a:r>
          </a:p>
          <a:p>
            <a:pPr algn="l"/>
            <a:r>
              <a:rPr lang="en-AU" dirty="0" smtClean="0"/>
              <a:t>Term 1 Semester 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748464" y="6488668"/>
            <a:ext cx="54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2506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916832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471" y="149731"/>
            <a:ext cx="57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24</a:t>
            </a:r>
          </a:p>
          <a:p>
            <a:r>
              <a:rPr lang="en-AU" sz="1600" dirty="0" smtClean="0"/>
              <a:t>7</a:t>
            </a:r>
          </a:p>
          <a:p>
            <a:r>
              <a:rPr lang="en-AU" sz="1600" dirty="0" smtClean="0"/>
              <a:t>30</a:t>
            </a:r>
            <a:endParaRPr lang="en-AU" sz="16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915816" y="1916832"/>
            <a:ext cx="0" cy="51125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9535" y="410095"/>
            <a:ext cx="939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/>
              <a:t>Topic</a:t>
            </a:r>
            <a:endParaRPr lang="en-AU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439175" y="10635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Date</a:t>
            </a:r>
            <a:endParaRPr lang="en-A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9514" y="1063436"/>
            <a:ext cx="8620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EQ – How do I calculate </a:t>
            </a:r>
            <a:r>
              <a:rPr lang="en-AU" sz="2400" dirty="0" smtClean="0"/>
              <a:t>simple interest</a:t>
            </a:r>
            <a:r>
              <a:rPr lang="en-AU" sz="2400" dirty="0" smtClean="0"/>
              <a:t>?</a:t>
            </a:r>
            <a:endParaRPr lang="en-A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763688" y="410095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Simple Interest</a:t>
            </a:r>
            <a:endParaRPr lang="en-AU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3090099" y="2075030"/>
                <a:ext cx="5442342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b="0" dirty="0" smtClean="0">
                    <a:latin typeface="Cambria Math" panose="02040503050406030204" pitchFamily="18" charset="0"/>
                  </a:rPr>
                  <a:t>If we use the percentage rate as a decimal:</a:t>
                </a:r>
              </a:p>
              <a:p>
                <a:endParaRPr lang="en-AU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𝑆𝑖𝑚𝑝𝑙𝑒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𝐼𝑛𝑡𝑒𝑟𝑒𝑠𝑡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𝑃𝑟𝑖𝑛𝑐𝑖𝑝𝑎𝑙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𝑅𝑎𝑡𝑒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𝑇𝑖𝑚𝑒</m:t>
                      </m:r>
                    </m:oMath>
                  </m:oMathPara>
                </a14:m>
                <a:endParaRPr lang="en-AU" b="0" i="1" dirty="0" smtClean="0">
                  <a:latin typeface="Cambria Math" panose="02040503050406030204" pitchFamily="18" charset="0"/>
                </a:endParaRPr>
              </a:p>
              <a:p>
                <a:endParaRPr lang="en-AU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𝑆𝐼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𝑃𝑅𝑇</m:t>
                      </m:r>
                    </m:oMath>
                  </m:oMathPara>
                </a14:m>
                <a:endParaRPr lang="en-AU" b="0" dirty="0" smtClean="0"/>
              </a:p>
              <a:p>
                <a:endParaRPr lang="en-AU" dirty="0"/>
              </a:p>
              <a:p>
                <a:r>
                  <a:rPr lang="en-AU" b="0" dirty="0" smtClean="0">
                    <a:solidFill>
                      <a:srgbClr val="FF0000"/>
                    </a:solidFill>
                  </a:rPr>
                  <a:t>*time is in years</a:t>
                </a: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099" y="2075030"/>
                <a:ext cx="5442342" cy="2031325"/>
              </a:xfrm>
              <a:prstGeom prst="rect">
                <a:avLst/>
              </a:prstGeom>
              <a:blipFill rotWithShape="0">
                <a:blip r:embed="rId2"/>
                <a:stretch>
                  <a:fillRect l="-1008" t="-1796" b="-359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3090098" y="4149080"/>
                <a:ext cx="5933253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 smtClean="0">
                    <a:latin typeface="Cambria Math" panose="02040503050406030204" pitchFamily="18" charset="0"/>
                  </a:rPr>
                  <a:t>e.g. Determine the interest paid on $8 400 invested at 2.4% per annum simple interest for 5 years.</a:t>
                </a:r>
              </a:p>
              <a:p>
                <a:endParaRPr lang="en-AU" b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𝑆𝐼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=$8400×0.024×5</m:t>
                      </m:r>
                    </m:oMath>
                  </m:oMathPara>
                </a14:m>
                <a:endParaRPr lang="en-AU" b="0" dirty="0" smtClean="0">
                  <a:ea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𝑆𝐼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=$1008</m:t>
                      </m:r>
                    </m:oMath>
                  </m:oMathPara>
                </a14:m>
                <a:endParaRPr lang="en-AU" b="0" dirty="0" smtClean="0"/>
              </a:p>
              <a:p>
                <a:pPr/>
                <a:endParaRPr lang="en-AU" b="0" dirty="0" smtClean="0"/>
              </a:p>
              <a:p>
                <a:endParaRPr lang="en-AU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098" y="4149080"/>
                <a:ext cx="5933253" cy="2031325"/>
              </a:xfrm>
              <a:prstGeom prst="rect">
                <a:avLst/>
              </a:prstGeom>
              <a:blipFill rotWithShape="0">
                <a:blip r:embed="rId3"/>
                <a:stretch>
                  <a:fillRect l="-925" t="-2102" r="-154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8043" y="2075030"/>
            <a:ext cx="2970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Formula using % as a decimal</a:t>
            </a:r>
          </a:p>
          <a:p>
            <a:r>
              <a:rPr lang="en-AU" dirty="0" smtClean="0"/>
              <a:t>e.g. 10% = 0.1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2489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916832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471" y="149731"/>
            <a:ext cx="57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24</a:t>
            </a:r>
          </a:p>
          <a:p>
            <a:r>
              <a:rPr lang="en-AU" sz="1600" dirty="0" smtClean="0"/>
              <a:t>7</a:t>
            </a:r>
          </a:p>
          <a:p>
            <a:r>
              <a:rPr lang="en-AU" sz="1600" dirty="0" smtClean="0"/>
              <a:t>30</a:t>
            </a:r>
            <a:endParaRPr lang="en-AU" sz="16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915816" y="1916832"/>
            <a:ext cx="0" cy="51125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9535" y="410095"/>
            <a:ext cx="939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/>
              <a:t>Topic</a:t>
            </a:r>
            <a:endParaRPr lang="en-AU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439175" y="10635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Date</a:t>
            </a:r>
            <a:endParaRPr lang="en-A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9514" y="1063436"/>
            <a:ext cx="8620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EQ – How do I calculate </a:t>
            </a:r>
            <a:r>
              <a:rPr lang="en-AU" sz="2400" dirty="0" smtClean="0"/>
              <a:t>simple interest</a:t>
            </a:r>
            <a:r>
              <a:rPr lang="en-AU" sz="2400" dirty="0" smtClean="0"/>
              <a:t>?</a:t>
            </a:r>
            <a:endParaRPr lang="en-A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763688" y="410095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Simple Interest</a:t>
            </a:r>
            <a:endParaRPr lang="en-AU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3090099" y="2075030"/>
                <a:ext cx="5442342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b="0" dirty="0" smtClean="0">
                    <a:latin typeface="Cambria Math" panose="02040503050406030204" pitchFamily="18" charset="0"/>
                  </a:rPr>
                  <a:t>If we use the percentage rate as a decimal:</a:t>
                </a:r>
              </a:p>
              <a:p>
                <a:endParaRPr lang="en-AU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𝑆𝑖𝑚𝑝𝑙𝑒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𝐼𝑛𝑡𝑒𝑟𝑒𝑠𝑡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𝑃𝑟𝑖𝑛𝑐𝑖𝑝𝑎𝑙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𝑅𝑎𝑡𝑒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𝑇𝑖𝑚𝑒</m:t>
                      </m:r>
                    </m:oMath>
                  </m:oMathPara>
                </a14:m>
                <a:endParaRPr lang="en-AU" b="0" i="1" dirty="0" smtClean="0">
                  <a:latin typeface="Cambria Math" panose="02040503050406030204" pitchFamily="18" charset="0"/>
                </a:endParaRPr>
              </a:p>
              <a:p>
                <a:endParaRPr lang="en-AU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𝑆𝐼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𝑃𝑅𝑇</m:t>
                      </m:r>
                    </m:oMath>
                  </m:oMathPara>
                </a14:m>
                <a:endParaRPr lang="en-AU" b="0" dirty="0" smtClean="0"/>
              </a:p>
              <a:p>
                <a:endParaRPr lang="en-AU" dirty="0"/>
              </a:p>
              <a:p>
                <a:r>
                  <a:rPr lang="en-AU" b="0" dirty="0" smtClean="0">
                    <a:solidFill>
                      <a:srgbClr val="FF0000"/>
                    </a:solidFill>
                  </a:rPr>
                  <a:t>*time is in years</a:t>
                </a: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099" y="2075030"/>
                <a:ext cx="5442342" cy="2031325"/>
              </a:xfrm>
              <a:prstGeom prst="rect">
                <a:avLst/>
              </a:prstGeom>
              <a:blipFill rotWithShape="0">
                <a:blip r:embed="rId2"/>
                <a:stretch>
                  <a:fillRect l="-1008" t="-1796" b="-359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3090098" y="4149080"/>
                <a:ext cx="5933253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 smtClean="0">
                    <a:latin typeface="Cambria Math" panose="02040503050406030204" pitchFamily="18" charset="0"/>
                  </a:rPr>
                  <a:t>e.g. Determine the interest paid on $8 400 invested at 2.4% per annum simple interest for 5 years.</a:t>
                </a:r>
              </a:p>
              <a:p>
                <a:endParaRPr lang="en-AU" b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𝑆𝐼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=$8400×0.024×5</m:t>
                      </m:r>
                    </m:oMath>
                  </m:oMathPara>
                </a14:m>
                <a:endParaRPr lang="en-AU" b="0" dirty="0" smtClean="0">
                  <a:ea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𝑆𝐼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=$1008</m:t>
                      </m:r>
                    </m:oMath>
                  </m:oMathPara>
                </a14:m>
                <a:endParaRPr lang="en-AU" b="0" dirty="0" smtClean="0"/>
              </a:p>
              <a:p>
                <a:pPr lvl="1"/>
                <a:endParaRPr lang="en-AU" dirty="0"/>
              </a:p>
              <a:p>
                <a:pPr/>
                <a:r>
                  <a:rPr lang="en-AU" b="0" dirty="0" smtClean="0"/>
                  <a:t>The interest paid would be $1008</a:t>
                </a:r>
              </a:p>
              <a:p>
                <a:pPr/>
                <a:r>
                  <a:rPr lang="en-AU" dirty="0" smtClean="0"/>
                  <a:t>The investment would now be worth $9408</a:t>
                </a:r>
                <a:endParaRPr lang="en-AU" b="0" dirty="0" smtClean="0"/>
              </a:p>
              <a:p>
                <a:endParaRPr lang="en-AU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098" y="4149080"/>
                <a:ext cx="5933253" cy="2585323"/>
              </a:xfrm>
              <a:prstGeom prst="rect">
                <a:avLst/>
              </a:prstGeom>
              <a:blipFill rotWithShape="0">
                <a:blip r:embed="rId3"/>
                <a:stretch>
                  <a:fillRect l="-925" t="-1651" r="-154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8043" y="2075030"/>
            <a:ext cx="2970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Formula using % as a decimal</a:t>
            </a:r>
          </a:p>
          <a:p>
            <a:r>
              <a:rPr lang="en-AU" dirty="0" smtClean="0"/>
              <a:t>e.g. 10% = 0.1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9727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916832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471" y="149731"/>
            <a:ext cx="57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24</a:t>
            </a:r>
          </a:p>
          <a:p>
            <a:r>
              <a:rPr lang="en-AU" sz="1600" dirty="0" smtClean="0"/>
              <a:t>7</a:t>
            </a:r>
          </a:p>
          <a:p>
            <a:r>
              <a:rPr lang="en-AU" sz="1600" dirty="0" smtClean="0"/>
              <a:t>30</a:t>
            </a:r>
            <a:endParaRPr lang="en-AU" sz="16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915816" y="1916832"/>
            <a:ext cx="0" cy="51125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9535" y="410095"/>
            <a:ext cx="939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/>
              <a:t>Topic</a:t>
            </a:r>
            <a:endParaRPr lang="en-AU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439175" y="10635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Date</a:t>
            </a:r>
            <a:endParaRPr lang="en-A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9514" y="1063436"/>
            <a:ext cx="8620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EQ – How do I calculate </a:t>
            </a:r>
            <a:r>
              <a:rPr lang="en-AU" sz="2400" dirty="0" smtClean="0"/>
              <a:t>simple interest</a:t>
            </a:r>
            <a:r>
              <a:rPr lang="en-AU" sz="2400" dirty="0" smtClean="0"/>
              <a:t>?</a:t>
            </a:r>
            <a:endParaRPr lang="en-A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763688" y="410095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Simple Interest</a:t>
            </a:r>
            <a:endParaRPr lang="en-AU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3095328" y="2000548"/>
            <a:ext cx="5644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b="0" dirty="0" smtClean="0">
              <a:solidFill>
                <a:srgbClr val="FF0000"/>
              </a:solidFill>
            </a:endParaRPr>
          </a:p>
          <a:p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80796" y="2000548"/>
                <a:ext cx="2652286" cy="785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 smtClean="0"/>
                  <a:t>Formula using % rate</a:t>
                </a:r>
              </a:p>
              <a:p>
                <a:r>
                  <a:rPr lang="en-AU" dirty="0" smtClean="0"/>
                  <a:t>e.g. 10%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endParaRPr lang="en-AU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96" y="2000548"/>
                <a:ext cx="2652286" cy="785536"/>
              </a:xfrm>
              <a:prstGeom prst="rect">
                <a:avLst/>
              </a:prstGeom>
              <a:blipFill rotWithShape="0">
                <a:blip r:embed="rId2"/>
                <a:stretch>
                  <a:fillRect l="-1839" t="-3876" b="-155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731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916832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471" y="149731"/>
            <a:ext cx="57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24</a:t>
            </a:r>
          </a:p>
          <a:p>
            <a:r>
              <a:rPr lang="en-AU" sz="1600" dirty="0" smtClean="0"/>
              <a:t>7</a:t>
            </a:r>
          </a:p>
          <a:p>
            <a:r>
              <a:rPr lang="en-AU" sz="1600" dirty="0" smtClean="0"/>
              <a:t>30</a:t>
            </a:r>
            <a:endParaRPr lang="en-AU" sz="16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915816" y="1916832"/>
            <a:ext cx="0" cy="51125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9535" y="410095"/>
            <a:ext cx="939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/>
              <a:t>Topic</a:t>
            </a:r>
            <a:endParaRPr lang="en-AU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439175" y="10635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Date</a:t>
            </a:r>
            <a:endParaRPr lang="en-A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9514" y="1063436"/>
            <a:ext cx="8620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EQ – How do I calculate </a:t>
            </a:r>
            <a:r>
              <a:rPr lang="en-AU" sz="2400" dirty="0" smtClean="0"/>
              <a:t>simple interest</a:t>
            </a:r>
            <a:r>
              <a:rPr lang="en-AU" sz="2400" dirty="0" smtClean="0"/>
              <a:t>?</a:t>
            </a:r>
            <a:endParaRPr lang="en-A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763688" y="410095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Simple Interest</a:t>
            </a:r>
            <a:endParaRPr lang="en-AU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3095328" y="2000548"/>
                <a:ext cx="5644608" cy="27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b="0" dirty="0" smtClean="0">
                    <a:latin typeface="Cambria Math" panose="02040503050406030204" pitchFamily="18" charset="0"/>
                  </a:rPr>
                  <a:t>If we use the percentage rate as a percentage:</a:t>
                </a:r>
              </a:p>
              <a:p>
                <a:endParaRPr lang="en-AU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𝑆𝑖𝑚𝑝𝑙𝑒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𝐼𝑛𝑡𝑒𝑟𝑒𝑠𝑡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𝑃𝑟𝑖𝑛𝑐𝑖𝑝𝑎𝑙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×%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𝑅𝑎𝑡𝑒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𝑇𝑖𝑚𝑒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n-AU" b="0" i="1" dirty="0" smtClean="0">
                  <a:latin typeface="Cambria Math" panose="02040503050406030204" pitchFamily="18" charset="0"/>
                </a:endParaRPr>
              </a:p>
              <a:p>
                <a:endParaRPr lang="en-AU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𝑆𝐼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𝑃𝑅𝑇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n-AU" b="0" dirty="0" smtClean="0"/>
              </a:p>
              <a:p>
                <a:endParaRPr lang="en-AU" dirty="0"/>
              </a:p>
              <a:p>
                <a:r>
                  <a:rPr lang="en-AU" b="0" dirty="0" smtClean="0">
                    <a:solidFill>
                      <a:srgbClr val="FF0000"/>
                    </a:solidFill>
                  </a:rPr>
                  <a:t>*time is in years</a:t>
                </a:r>
              </a:p>
              <a:p>
                <a:endParaRPr lang="en-AU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328" y="2000548"/>
                <a:ext cx="5644608" cy="2798780"/>
              </a:xfrm>
              <a:prstGeom prst="rect">
                <a:avLst/>
              </a:prstGeom>
              <a:blipFill rotWithShape="0">
                <a:blip r:embed="rId2"/>
                <a:stretch>
                  <a:fillRect l="-972" t="-130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80796" y="2000548"/>
                <a:ext cx="2652286" cy="785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 smtClean="0"/>
                  <a:t>Formula using % rate</a:t>
                </a:r>
              </a:p>
              <a:p>
                <a:r>
                  <a:rPr lang="en-AU" dirty="0" smtClean="0"/>
                  <a:t>e.g. 10%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endParaRPr lang="en-AU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96" y="2000548"/>
                <a:ext cx="2652286" cy="785536"/>
              </a:xfrm>
              <a:prstGeom prst="rect">
                <a:avLst/>
              </a:prstGeom>
              <a:blipFill rotWithShape="0">
                <a:blip r:embed="rId3"/>
                <a:stretch>
                  <a:fillRect l="-1839" t="-3876" b="-155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812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916832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471" y="149731"/>
            <a:ext cx="57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24</a:t>
            </a:r>
          </a:p>
          <a:p>
            <a:r>
              <a:rPr lang="en-AU" sz="1600" dirty="0" smtClean="0"/>
              <a:t>7</a:t>
            </a:r>
          </a:p>
          <a:p>
            <a:r>
              <a:rPr lang="en-AU" sz="1600" dirty="0" smtClean="0"/>
              <a:t>30</a:t>
            </a:r>
            <a:endParaRPr lang="en-AU" sz="16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915816" y="1916832"/>
            <a:ext cx="0" cy="51125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9535" y="410095"/>
            <a:ext cx="939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/>
              <a:t>Topic</a:t>
            </a:r>
            <a:endParaRPr lang="en-AU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439175" y="10635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Date</a:t>
            </a:r>
            <a:endParaRPr lang="en-A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9514" y="1063436"/>
            <a:ext cx="8620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EQ – How do I calculate </a:t>
            </a:r>
            <a:r>
              <a:rPr lang="en-AU" sz="2400" dirty="0" smtClean="0"/>
              <a:t>simple interest</a:t>
            </a:r>
            <a:r>
              <a:rPr lang="en-AU" sz="2400" dirty="0" smtClean="0"/>
              <a:t>?</a:t>
            </a:r>
            <a:endParaRPr lang="en-A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763688" y="410095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Simple Interest</a:t>
            </a:r>
            <a:endParaRPr lang="en-AU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3095328" y="2000548"/>
                <a:ext cx="5644608" cy="27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b="0" dirty="0" smtClean="0">
                    <a:latin typeface="Cambria Math" panose="02040503050406030204" pitchFamily="18" charset="0"/>
                  </a:rPr>
                  <a:t>If we use the percentage rate as a percentage:</a:t>
                </a:r>
              </a:p>
              <a:p>
                <a:endParaRPr lang="en-AU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𝑆𝑖𝑚𝑝𝑙𝑒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𝐼𝑛𝑡𝑒𝑟𝑒𝑠𝑡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𝑃𝑟𝑖𝑛𝑐𝑖𝑝𝑎𝑙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×%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𝑅𝑎𝑡𝑒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𝑇𝑖𝑚𝑒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n-AU" b="0" i="1" dirty="0" smtClean="0">
                  <a:latin typeface="Cambria Math" panose="02040503050406030204" pitchFamily="18" charset="0"/>
                </a:endParaRPr>
              </a:p>
              <a:p>
                <a:endParaRPr lang="en-AU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𝑆𝐼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𝑃𝑅𝑇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n-AU" b="0" dirty="0" smtClean="0"/>
              </a:p>
              <a:p>
                <a:endParaRPr lang="en-AU" dirty="0"/>
              </a:p>
              <a:p>
                <a:r>
                  <a:rPr lang="en-AU" b="0" dirty="0" smtClean="0">
                    <a:solidFill>
                      <a:srgbClr val="FF0000"/>
                    </a:solidFill>
                  </a:rPr>
                  <a:t>*time is in years</a:t>
                </a:r>
              </a:p>
              <a:p>
                <a:endParaRPr lang="en-AU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328" y="2000548"/>
                <a:ext cx="5644608" cy="2798780"/>
              </a:xfrm>
              <a:prstGeom prst="rect">
                <a:avLst/>
              </a:prstGeom>
              <a:blipFill rotWithShape="0">
                <a:blip r:embed="rId2"/>
                <a:stretch>
                  <a:fillRect l="-972" t="-130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80796" y="2000548"/>
                <a:ext cx="2652286" cy="785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 smtClean="0"/>
                  <a:t>Formula using % rate</a:t>
                </a:r>
              </a:p>
              <a:p>
                <a:r>
                  <a:rPr lang="en-AU" dirty="0" smtClean="0"/>
                  <a:t>e.g. 10%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endParaRPr lang="en-AU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96" y="2000548"/>
                <a:ext cx="2652286" cy="785536"/>
              </a:xfrm>
              <a:prstGeom prst="rect">
                <a:avLst/>
              </a:prstGeom>
              <a:blipFill rotWithShape="0">
                <a:blip r:embed="rId3"/>
                <a:stretch>
                  <a:fillRect l="-1839" t="-3876" b="-155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3090098" y="4473116"/>
            <a:ext cx="59332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latin typeface="Cambria Math" panose="02040503050406030204" pitchFamily="18" charset="0"/>
              </a:rPr>
              <a:t>e.g. Determine the interest paid on $8 400 invested at 2.4% per annum simple interest for 5 years.</a:t>
            </a:r>
          </a:p>
          <a:p>
            <a:pPr lvl="1"/>
            <a:endParaRPr lang="en-AU" b="0" dirty="0" smtClean="0">
              <a:ea typeface="Cambria Math" panose="02040503050406030204" pitchFamily="18" charset="0"/>
            </a:endParaRPr>
          </a:p>
          <a:p>
            <a:pPr lvl="1"/>
            <a:endParaRPr lang="en-AU" b="0" dirty="0" smtClean="0">
              <a:solidFill>
                <a:srgbClr val="FF0000"/>
              </a:solidFill>
            </a:endParaRP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8431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916832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471" y="149731"/>
            <a:ext cx="57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24</a:t>
            </a:r>
          </a:p>
          <a:p>
            <a:r>
              <a:rPr lang="en-AU" sz="1600" dirty="0" smtClean="0"/>
              <a:t>7</a:t>
            </a:r>
          </a:p>
          <a:p>
            <a:r>
              <a:rPr lang="en-AU" sz="1600" dirty="0" smtClean="0"/>
              <a:t>30</a:t>
            </a:r>
            <a:endParaRPr lang="en-AU" sz="16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915816" y="1916832"/>
            <a:ext cx="0" cy="51125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9535" y="410095"/>
            <a:ext cx="939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/>
              <a:t>Topic</a:t>
            </a:r>
            <a:endParaRPr lang="en-AU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439175" y="10635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Date</a:t>
            </a:r>
            <a:endParaRPr lang="en-A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9514" y="1063436"/>
            <a:ext cx="8620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EQ – How do I calculate </a:t>
            </a:r>
            <a:r>
              <a:rPr lang="en-AU" sz="2400" dirty="0" smtClean="0"/>
              <a:t>simple interest</a:t>
            </a:r>
            <a:r>
              <a:rPr lang="en-AU" sz="2400" dirty="0" smtClean="0"/>
              <a:t>?</a:t>
            </a:r>
            <a:endParaRPr lang="en-A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763688" y="410095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Simple Interest</a:t>
            </a:r>
            <a:endParaRPr lang="en-AU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3095328" y="2000548"/>
                <a:ext cx="5644608" cy="27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b="0" dirty="0" smtClean="0">
                    <a:latin typeface="Cambria Math" panose="02040503050406030204" pitchFamily="18" charset="0"/>
                  </a:rPr>
                  <a:t>If we use the percentage rate as a percentage:</a:t>
                </a:r>
              </a:p>
              <a:p>
                <a:endParaRPr lang="en-AU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𝑆𝑖𝑚𝑝𝑙𝑒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𝐼𝑛𝑡𝑒𝑟𝑒𝑠𝑡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𝑃𝑟𝑖𝑛𝑐𝑖𝑝𝑎𝑙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×%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𝑅𝑎𝑡𝑒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𝑇𝑖𝑚𝑒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n-AU" b="0" i="1" dirty="0" smtClean="0">
                  <a:latin typeface="Cambria Math" panose="02040503050406030204" pitchFamily="18" charset="0"/>
                </a:endParaRPr>
              </a:p>
              <a:p>
                <a:endParaRPr lang="en-AU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𝑆𝐼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𝑃𝑅𝑇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n-AU" b="0" dirty="0" smtClean="0"/>
              </a:p>
              <a:p>
                <a:endParaRPr lang="en-AU" dirty="0"/>
              </a:p>
              <a:p>
                <a:r>
                  <a:rPr lang="en-AU" b="0" dirty="0" smtClean="0">
                    <a:solidFill>
                      <a:srgbClr val="FF0000"/>
                    </a:solidFill>
                  </a:rPr>
                  <a:t>*time is in years</a:t>
                </a:r>
              </a:p>
              <a:p>
                <a:endParaRPr lang="en-AU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328" y="2000548"/>
                <a:ext cx="5644608" cy="2798780"/>
              </a:xfrm>
              <a:prstGeom prst="rect">
                <a:avLst/>
              </a:prstGeom>
              <a:blipFill rotWithShape="0">
                <a:blip r:embed="rId2"/>
                <a:stretch>
                  <a:fillRect l="-972" t="-130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80796" y="2000548"/>
                <a:ext cx="2652286" cy="785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 smtClean="0"/>
                  <a:t>Formula using % rate</a:t>
                </a:r>
              </a:p>
              <a:p>
                <a:r>
                  <a:rPr lang="en-AU" dirty="0" smtClean="0"/>
                  <a:t>e.g. 10%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endParaRPr lang="en-AU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96" y="2000548"/>
                <a:ext cx="2652286" cy="785536"/>
              </a:xfrm>
              <a:prstGeom prst="rect">
                <a:avLst/>
              </a:prstGeom>
              <a:blipFill rotWithShape="0">
                <a:blip r:embed="rId3"/>
                <a:stretch>
                  <a:fillRect l="-1839" t="-3876" b="-155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3090098" y="4473116"/>
                <a:ext cx="5933253" cy="2003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 smtClean="0">
                    <a:latin typeface="Cambria Math" panose="02040503050406030204" pitchFamily="18" charset="0"/>
                  </a:rPr>
                  <a:t>e.g. Determine the interest paid on $8 400 invested at 2.4% per annum simple interest for 5 years.</a:t>
                </a:r>
              </a:p>
              <a:p>
                <a:endParaRPr lang="en-AU" b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𝑆𝐼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8400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×2.4×5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n-AU" b="0" dirty="0" smtClean="0">
                  <a:ea typeface="Cambria Math" panose="02040503050406030204" pitchFamily="18" charset="0"/>
                </a:endParaRPr>
              </a:p>
              <a:p>
                <a:pPr lvl="1"/>
                <a:endParaRPr lang="en-AU" b="0" dirty="0" smtClean="0">
                  <a:solidFill>
                    <a:srgbClr val="FF0000"/>
                  </a:solidFill>
                </a:endParaRPr>
              </a:p>
              <a:p>
                <a:pPr lvl="1"/>
                <a:endParaRPr lang="en-AU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098" y="4473116"/>
                <a:ext cx="5933253" cy="2003305"/>
              </a:xfrm>
              <a:prstGeom prst="rect">
                <a:avLst/>
              </a:prstGeom>
              <a:blipFill rotWithShape="0">
                <a:blip r:embed="rId4"/>
                <a:stretch>
                  <a:fillRect l="-925" t="-2134" r="-154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447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916832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471" y="149731"/>
            <a:ext cx="57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24</a:t>
            </a:r>
          </a:p>
          <a:p>
            <a:r>
              <a:rPr lang="en-AU" sz="1600" dirty="0" smtClean="0"/>
              <a:t>7</a:t>
            </a:r>
          </a:p>
          <a:p>
            <a:r>
              <a:rPr lang="en-AU" sz="1600" dirty="0" smtClean="0"/>
              <a:t>30</a:t>
            </a:r>
            <a:endParaRPr lang="en-AU" sz="16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915816" y="1916832"/>
            <a:ext cx="0" cy="51125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9535" y="410095"/>
            <a:ext cx="939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/>
              <a:t>Topic</a:t>
            </a:r>
            <a:endParaRPr lang="en-AU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439175" y="10635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Date</a:t>
            </a:r>
            <a:endParaRPr lang="en-A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9514" y="1063436"/>
            <a:ext cx="8620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EQ – How do I calculate </a:t>
            </a:r>
            <a:r>
              <a:rPr lang="en-AU" sz="2400" dirty="0" smtClean="0"/>
              <a:t>simple interest</a:t>
            </a:r>
            <a:r>
              <a:rPr lang="en-AU" sz="2400" dirty="0" smtClean="0"/>
              <a:t>?</a:t>
            </a:r>
            <a:endParaRPr lang="en-A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763688" y="410095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Simple Interest</a:t>
            </a:r>
            <a:endParaRPr lang="en-AU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3095328" y="2000548"/>
                <a:ext cx="5644608" cy="27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b="0" dirty="0" smtClean="0">
                    <a:latin typeface="Cambria Math" panose="02040503050406030204" pitchFamily="18" charset="0"/>
                  </a:rPr>
                  <a:t>If we use the percentage rate as a percentage:</a:t>
                </a:r>
              </a:p>
              <a:p>
                <a:endParaRPr lang="en-AU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𝑆𝑖𝑚𝑝𝑙𝑒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𝐼𝑛𝑡𝑒𝑟𝑒𝑠𝑡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𝑃𝑟𝑖𝑛𝑐𝑖𝑝𝑎𝑙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×%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𝑅𝑎𝑡𝑒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𝑇𝑖𝑚𝑒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n-AU" b="0" i="1" dirty="0" smtClean="0">
                  <a:latin typeface="Cambria Math" panose="02040503050406030204" pitchFamily="18" charset="0"/>
                </a:endParaRPr>
              </a:p>
              <a:p>
                <a:endParaRPr lang="en-AU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𝑆𝐼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𝑃𝑅𝑇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n-AU" b="0" dirty="0" smtClean="0"/>
              </a:p>
              <a:p>
                <a:endParaRPr lang="en-AU" dirty="0"/>
              </a:p>
              <a:p>
                <a:r>
                  <a:rPr lang="en-AU" b="0" dirty="0" smtClean="0">
                    <a:solidFill>
                      <a:srgbClr val="FF0000"/>
                    </a:solidFill>
                  </a:rPr>
                  <a:t>*time is in years</a:t>
                </a:r>
              </a:p>
              <a:p>
                <a:endParaRPr lang="en-AU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328" y="2000548"/>
                <a:ext cx="5644608" cy="2798780"/>
              </a:xfrm>
              <a:prstGeom prst="rect">
                <a:avLst/>
              </a:prstGeom>
              <a:blipFill rotWithShape="0">
                <a:blip r:embed="rId2"/>
                <a:stretch>
                  <a:fillRect l="-972" t="-130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80796" y="2000548"/>
                <a:ext cx="2652286" cy="785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 smtClean="0"/>
                  <a:t>Formula using % rate</a:t>
                </a:r>
              </a:p>
              <a:p>
                <a:r>
                  <a:rPr lang="en-AU" dirty="0" smtClean="0"/>
                  <a:t>e.g. 10%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endParaRPr lang="en-AU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96" y="2000548"/>
                <a:ext cx="2652286" cy="785536"/>
              </a:xfrm>
              <a:prstGeom prst="rect">
                <a:avLst/>
              </a:prstGeom>
              <a:blipFill rotWithShape="0">
                <a:blip r:embed="rId3"/>
                <a:stretch>
                  <a:fillRect l="-1839" t="-3876" b="-155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3090098" y="4473116"/>
                <a:ext cx="5933253" cy="2280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 smtClean="0">
                    <a:latin typeface="Cambria Math" panose="02040503050406030204" pitchFamily="18" charset="0"/>
                  </a:rPr>
                  <a:t>e.g. Determine the interest paid on $8 400 invested at 2.4% per annum simple interest for 5 years.</a:t>
                </a:r>
              </a:p>
              <a:p>
                <a:endParaRPr lang="en-AU" b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𝑆𝐼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8400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×2.4×5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n-AU" b="0" dirty="0" smtClean="0">
                  <a:ea typeface="Cambria Math" panose="02040503050406030204" pitchFamily="18" charset="0"/>
                </a:endParaRPr>
              </a:p>
              <a:p>
                <a:pPr lvl="1"/>
                <a:endParaRPr lang="en-AU" b="0" dirty="0" smtClean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𝑆𝐼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=$1008</m:t>
                    </m:r>
                  </m:oMath>
                </a14:m>
                <a:r>
                  <a:rPr lang="en-AU" b="0" dirty="0" smtClean="0"/>
                  <a:t>  			</a:t>
                </a:r>
                <a:r>
                  <a:rPr lang="en-AU" b="0" dirty="0" smtClean="0">
                    <a:solidFill>
                      <a:srgbClr val="FF0000"/>
                    </a:solidFill>
                  </a:rPr>
                  <a:t>*answer is the same</a:t>
                </a:r>
              </a:p>
              <a:p>
                <a:pPr lvl="1"/>
                <a:endParaRPr lang="en-AU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098" y="4473116"/>
                <a:ext cx="5933253" cy="2280304"/>
              </a:xfrm>
              <a:prstGeom prst="rect">
                <a:avLst/>
              </a:prstGeom>
              <a:blipFill rotWithShape="0">
                <a:blip r:embed="rId4"/>
                <a:stretch>
                  <a:fillRect l="-925" t="-1872" r="-154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313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916832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471" y="149731"/>
            <a:ext cx="57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24</a:t>
            </a:r>
          </a:p>
          <a:p>
            <a:r>
              <a:rPr lang="en-AU" sz="1600" dirty="0" smtClean="0"/>
              <a:t>7</a:t>
            </a:r>
          </a:p>
          <a:p>
            <a:r>
              <a:rPr lang="en-AU" sz="1600" dirty="0" smtClean="0"/>
              <a:t>30</a:t>
            </a:r>
            <a:endParaRPr lang="en-AU" sz="16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915816" y="1916832"/>
            <a:ext cx="0" cy="51125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9535" y="410095"/>
            <a:ext cx="939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/>
              <a:t>Topic</a:t>
            </a:r>
            <a:endParaRPr lang="en-AU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439175" y="10635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Date</a:t>
            </a:r>
            <a:endParaRPr lang="en-A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9514" y="1063436"/>
            <a:ext cx="8620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EQ – How do I calculate </a:t>
            </a:r>
            <a:r>
              <a:rPr lang="en-AU" sz="2400" dirty="0" smtClean="0"/>
              <a:t>simple interest</a:t>
            </a:r>
            <a:r>
              <a:rPr lang="en-AU" sz="2400" dirty="0" smtClean="0"/>
              <a:t>?</a:t>
            </a:r>
            <a:endParaRPr lang="en-A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763688" y="410095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Simple Interest</a:t>
            </a:r>
            <a:endParaRPr lang="en-AU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987824" y="2060848"/>
            <a:ext cx="6035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What is the investment is not in years but some other length of time?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8997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916832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471" y="149731"/>
            <a:ext cx="57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24</a:t>
            </a:r>
          </a:p>
          <a:p>
            <a:r>
              <a:rPr lang="en-AU" sz="1600" dirty="0" smtClean="0"/>
              <a:t>7</a:t>
            </a:r>
          </a:p>
          <a:p>
            <a:r>
              <a:rPr lang="en-AU" sz="1600" dirty="0" smtClean="0"/>
              <a:t>30</a:t>
            </a:r>
            <a:endParaRPr lang="en-AU" sz="16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915816" y="1916832"/>
            <a:ext cx="0" cy="51125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9535" y="410095"/>
            <a:ext cx="939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/>
              <a:t>Topic</a:t>
            </a:r>
            <a:endParaRPr lang="en-AU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439175" y="10635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Date</a:t>
            </a:r>
            <a:endParaRPr lang="en-A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9514" y="1063436"/>
            <a:ext cx="8620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EQ – How do I calculate </a:t>
            </a:r>
            <a:r>
              <a:rPr lang="en-AU" sz="2400" dirty="0" smtClean="0"/>
              <a:t>simple interest</a:t>
            </a:r>
            <a:r>
              <a:rPr lang="en-AU" sz="2400" dirty="0" smtClean="0"/>
              <a:t>?</a:t>
            </a:r>
            <a:endParaRPr lang="en-A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763688" y="410095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Simple Interest</a:t>
            </a:r>
            <a:endParaRPr lang="en-AU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987824" y="2060848"/>
            <a:ext cx="6035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What is the investment is not in years but some other length of time?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119514" y="280628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Time in Days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3095329" y="2824927"/>
                <a:ext cx="5472608" cy="1755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𝑆𝐼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𝑃𝑅𝑇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365</m:t>
                        </m:r>
                      </m:den>
                    </m:f>
                  </m:oMath>
                </a14:m>
                <a:r>
                  <a:rPr lang="en-AU" dirty="0" smtClean="0"/>
                  <a:t>  		</a:t>
                </a:r>
                <a:r>
                  <a:rPr lang="en-AU" dirty="0" smtClean="0">
                    <a:solidFill>
                      <a:srgbClr val="FF0000"/>
                    </a:solidFill>
                  </a:rPr>
                  <a:t>*assume not a leap year</a:t>
                </a:r>
              </a:p>
              <a:p>
                <a:pPr lvl="1"/>
                <a:endParaRPr lang="en-AU" dirty="0"/>
              </a:p>
              <a:p>
                <a:pPr lvl="1"/>
                <a:endParaRPr lang="en-AU" sz="2000" dirty="0" smtClean="0"/>
              </a:p>
              <a:p>
                <a:pPr lvl="1"/>
                <a:endParaRPr lang="en-AU" dirty="0" smtClean="0"/>
              </a:p>
              <a:p>
                <a:pPr lvl="1"/>
                <a:endParaRPr lang="en-AU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329" y="2824927"/>
                <a:ext cx="5472608" cy="175593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613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916832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471" y="149731"/>
            <a:ext cx="57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24</a:t>
            </a:r>
          </a:p>
          <a:p>
            <a:r>
              <a:rPr lang="en-AU" sz="1600" dirty="0" smtClean="0"/>
              <a:t>7</a:t>
            </a:r>
          </a:p>
          <a:p>
            <a:r>
              <a:rPr lang="en-AU" sz="1600" dirty="0" smtClean="0"/>
              <a:t>30</a:t>
            </a:r>
            <a:endParaRPr lang="en-AU" sz="16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915816" y="1916832"/>
            <a:ext cx="0" cy="51125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9535" y="410095"/>
            <a:ext cx="939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/>
              <a:t>Topic</a:t>
            </a:r>
            <a:endParaRPr lang="en-AU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439175" y="10635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Date</a:t>
            </a:r>
            <a:endParaRPr lang="en-A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9514" y="1063436"/>
            <a:ext cx="8620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EQ – How do I calculate </a:t>
            </a:r>
            <a:r>
              <a:rPr lang="en-AU" sz="2400" dirty="0" smtClean="0"/>
              <a:t>simple interest</a:t>
            </a:r>
            <a:r>
              <a:rPr lang="en-AU" sz="2400" dirty="0" smtClean="0"/>
              <a:t>?</a:t>
            </a:r>
            <a:endParaRPr lang="en-A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763688" y="410095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Simple Interest</a:t>
            </a:r>
            <a:endParaRPr lang="en-AU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987824" y="2060848"/>
            <a:ext cx="6035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What is the investment is not in years but some other length of time?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119514" y="280628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Time in Days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3095329" y="2824927"/>
                <a:ext cx="5472608" cy="2278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𝑆𝐼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𝑃𝑅𝑇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365</m:t>
                        </m:r>
                      </m:den>
                    </m:f>
                  </m:oMath>
                </a14:m>
                <a:r>
                  <a:rPr lang="en-AU" dirty="0" smtClean="0"/>
                  <a:t>  		</a:t>
                </a:r>
                <a:r>
                  <a:rPr lang="en-AU" dirty="0" smtClean="0">
                    <a:solidFill>
                      <a:srgbClr val="FF0000"/>
                    </a:solidFill>
                  </a:rPr>
                  <a:t>*assume not a leap year</a:t>
                </a:r>
              </a:p>
              <a:p>
                <a:pPr lvl="1"/>
                <a:endParaRPr lang="en-AU" dirty="0" smtClean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𝑆𝐼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𝑃𝑅𝑇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en-AU" dirty="0" smtClean="0"/>
                  <a:t> </a:t>
                </a:r>
                <a:endParaRPr lang="en-AU" dirty="0"/>
              </a:p>
              <a:p>
                <a:pPr lvl="1"/>
                <a:endParaRPr lang="en-AU" sz="2000" dirty="0" smtClean="0"/>
              </a:p>
              <a:p>
                <a:pPr lvl="1"/>
                <a:endParaRPr lang="en-AU" dirty="0" smtClean="0"/>
              </a:p>
              <a:p>
                <a:pPr lvl="1"/>
                <a:endParaRPr lang="en-AU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329" y="2824927"/>
                <a:ext cx="5472608" cy="227844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93471" y="364821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Time in Months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2595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Create your own front page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It needs to contain the following –</a:t>
            </a:r>
          </a:p>
          <a:p>
            <a:pPr>
              <a:buFontTx/>
              <a:buChar char="-"/>
            </a:pPr>
            <a:r>
              <a:rPr lang="en-AU" dirty="0" smtClean="0"/>
              <a:t>My applications interactive notebook</a:t>
            </a:r>
          </a:p>
          <a:p>
            <a:pPr>
              <a:buFontTx/>
              <a:buChar char="-"/>
            </a:pPr>
            <a:r>
              <a:rPr lang="en-AU" dirty="0" smtClean="0"/>
              <a:t>Name </a:t>
            </a:r>
          </a:p>
          <a:p>
            <a:pPr>
              <a:buFontTx/>
              <a:buChar char="-"/>
            </a:pPr>
            <a:r>
              <a:rPr lang="en-AU" dirty="0" smtClean="0"/>
              <a:t>Class</a:t>
            </a:r>
          </a:p>
          <a:p>
            <a:pPr>
              <a:buFontTx/>
              <a:buChar char="-"/>
            </a:pPr>
            <a:r>
              <a:rPr lang="en-AU" dirty="0" smtClean="0"/>
              <a:t>Teachers Name</a:t>
            </a:r>
          </a:p>
          <a:p>
            <a:pPr>
              <a:buFontTx/>
              <a:buChar char="-"/>
            </a:pPr>
            <a:r>
              <a:rPr lang="en-AU" dirty="0" smtClean="0"/>
              <a:t>Semester 1 Term 1</a:t>
            </a:r>
          </a:p>
          <a:p>
            <a:pPr>
              <a:buFontTx/>
              <a:buChar char="-"/>
            </a:pPr>
            <a:r>
              <a:rPr lang="en-AU" dirty="0" smtClean="0"/>
              <a:t>Page number 1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2869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916832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471" y="149731"/>
            <a:ext cx="57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24</a:t>
            </a:r>
          </a:p>
          <a:p>
            <a:r>
              <a:rPr lang="en-AU" sz="1600" dirty="0" smtClean="0"/>
              <a:t>7</a:t>
            </a:r>
          </a:p>
          <a:p>
            <a:r>
              <a:rPr lang="en-AU" sz="1600" dirty="0" smtClean="0"/>
              <a:t>30</a:t>
            </a:r>
            <a:endParaRPr lang="en-AU" sz="16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915816" y="1916832"/>
            <a:ext cx="0" cy="51125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9535" y="410095"/>
            <a:ext cx="939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/>
              <a:t>Topic</a:t>
            </a:r>
            <a:endParaRPr lang="en-AU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439175" y="10635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Date</a:t>
            </a:r>
            <a:endParaRPr lang="en-A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9514" y="1063436"/>
            <a:ext cx="8620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EQ – How do I calculate </a:t>
            </a:r>
            <a:r>
              <a:rPr lang="en-AU" sz="2400" dirty="0" smtClean="0"/>
              <a:t>simple interest</a:t>
            </a:r>
            <a:r>
              <a:rPr lang="en-AU" sz="2400" dirty="0" smtClean="0"/>
              <a:t>?</a:t>
            </a:r>
            <a:endParaRPr lang="en-A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763688" y="410095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Simple Interest</a:t>
            </a:r>
            <a:endParaRPr lang="en-AU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987824" y="2060848"/>
            <a:ext cx="6035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What is the investment is not in years but some other length of time?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119514" y="280628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Time in Days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3095329" y="2824927"/>
                <a:ext cx="5472608" cy="2914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𝑆𝐼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𝑃𝑅𝑇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365</m:t>
                        </m:r>
                      </m:den>
                    </m:f>
                  </m:oMath>
                </a14:m>
                <a:r>
                  <a:rPr lang="en-AU" dirty="0" smtClean="0"/>
                  <a:t>  		</a:t>
                </a:r>
                <a:r>
                  <a:rPr lang="en-AU" dirty="0" smtClean="0">
                    <a:solidFill>
                      <a:srgbClr val="FF0000"/>
                    </a:solidFill>
                  </a:rPr>
                  <a:t>*assume not a leap year</a:t>
                </a:r>
              </a:p>
              <a:p>
                <a:pPr lvl="1"/>
                <a:endParaRPr lang="en-AU" dirty="0" smtClean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𝑆𝐼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𝑃𝑅𝑇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en-AU" dirty="0" smtClean="0"/>
                  <a:t> </a:t>
                </a:r>
                <a:endParaRPr lang="en-AU" dirty="0"/>
              </a:p>
              <a:p>
                <a:pPr lvl="1"/>
                <a:endParaRPr lang="en-AU" dirty="0" smtClean="0"/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𝑆𝐼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𝑃𝑅𝑇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AU" sz="2000" dirty="0" smtClean="0"/>
              </a:p>
              <a:p>
                <a:pPr lvl="1"/>
                <a:endParaRPr lang="en-AU" dirty="0" smtClean="0"/>
              </a:p>
              <a:p>
                <a:pPr lvl="1"/>
                <a:endParaRPr lang="en-AU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329" y="2824927"/>
                <a:ext cx="5472608" cy="291419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93471" y="364821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Time in Months</a:t>
            </a:r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119514" y="4618727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Time in quarters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7161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916832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471" y="149731"/>
            <a:ext cx="57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24</a:t>
            </a:r>
          </a:p>
          <a:p>
            <a:r>
              <a:rPr lang="en-AU" sz="1600" dirty="0" smtClean="0"/>
              <a:t>7</a:t>
            </a:r>
          </a:p>
          <a:p>
            <a:r>
              <a:rPr lang="en-AU" sz="1600" dirty="0" smtClean="0"/>
              <a:t>30</a:t>
            </a:r>
            <a:endParaRPr lang="en-AU" sz="16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915816" y="1916832"/>
            <a:ext cx="0" cy="51125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9535" y="410095"/>
            <a:ext cx="939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/>
              <a:t>Topic</a:t>
            </a:r>
            <a:endParaRPr lang="en-AU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439175" y="10635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Date</a:t>
            </a:r>
            <a:endParaRPr lang="en-A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9514" y="1063436"/>
            <a:ext cx="8620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EQ – How do I calculate </a:t>
            </a:r>
            <a:r>
              <a:rPr lang="en-AU" sz="2400" dirty="0" smtClean="0"/>
              <a:t>simple interest</a:t>
            </a:r>
            <a:r>
              <a:rPr lang="en-AU" sz="2400" dirty="0" smtClean="0"/>
              <a:t>?</a:t>
            </a:r>
            <a:endParaRPr lang="en-A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763688" y="410095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Simple Interest</a:t>
            </a:r>
            <a:endParaRPr lang="en-AU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987824" y="2060848"/>
            <a:ext cx="6035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What is the investment is not in years but some other length of time?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119514" y="280628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Time in Days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3095329" y="2824927"/>
                <a:ext cx="5472608" cy="3067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𝑆𝐼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𝑃𝑅𝑇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365</m:t>
                        </m:r>
                      </m:den>
                    </m:f>
                  </m:oMath>
                </a14:m>
                <a:r>
                  <a:rPr lang="en-AU" dirty="0" smtClean="0"/>
                  <a:t>  		</a:t>
                </a:r>
                <a:r>
                  <a:rPr lang="en-AU" dirty="0" smtClean="0">
                    <a:solidFill>
                      <a:srgbClr val="FF0000"/>
                    </a:solidFill>
                  </a:rPr>
                  <a:t>*assume not a leap year</a:t>
                </a:r>
              </a:p>
              <a:p>
                <a:pPr lvl="1"/>
                <a:endParaRPr lang="en-AU" dirty="0" smtClean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𝑆𝐼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𝑃𝑅𝑇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en-AU" dirty="0" smtClean="0"/>
                  <a:t> </a:t>
                </a:r>
                <a:endParaRPr lang="en-AU" dirty="0"/>
              </a:p>
              <a:p>
                <a:pPr lvl="1"/>
                <a:endParaRPr lang="en-AU" dirty="0" smtClean="0"/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𝑆𝐼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𝑃𝑅𝑇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AU" sz="2000" dirty="0" smtClean="0"/>
              </a:p>
              <a:p>
                <a:pPr lvl="1"/>
                <a:endParaRPr lang="en-AU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𝑆𝐼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𝑃𝑅𝑇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AU" dirty="0" smtClean="0"/>
                  <a:t>   </a:t>
                </a:r>
                <a:endParaRPr lang="en-AU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329" y="2824927"/>
                <a:ext cx="5472608" cy="306737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93471" y="364821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Time in Months</a:t>
            </a:r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119514" y="4618727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Time in quarters</a:t>
            </a:r>
            <a:endParaRPr lang="en-AU" dirty="0"/>
          </a:p>
        </p:txBody>
      </p:sp>
      <p:sp>
        <p:nvSpPr>
          <p:cNvPr id="18" name="TextBox 17"/>
          <p:cNvSpPr txBox="1"/>
          <p:nvPr/>
        </p:nvSpPr>
        <p:spPr>
          <a:xfrm>
            <a:off x="119514" y="5386742"/>
            <a:ext cx="2436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Time as 6 monthly</a:t>
            </a:r>
          </a:p>
          <a:p>
            <a:r>
              <a:rPr lang="en-AU" dirty="0" smtClean="0"/>
              <a:t>(also called biannual)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1925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Task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844824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Complete </a:t>
            </a:r>
            <a:r>
              <a:rPr lang="en-AU" dirty="0" smtClean="0"/>
              <a:t>questions 1-13 </a:t>
            </a:r>
            <a:r>
              <a:rPr lang="en-AU" dirty="0" smtClean="0"/>
              <a:t>on </a:t>
            </a:r>
            <a:r>
              <a:rPr lang="en-AU" dirty="0" smtClean="0"/>
              <a:t>pages 42 and 43.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780928"/>
            <a:ext cx="7848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r>
              <a:rPr lang="en-AU" dirty="0" smtClean="0"/>
              <a:t>Homework:</a:t>
            </a:r>
          </a:p>
          <a:p>
            <a:r>
              <a:rPr lang="en-AU" dirty="0" smtClean="0"/>
              <a:t>Complete questions </a:t>
            </a:r>
            <a:r>
              <a:rPr lang="en-AU" dirty="0" smtClean="0"/>
              <a:t>on simple interest set for you on </a:t>
            </a:r>
            <a:r>
              <a:rPr lang="en-AU" dirty="0" err="1" smtClean="0"/>
              <a:t>Mathspace</a:t>
            </a:r>
            <a:r>
              <a:rPr lang="en-AU" dirty="0" smtClean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0931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Notes Review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24, 7 ,30</a:t>
            </a:r>
          </a:p>
          <a:p>
            <a:r>
              <a:rPr lang="en-AU" dirty="0" smtClean="0"/>
              <a:t>Date</a:t>
            </a:r>
          </a:p>
          <a:p>
            <a:r>
              <a:rPr lang="en-AU" dirty="0" smtClean="0"/>
              <a:t>Title</a:t>
            </a:r>
          </a:p>
          <a:p>
            <a:r>
              <a:rPr lang="en-AU" dirty="0" smtClean="0"/>
              <a:t>Essential question</a:t>
            </a:r>
          </a:p>
          <a:p>
            <a:r>
              <a:rPr lang="en-AU" dirty="0" smtClean="0"/>
              <a:t>Notes complete </a:t>
            </a:r>
          </a:p>
          <a:p>
            <a:r>
              <a:rPr lang="en-AU" dirty="0" smtClean="0"/>
              <a:t>Notes complete with colour and diagrams</a:t>
            </a:r>
          </a:p>
          <a:p>
            <a:r>
              <a:rPr lang="en-AU" dirty="0" smtClean="0"/>
              <a:t>Questions completed</a:t>
            </a:r>
          </a:p>
          <a:p>
            <a:r>
              <a:rPr lang="en-AU" dirty="0" smtClean="0"/>
              <a:t>Contents page filled in</a:t>
            </a:r>
          </a:p>
          <a:p>
            <a:r>
              <a:rPr lang="en-AU" dirty="0" smtClean="0"/>
              <a:t>Formula page filled in</a:t>
            </a:r>
          </a:p>
          <a:p>
            <a:pPr marL="0" indent="0">
              <a:buNone/>
            </a:pPr>
            <a:endParaRPr lang="en-AU" dirty="0" smtClean="0"/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0699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Homework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Review your notes and write a summary answering the essential question.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634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00081" y="0"/>
            <a:ext cx="72008" cy="6957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3" y="64746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8748464" y="6488668"/>
            <a:ext cx="54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3</a:t>
            </a:r>
            <a:endParaRPr lang="en-A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-143838" y="620688"/>
            <a:ext cx="464391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15616" y="404664"/>
            <a:ext cx="0" cy="58679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7648" y="5803"/>
            <a:ext cx="932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smtClean="0"/>
              <a:t>Contents</a:t>
            </a:r>
            <a:endParaRPr lang="en-AU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223224" y="374467"/>
            <a:ext cx="580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smtClean="0"/>
              <a:t>Page</a:t>
            </a:r>
            <a:endParaRPr lang="en-AU" sz="16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143810" y="404664"/>
            <a:ext cx="0" cy="58679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03646" y="344357"/>
            <a:ext cx="5765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smtClean="0"/>
              <a:t>Date</a:t>
            </a:r>
            <a:endParaRPr lang="en-AU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2555776" y="344357"/>
            <a:ext cx="1398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Description</a:t>
            </a:r>
            <a:endParaRPr lang="en-AU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5796136" y="66504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Glossary or Formula Page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151545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00081" y="0"/>
            <a:ext cx="72008" cy="6957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3" y="64746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48463" y="6525528"/>
            <a:ext cx="54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5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500081" y="620688"/>
            <a:ext cx="464391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00081" y="1196752"/>
            <a:ext cx="464391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572089" y="5373216"/>
            <a:ext cx="472615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868144" y="1196752"/>
            <a:ext cx="0" cy="417646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33261" y="66690"/>
            <a:ext cx="4319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 smtClean="0"/>
              <a:t>24</a:t>
            </a:r>
          </a:p>
          <a:p>
            <a:r>
              <a:rPr lang="en-AU" sz="1000" dirty="0" smtClean="0"/>
              <a:t>7</a:t>
            </a:r>
          </a:p>
          <a:p>
            <a:r>
              <a:rPr lang="en-AU" sz="1000" dirty="0" smtClean="0"/>
              <a:t>30</a:t>
            </a:r>
            <a:endParaRPr lang="en-AU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4572089" y="601548"/>
            <a:ext cx="1143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 smtClean="0"/>
              <a:t>Essential Question</a:t>
            </a:r>
            <a:endParaRPr lang="en-AU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5867750" y="1196751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 smtClean="0"/>
              <a:t>Notes</a:t>
            </a:r>
            <a:endParaRPr lang="en-AU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4521850" y="1196752"/>
            <a:ext cx="708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 smtClean="0"/>
              <a:t>Questions</a:t>
            </a:r>
            <a:endParaRPr lang="en-AU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4572089" y="5373216"/>
            <a:ext cx="679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 smtClean="0"/>
              <a:t>Summary</a:t>
            </a:r>
            <a:endParaRPr lang="en-AU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151246" y="142494"/>
            <a:ext cx="671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Tasks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1653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916832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471" y="149731"/>
            <a:ext cx="57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24</a:t>
            </a:r>
          </a:p>
          <a:p>
            <a:r>
              <a:rPr lang="en-AU" sz="1600" dirty="0" smtClean="0"/>
              <a:t>7</a:t>
            </a:r>
          </a:p>
          <a:p>
            <a:r>
              <a:rPr lang="en-AU" sz="1600" dirty="0" smtClean="0"/>
              <a:t>30</a:t>
            </a:r>
            <a:endParaRPr lang="en-AU" sz="16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915816" y="1916832"/>
            <a:ext cx="0" cy="51125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9535" y="410095"/>
            <a:ext cx="939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/>
              <a:t>Topic</a:t>
            </a:r>
            <a:endParaRPr lang="en-AU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439175" y="10635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Date</a:t>
            </a:r>
            <a:endParaRPr lang="en-A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9514" y="1063436"/>
            <a:ext cx="8620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EQ – How do I calculate </a:t>
            </a:r>
            <a:r>
              <a:rPr lang="en-AU" sz="2400" dirty="0" smtClean="0"/>
              <a:t>simple interest</a:t>
            </a:r>
            <a:r>
              <a:rPr lang="en-AU" sz="2400" dirty="0" smtClean="0"/>
              <a:t>?</a:t>
            </a:r>
            <a:endParaRPr lang="en-A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763688" y="410095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Simple Interest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67090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916832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471" y="149731"/>
            <a:ext cx="57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24</a:t>
            </a:r>
          </a:p>
          <a:p>
            <a:r>
              <a:rPr lang="en-AU" sz="1600" dirty="0" smtClean="0"/>
              <a:t>7</a:t>
            </a:r>
          </a:p>
          <a:p>
            <a:r>
              <a:rPr lang="en-AU" sz="1600" dirty="0" smtClean="0"/>
              <a:t>30</a:t>
            </a:r>
            <a:endParaRPr lang="en-AU" sz="16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915816" y="1916832"/>
            <a:ext cx="0" cy="51125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9535" y="410095"/>
            <a:ext cx="939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/>
              <a:t>Topic</a:t>
            </a:r>
            <a:endParaRPr lang="en-AU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439175" y="10635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Date</a:t>
            </a:r>
            <a:endParaRPr lang="en-A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9514" y="1063436"/>
            <a:ext cx="8620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EQ – How do I calculate </a:t>
            </a:r>
            <a:r>
              <a:rPr lang="en-AU" sz="2400" dirty="0" smtClean="0"/>
              <a:t>simple interest</a:t>
            </a:r>
            <a:r>
              <a:rPr lang="en-AU" sz="2400" dirty="0" smtClean="0"/>
              <a:t>?</a:t>
            </a:r>
            <a:endParaRPr lang="en-A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763688" y="410095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Simple Interest</a:t>
            </a:r>
            <a:endParaRPr lang="en-A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8043" y="2075030"/>
            <a:ext cx="2970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Formula using % as a decimal</a:t>
            </a:r>
          </a:p>
          <a:p>
            <a:r>
              <a:rPr lang="en-AU" dirty="0" smtClean="0"/>
              <a:t>e.g. 10% = 0.1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6798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916832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471" y="149731"/>
            <a:ext cx="57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24</a:t>
            </a:r>
          </a:p>
          <a:p>
            <a:r>
              <a:rPr lang="en-AU" sz="1600" dirty="0" smtClean="0"/>
              <a:t>7</a:t>
            </a:r>
          </a:p>
          <a:p>
            <a:r>
              <a:rPr lang="en-AU" sz="1600" dirty="0" smtClean="0"/>
              <a:t>30</a:t>
            </a:r>
            <a:endParaRPr lang="en-AU" sz="16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915816" y="1916832"/>
            <a:ext cx="0" cy="51125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9535" y="410095"/>
            <a:ext cx="939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/>
              <a:t>Topic</a:t>
            </a:r>
            <a:endParaRPr lang="en-AU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439175" y="10635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Date</a:t>
            </a:r>
            <a:endParaRPr lang="en-A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9514" y="1063436"/>
            <a:ext cx="8620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EQ – How do I calculate </a:t>
            </a:r>
            <a:r>
              <a:rPr lang="en-AU" sz="2400" dirty="0" smtClean="0"/>
              <a:t>simple interest</a:t>
            </a:r>
            <a:r>
              <a:rPr lang="en-AU" sz="2400" dirty="0" smtClean="0"/>
              <a:t>?</a:t>
            </a:r>
            <a:endParaRPr lang="en-A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763688" y="410095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Simple Interest</a:t>
            </a:r>
            <a:endParaRPr lang="en-AU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3090099" y="2075030"/>
                <a:ext cx="544234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b="0" dirty="0" smtClean="0">
                    <a:latin typeface="Cambria Math" panose="02040503050406030204" pitchFamily="18" charset="0"/>
                  </a:rPr>
                  <a:t>If we use the percentage rate as a decimal:</a:t>
                </a:r>
              </a:p>
              <a:p>
                <a:endParaRPr lang="en-AU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𝑆𝑖𝑚𝑝𝑙𝑒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𝐼𝑛𝑡𝑒𝑟𝑒𝑠𝑡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𝑃𝑟𝑖𝑛𝑐𝑖𝑝𝑎𝑙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𝑅𝑎𝑡𝑒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𝑇𝑖𝑚𝑒</m:t>
                      </m:r>
                    </m:oMath>
                  </m:oMathPara>
                </a14:m>
                <a:endParaRPr lang="en-AU" b="0" i="1" dirty="0" smtClean="0">
                  <a:latin typeface="Cambria Math" panose="02040503050406030204" pitchFamily="18" charset="0"/>
                </a:endParaRPr>
              </a:p>
              <a:p>
                <a:endParaRPr lang="en-AU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099" y="2075030"/>
                <a:ext cx="5442342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1008" t="-304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8043" y="2075030"/>
            <a:ext cx="2970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Formula using % as a decimal</a:t>
            </a:r>
          </a:p>
          <a:p>
            <a:r>
              <a:rPr lang="en-AU" dirty="0" smtClean="0"/>
              <a:t>e.g. 10% = 0.1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5356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916832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471" y="149731"/>
            <a:ext cx="57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24</a:t>
            </a:r>
          </a:p>
          <a:p>
            <a:r>
              <a:rPr lang="en-AU" sz="1600" dirty="0" smtClean="0"/>
              <a:t>7</a:t>
            </a:r>
          </a:p>
          <a:p>
            <a:r>
              <a:rPr lang="en-AU" sz="1600" dirty="0" smtClean="0"/>
              <a:t>30</a:t>
            </a:r>
            <a:endParaRPr lang="en-AU" sz="16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915816" y="1916832"/>
            <a:ext cx="0" cy="51125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9535" y="410095"/>
            <a:ext cx="939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/>
              <a:t>Topic</a:t>
            </a:r>
            <a:endParaRPr lang="en-AU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439175" y="10635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Date</a:t>
            </a:r>
            <a:endParaRPr lang="en-A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9514" y="1063436"/>
            <a:ext cx="8620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EQ – How do I calculate </a:t>
            </a:r>
            <a:r>
              <a:rPr lang="en-AU" sz="2400" dirty="0" smtClean="0"/>
              <a:t>simple interest</a:t>
            </a:r>
            <a:r>
              <a:rPr lang="en-AU" sz="2400" dirty="0" smtClean="0"/>
              <a:t>?</a:t>
            </a:r>
            <a:endParaRPr lang="en-A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763688" y="410095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Simple Interest</a:t>
            </a:r>
            <a:endParaRPr lang="en-AU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3090099" y="2075030"/>
                <a:ext cx="5442342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b="0" dirty="0" smtClean="0">
                    <a:latin typeface="Cambria Math" panose="02040503050406030204" pitchFamily="18" charset="0"/>
                  </a:rPr>
                  <a:t>If we use the percentage rate as a decimal:</a:t>
                </a:r>
              </a:p>
              <a:p>
                <a:endParaRPr lang="en-AU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𝑆𝑖𝑚𝑝𝑙𝑒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𝐼𝑛𝑡𝑒𝑟𝑒𝑠𝑡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𝑃𝑟𝑖𝑛𝑐𝑖𝑝𝑎𝑙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𝑅𝑎𝑡𝑒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𝑇𝑖𝑚𝑒</m:t>
                      </m:r>
                    </m:oMath>
                  </m:oMathPara>
                </a14:m>
                <a:endParaRPr lang="en-AU" b="0" i="1" dirty="0" smtClean="0">
                  <a:latin typeface="Cambria Math" panose="02040503050406030204" pitchFamily="18" charset="0"/>
                </a:endParaRPr>
              </a:p>
              <a:p>
                <a:endParaRPr lang="en-AU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𝑆𝐼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𝑃𝑅𝑇</m:t>
                      </m:r>
                    </m:oMath>
                  </m:oMathPara>
                </a14:m>
                <a:endParaRPr lang="en-AU" b="0" dirty="0" smtClean="0"/>
              </a:p>
              <a:p>
                <a:endParaRPr lang="en-AU" dirty="0"/>
              </a:p>
              <a:p>
                <a:r>
                  <a:rPr lang="en-AU" b="0" dirty="0" smtClean="0">
                    <a:solidFill>
                      <a:srgbClr val="FF0000"/>
                    </a:solidFill>
                  </a:rPr>
                  <a:t>*time is in years</a:t>
                </a: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099" y="2075030"/>
                <a:ext cx="5442342" cy="2031325"/>
              </a:xfrm>
              <a:prstGeom prst="rect">
                <a:avLst/>
              </a:prstGeom>
              <a:blipFill rotWithShape="0">
                <a:blip r:embed="rId2"/>
                <a:stretch>
                  <a:fillRect l="-1008" t="-1796" b="-359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8043" y="2075030"/>
            <a:ext cx="2970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Formula using % as a decimal</a:t>
            </a:r>
          </a:p>
          <a:p>
            <a:r>
              <a:rPr lang="en-AU" dirty="0" smtClean="0"/>
              <a:t>e.g. 10% = 0.1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1424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916832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471" y="149731"/>
            <a:ext cx="57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24</a:t>
            </a:r>
          </a:p>
          <a:p>
            <a:r>
              <a:rPr lang="en-AU" sz="1600" dirty="0" smtClean="0"/>
              <a:t>7</a:t>
            </a:r>
          </a:p>
          <a:p>
            <a:r>
              <a:rPr lang="en-AU" sz="1600" dirty="0" smtClean="0"/>
              <a:t>30</a:t>
            </a:r>
            <a:endParaRPr lang="en-AU" sz="16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915816" y="1916832"/>
            <a:ext cx="0" cy="51125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9535" y="410095"/>
            <a:ext cx="939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/>
              <a:t>Topic</a:t>
            </a:r>
            <a:endParaRPr lang="en-AU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439175" y="10635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Date</a:t>
            </a:r>
            <a:endParaRPr lang="en-A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9514" y="1063436"/>
            <a:ext cx="8620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EQ – How do I calculate </a:t>
            </a:r>
            <a:r>
              <a:rPr lang="en-AU" sz="2400" dirty="0" smtClean="0"/>
              <a:t>simple interest</a:t>
            </a:r>
            <a:r>
              <a:rPr lang="en-AU" sz="2400" dirty="0" smtClean="0"/>
              <a:t>?</a:t>
            </a:r>
            <a:endParaRPr lang="en-A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763688" y="410095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Simple Interest</a:t>
            </a:r>
            <a:endParaRPr lang="en-AU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3090099" y="2075030"/>
                <a:ext cx="5442342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b="0" dirty="0" smtClean="0">
                    <a:latin typeface="Cambria Math" panose="02040503050406030204" pitchFamily="18" charset="0"/>
                  </a:rPr>
                  <a:t>If we use the percentage rate as a decimal:</a:t>
                </a:r>
              </a:p>
              <a:p>
                <a:endParaRPr lang="en-AU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𝑆𝑖𝑚𝑝𝑙𝑒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𝐼𝑛𝑡𝑒𝑟𝑒𝑠𝑡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𝑃𝑟𝑖𝑛𝑐𝑖𝑝𝑎𝑙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𝑅𝑎𝑡𝑒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𝑇𝑖𝑚𝑒</m:t>
                      </m:r>
                    </m:oMath>
                  </m:oMathPara>
                </a14:m>
                <a:endParaRPr lang="en-AU" b="0" i="1" dirty="0" smtClean="0">
                  <a:latin typeface="Cambria Math" panose="02040503050406030204" pitchFamily="18" charset="0"/>
                </a:endParaRPr>
              </a:p>
              <a:p>
                <a:endParaRPr lang="en-AU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𝑆𝐼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𝑃𝑅𝑇</m:t>
                      </m:r>
                    </m:oMath>
                  </m:oMathPara>
                </a14:m>
                <a:endParaRPr lang="en-AU" b="0" dirty="0" smtClean="0"/>
              </a:p>
              <a:p>
                <a:endParaRPr lang="en-AU" dirty="0"/>
              </a:p>
              <a:p>
                <a:r>
                  <a:rPr lang="en-AU" b="0" dirty="0" smtClean="0">
                    <a:solidFill>
                      <a:srgbClr val="FF0000"/>
                    </a:solidFill>
                  </a:rPr>
                  <a:t>*time is in years</a:t>
                </a: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099" y="2075030"/>
                <a:ext cx="5442342" cy="2031325"/>
              </a:xfrm>
              <a:prstGeom prst="rect">
                <a:avLst/>
              </a:prstGeom>
              <a:blipFill rotWithShape="0">
                <a:blip r:embed="rId2"/>
                <a:stretch>
                  <a:fillRect l="-1008" t="-1796" b="-359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3090098" y="4149080"/>
            <a:ext cx="59332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latin typeface="Cambria Math" panose="02040503050406030204" pitchFamily="18" charset="0"/>
              </a:rPr>
              <a:t>e.g. Determine the interest paid on $8 400 invested at 2.4% per annum simple interest for 5 years.</a:t>
            </a:r>
          </a:p>
          <a:p>
            <a:pPr lvl="1"/>
            <a:endParaRPr lang="en-AU" b="0" dirty="0" smtClean="0"/>
          </a:p>
          <a:p>
            <a:pPr/>
            <a:endParaRPr lang="en-AU" b="0" dirty="0" smtClean="0"/>
          </a:p>
          <a:p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18043" y="2075030"/>
            <a:ext cx="2970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Formula using % as a decimal</a:t>
            </a:r>
          </a:p>
          <a:p>
            <a:r>
              <a:rPr lang="en-AU" dirty="0" smtClean="0"/>
              <a:t>e.g. 10% = 0.1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469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1008</Words>
  <Application>Microsoft Office PowerPoint</Application>
  <PresentationFormat>On-screen Show (4:3)</PresentationFormat>
  <Paragraphs>309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Cambria Math</vt:lpstr>
      <vt:lpstr>Office Theme</vt:lpstr>
      <vt:lpstr>My Applications Interactive Notebook</vt:lpstr>
      <vt:lpstr>Create your own front 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Task</vt:lpstr>
      <vt:lpstr>Notes Review</vt:lpstr>
      <vt:lpstr>Homework</vt:lpstr>
    </vt:vector>
  </TitlesOfParts>
  <Company>The Department of Education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Venn Diagrams</dc:title>
  <dc:creator>RUST Joanne</dc:creator>
  <cp:lastModifiedBy>Stephanie Keen</cp:lastModifiedBy>
  <cp:revision>62</cp:revision>
  <dcterms:created xsi:type="dcterms:W3CDTF">2014-05-14T02:58:57Z</dcterms:created>
  <dcterms:modified xsi:type="dcterms:W3CDTF">2016-02-17T09:27:11Z</dcterms:modified>
</cp:coreProperties>
</file>