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4" r:id="rId3"/>
    <p:sldId id="259" r:id="rId4"/>
    <p:sldId id="258" r:id="rId5"/>
    <p:sldId id="303" r:id="rId6"/>
    <p:sldId id="308" r:id="rId7"/>
    <p:sldId id="307" r:id="rId8"/>
    <p:sldId id="305" r:id="rId9"/>
    <p:sldId id="309" r:id="rId10"/>
    <p:sldId id="306" r:id="rId11"/>
    <p:sldId id="310" r:id="rId12"/>
    <p:sldId id="301" r:id="rId13"/>
    <p:sldId id="292" r:id="rId14"/>
    <p:sldId id="29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2895" autoAdjust="0"/>
  </p:normalViewPr>
  <p:slideViewPr>
    <p:cSldViewPr>
      <p:cViewPr varScale="1">
        <p:scale>
          <a:sx n="84" d="100"/>
          <a:sy n="84" d="100"/>
        </p:scale>
        <p:origin x="1421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264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6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2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554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04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25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71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723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91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85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398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91B3-E50F-4EFF-8D5F-21DA810ECD9F}" type="datetimeFigureOut">
              <a:rPr lang="en-AU" smtClean="0"/>
              <a:t>11/02/2016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7BE4-3242-4672-8D3A-460DCD9877A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866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r>
              <a:rPr lang="en-AU" dirty="0" smtClean="0"/>
              <a:t>My Applications</a:t>
            </a:r>
            <a:br>
              <a:rPr lang="en-AU" dirty="0" smtClean="0"/>
            </a:br>
            <a:r>
              <a:rPr lang="en-AU" dirty="0" smtClean="0"/>
              <a:t>Interactive Notebook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AU" dirty="0" smtClean="0"/>
              <a:t>Name </a:t>
            </a:r>
          </a:p>
          <a:p>
            <a:pPr algn="l"/>
            <a:r>
              <a:rPr lang="en-AU" dirty="0" smtClean="0"/>
              <a:t>Class AEMAA 1</a:t>
            </a:r>
          </a:p>
          <a:p>
            <a:pPr algn="l"/>
            <a:r>
              <a:rPr lang="en-AU" dirty="0" smtClean="0"/>
              <a:t>Teacher Mrs Keen</a:t>
            </a:r>
          </a:p>
          <a:p>
            <a:pPr algn="l"/>
            <a:r>
              <a:rPr lang="en-AU" dirty="0" smtClean="0"/>
              <a:t>Term 1 Semester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50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9514" y="2091872"/>
            <a:ext cx="26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Profit and Loss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1577" y="1969896"/>
                <a:ext cx="5760639" cy="231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𝑝𝑟𝑜𝑓𝑖𝑡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𝑠𝑎𝑙𝑒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𝑦𝑜𝑢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𝑝𝑎𝑖𝑑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e.g. a kettle costs The Good Guys $45 to buy and they sell for $85</a:t>
                </a:r>
              </a:p>
              <a:p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𝑝𝑟𝑜𝑓𝑖𝑡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(85−45)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×100=88.9% 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77" y="1969896"/>
                <a:ext cx="5760639" cy="2316660"/>
              </a:xfrm>
              <a:prstGeom prst="rect">
                <a:avLst/>
              </a:prstGeo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1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9514" y="2091872"/>
            <a:ext cx="26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Profit and Loss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41577" y="1969896"/>
                <a:ext cx="5760639" cy="231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𝑝𝑟𝑜𝑓𝑖𝑡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𝑠𝑎𝑙𝑒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𝑦𝑜𝑢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𝑝𝑎𝑖𝑑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e.g. a kettle costs The Good Guys $45 to buy and they sell for $85</a:t>
                </a:r>
              </a:p>
              <a:p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𝑝𝑟𝑜𝑓𝑖𝑡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(85−45)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×100=88.9% 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577" y="1969896"/>
                <a:ext cx="5760639" cy="2316660"/>
              </a:xfrm>
              <a:prstGeom prst="rect">
                <a:avLst/>
              </a:prstGeom>
              <a:blipFill rotWithShape="0"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63888" y="4304979"/>
                <a:ext cx="5760639" cy="231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𝑚𝑎𝑑𝑒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𝑠𝑎𝑙𝑒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𝑦𝑜𝑢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𝑝𝑎𝑖𝑑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e.g. a kettle costs The Good Guys $45 to buy and they sell for $35 in the sale</a:t>
                </a:r>
              </a:p>
              <a:p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(45−35)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×100=22.2% 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304979"/>
                <a:ext cx="5760639" cy="2316660"/>
              </a:xfrm>
              <a:prstGeom prst="rect">
                <a:avLst/>
              </a:prstGeom>
              <a:blipFill rotWithShape="0">
                <a:blip r:embed="rId3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Task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44824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Complete the questions on pages 31 to 36.</a:t>
            </a:r>
          </a:p>
          <a:p>
            <a:endParaRPr lang="en-AU" dirty="0"/>
          </a:p>
          <a:p>
            <a:r>
              <a:rPr lang="en-AU" dirty="0" smtClean="0"/>
              <a:t>Questions 14 to 25 on page 36 may be completed using your </a:t>
            </a:r>
            <a:r>
              <a:rPr lang="en-AU" dirty="0" err="1" smtClean="0"/>
              <a:t>classpad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8092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r>
              <a:rPr lang="en-AU" dirty="0" smtClean="0"/>
              <a:t>Then/Homework:</a:t>
            </a:r>
          </a:p>
          <a:p>
            <a:r>
              <a:rPr lang="en-AU" dirty="0" smtClean="0"/>
              <a:t>Complete the questions set for you on percentages and inflation on </a:t>
            </a:r>
            <a:r>
              <a:rPr lang="en-AU" dirty="0" err="1" smtClean="0"/>
              <a:t>Mathspace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93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 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24, 7 ,30</a:t>
            </a:r>
          </a:p>
          <a:p>
            <a:r>
              <a:rPr lang="en-AU" dirty="0" smtClean="0"/>
              <a:t>Date</a:t>
            </a:r>
          </a:p>
          <a:p>
            <a:r>
              <a:rPr lang="en-AU" dirty="0" smtClean="0"/>
              <a:t>Title</a:t>
            </a:r>
          </a:p>
          <a:p>
            <a:r>
              <a:rPr lang="en-AU" dirty="0" smtClean="0"/>
              <a:t>Essential question</a:t>
            </a:r>
          </a:p>
          <a:p>
            <a:r>
              <a:rPr lang="en-AU" dirty="0" smtClean="0"/>
              <a:t>Notes complete </a:t>
            </a:r>
          </a:p>
          <a:p>
            <a:r>
              <a:rPr lang="en-AU" dirty="0" smtClean="0"/>
              <a:t>Notes complete with colour and diagrams</a:t>
            </a:r>
          </a:p>
          <a:p>
            <a:r>
              <a:rPr lang="en-AU" dirty="0" smtClean="0"/>
              <a:t>Questions completed</a:t>
            </a:r>
          </a:p>
          <a:p>
            <a:r>
              <a:rPr lang="en-AU" dirty="0" smtClean="0"/>
              <a:t>Contents page filled in</a:t>
            </a:r>
          </a:p>
          <a:p>
            <a:r>
              <a:rPr lang="en-AU" dirty="0" smtClean="0"/>
              <a:t>Formula page filled in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0699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Review your notes and write a summary answering the essential question.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3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Create your own front page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It needs to contain the following –</a:t>
            </a:r>
          </a:p>
          <a:p>
            <a:pPr>
              <a:buFontTx/>
              <a:buChar char="-"/>
            </a:pPr>
            <a:r>
              <a:rPr lang="en-AU" dirty="0" smtClean="0"/>
              <a:t>My applications interactive notebook</a:t>
            </a:r>
          </a:p>
          <a:p>
            <a:pPr>
              <a:buFontTx/>
              <a:buChar char="-"/>
            </a:pPr>
            <a:r>
              <a:rPr lang="en-AU" dirty="0" smtClean="0"/>
              <a:t>Name </a:t>
            </a:r>
          </a:p>
          <a:p>
            <a:pPr>
              <a:buFontTx/>
              <a:buChar char="-"/>
            </a:pPr>
            <a:r>
              <a:rPr lang="en-AU" dirty="0" smtClean="0"/>
              <a:t>Class</a:t>
            </a:r>
          </a:p>
          <a:p>
            <a:pPr>
              <a:buFontTx/>
              <a:buChar char="-"/>
            </a:pPr>
            <a:r>
              <a:rPr lang="en-AU" dirty="0" smtClean="0"/>
              <a:t>Teachers Name</a:t>
            </a:r>
          </a:p>
          <a:p>
            <a:pPr>
              <a:buFontTx/>
              <a:buChar char="-"/>
            </a:pPr>
            <a:r>
              <a:rPr lang="en-AU" dirty="0" smtClean="0"/>
              <a:t>Semester 1 Term 1</a:t>
            </a:r>
          </a:p>
          <a:p>
            <a:pPr>
              <a:buFontTx/>
              <a:buChar char="-"/>
            </a:pPr>
            <a:r>
              <a:rPr lang="en-AU" dirty="0" smtClean="0"/>
              <a:t>Page number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8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8748464" y="648866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-143838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15616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648" y="5803"/>
            <a:ext cx="93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Contents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23224" y="374467"/>
            <a:ext cx="580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Page</a:t>
            </a:r>
            <a:endParaRPr lang="en-AU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43810" y="404664"/>
            <a:ext cx="0" cy="58679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03646" y="344357"/>
            <a:ext cx="57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Date</a:t>
            </a:r>
            <a:endParaRPr lang="en-A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2555776" y="344357"/>
            <a:ext cx="1398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Description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665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Glossary or Formula Page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154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00081" y="0"/>
            <a:ext cx="72008" cy="695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03" y="647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48463" y="6525528"/>
            <a:ext cx="54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5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00081" y="620688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00081" y="1196752"/>
            <a:ext cx="464391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89" y="5373216"/>
            <a:ext cx="47261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68144" y="1196752"/>
            <a:ext cx="0" cy="4176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3261" y="66690"/>
            <a:ext cx="4319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 smtClean="0"/>
              <a:t>24</a:t>
            </a:r>
          </a:p>
          <a:p>
            <a:r>
              <a:rPr lang="en-AU" sz="1000" dirty="0" smtClean="0"/>
              <a:t>7</a:t>
            </a:r>
          </a:p>
          <a:p>
            <a:r>
              <a:rPr lang="en-AU" sz="1000" dirty="0" smtClean="0"/>
              <a:t>30</a:t>
            </a:r>
            <a:endParaRPr lang="en-AU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89" y="60154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Essential Question</a:t>
            </a:r>
            <a:endParaRPr lang="en-AU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750" y="1196751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Notes</a:t>
            </a:r>
            <a:endParaRPr lang="en-AU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521850" y="1196752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Questions</a:t>
            </a:r>
            <a:endParaRPr lang="en-AU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89" y="5373216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smtClean="0"/>
              <a:t>Summary</a:t>
            </a:r>
            <a:endParaRPr lang="en-AU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1246" y="142494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Tasks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7090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Inflation is the rise in price of goods and services over time.</a:t>
                </a:r>
              </a:p>
              <a:p>
                <a:endParaRPr lang="en-AU" dirty="0"/>
              </a:p>
              <a:p>
                <a:r>
                  <a:rPr lang="en-AU" dirty="0"/>
                  <a:t>If inflation is 3.1% what will your electricity bill be in 2017 if it is $350 now?</a:t>
                </a:r>
              </a:p>
              <a:p>
                <a:endParaRPr lang="en-AU" dirty="0"/>
              </a:p>
              <a:p>
                <a:pPr algn="ctr"/>
                <a:r>
                  <a:rPr lang="en-AU" dirty="0"/>
                  <a:t>$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350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×1.031=$360.85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940" t="-2091" b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9514" y="2204864"/>
            <a:ext cx="26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Inflation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6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Inflation is the rise in price of goods and services over time.</a:t>
                </a:r>
              </a:p>
              <a:p>
                <a:endParaRPr lang="en-AU" dirty="0"/>
              </a:p>
              <a:p>
                <a:r>
                  <a:rPr lang="en-AU" dirty="0"/>
                  <a:t>If inflation is 3.1% what will your electricity bill be in 2017 if it is $350 now?</a:t>
                </a:r>
              </a:p>
              <a:p>
                <a:endParaRPr lang="en-AU" dirty="0"/>
              </a:p>
              <a:p>
                <a:pPr algn="ctr"/>
                <a:r>
                  <a:rPr lang="en-AU" dirty="0"/>
                  <a:t>$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350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×1.031=$360.85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940" t="-2091" b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9514" y="2204864"/>
            <a:ext cx="26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Inflation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19514" y="4149080"/>
            <a:ext cx="19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GST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3848" y="4149080"/>
                <a:ext cx="55360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Goods and Service Tax. 10% GST on top of prices.</a:t>
                </a:r>
              </a:p>
              <a:p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$45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×1.1=$49.50</m:t>
                      </m:r>
                    </m:oMath>
                  </m:oMathPara>
                </a14:m>
                <a:endParaRPr lang="en-AU" dirty="0" smtClean="0"/>
              </a:p>
              <a:p>
                <a:endParaRPr lang="en-AU" dirty="0"/>
              </a:p>
              <a:p>
                <a:r>
                  <a:rPr lang="en-AU" dirty="0" smtClean="0"/>
                  <a:t>Divide by 11 to find the GST that has been applied.</a:t>
                </a:r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149080"/>
                <a:ext cx="5536088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991" t="-2479" b="-57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Discount is a reduction in the overall price of an item.</a:t>
                </a:r>
              </a:p>
              <a:p>
                <a:endParaRPr lang="en-AU" dirty="0"/>
              </a:p>
              <a:p>
                <a:r>
                  <a:rPr lang="en-AU" dirty="0" smtClean="0"/>
                  <a:t>e.g. The Good Guys </a:t>
                </a:r>
                <a:r>
                  <a:rPr lang="en-AU" dirty="0" smtClean="0"/>
                  <a:t>offer </a:t>
                </a:r>
                <a:r>
                  <a:rPr lang="en-AU" dirty="0" smtClean="0"/>
                  <a:t>5% discount for paying cash. What will your new kettle </a:t>
                </a:r>
                <a:r>
                  <a:rPr lang="en-AU" dirty="0" smtClean="0"/>
                  <a:t>cost </a:t>
                </a:r>
                <a:r>
                  <a:rPr lang="en-AU" dirty="0" smtClean="0"/>
                  <a:t>you if the price is $85</a:t>
                </a:r>
                <a:endParaRPr lang="en-AU" dirty="0"/>
              </a:p>
              <a:p>
                <a:endParaRPr lang="en-AU" dirty="0"/>
              </a:p>
              <a:p>
                <a:pPr algn="ctr"/>
                <a:r>
                  <a:rPr lang="en-AU" dirty="0"/>
                  <a:t>$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0.95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80.75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940" t="-2091" b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9514" y="2204864"/>
            <a:ext cx="26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Discounts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5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980728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1" y="149731"/>
            <a:ext cx="57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24</a:t>
            </a:r>
          </a:p>
          <a:p>
            <a:r>
              <a:rPr lang="en-AU" sz="1600" dirty="0" smtClean="0"/>
              <a:t>7</a:t>
            </a:r>
          </a:p>
          <a:p>
            <a:r>
              <a:rPr lang="en-AU" sz="1600" dirty="0" smtClean="0"/>
              <a:t>30</a:t>
            </a:r>
            <a:endParaRPr lang="en-AU" sz="16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15816" y="1916832"/>
            <a:ext cx="0" cy="51125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9535" y="410095"/>
            <a:ext cx="939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Topic</a:t>
            </a:r>
            <a:endParaRPr lang="en-A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9175" y="106354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Date</a:t>
            </a:r>
            <a:endParaRPr lang="en-A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14" y="1063436"/>
            <a:ext cx="8620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EQ – What are common uses of percentage?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41009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Percentages</a:t>
            </a:r>
            <a:endParaRPr lang="en-A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Discount is a reduction in the overall price of an item.</a:t>
                </a:r>
              </a:p>
              <a:p>
                <a:endParaRPr lang="en-AU" dirty="0"/>
              </a:p>
              <a:p>
                <a:r>
                  <a:rPr lang="en-AU" dirty="0" smtClean="0"/>
                  <a:t>e.g. The Good Guys </a:t>
                </a:r>
                <a:r>
                  <a:rPr lang="en-AU" dirty="0" smtClean="0"/>
                  <a:t>offer </a:t>
                </a:r>
                <a:r>
                  <a:rPr lang="en-AU" dirty="0" smtClean="0"/>
                  <a:t>5% discount for paying cash. What will your new kettle </a:t>
                </a:r>
                <a:r>
                  <a:rPr lang="en-AU" dirty="0" smtClean="0"/>
                  <a:t>cost </a:t>
                </a:r>
                <a:r>
                  <a:rPr lang="en-AU" dirty="0" smtClean="0"/>
                  <a:t>you if the price is $85</a:t>
                </a:r>
                <a:endParaRPr lang="en-AU" dirty="0"/>
              </a:p>
              <a:p>
                <a:endParaRPr lang="en-AU" dirty="0"/>
              </a:p>
              <a:p>
                <a:pPr algn="ctr"/>
                <a:r>
                  <a:rPr lang="en-AU" dirty="0"/>
                  <a:t>$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0.95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80.75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204864"/>
                <a:ext cx="5832648" cy="1754326"/>
              </a:xfrm>
              <a:prstGeom prst="rect">
                <a:avLst/>
              </a:prstGeom>
              <a:blipFill rotWithShape="0">
                <a:blip r:embed="rId2"/>
                <a:stretch>
                  <a:fillRect l="-940" t="-2091" b="-4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9514" y="2204864"/>
            <a:ext cx="265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Discounts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19514" y="4149080"/>
            <a:ext cx="193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Commission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03848" y="4149080"/>
                <a:ext cx="553608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 smtClean="0"/>
                  <a:t>Money earned or fee charged for selling an item. Usually based on the selling price.</a:t>
                </a:r>
              </a:p>
              <a:p>
                <a:endParaRPr lang="en-AU" dirty="0"/>
              </a:p>
              <a:p>
                <a:r>
                  <a:rPr lang="en-AU" dirty="0" smtClean="0"/>
                  <a:t>e.g. A car salesman earns 2.5% commission on the sale of a new Ford Territory sold at $46 000</a:t>
                </a:r>
              </a:p>
              <a:p>
                <a:endParaRPr lang="en-AU" dirty="0"/>
              </a:p>
              <a:p>
                <a:pPr algn="ctr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$46 000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×0.025=$1 150</m:t>
                    </m:r>
                  </m:oMath>
                </a14:m>
                <a:r>
                  <a:rPr lang="en-AU" dirty="0" smtClean="0"/>
                  <a:t> </a:t>
                </a:r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149080"/>
                <a:ext cx="5536088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991" t="-1802" r="-13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516</Words>
  <Application>Microsoft Office PowerPoint</Application>
  <PresentationFormat>On-screen Show (4:3)</PresentationFormat>
  <Paragraphs>154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My Applications Interactive Notebook</vt:lpstr>
      <vt:lpstr>Create your own front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</vt:lpstr>
      <vt:lpstr>Notes Review</vt:lpstr>
      <vt:lpstr>Homework</vt:lpstr>
    </vt:vector>
  </TitlesOfParts>
  <Company>The Department of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Venn Diagrams</dc:title>
  <dc:creator>RUST Joanne</dc:creator>
  <cp:lastModifiedBy>Stephanie Keen</cp:lastModifiedBy>
  <cp:revision>66</cp:revision>
  <dcterms:created xsi:type="dcterms:W3CDTF">2014-05-14T02:58:57Z</dcterms:created>
  <dcterms:modified xsi:type="dcterms:W3CDTF">2016-02-11T01:18:21Z</dcterms:modified>
</cp:coreProperties>
</file>