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BA35D0C-BF64-4274-BC38-B6A793FD9124}" type="datetimeFigureOut">
              <a:rPr lang="en-AU" smtClean="0"/>
              <a:t>9/09/2018</a:t>
            </a:fld>
            <a:endParaRPr lang="en-A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A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81B86AB-BCEC-4C90-8BFC-02E5CBA539D9}" type="slidenum">
              <a:rPr lang="en-AU" smtClean="0"/>
              <a:t>‹#›</a:t>
            </a:fld>
            <a:endParaRPr lang="en-AU"/>
          </a:p>
        </p:txBody>
      </p:sp>
    </p:spTree>
    <p:extLst>
      <p:ext uri="{BB962C8B-B14F-4D97-AF65-F5344CB8AC3E}">
        <p14:creationId xmlns:p14="http://schemas.microsoft.com/office/powerpoint/2010/main" val="20745612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35D0C-BF64-4274-BC38-B6A793FD9124}" type="datetimeFigureOut">
              <a:rPr lang="en-AU" smtClean="0"/>
              <a:t>9/09/2018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19894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35D0C-BF64-4274-BC38-B6A793FD9124}" type="datetimeFigureOut">
              <a:rPr lang="en-AU" smtClean="0"/>
              <a:t>9/09/2018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14013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35D0C-BF64-4274-BC38-B6A793FD9124}" type="datetimeFigureOut">
              <a:rPr lang="en-AU" smtClean="0"/>
              <a:t>9/09/2018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215030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BA35D0C-BF64-4274-BC38-B6A793FD9124}" type="datetimeFigureOut">
              <a:rPr lang="en-AU" smtClean="0"/>
              <a:t>9/09/2018</a:t>
            </a:fld>
            <a:endParaRPr lang="en-A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AU"/>
          </a:p>
        </p:txBody>
      </p:sp>
      <p:sp>
        <p:nvSpPr>
          <p:cNvPr id="6" name="Slide Number Placeholder 5"/>
          <p:cNvSpPr>
            <a:spLocks noGrp="1"/>
          </p:cNvSpPr>
          <p:nvPr>
            <p:ph type="sldNum" sz="quarter" idx="12"/>
          </p:nvPr>
        </p:nvSpPr>
        <p:spPr>
          <a:xfrm>
            <a:off x="8604504" y="5211060"/>
            <a:ext cx="2112264" cy="228600"/>
          </a:xfrm>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14587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35D0C-BF64-4274-BC38-B6A793FD9124}" type="datetimeFigureOut">
              <a:rPr lang="en-AU" smtClean="0"/>
              <a:t>9/09/2018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322516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35D0C-BF64-4274-BC38-B6A793FD9124}" type="datetimeFigureOut">
              <a:rPr lang="en-AU" smtClean="0"/>
              <a:t>9/09/2018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252544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35D0C-BF64-4274-BC38-B6A793FD9124}" type="datetimeFigureOut">
              <a:rPr lang="en-AU" smtClean="0"/>
              <a:t>9/09/2018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174802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35D0C-BF64-4274-BC38-B6A793FD9124}" type="datetimeFigureOut">
              <a:rPr lang="en-AU" smtClean="0"/>
              <a:t>9/09/2018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1B86AB-BCEC-4C90-8BFC-02E5CBA539D9}" type="slidenum">
              <a:rPr lang="en-AU" smtClean="0"/>
              <a:t>‹#›</a:t>
            </a:fld>
            <a:endParaRPr lang="en-AU"/>
          </a:p>
        </p:txBody>
      </p:sp>
    </p:spTree>
    <p:extLst>
      <p:ext uri="{BB962C8B-B14F-4D97-AF65-F5344CB8AC3E}">
        <p14:creationId xmlns:p14="http://schemas.microsoft.com/office/powerpoint/2010/main" val="343774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BA35D0C-BF64-4274-BC38-B6A793FD9124}" type="datetimeFigureOut">
              <a:rPr lang="en-AU" smtClean="0"/>
              <a:t>9/09/2018</a:t>
            </a:fld>
            <a:endParaRPr lang="en-AU"/>
          </a:p>
        </p:txBody>
      </p:sp>
      <p:sp>
        <p:nvSpPr>
          <p:cNvPr id="9" name="Footer Placeholder 8"/>
          <p:cNvSpPr>
            <a:spLocks noGrp="1"/>
          </p:cNvSpPr>
          <p:nvPr>
            <p:ph type="ftr" sz="quarter" idx="11"/>
          </p:nvPr>
        </p:nvSpPr>
        <p:spPr/>
        <p:txBody>
          <a:bodyPr/>
          <a:lstStyle>
            <a:lvl1pPr algn="r">
              <a:defRPr/>
            </a:lvl1pPr>
          </a:lstStyle>
          <a:p>
            <a:endParaRPr lang="en-A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81B86AB-BCEC-4C90-8BFC-02E5CBA539D9}" type="slidenum">
              <a:rPr lang="en-AU" smtClean="0"/>
              <a:t>‹#›</a:t>
            </a:fld>
            <a:endParaRPr lang="en-A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058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BA35D0C-BF64-4274-BC38-B6A793FD9124}" type="datetimeFigureOut">
              <a:rPr lang="en-AU" smtClean="0"/>
              <a:t>9/09/2018</a:t>
            </a:fld>
            <a:endParaRPr lang="en-A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A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81B86AB-BCEC-4C90-8BFC-02E5CBA539D9}" type="slidenum">
              <a:rPr lang="en-AU" smtClean="0"/>
              <a:t>‹#›</a:t>
            </a:fld>
            <a:endParaRPr lang="en-A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198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BA35D0C-BF64-4274-BC38-B6A793FD9124}" type="datetimeFigureOut">
              <a:rPr lang="en-AU" smtClean="0"/>
              <a:t>9/09/2018</a:t>
            </a:fld>
            <a:endParaRPr lang="en-A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A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81B86AB-BCEC-4C90-8BFC-02E5CBA539D9}" type="slidenum">
              <a:rPr lang="en-AU" smtClean="0"/>
              <a:t>‹#›</a:t>
            </a:fld>
            <a:endParaRPr lang="en-AU"/>
          </a:p>
        </p:txBody>
      </p:sp>
    </p:spTree>
    <p:extLst>
      <p:ext uri="{BB962C8B-B14F-4D97-AF65-F5344CB8AC3E}">
        <p14:creationId xmlns:p14="http://schemas.microsoft.com/office/powerpoint/2010/main" val="815579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353D-5BEB-4A54-B404-BADDCD0E7F5C}"/>
              </a:ext>
            </a:extLst>
          </p:cNvPr>
          <p:cNvSpPr>
            <a:spLocks noGrp="1"/>
          </p:cNvSpPr>
          <p:nvPr>
            <p:ph type="ctrTitle"/>
          </p:nvPr>
        </p:nvSpPr>
        <p:spPr/>
        <p:txBody>
          <a:bodyPr/>
          <a:lstStyle/>
          <a:p>
            <a:r>
              <a:rPr lang="en-AU" dirty="0"/>
              <a:t>Exam Practice</a:t>
            </a:r>
          </a:p>
        </p:txBody>
      </p:sp>
      <p:sp>
        <p:nvSpPr>
          <p:cNvPr id="3" name="Subtitle 2">
            <a:extLst>
              <a:ext uri="{FF2B5EF4-FFF2-40B4-BE49-F238E27FC236}">
                <a16:creationId xmlns:a16="http://schemas.microsoft.com/office/drawing/2014/main" id="{2D633ED5-BF7C-469D-B7A0-B8AFC12FFD0B}"/>
              </a:ext>
            </a:extLst>
          </p:cNvPr>
          <p:cNvSpPr>
            <a:spLocks noGrp="1"/>
          </p:cNvSpPr>
          <p:nvPr>
            <p:ph type="subTitle" idx="1"/>
          </p:nvPr>
        </p:nvSpPr>
        <p:spPr/>
        <p:txBody>
          <a:bodyPr/>
          <a:lstStyle/>
          <a:p>
            <a:r>
              <a:rPr lang="en-AU" dirty="0"/>
              <a:t>Unit 2 – Lesson 1</a:t>
            </a:r>
          </a:p>
        </p:txBody>
      </p:sp>
      <p:sp>
        <p:nvSpPr>
          <p:cNvPr id="4" name="TextBox 3">
            <a:extLst>
              <a:ext uri="{FF2B5EF4-FFF2-40B4-BE49-F238E27FC236}">
                <a16:creationId xmlns:a16="http://schemas.microsoft.com/office/drawing/2014/main" id="{8C3196D6-5EAC-4481-9261-7B4BC2F5B0F5}"/>
              </a:ext>
            </a:extLst>
          </p:cNvPr>
          <p:cNvSpPr txBox="1"/>
          <p:nvPr/>
        </p:nvSpPr>
        <p:spPr>
          <a:xfrm>
            <a:off x="219809" y="246183"/>
            <a:ext cx="2022230" cy="3521477"/>
          </a:xfrm>
          <a:prstGeom prst="rect">
            <a:avLst/>
          </a:prstGeom>
          <a:solidFill>
            <a:schemeClr val="bg1">
              <a:lumMod val="85000"/>
            </a:schemeClr>
          </a:solidFill>
        </p:spPr>
        <p:txBody>
          <a:bodyPr wrap="square" rtlCol="0">
            <a:spAutoFit/>
          </a:bodyPr>
          <a:lstStyle/>
          <a:p>
            <a:r>
              <a:rPr lang="en-AU" b="1" dirty="0"/>
              <a:t>Calculator Free: </a:t>
            </a:r>
          </a:p>
          <a:p>
            <a:r>
              <a:rPr lang="en-AU" dirty="0"/>
              <a:t>2 questions</a:t>
            </a:r>
          </a:p>
          <a:p>
            <a:endParaRPr lang="en-AU" dirty="0"/>
          </a:p>
          <a:p>
            <a:r>
              <a:rPr lang="en-AU" dirty="0"/>
              <a:t>1</a:t>
            </a:r>
            <a:r>
              <a:rPr lang="en-AU" baseline="30000" dirty="0"/>
              <a:t>st</a:t>
            </a:r>
            <a:r>
              <a:rPr lang="en-AU" dirty="0"/>
              <a:t> – 6 min</a:t>
            </a:r>
          </a:p>
          <a:p>
            <a:r>
              <a:rPr lang="en-AU" dirty="0"/>
              <a:t>2</a:t>
            </a:r>
            <a:r>
              <a:rPr lang="en-AU" baseline="30000" dirty="0"/>
              <a:t>nd</a:t>
            </a:r>
            <a:r>
              <a:rPr lang="en-AU" dirty="0"/>
              <a:t> – 7 min</a:t>
            </a:r>
          </a:p>
          <a:p>
            <a:endParaRPr lang="en-AU" dirty="0"/>
          </a:p>
          <a:p>
            <a:r>
              <a:rPr lang="en-AU" b="1" dirty="0"/>
              <a:t>Calculator Assumed:</a:t>
            </a:r>
          </a:p>
          <a:p>
            <a:r>
              <a:rPr lang="en-AU" dirty="0"/>
              <a:t>2 questions </a:t>
            </a:r>
          </a:p>
          <a:p>
            <a:endParaRPr lang="en-AU" dirty="0"/>
          </a:p>
          <a:p>
            <a:r>
              <a:rPr lang="en-AU" dirty="0"/>
              <a:t>1</a:t>
            </a:r>
            <a:r>
              <a:rPr lang="en-AU" baseline="30000" dirty="0"/>
              <a:t>st</a:t>
            </a:r>
            <a:r>
              <a:rPr lang="en-AU" dirty="0"/>
              <a:t> – 6 min</a:t>
            </a:r>
          </a:p>
          <a:p>
            <a:r>
              <a:rPr lang="en-AU" dirty="0"/>
              <a:t>2</a:t>
            </a:r>
            <a:r>
              <a:rPr lang="en-AU" baseline="30000" dirty="0"/>
              <a:t>nd</a:t>
            </a:r>
            <a:r>
              <a:rPr lang="en-AU" dirty="0"/>
              <a:t> – 6 min</a:t>
            </a:r>
          </a:p>
        </p:txBody>
      </p:sp>
    </p:spTree>
    <p:extLst>
      <p:ext uri="{BB962C8B-B14F-4D97-AF65-F5344CB8AC3E}">
        <p14:creationId xmlns:p14="http://schemas.microsoft.com/office/powerpoint/2010/main" val="185272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134BD-4774-46CE-A690-FA77DD72D1AC}"/>
              </a:ext>
            </a:extLst>
          </p:cNvPr>
          <p:cNvSpPr>
            <a:spLocks noGrp="1"/>
          </p:cNvSpPr>
          <p:nvPr>
            <p:ph idx="1"/>
          </p:nvPr>
        </p:nvSpPr>
        <p:spPr>
          <a:xfrm>
            <a:off x="228600" y="184639"/>
            <a:ext cx="11734800" cy="6497516"/>
          </a:xfrm>
        </p:spPr>
        <p:txBody>
          <a:bodyPr>
            <a:normAutofit/>
          </a:bodyPr>
          <a:lstStyle/>
          <a:p>
            <a:pPr marL="0" indent="0">
              <a:buNone/>
            </a:pPr>
            <a:r>
              <a:rPr lang="en-AU" sz="1600" dirty="0"/>
              <a:t>A semi-circular grassed area has a radius of 45 m.</a:t>
            </a:r>
          </a:p>
          <a:p>
            <a:pPr marL="0" indent="0">
              <a:buNone/>
            </a:pPr>
            <a:r>
              <a:rPr lang="en-AU" sz="1600" dirty="0"/>
              <a:t>(a) A fence is to be installed around the edge of the area at a cost of $85 per metre. Calculate the cost of fencing to the nearest hundred dollars.</a:t>
            </a:r>
            <a:r>
              <a:rPr lang="en-AU" dirty="0"/>
              <a:t>						(3 marks)</a:t>
            </a:r>
          </a:p>
          <a:p>
            <a:pPr marL="0" indent="0">
              <a:buNone/>
            </a:pPr>
            <a:r>
              <a:rPr lang="en-AU" dirty="0"/>
              <a:t> </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sz="1600" dirty="0"/>
              <a:t>(b) A decorative building is to be built in the middle of the grassed area with a </a:t>
            </a:r>
            <a:r>
              <a:rPr lang="en-AU" sz="1600" b="1" u="sng" dirty="0"/>
              <a:t>hemispherical</a:t>
            </a:r>
            <a:r>
              <a:rPr lang="en-AU" sz="1600" dirty="0"/>
              <a:t> glass roof. The cost of the building is $17 800 plus $235 per square metre for the glass used in the hemispherical roof. If the radius of the hemisphere is 4.5 m, calculate the total cost of the building to the nearest hundred dollars.	</a:t>
            </a:r>
            <a:r>
              <a:rPr lang="en-AU" dirty="0"/>
              <a:t>	</a:t>
            </a:r>
            <a:r>
              <a:rPr lang="en-AU" sz="1600" dirty="0"/>
              <a:t>(3 marks)</a:t>
            </a:r>
          </a:p>
          <a:p>
            <a:pPr marL="0" indent="0">
              <a:buNone/>
            </a:pPr>
            <a:r>
              <a:rPr lang="en-AU" dirty="0"/>
              <a:t> </a:t>
            </a:r>
          </a:p>
          <a:p>
            <a:pPr marL="0" indent="0">
              <a:buNone/>
            </a:pPr>
            <a:endParaRPr lang="en-AU" dirty="0"/>
          </a:p>
        </p:txBody>
      </p:sp>
      <mc:AlternateContent xmlns:mc="http://schemas.openxmlformats.org/markup-compatibility/2006">
        <mc:Choice xmlns:a14="http://schemas.microsoft.com/office/drawing/2010/main" Requires="a14">
          <p:sp>
            <p:nvSpPr>
              <p:cNvPr id="4" name="Text Box 4">
                <a:extLst>
                  <a:ext uri="{FF2B5EF4-FFF2-40B4-BE49-F238E27FC236}">
                    <a16:creationId xmlns:a16="http://schemas.microsoft.com/office/drawing/2014/main" id="{7D6CA58C-8ED6-4CB6-A771-D1C113CFF3F2}"/>
                  </a:ext>
                </a:extLst>
              </p:cNvPr>
              <p:cNvSpPr txBox="1"/>
              <p:nvPr/>
            </p:nvSpPr>
            <p:spPr>
              <a:xfrm>
                <a:off x="4635988" y="895326"/>
                <a:ext cx="3787043" cy="2533674"/>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Curved length: </a:t>
                </a:r>
                <a14:m>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×45÷2=141.4</m:t>
                    </m:r>
                  </m:oMath>
                </a14:m>
                <a:r>
                  <a:rPr lang="en-AU" sz="1400" dirty="0">
                    <a:effectLst/>
                    <a:latin typeface="Arial" panose="020B0604020202020204" pitchFamily="34" charset="0"/>
                    <a:ea typeface="Times New Roman" panose="02020603050405020304" pitchFamily="18" charset="0"/>
                    <a:cs typeface="Times New Roman" panose="02020603050405020304" pitchFamily="18" charset="0"/>
                  </a:rPr>
                  <a:t> m</a:t>
                </a:r>
              </a:p>
              <a:p>
                <a:pPr>
                  <a:spcAft>
                    <a:spcPts val="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 </a:t>
                </a:r>
              </a:p>
              <a:p>
                <a:pPr>
                  <a:spcAft>
                    <a:spcPts val="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Total: </a:t>
                </a:r>
                <a14:m>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2×45+141.4=231.4</m:t>
                    </m:r>
                  </m:oMath>
                </a14:m>
                <a:r>
                  <a:rPr lang="en-AU" sz="1400" dirty="0">
                    <a:effectLst/>
                    <a:latin typeface="Arial" panose="020B0604020202020204" pitchFamily="34" charset="0"/>
                    <a:ea typeface="Times New Roman" panose="02020603050405020304" pitchFamily="18" charset="0"/>
                    <a:cs typeface="Times New Roman" panose="02020603050405020304" pitchFamily="18" charset="0"/>
                  </a:rPr>
                  <a:t> m</a:t>
                </a:r>
              </a:p>
              <a:p>
                <a:pPr>
                  <a:spcAft>
                    <a:spcPts val="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 </a:t>
                </a:r>
              </a:p>
              <a:p>
                <a:pPr>
                  <a:spcAft>
                    <a:spcPts val="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Cost: </a:t>
                </a:r>
                <a14:m>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231.4×85=19669≈$19 700</m:t>
                    </m:r>
                  </m:oMath>
                </a14:m>
                <a:r>
                  <a:rPr lang="en-AU" sz="1400" dirty="0">
                    <a:effectLst/>
                    <a:latin typeface="Arial" panose="020B0604020202020204" pitchFamily="34" charset="0"/>
                    <a:ea typeface="Times New Roman" panose="02020603050405020304" pitchFamily="18" charset="0"/>
                    <a:cs typeface="Times New Roman" panose="02020603050405020304" pitchFamily="18" charset="0"/>
                  </a:rPr>
                  <a:t> </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t>
                </a: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curved side</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total length</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cost, rounding to nearest $100</a:t>
                </a:r>
              </a:p>
            </p:txBody>
          </p:sp>
        </mc:Choice>
        <mc:Fallback>
          <p:sp>
            <p:nvSpPr>
              <p:cNvPr id="4" name="Text Box 4">
                <a:extLst>
                  <a:ext uri="{FF2B5EF4-FFF2-40B4-BE49-F238E27FC236}">
                    <a16:creationId xmlns:a16="http://schemas.microsoft.com/office/drawing/2014/main" id="{7D6CA58C-8ED6-4CB6-A771-D1C113CFF3F2}"/>
                  </a:ext>
                </a:extLst>
              </p:cNvPr>
              <p:cNvSpPr txBox="1">
                <a:spLocks noRot="1" noChangeAspect="1" noMove="1" noResize="1" noEditPoints="1" noAdjustHandles="1" noChangeArrowheads="1" noChangeShapeType="1" noTextEdit="1"/>
              </p:cNvSpPr>
              <p:nvPr/>
            </p:nvSpPr>
            <p:spPr>
              <a:xfrm>
                <a:off x="4635988" y="895326"/>
                <a:ext cx="3787043" cy="2533674"/>
              </a:xfrm>
              <a:prstGeom prst="rect">
                <a:avLst/>
              </a:prstGeom>
              <a:blipFill>
                <a:blip r:embed="rId2"/>
                <a:stretch>
                  <a:fillRect l="-2889" t="-2158"/>
                </a:stretch>
              </a:blipFill>
              <a:ln w="6350">
                <a:solidFill>
                  <a:sysClr val="window" lastClr="FFFFFF"/>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Text Box 7">
                <a:extLst>
                  <a:ext uri="{FF2B5EF4-FFF2-40B4-BE49-F238E27FC236}">
                    <a16:creationId xmlns:a16="http://schemas.microsoft.com/office/drawing/2014/main" id="{AC51A4D2-CC41-4FF6-BEB6-383AE5F0A6DA}"/>
                  </a:ext>
                </a:extLst>
              </p:cNvPr>
              <p:cNvSpPr txBox="1"/>
              <p:nvPr/>
            </p:nvSpPr>
            <p:spPr>
              <a:xfrm>
                <a:off x="3508130" y="4466493"/>
                <a:ext cx="6172200" cy="2066191"/>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Area of glass: </a:t>
                </a:r>
                <a14:m>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4.5</m:t>
                        </m:r>
                      </m:e>
                      <m:sup>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÷2=127.2</m:t>
                    </m:r>
                  </m:oMath>
                </a14:m>
                <a:r>
                  <a:rPr lang="en-AU" sz="1400" dirty="0">
                    <a:effectLst/>
                    <a:latin typeface="Arial" panose="020B0604020202020204" pitchFamily="34" charset="0"/>
                    <a:ea typeface="Times New Roman" panose="02020603050405020304" pitchFamily="18" charset="0"/>
                    <a:cs typeface="Times New Roman" panose="02020603050405020304" pitchFamily="18" charset="0"/>
                  </a:rPr>
                  <a:t> m</a:t>
                </a:r>
                <a:r>
                  <a:rPr lang="en-AU" sz="1400" baseline="300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AU" sz="14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 </a:t>
                </a:r>
              </a:p>
              <a:p>
                <a:pPr>
                  <a:spcAft>
                    <a:spcPts val="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Cost: </a:t>
                </a:r>
                <a14:m>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17800+127.2×235=17800+29892=47692≈$47 700</m:t>
                    </m:r>
                  </m:oMath>
                </a14:m>
                <a:endParaRPr lang="en-AU" sz="14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 </a:t>
                </a: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uses sphere area formula</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adjusts for hemisphere</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total cost, rounding to nearest $100</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t>
                </a:r>
              </a:p>
            </p:txBody>
          </p:sp>
        </mc:Choice>
        <mc:Fallback>
          <p:sp>
            <p:nvSpPr>
              <p:cNvPr id="5" name="Text Box 7">
                <a:extLst>
                  <a:ext uri="{FF2B5EF4-FFF2-40B4-BE49-F238E27FC236}">
                    <a16:creationId xmlns:a16="http://schemas.microsoft.com/office/drawing/2014/main" id="{AC51A4D2-CC41-4FF6-BEB6-383AE5F0A6DA}"/>
                  </a:ext>
                </a:extLst>
              </p:cNvPr>
              <p:cNvSpPr txBox="1">
                <a:spLocks noRot="1" noChangeAspect="1" noMove="1" noResize="1" noEditPoints="1" noAdjustHandles="1" noChangeArrowheads="1" noChangeShapeType="1" noTextEdit="1"/>
              </p:cNvSpPr>
              <p:nvPr/>
            </p:nvSpPr>
            <p:spPr>
              <a:xfrm>
                <a:off x="3508130" y="4466493"/>
                <a:ext cx="6172200" cy="2066191"/>
              </a:xfrm>
              <a:prstGeom prst="rect">
                <a:avLst/>
              </a:prstGeom>
              <a:blipFill>
                <a:blip r:embed="rId3"/>
                <a:stretch>
                  <a:fillRect l="-1775" t="-2647" b="-294"/>
                </a:stretch>
              </a:blipFill>
              <a:ln w="6350">
                <a:solidFill>
                  <a:sysClr val="window" lastClr="FFFFFF"/>
                </a:solidFill>
              </a:ln>
            </p:spPr>
            <p:txBody>
              <a:bodyPr/>
              <a:lstStyle/>
              <a:p>
                <a:r>
                  <a:rPr lang="en-AU">
                    <a:noFill/>
                  </a:rPr>
                  <a:t> </a:t>
                </a:r>
              </a:p>
            </p:txBody>
          </p:sp>
        </mc:Fallback>
      </mc:AlternateContent>
    </p:spTree>
    <p:extLst>
      <p:ext uri="{BB962C8B-B14F-4D97-AF65-F5344CB8AC3E}">
        <p14:creationId xmlns:p14="http://schemas.microsoft.com/office/powerpoint/2010/main" val="413396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1D9D-3BF0-489B-B817-89444BF21FDC}"/>
              </a:ext>
            </a:extLst>
          </p:cNvPr>
          <p:cNvSpPr>
            <a:spLocks noGrp="1"/>
          </p:cNvSpPr>
          <p:nvPr>
            <p:ph type="title"/>
          </p:nvPr>
        </p:nvSpPr>
        <p:spPr>
          <a:xfrm>
            <a:off x="205154" y="97470"/>
            <a:ext cx="4234962" cy="887268"/>
          </a:xfrm>
        </p:spPr>
        <p:txBody>
          <a:bodyPr>
            <a:normAutofit/>
          </a:bodyPr>
          <a:lstStyle/>
          <a:p>
            <a:r>
              <a:rPr lang="en-AU" sz="3200" dirty="0"/>
              <a:t>Calculator Free Q1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D629F0-9A8C-4776-A4EC-34A43C10F374}"/>
                  </a:ext>
                </a:extLst>
              </p:cNvPr>
              <p:cNvSpPr>
                <a:spLocks noGrp="1"/>
              </p:cNvSpPr>
              <p:nvPr>
                <p:ph idx="1"/>
              </p:nvPr>
            </p:nvSpPr>
            <p:spPr>
              <a:xfrm>
                <a:off x="536331" y="782515"/>
                <a:ext cx="11183815" cy="5706208"/>
              </a:xfrm>
            </p:spPr>
            <p:txBody>
              <a:bodyPr>
                <a:normAutofit/>
              </a:bodyPr>
              <a:lstStyle/>
              <a:p>
                <a:pPr marL="0" indent="0">
                  <a:buNone/>
                </a:pPr>
                <a:r>
                  <a:rPr lang="en-US" b="1" dirty="0"/>
                  <a:t>Question 1	(6 marks) – 6 min</a:t>
                </a:r>
                <a:endParaRPr lang="en-AU" b="1" dirty="0"/>
              </a:p>
              <a:p>
                <a:pPr marL="342900" indent="-342900">
                  <a:buAutoNum type="alphaLcParenBoth"/>
                </a:pPr>
                <a:r>
                  <a:rPr lang="en-AU" dirty="0"/>
                  <a:t>If </a:t>
                </a:r>
                <a14:m>
                  <m:oMath xmlns:m="http://schemas.openxmlformats.org/officeDocument/2006/math">
                    <m:r>
                      <a:rPr lang="en-AU" i="1"/>
                      <m:t>𝑎</m:t>
                    </m:r>
                    <m:r>
                      <a:rPr lang="en-AU" i="1"/>
                      <m:t>=10</m:t>
                    </m:r>
                  </m:oMath>
                </a14:m>
                <a:r>
                  <a:rPr lang="en-AU" dirty="0"/>
                  <a:t>, </a:t>
                </a:r>
                <a14:m>
                  <m:oMath xmlns:m="http://schemas.openxmlformats.org/officeDocument/2006/math">
                    <m:r>
                      <a:rPr lang="en-AU" i="1"/>
                      <m:t>𝑡</m:t>
                    </m:r>
                    <m:r>
                      <a:rPr lang="en-AU" i="1"/>
                      <m:t>=2</m:t>
                    </m:r>
                  </m:oMath>
                </a14:m>
                <a:r>
                  <a:rPr lang="en-AU" dirty="0"/>
                  <a:t> and </a:t>
                </a:r>
                <a14:m>
                  <m:oMath xmlns:m="http://schemas.openxmlformats.org/officeDocument/2006/math">
                    <m:r>
                      <a:rPr lang="en-AU" i="1"/>
                      <m:t>𝑢</m:t>
                    </m:r>
                    <m:r>
                      <a:rPr lang="en-AU" i="1"/>
                      <m:t>=5.5</m:t>
                    </m:r>
                  </m:oMath>
                </a14:m>
                <a:r>
                  <a:rPr lang="en-AU" dirty="0"/>
                  <a:t>, determine the value of </a:t>
                </a:r>
                <a14:m>
                  <m:oMath xmlns:m="http://schemas.openxmlformats.org/officeDocument/2006/math">
                    <m:r>
                      <a:rPr lang="en-AU" i="1"/>
                      <m:t>𝑠</m:t>
                    </m:r>
                  </m:oMath>
                </a14:m>
                <a:r>
                  <a:rPr lang="en-AU" dirty="0"/>
                  <a:t>, where </a:t>
                </a:r>
                <a14:m>
                  <m:oMath xmlns:m="http://schemas.openxmlformats.org/officeDocument/2006/math">
                    <m:r>
                      <a:rPr lang="en-AU" i="1"/>
                      <m:t>𝑠</m:t>
                    </m:r>
                    <m:r>
                      <a:rPr lang="en-AU" i="1"/>
                      <m:t>=</m:t>
                    </m:r>
                    <m:r>
                      <a:rPr lang="en-AU" i="1"/>
                      <m:t>𝑢𝑡</m:t>
                    </m:r>
                    <m:r>
                      <a:rPr lang="en-AU" i="1"/>
                      <m:t>+</m:t>
                    </m:r>
                    <m:f>
                      <m:fPr>
                        <m:ctrlPr>
                          <a:rPr lang="en-AU" i="1"/>
                        </m:ctrlPr>
                      </m:fPr>
                      <m:num>
                        <m:r>
                          <a:rPr lang="en-AU" i="1"/>
                          <m:t>1</m:t>
                        </m:r>
                      </m:num>
                      <m:den>
                        <m:r>
                          <a:rPr lang="en-AU" i="1"/>
                          <m:t>2</m:t>
                        </m:r>
                      </m:den>
                    </m:f>
                    <m:r>
                      <a:rPr lang="en-AU" i="1"/>
                      <m:t>𝑎</m:t>
                    </m:r>
                    <m:sSup>
                      <m:sSupPr>
                        <m:ctrlPr>
                          <a:rPr lang="en-AU" i="1"/>
                        </m:ctrlPr>
                      </m:sSupPr>
                      <m:e>
                        <m:r>
                          <a:rPr lang="en-AU" i="1"/>
                          <m:t>𝑡</m:t>
                        </m:r>
                      </m:e>
                      <m:sup>
                        <m:r>
                          <a:rPr lang="en-AU" i="1"/>
                          <m:t>2</m:t>
                        </m:r>
                      </m:sup>
                    </m:sSup>
                  </m:oMath>
                </a14:m>
                <a:r>
                  <a:rPr lang="en-AU" dirty="0"/>
                  <a:t>.	(2 marks)</a:t>
                </a:r>
              </a:p>
              <a:p>
                <a:pPr marL="0" indent="0">
                  <a:buNone/>
                </a:pPr>
                <a:endParaRPr lang="en-AU" dirty="0"/>
              </a:p>
              <a:p>
                <a:pPr marL="0" indent="0">
                  <a:buNone/>
                </a:pPr>
                <a:endParaRPr lang="en-AU" dirty="0"/>
              </a:p>
              <a:p>
                <a:pPr marL="0" indent="0">
                  <a:buNone/>
                </a:pPr>
                <a:endParaRPr lang="en-AU" dirty="0"/>
              </a:p>
              <a:p>
                <a:pPr marL="0" indent="0">
                  <a:buNone/>
                </a:pPr>
                <a:r>
                  <a:rPr lang="en-AU" dirty="0"/>
                  <a:t>(b) If </a:t>
                </a:r>
                <a14:m>
                  <m:oMath xmlns:m="http://schemas.openxmlformats.org/officeDocument/2006/math">
                    <m:r>
                      <a:rPr lang="en-AU" i="1"/>
                      <m:t>𝑚</m:t>
                    </m:r>
                    <m:r>
                      <a:rPr lang="en-AU" i="1"/>
                      <m:t>=</m:t>
                    </m:r>
                    <m:f>
                      <m:fPr>
                        <m:ctrlPr>
                          <a:rPr lang="en-AU" i="1"/>
                        </m:ctrlPr>
                      </m:fPr>
                      <m:num>
                        <m:r>
                          <a:rPr lang="en-AU" i="1"/>
                          <m:t>𝑎</m:t>
                        </m:r>
                        <m:r>
                          <a:rPr lang="en-AU" i="1"/>
                          <m:t>+</m:t>
                        </m:r>
                        <m:r>
                          <a:rPr lang="en-AU" i="1"/>
                          <m:t>𝑏</m:t>
                        </m:r>
                        <m:r>
                          <a:rPr lang="en-AU" i="1"/>
                          <m:t>+</m:t>
                        </m:r>
                        <m:r>
                          <a:rPr lang="en-AU" i="1"/>
                          <m:t>𝑐</m:t>
                        </m:r>
                      </m:num>
                      <m:den>
                        <m:r>
                          <a:rPr lang="en-AU" i="1"/>
                          <m:t>3</m:t>
                        </m:r>
                      </m:den>
                    </m:f>
                  </m:oMath>
                </a14:m>
                <a:r>
                  <a:rPr lang="en-AU" dirty="0"/>
                  <a:t>, determine the value of </a:t>
                </a:r>
                <a14:m>
                  <m:oMath xmlns:m="http://schemas.openxmlformats.org/officeDocument/2006/math">
                    <m:r>
                      <a:rPr lang="en-AU" i="1"/>
                      <m:t>𝑎</m:t>
                    </m:r>
                  </m:oMath>
                </a14:m>
                <a:r>
                  <a:rPr lang="en-AU" dirty="0"/>
                  <a:t> when </a:t>
                </a:r>
                <a14:m>
                  <m:oMath xmlns:m="http://schemas.openxmlformats.org/officeDocument/2006/math">
                    <m:r>
                      <a:rPr lang="en-AU" i="1"/>
                      <m:t>𝑏</m:t>
                    </m:r>
                    <m:r>
                      <a:rPr lang="en-AU" i="1"/>
                      <m:t>=10</m:t>
                    </m:r>
                  </m:oMath>
                </a14:m>
                <a:r>
                  <a:rPr lang="en-AU" dirty="0"/>
                  <a:t>, </a:t>
                </a:r>
                <a14:m>
                  <m:oMath xmlns:m="http://schemas.openxmlformats.org/officeDocument/2006/math">
                    <m:r>
                      <a:rPr lang="en-AU" i="1"/>
                      <m:t>𝑐</m:t>
                    </m:r>
                    <m:r>
                      <a:rPr lang="en-AU" i="1"/>
                      <m:t>=13</m:t>
                    </m:r>
                  </m:oMath>
                </a14:m>
                <a:r>
                  <a:rPr lang="en-AU" dirty="0"/>
                  <a:t> and </a:t>
                </a:r>
                <a14:m>
                  <m:oMath xmlns:m="http://schemas.openxmlformats.org/officeDocument/2006/math">
                    <m:r>
                      <a:rPr lang="en-AU" i="1"/>
                      <m:t>𝑚</m:t>
                    </m:r>
                    <m:r>
                      <a:rPr lang="en-AU" i="1"/>
                      <m:t>=9</m:t>
                    </m:r>
                  </m:oMath>
                </a14:m>
                <a:r>
                  <a:rPr lang="en-AU" dirty="0"/>
                  <a:t>.		(2 marks)</a:t>
                </a:r>
              </a:p>
              <a:p>
                <a:pPr marL="0" indent="0">
                  <a:buNone/>
                </a:pPr>
                <a:r>
                  <a:rPr lang="en-AU" dirty="0"/>
                  <a:t> </a:t>
                </a:r>
              </a:p>
              <a:p>
                <a:pPr marL="0" indent="0">
                  <a:buNone/>
                </a:pPr>
                <a:endParaRPr lang="en-AU" dirty="0"/>
              </a:p>
              <a:p>
                <a:pPr marL="0" indent="0">
                  <a:buNone/>
                </a:pPr>
                <a:endParaRPr lang="en-AU" dirty="0"/>
              </a:p>
              <a:p>
                <a:pPr marL="0" indent="0">
                  <a:buNone/>
                </a:pPr>
                <a:r>
                  <a:rPr lang="en-AU" dirty="0"/>
                  <a:t>(c) If </a:t>
                </a:r>
                <a14:m>
                  <m:oMath xmlns:m="http://schemas.openxmlformats.org/officeDocument/2006/math">
                    <m:r>
                      <a:rPr lang="en-AU" i="1"/>
                      <m:t>𝑑</m:t>
                    </m:r>
                    <m:r>
                      <a:rPr lang="en-AU" i="1"/>
                      <m:t>=</m:t>
                    </m:r>
                    <m:rad>
                      <m:radPr>
                        <m:degHide m:val="on"/>
                        <m:ctrlPr>
                          <a:rPr lang="en-AU" i="1"/>
                        </m:ctrlPr>
                      </m:radPr>
                      <m:deg/>
                      <m:e>
                        <m:sSup>
                          <m:sSupPr>
                            <m:ctrlPr>
                              <a:rPr lang="en-AU" i="1"/>
                            </m:ctrlPr>
                          </m:sSupPr>
                          <m:e>
                            <m:r>
                              <a:rPr lang="en-AU" i="1"/>
                              <m:t>𝑏</m:t>
                            </m:r>
                          </m:e>
                          <m:sup>
                            <m:r>
                              <a:rPr lang="en-AU" i="1"/>
                              <m:t>2</m:t>
                            </m:r>
                          </m:sup>
                        </m:sSup>
                        <m:r>
                          <a:rPr lang="en-AU" i="1"/>
                          <m:t>−4</m:t>
                        </m:r>
                        <m:r>
                          <a:rPr lang="en-AU" i="1"/>
                          <m:t>𝑎𝑐</m:t>
                        </m:r>
                      </m:e>
                    </m:rad>
                  </m:oMath>
                </a14:m>
                <a:r>
                  <a:rPr lang="en-AU" dirty="0"/>
                  <a:t>, determine the value of </a:t>
                </a:r>
                <a14:m>
                  <m:oMath xmlns:m="http://schemas.openxmlformats.org/officeDocument/2006/math">
                    <m:r>
                      <a:rPr lang="en-AU" i="1"/>
                      <m:t>𝑎</m:t>
                    </m:r>
                  </m:oMath>
                </a14:m>
                <a:r>
                  <a:rPr lang="en-AU" dirty="0"/>
                  <a:t> when </a:t>
                </a:r>
                <a14:m>
                  <m:oMath xmlns:m="http://schemas.openxmlformats.org/officeDocument/2006/math">
                    <m:r>
                      <a:rPr lang="en-AU" i="1"/>
                      <m:t>𝑏</m:t>
                    </m:r>
                    <m:r>
                      <a:rPr lang="en-AU" i="1"/>
                      <m:t>=3</m:t>
                    </m:r>
                  </m:oMath>
                </a14:m>
                <a:r>
                  <a:rPr lang="en-AU" dirty="0"/>
                  <a:t>, </a:t>
                </a:r>
                <a14:m>
                  <m:oMath xmlns:m="http://schemas.openxmlformats.org/officeDocument/2006/math">
                    <m:r>
                      <a:rPr lang="en-AU" i="1"/>
                      <m:t>𝑐</m:t>
                    </m:r>
                    <m:r>
                      <a:rPr lang="en-AU" i="1"/>
                      <m:t>=−1</m:t>
                    </m:r>
                  </m:oMath>
                </a14:m>
                <a:r>
                  <a:rPr lang="en-AU" dirty="0"/>
                  <a:t> and </a:t>
                </a:r>
                <a14:m>
                  <m:oMath xmlns:m="http://schemas.openxmlformats.org/officeDocument/2006/math">
                    <m:r>
                      <a:rPr lang="en-AU" i="1"/>
                      <m:t>𝑑</m:t>
                    </m:r>
                    <m:r>
                      <a:rPr lang="en-AU" i="1"/>
                      <m:t>=5</m:t>
                    </m:r>
                  </m:oMath>
                </a14:m>
                <a:r>
                  <a:rPr lang="en-AU" dirty="0"/>
                  <a:t>.	(2 marks)</a:t>
                </a:r>
              </a:p>
              <a:p>
                <a:pPr marL="0" indent="0">
                  <a:buNone/>
                </a:pPr>
                <a:r>
                  <a:rPr lang="en-AU" dirty="0"/>
                  <a:t> </a:t>
                </a:r>
              </a:p>
              <a:p>
                <a:pPr marL="0" indent="0">
                  <a:buNone/>
                </a:pPr>
                <a:r>
                  <a:rPr lang="en-AU" dirty="0"/>
                  <a:t> </a:t>
                </a:r>
              </a:p>
              <a:p>
                <a:pPr marL="0" indent="0">
                  <a:buNone/>
                </a:pPr>
                <a:endParaRPr lang="en-AU" dirty="0"/>
              </a:p>
            </p:txBody>
          </p:sp>
        </mc:Choice>
        <mc:Fallback>
          <p:sp>
            <p:nvSpPr>
              <p:cNvPr id="3" name="Content Placeholder 2">
                <a:extLst>
                  <a:ext uri="{FF2B5EF4-FFF2-40B4-BE49-F238E27FC236}">
                    <a16:creationId xmlns:a16="http://schemas.microsoft.com/office/drawing/2014/main" id="{B0D629F0-9A8C-4776-A4EC-34A43C10F374}"/>
                  </a:ext>
                </a:extLst>
              </p:cNvPr>
              <p:cNvSpPr>
                <a:spLocks noGrp="1" noRot="1" noChangeAspect="1" noMove="1" noResize="1" noEditPoints="1" noAdjustHandles="1" noChangeArrowheads="1" noChangeShapeType="1" noTextEdit="1"/>
              </p:cNvSpPr>
              <p:nvPr>
                <p:ph idx="1"/>
              </p:nvPr>
            </p:nvSpPr>
            <p:spPr>
              <a:xfrm>
                <a:off x="536331" y="782515"/>
                <a:ext cx="11183815" cy="5706208"/>
              </a:xfrm>
              <a:blipFill>
                <a:blip r:embed="rId2"/>
                <a:stretch>
                  <a:fillRect l="-490" t="-534"/>
                </a:stretch>
              </a:blipFill>
            </p:spPr>
            <p:txBody>
              <a:bodyPr/>
              <a:lstStyle/>
              <a:p>
                <a:r>
                  <a:rPr lang="en-AU">
                    <a:noFill/>
                  </a:rPr>
                  <a:t> </a:t>
                </a:r>
              </a:p>
            </p:txBody>
          </p:sp>
        </mc:Fallback>
      </mc:AlternateContent>
    </p:spTree>
    <p:extLst>
      <p:ext uri="{BB962C8B-B14F-4D97-AF65-F5344CB8AC3E}">
        <p14:creationId xmlns:p14="http://schemas.microsoft.com/office/powerpoint/2010/main" val="195574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D629F0-9A8C-4776-A4EC-34A43C10F374}"/>
                  </a:ext>
                </a:extLst>
              </p:cNvPr>
              <p:cNvSpPr>
                <a:spLocks noGrp="1"/>
              </p:cNvSpPr>
              <p:nvPr>
                <p:ph idx="1"/>
              </p:nvPr>
            </p:nvSpPr>
            <p:spPr>
              <a:xfrm>
                <a:off x="193431" y="211015"/>
                <a:ext cx="11526715" cy="6277708"/>
              </a:xfrm>
            </p:spPr>
            <p:txBody>
              <a:bodyPr>
                <a:normAutofit/>
              </a:bodyPr>
              <a:lstStyle/>
              <a:p>
                <a:pPr marL="0" indent="0">
                  <a:buNone/>
                </a:pPr>
                <a:r>
                  <a:rPr lang="en-US" b="1" dirty="0"/>
                  <a:t>Question 1	(6 marks) – 6 min</a:t>
                </a:r>
                <a:endParaRPr lang="en-AU" b="1" dirty="0"/>
              </a:p>
              <a:p>
                <a:pPr marL="342900" indent="-342900">
                  <a:buAutoNum type="alphaLcParenBoth"/>
                </a:pPr>
                <a:r>
                  <a:rPr lang="en-AU" dirty="0"/>
                  <a:t>If </a:t>
                </a:r>
                <a14:m>
                  <m:oMath xmlns:m="http://schemas.openxmlformats.org/officeDocument/2006/math">
                    <m:r>
                      <a:rPr lang="en-AU" i="1"/>
                      <m:t>𝑎</m:t>
                    </m:r>
                    <m:r>
                      <a:rPr lang="en-AU" i="1"/>
                      <m:t>=10</m:t>
                    </m:r>
                  </m:oMath>
                </a14:m>
                <a:r>
                  <a:rPr lang="en-AU" dirty="0"/>
                  <a:t>, </a:t>
                </a:r>
                <a14:m>
                  <m:oMath xmlns:m="http://schemas.openxmlformats.org/officeDocument/2006/math">
                    <m:r>
                      <a:rPr lang="en-AU" i="1"/>
                      <m:t>𝑡</m:t>
                    </m:r>
                    <m:r>
                      <a:rPr lang="en-AU" i="1"/>
                      <m:t>=2</m:t>
                    </m:r>
                  </m:oMath>
                </a14:m>
                <a:r>
                  <a:rPr lang="en-AU" dirty="0"/>
                  <a:t> and </a:t>
                </a:r>
                <a14:m>
                  <m:oMath xmlns:m="http://schemas.openxmlformats.org/officeDocument/2006/math">
                    <m:r>
                      <a:rPr lang="en-AU" i="1"/>
                      <m:t>𝑢</m:t>
                    </m:r>
                    <m:r>
                      <a:rPr lang="en-AU" i="1"/>
                      <m:t>=5.5</m:t>
                    </m:r>
                  </m:oMath>
                </a14:m>
                <a:r>
                  <a:rPr lang="en-AU" dirty="0"/>
                  <a:t>, determine the value of </a:t>
                </a:r>
                <a14:m>
                  <m:oMath xmlns:m="http://schemas.openxmlformats.org/officeDocument/2006/math">
                    <m:r>
                      <a:rPr lang="en-AU" i="1"/>
                      <m:t>𝑠</m:t>
                    </m:r>
                  </m:oMath>
                </a14:m>
                <a:r>
                  <a:rPr lang="en-AU" dirty="0"/>
                  <a:t>, where </a:t>
                </a:r>
                <a14:m>
                  <m:oMath xmlns:m="http://schemas.openxmlformats.org/officeDocument/2006/math">
                    <m:r>
                      <a:rPr lang="en-AU" i="1"/>
                      <m:t>𝑠</m:t>
                    </m:r>
                    <m:r>
                      <a:rPr lang="en-AU" i="1"/>
                      <m:t>=</m:t>
                    </m:r>
                    <m:r>
                      <a:rPr lang="en-AU" i="1"/>
                      <m:t>𝑢𝑡</m:t>
                    </m:r>
                    <m:r>
                      <a:rPr lang="en-AU" i="1"/>
                      <m:t>+</m:t>
                    </m:r>
                    <m:f>
                      <m:fPr>
                        <m:ctrlPr>
                          <a:rPr lang="en-AU" i="1"/>
                        </m:ctrlPr>
                      </m:fPr>
                      <m:num>
                        <m:r>
                          <a:rPr lang="en-AU" i="1"/>
                          <m:t>1</m:t>
                        </m:r>
                      </m:num>
                      <m:den>
                        <m:r>
                          <a:rPr lang="en-AU" i="1"/>
                          <m:t>2</m:t>
                        </m:r>
                      </m:den>
                    </m:f>
                    <m:r>
                      <a:rPr lang="en-AU" i="1"/>
                      <m:t>𝑎</m:t>
                    </m:r>
                    <m:sSup>
                      <m:sSupPr>
                        <m:ctrlPr>
                          <a:rPr lang="en-AU" i="1"/>
                        </m:ctrlPr>
                      </m:sSupPr>
                      <m:e>
                        <m:r>
                          <a:rPr lang="en-AU" i="1"/>
                          <m:t>𝑡</m:t>
                        </m:r>
                      </m:e>
                      <m:sup>
                        <m:r>
                          <a:rPr lang="en-AU" i="1"/>
                          <m:t>2</m:t>
                        </m:r>
                      </m:sup>
                    </m:sSup>
                  </m:oMath>
                </a14:m>
                <a:r>
                  <a:rPr lang="en-AU" dirty="0"/>
                  <a:t>.	(2 marks)</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(b) If </a:t>
                </a:r>
                <a14:m>
                  <m:oMath xmlns:m="http://schemas.openxmlformats.org/officeDocument/2006/math">
                    <m:r>
                      <a:rPr lang="en-AU" i="1"/>
                      <m:t>𝑚</m:t>
                    </m:r>
                    <m:r>
                      <a:rPr lang="en-AU" i="1"/>
                      <m:t>=</m:t>
                    </m:r>
                    <m:f>
                      <m:fPr>
                        <m:ctrlPr>
                          <a:rPr lang="en-AU" i="1"/>
                        </m:ctrlPr>
                      </m:fPr>
                      <m:num>
                        <m:r>
                          <a:rPr lang="en-AU" i="1"/>
                          <m:t>𝑎</m:t>
                        </m:r>
                        <m:r>
                          <a:rPr lang="en-AU" i="1"/>
                          <m:t>+</m:t>
                        </m:r>
                        <m:r>
                          <a:rPr lang="en-AU" i="1"/>
                          <m:t>𝑏</m:t>
                        </m:r>
                        <m:r>
                          <a:rPr lang="en-AU" i="1"/>
                          <m:t>+</m:t>
                        </m:r>
                        <m:r>
                          <a:rPr lang="en-AU" i="1"/>
                          <m:t>𝑐</m:t>
                        </m:r>
                      </m:num>
                      <m:den>
                        <m:r>
                          <a:rPr lang="en-AU" i="1"/>
                          <m:t>3</m:t>
                        </m:r>
                      </m:den>
                    </m:f>
                  </m:oMath>
                </a14:m>
                <a:r>
                  <a:rPr lang="en-AU" dirty="0"/>
                  <a:t>, determine the value of </a:t>
                </a:r>
                <a14:m>
                  <m:oMath xmlns:m="http://schemas.openxmlformats.org/officeDocument/2006/math">
                    <m:r>
                      <a:rPr lang="en-AU" i="1"/>
                      <m:t>𝑎</m:t>
                    </m:r>
                  </m:oMath>
                </a14:m>
                <a:r>
                  <a:rPr lang="en-AU" dirty="0"/>
                  <a:t> when </a:t>
                </a:r>
                <a14:m>
                  <m:oMath xmlns:m="http://schemas.openxmlformats.org/officeDocument/2006/math">
                    <m:r>
                      <a:rPr lang="en-AU" i="1"/>
                      <m:t>𝑏</m:t>
                    </m:r>
                    <m:r>
                      <a:rPr lang="en-AU" i="1"/>
                      <m:t>=10</m:t>
                    </m:r>
                  </m:oMath>
                </a14:m>
                <a:r>
                  <a:rPr lang="en-AU" dirty="0"/>
                  <a:t>, </a:t>
                </a:r>
                <a14:m>
                  <m:oMath xmlns:m="http://schemas.openxmlformats.org/officeDocument/2006/math">
                    <m:r>
                      <a:rPr lang="en-AU" i="1"/>
                      <m:t>𝑐</m:t>
                    </m:r>
                    <m:r>
                      <a:rPr lang="en-AU" i="1"/>
                      <m:t>=13</m:t>
                    </m:r>
                  </m:oMath>
                </a14:m>
                <a:r>
                  <a:rPr lang="en-AU" dirty="0"/>
                  <a:t> and </a:t>
                </a:r>
                <a14:m>
                  <m:oMath xmlns:m="http://schemas.openxmlformats.org/officeDocument/2006/math">
                    <m:r>
                      <a:rPr lang="en-AU" i="1"/>
                      <m:t>𝑚</m:t>
                    </m:r>
                    <m:r>
                      <a:rPr lang="en-AU" i="1"/>
                      <m:t>=9</m:t>
                    </m:r>
                  </m:oMath>
                </a14:m>
                <a:r>
                  <a:rPr lang="en-AU" dirty="0"/>
                  <a:t>.		(2 marks)</a:t>
                </a:r>
              </a:p>
              <a:p>
                <a:pPr marL="0" indent="0">
                  <a:buNone/>
                </a:pPr>
                <a:r>
                  <a:rPr lang="en-AU" dirty="0"/>
                  <a:t> </a:t>
                </a:r>
              </a:p>
              <a:p>
                <a:pPr marL="0" indent="0">
                  <a:buNone/>
                </a:pPr>
                <a:endParaRPr lang="en-AU" dirty="0"/>
              </a:p>
              <a:p>
                <a:pPr marL="0" indent="0">
                  <a:buNone/>
                </a:pPr>
                <a:endParaRPr lang="en-AU" dirty="0"/>
              </a:p>
              <a:p>
                <a:pPr marL="0" indent="0">
                  <a:buNone/>
                </a:pPr>
                <a:endParaRPr lang="en-AU" dirty="0"/>
              </a:p>
              <a:p>
                <a:pPr marL="0" indent="0">
                  <a:buNone/>
                </a:pPr>
                <a:r>
                  <a:rPr lang="en-AU" dirty="0"/>
                  <a:t>(c) If </a:t>
                </a:r>
                <a14:m>
                  <m:oMath xmlns:m="http://schemas.openxmlformats.org/officeDocument/2006/math">
                    <m:r>
                      <a:rPr lang="en-AU" i="1"/>
                      <m:t>𝑑</m:t>
                    </m:r>
                    <m:r>
                      <a:rPr lang="en-AU" i="1"/>
                      <m:t>=</m:t>
                    </m:r>
                    <m:rad>
                      <m:radPr>
                        <m:degHide m:val="on"/>
                        <m:ctrlPr>
                          <a:rPr lang="en-AU" i="1"/>
                        </m:ctrlPr>
                      </m:radPr>
                      <m:deg/>
                      <m:e>
                        <m:sSup>
                          <m:sSupPr>
                            <m:ctrlPr>
                              <a:rPr lang="en-AU" i="1"/>
                            </m:ctrlPr>
                          </m:sSupPr>
                          <m:e>
                            <m:r>
                              <a:rPr lang="en-AU" i="1"/>
                              <m:t>𝑏</m:t>
                            </m:r>
                          </m:e>
                          <m:sup>
                            <m:r>
                              <a:rPr lang="en-AU" i="1"/>
                              <m:t>2</m:t>
                            </m:r>
                          </m:sup>
                        </m:sSup>
                        <m:r>
                          <a:rPr lang="en-AU" i="1"/>
                          <m:t>−4</m:t>
                        </m:r>
                        <m:r>
                          <a:rPr lang="en-AU" i="1"/>
                          <m:t>𝑎𝑐</m:t>
                        </m:r>
                      </m:e>
                    </m:rad>
                  </m:oMath>
                </a14:m>
                <a:r>
                  <a:rPr lang="en-AU" dirty="0"/>
                  <a:t>, determine the value of </a:t>
                </a:r>
                <a14:m>
                  <m:oMath xmlns:m="http://schemas.openxmlformats.org/officeDocument/2006/math">
                    <m:r>
                      <a:rPr lang="en-AU" i="1"/>
                      <m:t>𝑎</m:t>
                    </m:r>
                  </m:oMath>
                </a14:m>
                <a:r>
                  <a:rPr lang="en-AU" dirty="0"/>
                  <a:t> when </a:t>
                </a:r>
                <a14:m>
                  <m:oMath xmlns:m="http://schemas.openxmlformats.org/officeDocument/2006/math">
                    <m:r>
                      <a:rPr lang="en-AU" i="1"/>
                      <m:t>𝑏</m:t>
                    </m:r>
                    <m:r>
                      <a:rPr lang="en-AU" i="1"/>
                      <m:t>=3</m:t>
                    </m:r>
                  </m:oMath>
                </a14:m>
                <a:r>
                  <a:rPr lang="en-AU" dirty="0"/>
                  <a:t>, </a:t>
                </a:r>
                <a14:m>
                  <m:oMath xmlns:m="http://schemas.openxmlformats.org/officeDocument/2006/math">
                    <m:r>
                      <a:rPr lang="en-AU" i="1"/>
                      <m:t>𝑐</m:t>
                    </m:r>
                    <m:r>
                      <a:rPr lang="en-AU" i="1"/>
                      <m:t>=−1</m:t>
                    </m:r>
                  </m:oMath>
                </a14:m>
                <a:r>
                  <a:rPr lang="en-AU" dirty="0"/>
                  <a:t> and </a:t>
                </a:r>
                <a14:m>
                  <m:oMath xmlns:m="http://schemas.openxmlformats.org/officeDocument/2006/math">
                    <m:r>
                      <a:rPr lang="en-AU" i="1"/>
                      <m:t>𝑑</m:t>
                    </m:r>
                    <m:r>
                      <a:rPr lang="en-AU" i="1"/>
                      <m:t>=5</m:t>
                    </m:r>
                  </m:oMath>
                </a14:m>
                <a:r>
                  <a:rPr lang="en-AU" dirty="0"/>
                  <a:t>.	(2 marks)</a:t>
                </a:r>
              </a:p>
              <a:p>
                <a:pPr marL="0" indent="0">
                  <a:buNone/>
                </a:pPr>
                <a:r>
                  <a:rPr lang="en-AU" dirty="0"/>
                  <a:t> </a:t>
                </a:r>
              </a:p>
              <a:p>
                <a:pPr marL="0" indent="0">
                  <a:buNone/>
                </a:pPr>
                <a:r>
                  <a:rPr lang="en-AU" dirty="0"/>
                  <a:t> </a:t>
                </a:r>
              </a:p>
              <a:p>
                <a:pPr marL="0" indent="0">
                  <a:buNone/>
                </a:pPr>
                <a:endParaRPr lang="en-AU" dirty="0"/>
              </a:p>
            </p:txBody>
          </p:sp>
        </mc:Choice>
        <mc:Fallback>
          <p:sp>
            <p:nvSpPr>
              <p:cNvPr id="3" name="Content Placeholder 2">
                <a:extLst>
                  <a:ext uri="{FF2B5EF4-FFF2-40B4-BE49-F238E27FC236}">
                    <a16:creationId xmlns:a16="http://schemas.microsoft.com/office/drawing/2014/main" id="{B0D629F0-9A8C-4776-A4EC-34A43C10F374}"/>
                  </a:ext>
                </a:extLst>
              </p:cNvPr>
              <p:cNvSpPr>
                <a:spLocks noGrp="1" noRot="1" noChangeAspect="1" noMove="1" noResize="1" noEditPoints="1" noAdjustHandles="1" noChangeArrowheads="1" noChangeShapeType="1" noTextEdit="1"/>
              </p:cNvSpPr>
              <p:nvPr>
                <p:ph idx="1"/>
              </p:nvPr>
            </p:nvSpPr>
            <p:spPr>
              <a:xfrm>
                <a:off x="193431" y="211015"/>
                <a:ext cx="11526715" cy="6277708"/>
              </a:xfrm>
              <a:blipFill>
                <a:blip r:embed="rId2"/>
                <a:stretch>
                  <a:fillRect l="-476" t="-583"/>
                </a:stretch>
              </a:blipFill>
            </p:spPr>
            <p:txBody>
              <a:bodyPr/>
              <a:lstStyle/>
              <a:p>
                <a:r>
                  <a:rPr lang="en-AU">
                    <a:noFill/>
                  </a:rPr>
                  <a:t> </a:t>
                </a:r>
              </a:p>
            </p:txBody>
          </p:sp>
        </mc:Fallback>
      </mc:AlternateContent>
      <p:sp>
        <p:nvSpPr>
          <p:cNvPr id="5" name="Rectangle 2">
            <a:extLst>
              <a:ext uri="{FF2B5EF4-FFF2-40B4-BE49-F238E27FC236}">
                <a16:creationId xmlns:a16="http://schemas.microsoft.com/office/drawing/2014/main" id="{7B3B1BD2-9089-48EF-AC18-080B21A62BCE}"/>
              </a:ext>
            </a:extLst>
          </p:cNvPr>
          <p:cNvSpPr>
            <a:spLocks noChangeArrowheads="1"/>
          </p:cNvSpPr>
          <p:nvPr/>
        </p:nvSpPr>
        <p:spPr bwMode="auto">
          <a:xfrm>
            <a:off x="5652695" y="3300595"/>
            <a:ext cx="7615629" cy="49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mc:AlternateContent xmlns:mc="http://schemas.openxmlformats.org/markup-compatibility/2006">
        <mc:Choice xmlns:a14="http://schemas.microsoft.com/office/drawing/2010/main" Requires="a14">
          <p:sp>
            <p:nvSpPr>
              <p:cNvPr id="6" name="Text Box 6">
                <a:extLst>
                  <a:ext uri="{FF2B5EF4-FFF2-40B4-BE49-F238E27FC236}">
                    <a16:creationId xmlns:a16="http://schemas.microsoft.com/office/drawing/2014/main" id="{CF2A581E-A3BE-455B-BB21-B3E24505B1A2}"/>
                  </a:ext>
                </a:extLst>
              </p:cNvPr>
              <p:cNvSpPr txBox="1"/>
              <p:nvPr/>
            </p:nvSpPr>
            <p:spPr>
              <a:xfrm>
                <a:off x="2602855" y="1040646"/>
                <a:ext cx="3349537" cy="1656718"/>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𝑠</m:t>
                      </m:r>
                      <m:r>
                        <m:rPr>
                          <m:aln/>
                        </m:rPr>
                        <a:rPr lang="en-A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5.5×2+</m:t>
                      </m:r>
                      <m:f>
                        <m:fPr>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×10×</m:t>
                      </m:r>
                      <m:sSup>
                        <m:sSupPr>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 xmlns:m="http://schemas.openxmlformats.org/officeDocument/2006/math">
                      <m:r>
                        <m:rPr>
                          <m:aln/>
                        </m:rPr>
                        <a:rPr lang="en-AU"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11+20=31</m:t>
                      </m:r>
                    </m:oMath>
                  </m:oMathPara>
                </a14:m>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substitutes correctly</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evaluates</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t>
                </a:r>
              </a:p>
            </p:txBody>
          </p:sp>
        </mc:Choice>
        <mc:Fallback>
          <p:sp>
            <p:nvSpPr>
              <p:cNvPr id="6" name="Text Box 6">
                <a:extLst>
                  <a:ext uri="{FF2B5EF4-FFF2-40B4-BE49-F238E27FC236}">
                    <a16:creationId xmlns:a16="http://schemas.microsoft.com/office/drawing/2014/main" id="{CF2A581E-A3BE-455B-BB21-B3E24505B1A2}"/>
                  </a:ext>
                </a:extLst>
              </p:cNvPr>
              <p:cNvSpPr txBox="1">
                <a:spLocks noRot="1" noChangeAspect="1" noMove="1" noResize="1" noEditPoints="1" noAdjustHandles="1" noChangeArrowheads="1" noChangeShapeType="1" noTextEdit="1"/>
              </p:cNvSpPr>
              <p:nvPr/>
            </p:nvSpPr>
            <p:spPr>
              <a:xfrm>
                <a:off x="2602855" y="1040646"/>
                <a:ext cx="3349537" cy="1656718"/>
              </a:xfrm>
              <a:prstGeom prst="rect">
                <a:avLst/>
              </a:prstGeom>
              <a:blipFill>
                <a:blip r:embed="rId3"/>
                <a:stretch>
                  <a:fillRect l="-2727" t="-3309" b="-735"/>
                </a:stretch>
              </a:blipFill>
              <a:ln w="6350">
                <a:solidFill>
                  <a:sysClr val="window" lastClr="FFFFFF"/>
                </a:solidFill>
              </a:ln>
            </p:spPr>
            <p:txBody>
              <a:bodyPr/>
              <a:lstStyle/>
              <a:p>
                <a:r>
                  <a:rPr lang="en-AU">
                    <a:noFill/>
                  </a:rPr>
                  <a:t> </a:t>
                </a:r>
              </a:p>
            </p:txBody>
          </p:sp>
        </mc:Fallback>
      </mc:AlternateContent>
      <p:sp>
        <p:nvSpPr>
          <p:cNvPr id="7" name="Rectangle 4">
            <a:extLst>
              <a:ext uri="{FF2B5EF4-FFF2-40B4-BE49-F238E27FC236}">
                <a16:creationId xmlns:a16="http://schemas.microsoft.com/office/drawing/2014/main" id="{638AA59D-0B48-4B19-AF58-A7A8F30BDD89}"/>
              </a:ext>
            </a:extLst>
          </p:cNvPr>
          <p:cNvSpPr>
            <a:spLocks noChangeArrowheads="1"/>
          </p:cNvSpPr>
          <p:nvPr/>
        </p:nvSpPr>
        <p:spPr bwMode="auto">
          <a:xfrm>
            <a:off x="5652695" y="3757795"/>
            <a:ext cx="7615629" cy="49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11" name="Rectangle 6">
            <a:extLst>
              <a:ext uri="{FF2B5EF4-FFF2-40B4-BE49-F238E27FC236}">
                <a16:creationId xmlns:a16="http://schemas.microsoft.com/office/drawing/2014/main" id="{8F1CF9A5-E993-4230-B8E6-9FCB71B56A02}"/>
              </a:ext>
            </a:extLst>
          </p:cNvPr>
          <p:cNvSpPr>
            <a:spLocks noChangeArrowheads="1"/>
          </p:cNvSpPr>
          <p:nvPr/>
        </p:nvSpPr>
        <p:spPr bwMode="auto">
          <a:xfrm>
            <a:off x="1076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mc:AlternateContent xmlns:mc="http://schemas.openxmlformats.org/markup-compatibility/2006">
        <mc:Choice xmlns:a14="http://schemas.microsoft.com/office/drawing/2010/main" Requires="a14">
          <p:sp>
            <p:nvSpPr>
              <p:cNvPr id="12" name="Text Box 4">
                <a:extLst>
                  <a:ext uri="{FF2B5EF4-FFF2-40B4-BE49-F238E27FC236}">
                    <a16:creationId xmlns:a16="http://schemas.microsoft.com/office/drawing/2014/main" id="{42A8F1EC-CFDE-418F-A4C7-AB34436EB825}"/>
                  </a:ext>
                </a:extLst>
              </p:cNvPr>
              <p:cNvSpPr txBox="1"/>
              <p:nvPr/>
            </p:nvSpPr>
            <p:spPr>
              <a:xfrm>
                <a:off x="3437547" y="3071994"/>
                <a:ext cx="3112721" cy="1656719"/>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9=</m:t>
                      </m:r>
                      <m:f>
                        <m:fPr>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+10+13</m:t>
                          </m:r>
                        </m:num>
                        <m:den>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3</m:t>
                          </m:r>
                        </m:den>
                      </m:f>
                    </m:oMath>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27=</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+23⇒</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m:t>
                      </m:r>
                    </m:oMath>
                  </m:oMathPara>
                </a14:m>
                <a:endParaRPr lang="en-AU"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substitutes correctly</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evaluates</a:t>
                </a:r>
              </a:p>
            </p:txBody>
          </p:sp>
        </mc:Choice>
        <mc:Fallback>
          <p:sp>
            <p:nvSpPr>
              <p:cNvPr id="12" name="Text Box 4">
                <a:extLst>
                  <a:ext uri="{FF2B5EF4-FFF2-40B4-BE49-F238E27FC236}">
                    <a16:creationId xmlns:a16="http://schemas.microsoft.com/office/drawing/2014/main" id="{42A8F1EC-CFDE-418F-A4C7-AB34436EB825}"/>
                  </a:ext>
                </a:extLst>
              </p:cNvPr>
              <p:cNvSpPr txBox="1">
                <a:spLocks noRot="1" noChangeAspect="1" noMove="1" noResize="1" noEditPoints="1" noAdjustHandles="1" noChangeArrowheads="1" noChangeShapeType="1" noTextEdit="1"/>
              </p:cNvSpPr>
              <p:nvPr/>
            </p:nvSpPr>
            <p:spPr>
              <a:xfrm>
                <a:off x="3437547" y="3071994"/>
                <a:ext cx="3112721" cy="1656719"/>
              </a:xfrm>
              <a:prstGeom prst="rect">
                <a:avLst/>
              </a:prstGeom>
              <a:blipFill>
                <a:blip r:embed="rId4"/>
                <a:stretch>
                  <a:fillRect l="-2930" t="-3297" b="-733"/>
                </a:stretch>
              </a:blipFill>
              <a:ln w="6350">
                <a:solidFill>
                  <a:sysClr val="window" lastClr="FFFFFF"/>
                </a:solidFill>
              </a:ln>
            </p:spPr>
            <p:txBody>
              <a:bodyPr/>
              <a:lstStyle/>
              <a:p>
                <a:r>
                  <a:rPr lang="en-AU">
                    <a:noFill/>
                  </a:rPr>
                  <a:t> </a:t>
                </a:r>
              </a:p>
            </p:txBody>
          </p:sp>
        </mc:Fallback>
      </mc:AlternateContent>
      <p:sp>
        <p:nvSpPr>
          <p:cNvPr id="13" name="Rectangle 8">
            <a:extLst>
              <a:ext uri="{FF2B5EF4-FFF2-40B4-BE49-F238E27FC236}">
                <a16:creationId xmlns:a16="http://schemas.microsoft.com/office/drawing/2014/main" id="{DB047AEB-662B-4FCD-8903-12E416B69CB2}"/>
              </a:ext>
            </a:extLst>
          </p:cNvPr>
          <p:cNvSpPr>
            <a:spLocks noChangeArrowheads="1"/>
          </p:cNvSpPr>
          <p:nvPr/>
        </p:nvSpPr>
        <p:spPr bwMode="auto">
          <a:xfrm>
            <a:off x="1076325" y="3789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mc:AlternateContent xmlns:mc="http://schemas.openxmlformats.org/markup-compatibility/2006">
        <mc:Choice xmlns:a14="http://schemas.microsoft.com/office/drawing/2010/main" Requires="a14">
          <p:sp>
            <p:nvSpPr>
              <p:cNvPr id="14" name="Text Box 22">
                <a:extLst>
                  <a:ext uri="{FF2B5EF4-FFF2-40B4-BE49-F238E27FC236}">
                    <a16:creationId xmlns:a16="http://schemas.microsoft.com/office/drawing/2014/main" id="{0A51B873-8C84-4C29-BA23-12B2BC823318}"/>
                  </a:ext>
                </a:extLst>
              </p:cNvPr>
              <p:cNvSpPr txBox="1"/>
              <p:nvPr/>
            </p:nvSpPr>
            <p:spPr>
              <a:xfrm>
                <a:off x="3714382" y="5079674"/>
                <a:ext cx="2572118" cy="1567312"/>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5=</m:t>
                      </m:r>
                      <m:rad>
                        <m:radPr>
                          <m:degHide m:val="on"/>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m:t>
                          </m:r>
                          <m:d>
                            <m:dPr>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en-AU" sz="1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−1</m:t>
                              </m:r>
                            </m:e>
                          </m:d>
                        </m:e>
                      </m:rad>
                    </m:oMath>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25=9+4</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=16⇒</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m:t>
                      </m:r>
                    </m:oMath>
                  </m:oMathPara>
                </a14:m>
                <a:endParaRPr lang="en-AU"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substitutes and squares both sides</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solves for </a:t>
                </a:r>
                <a14:m>
                  <m:oMath xmlns:m="http://schemas.openxmlformats.org/officeDocument/2006/math">
                    <m:r>
                      <a:rPr lang="en-AU" sz="1100" i="1">
                        <a:effectLst/>
                        <a:latin typeface="Cambria Math" panose="02040503050406030204" pitchFamily="18" charset="0"/>
                        <a:ea typeface="Times New Roman" panose="02020603050405020304" pitchFamily="18" charset="0"/>
                        <a:cs typeface="Times New Roman" panose="02020603050405020304" pitchFamily="18" charset="0"/>
                      </a:rPr>
                      <m:t>𝑎</m:t>
                    </m:r>
                  </m:oMath>
                </a14:m>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14" name="Text Box 22">
                <a:extLst>
                  <a:ext uri="{FF2B5EF4-FFF2-40B4-BE49-F238E27FC236}">
                    <a16:creationId xmlns:a16="http://schemas.microsoft.com/office/drawing/2014/main" id="{0A51B873-8C84-4C29-BA23-12B2BC823318}"/>
                  </a:ext>
                </a:extLst>
              </p:cNvPr>
              <p:cNvSpPr txBox="1">
                <a:spLocks noRot="1" noChangeAspect="1" noMove="1" noResize="1" noEditPoints="1" noAdjustHandles="1" noChangeArrowheads="1" noChangeShapeType="1" noTextEdit="1"/>
              </p:cNvSpPr>
              <p:nvPr/>
            </p:nvSpPr>
            <p:spPr>
              <a:xfrm>
                <a:off x="3714382" y="5079674"/>
                <a:ext cx="2572118" cy="1567312"/>
              </a:xfrm>
              <a:prstGeom prst="rect">
                <a:avLst/>
              </a:prstGeom>
              <a:blipFill>
                <a:blip r:embed="rId5"/>
                <a:stretch>
                  <a:fillRect l="-3310" t="-3101" r="-946"/>
                </a:stretch>
              </a:blipFill>
              <a:ln w="6350">
                <a:solidFill>
                  <a:sysClr val="window" lastClr="FFFFFF"/>
                </a:solidFill>
              </a:ln>
            </p:spPr>
            <p:txBody>
              <a:bodyPr/>
              <a:lstStyle/>
              <a:p>
                <a:r>
                  <a:rPr lang="en-AU">
                    <a:noFill/>
                  </a:rPr>
                  <a:t> </a:t>
                </a:r>
              </a:p>
            </p:txBody>
          </p:sp>
        </mc:Fallback>
      </mc:AlternateContent>
    </p:spTree>
    <p:extLst>
      <p:ext uri="{BB962C8B-B14F-4D97-AF65-F5344CB8AC3E}">
        <p14:creationId xmlns:p14="http://schemas.microsoft.com/office/powerpoint/2010/main" val="361622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95550ED-6933-4915-99B7-C8735ABFDC27}"/>
              </a:ext>
            </a:extLst>
          </p:cNvPr>
          <p:cNvSpPr>
            <a:spLocks noChangeArrowheads="1"/>
          </p:cNvSpPr>
          <p:nvPr/>
        </p:nvSpPr>
        <p:spPr bwMode="auto">
          <a:xfrm>
            <a:off x="281354" y="764022"/>
            <a:ext cx="11629292"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1pPr>
            <a:lvl2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2pPr>
            <a:lvl3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3pPr>
            <a:lvl4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4pPr>
            <a:lvl5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5pPr>
            <a:lvl6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6pPr>
            <a:lvl7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7pPr>
            <a:lvl8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8pPr>
            <a:lvl9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Question 2	(7 marks)</a:t>
            </a: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 group of 28 people gave a movie they had just watched together a rating of between one and five stars. Their star ratings are listed below:</a:t>
            </a: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	Explain why this type of data is considered categorical and choose </a:t>
            </a:r>
            <a:r>
              <a:rPr kumimoji="0" lang="en-AU"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one</a:t>
            </a: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more word to further describe the data from the following list: nominal, ordinal, discrete, continuous.						(2 marks)</a:t>
            </a: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(b)	Complete the frequency table below for the ratings.						(2 marks)</a:t>
            </a: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	Display the ratings as bar graph using the grid below.						(3 marks)</a:t>
            </a: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3F7CA66-F4B8-457F-A11D-704F7A8ACE63}"/>
              </a:ext>
            </a:extLst>
          </p:cNvPr>
          <p:cNvSpPr>
            <a:spLocks noGrp="1"/>
          </p:cNvSpPr>
          <p:nvPr>
            <p:ph type="title"/>
          </p:nvPr>
        </p:nvSpPr>
        <p:spPr>
          <a:xfrm>
            <a:off x="169985" y="194186"/>
            <a:ext cx="10058400" cy="702629"/>
          </a:xfrm>
        </p:spPr>
        <p:txBody>
          <a:bodyPr>
            <a:normAutofit fontScale="90000"/>
          </a:bodyPr>
          <a:lstStyle/>
          <a:p>
            <a:r>
              <a:rPr lang="en-AU" dirty="0"/>
              <a:t>Calculator Free Q2</a:t>
            </a:r>
          </a:p>
        </p:txBody>
      </p:sp>
      <p:graphicFrame>
        <p:nvGraphicFramePr>
          <p:cNvPr id="4" name="Content Placeholder 3">
            <a:extLst>
              <a:ext uri="{FF2B5EF4-FFF2-40B4-BE49-F238E27FC236}">
                <a16:creationId xmlns:a16="http://schemas.microsoft.com/office/drawing/2014/main" id="{830624A6-B1B9-44D6-9143-81B1A52C6B4A}"/>
              </a:ext>
            </a:extLst>
          </p:cNvPr>
          <p:cNvGraphicFramePr>
            <a:graphicFrameLocks noGrp="1"/>
          </p:cNvGraphicFramePr>
          <p:nvPr>
            <p:ph idx="1"/>
            <p:extLst>
              <p:ext uri="{D42A27DB-BD31-4B8C-83A1-F6EECF244321}">
                <p14:modId xmlns:p14="http://schemas.microsoft.com/office/powerpoint/2010/main" val="2642255765"/>
              </p:ext>
            </p:extLst>
          </p:nvPr>
        </p:nvGraphicFramePr>
        <p:xfrm>
          <a:off x="2500435" y="1449438"/>
          <a:ext cx="5397500" cy="560070"/>
        </p:xfrm>
        <a:graphic>
          <a:graphicData uri="http://schemas.openxmlformats.org/drawingml/2006/table">
            <a:tbl>
              <a:tblPr bandRow="1">
                <a:tableStyleId>{5C22544A-7EE6-4342-B048-85BDC9FD1C3A}</a:tableStyleId>
              </a:tblPr>
              <a:tblGrid>
                <a:gridCol w="385445">
                  <a:extLst>
                    <a:ext uri="{9D8B030D-6E8A-4147-A177-3AD203B41FA5}">
                      <a16:colId xmlns:a16="http://schemas.microsoft.com/office/drawing/2014/main" val="942920340"/>
                    </a:ext>
                  </a:extLst>
                </a:gridCol>
                <a:gridCol w="385445">
                  <a:extLst>
                    <a:ext uri="{9D8B030D-6E8A-4147-A177-3AD203B41FA5}">
                      <a16:colId xmlns:a16="http://schemas.microsoft.com/office/drawing/2014/main" val="3063490373"/>
                    </a:ext>
                  </a:extLst>
                </a:gridCol>
                <a:gridCol w="385445">
                  <a:extLst>
                    <a:ext uri="{9D8B030D-6E8A-4147-A177-3AD203B41FA5}">
                      <a16:colId xmlns:a16="http://schemas.microsoft.com/office/drawing/2014/main" val="37605497"/>
                    </a:ext>
                  </a:extLst>
                </a:gridCol>
                <a:gridCol w="385445">
                  <a:extLst>
                    <a:ext uri="{9D8B030D-6E8A-4147-A177-3AD203B41FA5}">
                      <a16:colId xmlns:a16="http://schemas.microsoft.com/office/drawing/2014/main" val="2583249575"/>
                    </a:ext>
                  </a:extLst>
                </a:gridCol>
                <a:gridCol w="385445">
                  <a:extLst>
                    <a:ext uri="{9D8B030D-6E8A-4147-A177-3AD203B41FA5}">
                      <a16:colId xmlns:a16="http://schemas.microsoft.com/office/drawing/2014/main" val="131062651"/>
                    </a:ext>
                  </a:extLst>
                </a:gridCol>
                <a:gridCol w="385445">
                  <a:extLst>
                    <a:ext uri="{9D8B030D-6E8A-4147-A177-3AD203B41FA5}">
                      <a16:colId xmlns:a16="http://schemas.microsoft.com/office/drawing/2014/main" val="3178246596"/>
                    </a:ext>
                  </a:extLst>
                </a:gridCol>
                <a:gridCol w="386080">
                  <a:extLst>
                    <a:ext uri="{9D8B030D-6E8A-4147-A177-3AD203B41FA5}">
                      <a16:colId xmlns:a16="http://schemas.microsoft.com/office/drawing/2014/main" val="3157891242"/>
                    </a:ext>
                  </a:extLst>
                </a:gridCol>
                <a:gridCol w="385445">
                  <a:extLst>
                    <a:ext uri="{9D8B030D-6E8A-4147-A177-3AD203B41FA5}">
                      <a16:colId xmlns:a16="http://schemas.microsoft.com/office/drawing/2014/main" val="1142312275"/>
                    </a:ext>
                  </a:extLst>
                </a:gridCol>
                <a:gridCol w="385445">
                  <a:extLst>
                    <a:ext uri="{9D8B030D-6E8A-4147-A177-3AD203B41FA5}">
                      <a16:colId xmlns:a16="http://schemas.microsoft.com/office/drawing/2014/main" val="2375147666"/>
                    </a:ext>
                  </a:extLst>
                </a:gridCol>
                <a:gridCol w="385445">
                  <a:extLst>
                    <a:ext uri="{9D8B030D-6E8A-4147-A177-3AD203B41FA5}">
                      <a16:colId xmlns:a16="http://schemas.microsoft.com/office/drawing/2014/main" val="986017994"/>
                    </a:ext>
                  </a:extLst>
                </a:gridCol>
                <a:gridCol w="385445">
                  <a:extLst>
                    <a:ext uri="{9D8B030D-6E8A-4147-A177-3AD203B41FA5}">
                      <a16:colId xmlns:a16="http://schemas.microsoft.com/office/drawing/2014/main" val="1487025183"/>
                    </a:ext>
                  </a:extLst>
                </a:gridCol>
                <a:gridCol w="385445">
                  <a:extLst>
                    <a:ext uri="{9D8B030D-6E8A-4147-A177-3AD203B41FA5}">
                      <a16:colId xmlns:a16="http://schemas.microsoft.com/office/drawing/2014/main" val="20910220"/>
                    </a:ext>
                  </a:extLst>
                </a:gridCol>
                <a:gridCol w="385445">
                  <a:extLst>
                    <a:ext uri="{9D8B030D-6E8A-4147-A177-3AD203B41FA5}">
                      <a16:colId xmlns:a16="http://schemas.microsoft.com/office/drawing/2014/main" val="3685483034"/>
                    </a:ext>
                  </a:extLst>
                </a:gridCol>
                <a:gridCol w="386080">
                  <a:extLst>
                    <a:ext uri="{9D8B030D-6E8A-4147-A177-3AD203B41FA5}">
                      <a16:colId xmlns:a16="http://schemas.microsoft.com/office/drawing/2014/main" val="599821385"/>
                    </a:ext>
                  </a:extLst>
                </a:gridCol>
              </a:tblGrid>
              <a:tr h="269875">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1</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3</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3</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1</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8732322"/>
                  </a:ext>
                </a:extLst>
              </a:tr>
              <a:tr h="290195">
                <a:tc>
                  <a:txBody>
                    <a:bodyPr/>
                    <a:lstStyle/>
                    <a:p>
                      <a:pPr algn="ctr">
                        <a:spcAft>
                          <a:spcPts val="600"/>
                        </a:spcAf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dirty="0">
                          <a:effectLst/>
                        </a:rPr>
                        <a:t>4</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dirty="0">
                          <a:effectLst/>
                        </a:rPr>
                        <a:t>3</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dirty="0">
                          <a:effectLst/>
                        </a:rPr>
                        <a:t>3</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9552755"/>
                  </a:ext>
                </a:extLst>
              </a:tr>
            </a:tbl>
          </a:graphicData>
        </a:graphic>
      </p:graphicFrame>
      <p:graphicFrame>
        <p:nvGraphicFramePr>
          <p:cNvPr id="5" name="Table 4">
            <a:extLst>
              <a:ext uri="{FF2B5EF4-FFF2-40B4-BE49-F238E27FC236}">
                <a16:creationId xmlns:a16="http://schemas.microsoft.com/office/drawing/2014/main" id="{5EF86830-061C-440F-95DB-66A3662DAE44}"/>
              </a:ext>
            </a:extLst>
          </p:cNvPr>
          <p:cNvGraphicFramePr>
            <a:graphicFrameLocks noGrp="1"/>
          </p:cNvGraphicFramePr>
          <p:nvPr>
            <p:extLst>
              <p:ext uri="{D42A27DB-BD31-4B8C-83A1-F6EECF244321}">
                <p14:modId xmlns:p14="http://schemas.microsoft.com/office/powerpoint/2010/main" val="1579320130"/>
              </p:ext>
            </p:extLst>
          </p:nvPr>
        </p:nvGraphicFramePr>
        <p:xfrm>
          <a:off x="6170757" y="2661862"/>
          <a:ext cx="3855464" cy="1428115"/>
        </p:xfrm>
        <a:graphic>
          <a:graphicData uri="http://schemas.openxmlformats.org/drawingml/2006/table">
            <a:tbl>
              <a:tblPr firstRow="1" firstCol="1" bandRow="1">
                <a:tableStyleId>{5C22544A-7EE6-4342-B048-85BDC9FD1C3A}</a:tableStyleId>
              </a:tblPr>
              <a:tblGrid>
                <a:gridCol w="757582">
                  <a:extLst>
                    <a:ext uri="{9D8B030D-6E8A-4147-A177-3AD203B41FA5}">
                      <a16:colId xmlns:a16="http://schemas.microsoft.com/office/drawing/2014/main" val="3821514373"/>
                    </a:ext>
                  </a:extLst>
                </a:gridCol>
                <a:gridCol w="2236822">
                  <a:extLst>
                    <a:ext uri="{9D8B030D-6E8A-4147-A177-3AD203B41FA5}">
                      <a16:colId xmlns:a16="http://schemas.microsoft.com/office/drawing/2014/main" val="610678413"/>
                    </a:ext>
                  </a:extLst>
                </a:gridCol>
                <a:gridCol w="861060">
                  <a:extLst>
                    <a:ext uri="{9D8B030D-6E8A-4147-A177-3AD203B41FA5}">
                      <a16:colId xmlns:a16="http://schemas.microsoft.com/office/drawing/2014/main" val="1482041659"/>
                    </a:ext>
                  </a:extLst>
                </a:gridCol>
              </a:tblGrid>
              <a:tr h="0">
                <a:tc>
                  <a:txBody>
                    <a:bodyPr/>
                    <a:lstStyle/>
                    <a:p>
                      <a:pPr marL="431800" indent="-431800" algn="ctr">
                        <a:spcAft>
                          <a:spcPts val="600"/>
                        </a:spcAft>
                        <a:tabLst>
                          <a:tab pos="431800" algn="l"/>
                          <a:tab pos="6012815" algn="r"/>
                        </a:tabLst>
                      </a:pPr>
                      <a:r>
                        <a:rPr lang="en-AU" sz="1100">
                          <a:effectLst/>
                        </a:rPr>
                        <a:t>Rating</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600"/>
                        </a:spcAft>
                        <a:tabLst>
                          <a:tab pos="431800" algn="l"/>
                          <a:tab pos="6012815" algn="r"/>
                        </a:tabLst>
                      </a:pPr>
                      <a:r>
                        <a:rPr lang="en-AU" sz="1100">
                          <a:effectLst/>
                        </a:rPr>
                        <a:t>Tally</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600"/>
                        </a:spcAft>
                        <a:tabLst>
                          <a:tab pos="431800" algn="l"/>
                          <a:tab pos="6012815" algn="r"/>
                        </a:tabLst>
                      </a:pPr>
                      <a:r>
                        <a:rPr lang="en-AU" sz="1100">
                          <a:effectLst/>
                        </a:rPr>
                        <a:t>Frequency</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6755866"/>
                  </a:ext>
                </a:extLst>
              </a:tr>
              <a:tr h="252095">
                <a:tc>
                  <a:txBody>
                    <a:bodyPr/>
                    <a:lstStyle/>
                    <a:p>
                      <a:pPr marL="431800" indent="-431800" algn="ctr">
                        <a:spcAft>
                          <a:spcPts val="600"/>
                        </a:spcAft>
                        <a:tabLst>
                          <a:tab pos="431800" algn="l"/>
                          <a:tab pos="6012815" algn="r"/>
                        </a:tabLst>
                      </a:pPr>
                      <a:r>
                        <a:rPr lang="en-AU" sz="1100">
                          <a:effectLst/>
                        </a:rPr>
                        <a:t>1</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1821156"/>
                  </a:ext>
                </a:extLst>
              </a:tr>
              <a:tr h="252095">
                <a:tc>
                  <a:txBody>
                    <a:bodyPr/>
                    <a:lstStyle/>
                    <a:p>
                      <a:pPr marL="431800" indent="-431800" algn="ctr">
                        <a:spcAft>
                          <a:spcPts val="600"/>
                        </a:spcAft>
                        <a:tabLst>
                          <a:tab pos="431800" algn="l"/>
                          <a:tab pos="6012815" algn="r"/>
                        </a:tabLs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2423728"/>
                  </a:ext>
                </a:extLst>
              </a:tr>
              <a:tr h="252095">
                <a:tc>
                  <a:txBody>
                    <a:bodyPr/>
                    <a:lstStyle/>
                    <a:p>
                      <a:pPr marL="431800" indent="-431800" algn="ctr">
                        <a:spcAft>
                          <a:spcPts val="600"/>
                        </a:spcAft>
                        <a:tabLst>
                          <a:tab pos="431800" algn="l"/>
                          <a:tab pos="6012815" algn="r"/>
                        </a:tabLst>
                      </a:pPr>
                      <a:r>
                        <a:rPr lang="en-AU" sz="1100">
                          <a:effectLst/>
                        </a:rPr>
                        <a:t>3</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3747414"/>
                  </a:ext>
                </a:extLst>
              </a:tr>
              <a:tr h="252095">
                <a:tc>
                  <a:txBody>
                    <a:bodyPr/>
                    <a:lstStyle/>
                    <a:p>
                      <a:pPr marL="431800" indent="-431800" algn="ctr">
                        <a:spcAft>
                          <a:spcPts val="600"/>
                        </a:spcAft>
                        <a:tabLst>
                          <a:tab pos="431800" algn="l"/>
                          <a:tab pos="6012815" algn="r"/>
                        </a:tabLs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dirty="0">
                          <a:effectLst/>
                        </a:rPr>
                        <a:t> </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6641902"/>
                  </a:ext>
                </a:extLst>
              </a:tr>
              <a:tr h="252095">
                <a:tc>
                  <a:txBody>
                    <a:bodyPr/>
                    <a:lstStyle/>
                    <a:p>
                      <a:pPr marL="431800" indent="-431800" algn="ctr">
                        <a:spcAft>
                          <a:spcPts val="600"/>
                        </a:spcAft>
                        <a:tabLst>
                          <a:tab pos="431800" algn="l"/>
                          <a:tab pos="6012815" algn="r"/>
                        </a:tabLs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dirty="0">
                          <a:effectLst/>
                        </a:rPr>
                        <a:t> </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069879"/>
                  </a:ext>
                </a:extLst>
              </a:tr>
            </a:tbl>
          </a:graphicData>
        </a:graphic>
      </p:graphicFrame>
      <p:graphicFrame>
        <p:nvGraphicFramePr>
          <p:cNvPr id="7" name="Object 6">
            <a:extLst>
              <a:ext uri="{FF2B5EF4-FFF2-40B4-BE49-F238E27FC236}">
                <a16:creationId xmlns:a16="http://schemas.microsoft.com/office/drawing/2014/main" id="{8852375E-7D72-42B9-9F32-4F6BA15C1726}"/>
              </a:ext>
            </a:extLst>
          </p:cNvPr>
          <p:cNvGraphicFramePr>
            <a:graphicFrameLocks noChangeAspect="1"/>
          </p:cNvGraphicFramePr>
          <p:nvPr>
            <p:extLst>
              <p:ext uri="{D42A27DB-BD31-4B8C-83A1-F6EECF244321}">
                <p14:modId xmlns:p14="http://schemas.microsoft.com/office/powerpoint/2010/main" val="3942344894"/>
              </p:ext>
            </p:extLst>
          </p:nvPr>
        </p:nvGraphicFramePr>
        <p:xfrm>
          <a:off x="6937131" y="4205177"/>
          <a:ext cx="2881801" cy="2225126"/>
        </p:xfrm>
        <a:graphic>
          <a:graphicData uri="http://schemas.openxmlformats.org/presentationml/2006/ole">
            <mc:AlternateContent xmlns:mc="http://schemas.openxmlformats.org/markup-compatibility/2006">
              <mc:Choice xmlns:v="urn:schemas-microsoft-com:vml" Requires="v">
                <p:oleObj spid="_x0000_s3077" r:id="" imgW="4714866" imgH="3635963" progId="FXDraw.Graphic">
                  <p:embed/>
                </p:oleObj>
              </mc:Choice>
              <mc:Fallback>
                <p:oleObj r:id="" imgW="4714866" imgH="3635963" progId="FXDraw.Graphic">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131" y="4205177"/>
                        <a:ext cx="2881801" cy="2225126"/>
                      </a:xfrm>
                      <a:prstGeom prst="rect">
                        <a:avLst/>
                      </a:prstGeom>
                      <a:noFill/>
                    </p:spPr>
                  </p:pic>
                </p:oleObj>
              </mc:Fallback>
            </mc:AlternateContent>
          </a:graphicData>
        </a:graphic>
      </p:graphicFrame>
    </p:spTree>
    <p:extLst>
      <p:ext uri="{BB962C8B-B14F-4D97-AF65-F5344CB8AC3E}">
        <p14:creationId xmlns:p14="http://schemas.microsoft.com/office/powerpoint/2010/main" val="260813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95550ED-6933-4915-99B7-C8735ABFDC27}"/>
              </a:ext>
            </a:extLst>
          </p:cNvPr>
          <p:cNvSpPr>
            <a:spLocks noChangeArrowheads="1"/>
          </p:cNvSpPr>
          <p:nvPr/>
        </p:nvSpPr>
        <p:spPr bwMode="auto">
          <a:xfrm>
            <a:off x="356111" y="747426"/>
            <a:ext cx="1162929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1pPr>
            <a:lvl2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2pPr>
            <a:lvl3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3pPr>
            <a:lvl4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4pPr>
            <a:lvl5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5pPr>
            <a:lvl6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6pPr>
            <a:lvl7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7pPr>
            <a:lvl8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8pPr>
            <a:lvl9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Question 2	(7 marks)</a:t>
            </a: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 group of 28 people gave a movie they had just watched together a rating of between one and five stars. Their star ratings are listed below:</a:t>
            </a: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	Explain why this type of data is considered categorical and choose </a:t>
            </a:r>
            <a:r>
              <a:rPr kumimoji="0" lang="en-AU"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one</a:t>
            </a: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more word to further describe the data from the following list: nominal, ordinal, discrete, continuous.						(2 marks)</a:t>
            </a: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dirty="0">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dirty="0">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	Complete the frequency table below for the ratings.						(2 marks)</a:t>
            </a: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3F7CA66-F4B8-457F-A11D-704F7A8ACE63}"/>
              </a:ext>
            </a:extLst>
          </p:cNvPr>
          <p:cNvSpPr>
            <a:spLocks noGrp="1"/>
          </p:cNvSpPr>
          <p:nvPr>
            <p:ph type="title"/>
          </p:nvPr>
        </p:nvSpPr>
        <p:spPr>
          <a:xfrm>
            <a:off x="169985" y="194186"/>
            <a:ext cx="10058400" cy="702629"/>
          </a:xfrm>
        </p:spPr>
        <p:txBody>
          <a:bodyPr>
            <a:normAutofit fontScale="90000"/>
          </a:bodyPr>
          <a:lstStyle/>
          <a:p>
            <a:r>
              <a:rPr lang="en-AU" dirty="0"/>
              <a:t>Calculator Free Q2</a:t>
            </a:r>
          </a:p>
        </p:txBody>
      </p:sp>
      <p:graphicFrame>
        <p:nvGraphicFramePr>
          <p:cNvPr id="4" name="Content Placeholder 3">
            <a:extLst>
              <a:ext uri="{FF2B5EF4-FFF2-40B4-BE49-F238E27FC236}">
                <a16:creationId xmlns:a16="http://schemas.microsoft.com/office/drawing/2014/main" id="{830624A6-B1B9-44D6-9143-81B1A52C6B4A}"/>
              </a:ext>
            </a:extLst>
          </p:cNvPr>
          <p:cNvGraphicFramePr>
            <a:graphicFrameLocks noGrp="1"/>
          </p:cNvGraphicFramePr>
          <p:nvPr>
            <p:ph idx="1"/>
          </p:nvPr>
        </p:nvGraphicFramePr>
        <p:xfrm>
          <a:off x="2500435" y="1449438"/>
          <a:ext cx="5397500" cy="560070"/>
        </p:xfrm>
        <a:graphic>
          <a:graphicData uri="http://schemas.openxmlformats.org/drawingml/2006/table">
            <a:tbl>
              <a:tblPr bandRow="1">
                <a:tableStyleId>{5C22544A-7EE6-4342-B048-85BDC9FD1C3A}</a:tableStyleId>
              </a:tblPr>
              <a:tblGrid>
                <a:gridCol w="385445">
                  <a:extLst>
                    <a:ext uri="{9D8B030D-6E8A-4147-A177-3AD203B41FA5}">
                      <a16:colId xmlns:a16="http://schemas.microsoft.com/office/drawing/2014/main" val="942920340"/>
                    </a:ext>
                  </a:extLst>
                </a:gridCol>
                <a:gridCol w="385445">
                  <a:extLst>
                    <a:ext uri="{9D8B030D-6E8A-4147-A177-3AD203B41FA5}">
                      <a16:colId xmlns:a16="http://schemas.microsoft.com/office/drawing/2014/main" val="3063490373"/>
                    </a:ext>
                  </a:extLst>
                </a:gridCol>
                <a:gridCol w="385445">
                  <a:extLst>
                    <a:ext uri="{9D8B030D-6E8A-4147-A177-3AD203B41FA5}">
                      <a16:colId xmlns:a16="http://schemas.microsoft.com/office/drawing/2014/main" val="37605497"/>
                    </a:ext>
                  </a:extLst>
                </a:gridCol>
                <a:gridCol w="385445">
                  <a:extLst>
                    <a:ext uri="{9D8B030D-6E8A-4147-A177-3AD203B41FA5}">
                      <a16:colId xmlns:a16="http://schemas.microsoft.com/office/drawing/2014/main" val="2583249575"/>
                    </a:ext>
                  </a:extLst>
                </a:gridCol>
                <a:gridCol w="385445">
                  <a:extLst>
                    <a:ext uri="{9D8B030D-6E8A-4147-A177-3AD203B41FA5}">
                      <a16:colId xmlns:a16="http://schemas.microsoft.com/office/drawing/2014/main" val="131062651"/>
                    </a:ext>
                  </a:extLst>
                </a:gridCol>
                <a:gridCol w="385445">
                  <a:extLst>
                    <a:ext uri="{9D8B030D-6E8A-4147-A177-3AD203B41FA5}">
                      <a16:colId xmlns:a16="http://schemas.microsoft.com/office/drawing/2014/main" val="3178246596"/>
                    </a:ext>
                  </a:extLst>
                </a:gridCol>
                <a:gridCol w="386080">
                  <a:extLst>
                    <a:ext uri="{9D8B030D-6E8A-4147-A177-3AD203B41FA5}">
                      <a16:colId xmlns:a16="http://schemas.microsoft.com/office/drawing/2014/main" val="3157891242"/>
                    </a:ext>
                  </a:extLst>
                </a:gridCol>
                <a:gridCol w="385445">
                  <a:extLst>
                    <a:ext uri="{9D8B030D-6E8A-4147-A177-3AD203B41FA5}">
                      <a16:colId xmlns:a16="http://schemas.microsoft.com/office/drawing/2014/main" val="1142312275"/>
                    </a:ext>
                  </a:extLst>
                </a:gridCol>
                <a:gridCol w="385445">
                  <a:extLst>
                    <a:ext uri="{9D8B030D-6E8A-4147-A177-3AD203B41FA5}">
                      <a16:colId xmlns:a16="http://schemas.microsoft.com/office/drawing/2014/main" val="2375147666"/>
                    </a:ext>
                  </a:extLst>
                </a:gridCol>
                <a:gridCol w="385445">
                  <a:extLst>
                    <a:ext uri="{9D8B030D-6E8A-4147-A177-3AD203B41FA5}">
                      <a16:colId xmlns:a16="http://schemas.microsoft.com/office/drawing/2014/main" val="986017994"/>
                    </a:ext>
                  </a:extLst>
                </a:gridCol>
                <a:gridCol w="385445">
                  <a:extLst>
                    <a:ext uri="{9D8B030D-6E8A-4147-A177-3AD203B41FA5}">
                      <a16:colId xmlns:a16="http://schemas.microsoft.com/office/drawing/2014/main" val="1487025183"/>
                    </a:ext>
                  </a:extLst>
                </a:gridCol>
                <a:gridCol w="385445">
                  <a:extLst>
                    <a:ext uri="{9D8B030D-6E8A-4147-A177-3AD203B41FA5}">
                      <a16:colId xmlns:a16="http://schemas.microsoft.com/office/drawing/2014/main" val="20910220"/>
                    </a:ext>
                  </a:extLst>
                </a:gridCol>
                <a:gridCol w="385445">
                  <a:extLst>
                    <a:ext uri="{9D8B030D-6E8A-4147-A177-3AD203B41FA5}">
                      <a16:colId xmlns:a16="http://schemas.microsoft.com/office/drawing/2014/main" val="3685483034"/>
                    </a:ext>
                  </a:extLst>
                </a:gridCol>
                <a:gridCol w="386080">
                  <a:extLst>
                    <a:ext uri="{9D8B030D-6E8A-4147-A177-3AD203B41FA5}">
                      <a16:colId xmlns:a16="http://schemas.microsoft.com/office/drawing/2014/main" val="599821385"/>
                    </a:ext>
                  </a:extLst>
                </a:gridCol>
              </a:tblGrid>
              <a:tr h="269875">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1</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3</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3</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600"/>
                        </a:spcAft>
                      </a:pPr>
                      <a:r>
                        <a:rPr lang="en-AU" sz="1100">
                          <a:effectLst/>
                        </a:rPr>
                        <a:t>1</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8732322"/>
                  </a:ext>
                </a:extLst>
              </a:tr>
              <a:tr h="290195">
                <a:tc>
                  <a:txBody>
                    <a:bodyPr/>
                    <a:lstStyle/>
                    <a:p>
                      <a:pPr algn="ctr">
                        <a:spcAft>
                          <a:spcPts val="600"/>
                        </a:spcAf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dirty="0">
                          <a:effectLst/>
                        </a:rPr>
                        <a:t>4</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dirty="0">
                          <a:effectLst/>
                        </a:rPr>
                        <a:t>3</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AU" sz="1100" dirty="0">
                          <a:effectLst/>
                        </a:rPr>
                        <a:t>3</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9552755"/>
                  </a:ext>
                </a:extLst>
              </a:tr>
            </a:tbl>
          </a:graphicData>
        </a:graphic>
      </p:graphicFrame>
      <p:graphicFrame>
        <p:nvGraphicFramePr>
          <p:cNvPr id="5" name="Table 4">
            <a:extLst>
              <a:ext uri="{FF2B5EF4-FFF2-40B4-BE49-F238E27FC236}">
                <a16:creationId xmlns:a16="http://schemas.microsoft.com/office/drawing/2014/main" id="{5EF86830-061C-440F-95DB-66A3662DAE44}"/>
              </a:ext>
            </a:extLst>
          </p:cNvPr>
          <p:cNvGraphicFramePr>
            <a:graphicFrameLocks noGrp="1"/>
          </p:cNvGraphicFramePr>
          <p:nvPr>
            <p:extLst>
              <p:ext uri="{D42A27DB-BD31-4B8C-83A1-F6EECF244321}">
                <p14:modId xmlns:p14="http://schemas.microsoft.com/office/powerpoint/2010/main" val="1974018504"/>
              </p:ext>
            </p:extLst>
          </p:nvPr>
        </p:nvGraphicFramePr>
        <p:xfrm>
          <a:off x="1144458" y="4803905"/>
          <a:ext cx="4643811" cy="1702402"/>
        </p:xfrm>
        <a:graphic>
          <a:graphicData uri="http://schemas.openxmlformats.org/drawingml/2006/table">
            <a:tbl>
              <a:tblPr firstRow="1" firstCol="1" bandRow="1">
                <a:tableStyleId>{5C22544A-7EE6-4342-B048-85BDC9FD1C3A}</a:tableStyleId>
              </a:tblPr>
              <a:tblGrid>
                <a:gridCol w="912489">
                  <a:extLst>
                    <a:ext uri="{9D8B030D-6E8A-4147-A177-3AD203B41FA5}">
                      <a16:colId xmlns:a16="http://schemas.microsoft.com/office/drawing/2014/main" val="3821514373"/>
                    </a:ext>
                  </a:extLst>
                </a:gridCol>
                <a:gridCol w="2694197">
                  <a:extLst>
                    <a:ext uri="{9D8B030D-6E8A-4147-A177-3AD203B41FA5}">
                      <a16:colId xmlns:a16="http://schemas.microsoft.com/office/drawing/2014/main" val="610678413"/>
                    </a:ext>
                  </a:extLst>
                </a:gridCol>
                <a:gridCol w="1037125">
                  <a:extLst>
                    <a:ext uri="{9D8B030D-6E8A-4147-A177-3AD203B41FA5}">
                      <a16:colId xmlns:a16="http://schemas.microsoft.com/office/drawing/2014/main" val="1482041659"/>
                    </a:ext>
                  </a:extLst>
                </a:gridCol>
              </a:tblGrid>
              <a:tr h="199837">
                <a:tc>
                  <a:txBody>
                    <a:bodyPr/>
                    <a:lstStyle/>
                    <a:p>
                      <a:pPr marL="431800" indent="-431800" algn="ctr">
                        <a:spcAft>
                          <a:spcPts val="600"/>
                        </a:spcAft>
                        <a:tabLst>
                          <a:tab pos="431800" algn="l"/>
                          <a:tab pos="6012815" algn="r"/>
                        </a:tabLst>
                      </a:pPr>
                      <a:r>
                        <a:rPr lang="en-AU" sz="1100">
                          <a:effectLst/>
                        </a:rPr>
                        <a:t>Rating</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600"/>
                        </a:spcAft>
                        <a:tabLst>
                          <a:tab pos="431800" algn="l"/>
                          <a:tab pos="6012815" algn="r"/>
                        </a:tabLst>
                      </a:pPr>
                      <a:r>
                        <a:rPr lang="en-AU" sz="1100">
                          <a:effectLst/>
                        </a:rPr>
                        <a:t>Tally</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600"/>
                        </a:spcAft>
                        <a:tabLst>
                          <a:tab pos="431800" algn="l"/>
                          <a:tab pos="6012815" algn="r"/>
                        </a:tabLst>
                      </a:pPr>
                      <a:r>
                        <a:rPr lang="en-AU" sz="1100">
                          <a:effectLst/>
                        </a:rPr>
                        <a:t>Frequency</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6755866"/>
                  </a:ext>
                </a:extLst>
              </a:tr>
              <a:tr h="300513">
                <a:tc>
                  <a:txBody>
                    <a:bodyPr/>
                    <a:lstStyle/>
                    <a:p>
                      <a:pPr marL="431800" indent="-431800" algn="ctr">
                        <a:spcAft>
                          <a:spcPts val="600"/>
                        </a:spcAft>
                        <a:tabLst>
                          <a:tab pos="431800" algn="l"/>
                          <a:tab pos="6012815" algn="r"/>
                        </a:tabLst>
                      </a:pPr>
                      <a:r>
                        <a:rPr lang="en-AU" sz="1100">
                          <a:effectLst/>
                        </a:rPr>
                        <a:t>1</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1821156"/>
                  </a:ext>
                </a:extLst>
              </a:tr>
              <a:tr h="300513">
                <a:tc>
                  <a:txBody>
                    <a:bodyPr/>
                    <a:lstStyle/>
                    <a:p>
                      <a:pPr marL="431800" indent="-431800" algn="ctr">
                        <a:spcAft>
                          <a:spcPts val="600"/>
                        </a:spcAft>
                        <a:tabLst>
                          <a:tab pos="431800" algn="l"/>
                          <a:tab pos="6012815" algn="r"/>
                        </a:tabLs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2423728"/>
                  </a:ext>
                </a:extLst>
              </a:tr>
              <a:tr h="300513">
                <a:tc>
                  <a:txBody>
                    <a:bodyPr/>
                    <a:lstStyle/>
                    <a:p>
                      <a:pPr marL="431800" indent="-431800" algn="ctr">
                        <a:spcAft>
                          <a:spcPts val="600"/>
                        </a:spcAft>
                        <a:tabLst>
                          <a:tab pos="431800" algn="l"/>
                          <a:tab pos="6012815" algn="r"/>
                        </a:tabLst>
                      </a:pPr>
                      <a:r>
                        <a:rPr lang="en-AU" sz="1100">
                          <a:effectLst/>
                        </a:rPr>
                        <a:t>3</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3747414"/>
                  </a:ext>
                </a:extLst>
              </a:tr>
              <a:tr h="300513">
                <a:tc>
                  <a:txBody>
                    <a:bodyPr/>
                    <a:lstStyle/>
                    <a:p>
                      <a:pPr marL="431800" indent="-431800" algn="ctr">
                        <a:spcAft>
                          <a:spcPts val="600"/>
                        </a:spcAft>
                        <a:tabLst>
                          <a:tab pos="431800" algn="l"/>
                          <a:tab pos="6012815" algn="r"/>
                        </a:tabLs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dirty="0">
                          <a:effectLst/>
                        </a:rPr>
                        <a:t> </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10</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6641902"/>
                  </a:ext>
                </a:extLst>
              </a:tr>
              <a:tr h="300513">
                <a:tc>
                  <a:txBody>
                    <a:bodyPr/>
                    <a:lstStyle/>
                    <a:p>
                      <a:pPr marL="431800" indent="-431800" algn="ctr">
                        <a:spcAft>
                          <a:spcPts val="600"/>
                        </a:spcAft>
                        <a:tabLst>
                          <a:tab pos="431800" algn="l"/>
                          <a:tab pos="6012815" algn="r"/>
                        </a:tabLs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069879"/>
                  </a:ext>
                </a:extLst>
              </a:tr>
            </a:tbl>
          </a:graphicData>
        </a:graphic>
      </p:graphicFrame>
      <p:sp>
        <p:nvSpPr>
          <p:cNvPr id="8" name="Text Box 2">
            <a:extLst>
              <a:ext uri="{FF2B5EF4-FFF2-40B4-BE49-F238E27FC236}">
                <a16:creationId xmlns:a16="http://schemas.microsoft.com/office/drawing/2014/main" id="{16872AB1-6F72-44A9-81BF-EEDFCE45968E}"/>
              </a:ext>
            </a:extLst>
          </p:cNvPr>
          <p:cNvSpPr txBox="1"/>
          <p:nvPr/>
        </p:nvSpPr>
        <p:spPr>
          <a:xfrm>
            <a:off x="1749669" y="2762914"/>
            <a:ext cx="8352692" cy="1252415"/>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Categorical </a:t>
            </a: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ordinal</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 star rating is not a measurement but simply a way of categorising a person's opinion of a movie.</a:t>
            </a: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explains categorical.</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chooses correct descriptor</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9" name="Text Box 3">
            <a:extLst>
              <a:ext uri="{FF2B5EF4-FFF2-40B4-BE49-F238E27FC236}">
                <a16:creationId xmlns:a16="http://schemas.microsoft.com/office/drawing/2014/main" id="{7B146DEF-63CE-4DAE-8452-CD20A1AC22E2}"/>
              </a:ext>
            </a:extLst>
          </p:cNvPr>
          <p:cNvSpPr txBox="1"/>
          <p:nvPr/>
        </p:nvSpPr>
        <p:spPr>
          <a:xfrm>
            <a:off x="7757746" y="4803905"/>
            <a:ext cx="2109665" cy="1470896"/>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See table</a:t>
            </a: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frequencies add to 28</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all frequencies correct</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1615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95550ED-6933-4915-99B7-C8735ABFDC27}"/>
              </a:ext>
            </a:extLst>
          </p:cNvPr>
          <p:cNvSpPr>
            <a:spLocks noChangeArrowheads="1"/>
          </p:cNvSpPr>
          <p:nvPr/>
        </p:nvSpPr>
        <p:spPr bwMode="auto">
          <a:xfrm>
            <a:off x="457200" y="730832"/>
            <a:ext cx="1162929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1pPr>
            <a:lvl2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2pPr>
            <a:lvl3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3pPr>
            <a:lvl4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4pPr>
            <a:lvl5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5pPr>
            <a:lvl6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6pPr>
            <a:lvl7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7pPr>
            <a:lvl8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8pPr>
            <a:lvl9pPr eaLnBrk="0" fontAlgn="base" hangingPunct="0">
              <a:spcBef>
                <a:spcPct val="0"/>
              </a:spcBef>
              <a:spcAft>
                <a:spcPct val="0"/>
              </a:spcAft>
              <a:tabLst>
                <a:tab pos="431800" algn="l"/>
                <a:tab pos="60134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Question 2	(7 marks)</a:t>
            </a: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(b)	Complete the frequency table below for the ratings.						(2 marks)</a:t>
            </a: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lang="en-AU" altLang="en-US" sz="1100" dirty="0"/>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r>
              <a:rPr kumimoji="0" lang="en-AU"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	Display the ratings as bar graph using the grid below.						(3 marks)</a:t>
            </a:r>
            <a:endParaRPr kumimoji="0" lang="en-AU"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1800" algn="l"/>
                <a:tab pos="6013450" algn="r"/>
              </a:tabLst>
            </a:pPr>
            <a:endParaRPr kumimoji="0" lang="en-AU"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3F7CA66-F4B8-457F-A11D-704F7A8ACE63}"/>
              </a:ext>
            </a:extLst>
          </p:cNvPr>
          <p:cNvSpPr>
            <a:spLocks noGrp="1"/>
          </p:cNvSpPr>
          <p:nvPr>
            <p:ph type="title"/>
          </p:nvPr>
        </p:nvSpPr>
        <p:spPr>
          <a:xfrm>
            <a:off x="169985" y="194186"/>
            <a:ext cx="10058400" cy="702629"/>
          </a:xfrm>
        </p:spPr>
        <p:txBody>
          <a:bodyPr>
            <a:normAutofit fontScale="90000"/>
          </a:bodyPr>
          <a:lstStyle/>
          <a:p>
            <a:r>
              <a:rPr lang="en-AU" dirty="0"/>
              <a:t>Calculator Free Q2</a:t>
            </a:r>
          </a:p>
        </p:txBody>
      </p:sp>
      <p:graphicFrame>
        <p:nvGraphicFramePr>
          <p:cNvPr id="5" name="Table 4">
            <a:extLst>
              <a:ext uri="{FF2B5EF4-FFF2-40B4-BE49-F238E27FC236}">
                <a16:creationId xmlns:a16="http://schemas.microsoft.com/office/drawing/2014/main" id="{5EF86830-061C-440F-95DB-66A3662DAE44}"/>
              </a:ext>
            </a:extLst>
          </p:cNvPr>
          <p:cNvGraphicFramePr>
            <a:graphicFrameLocks noGrp="1"/>
          </p:cNvGraphicFramePr>
          <p:nvPr>
            <p:extLst>
              <p:ext uri="{D42A27DB-BD31-4B8C-83A1-F6EECF244321}">
                <p14:modId xmlns:p14="http://schemas.microsoft.com/office/powerpoint/2010/main" val="1991798163"/>
              </p:ext>
            </p:extLst>
          </p:nvPr>
        </p:nvGraphicFramePr>
        <p:xfrm>
          <a:off x="6096000" y="1403969"/>
          <a:ext cx="3855464" cy="1428115"/>
        </p:xfrm>
        <a:graphic>
          <a:graphicData uri="http://schemas.openxmlformats.org/drawingml/2006/table">
            <a:tbl>
              <a:tblPr firstRow="1" firstCol="1" bandRow="1">
                <a:tableStyleId>{5C22544A-7EE6-4342-B048-85BDC9FD1C3A}</a:tableStyleId>
              </a:tblPr>
              <a:tblGrid>
                <a:gridCol w="757582">
                  <a:extLst>
                    <a:ext uri="{9D8B030D-6E8A-4147-A177-3AD203B41FA5}">
                      <a16:colId xmlns:a16="http://schemas.microsoft.com/office/drawing/2014/main" val="3821514373"/>
                    </a:ext>
                  </a:extLst>
                </a:gridCol>
                <a:gridCol w="2236822">
                  <a:extLst>
                    <a:ext uri="{9D8B030D-6E8A-4147-A177-3AD203B41FA5}">
                      <a16:colId xmlns:a16="http://schemas.microsoft.com/office/drawing/2014/main" val="610678413"/>
                    </a:ext>
                  </a:extLst>
                </a:gridCol>
                <a:gridCol w="861060">
                  <a:extLst>
                    <a:ext uri="{9D8B030D-6E8A-4147-A177-3AD203B41FA5}">
                      <a16:colId xmlns:a16="http://schemas.microsoft.com/office/drawing/2014/main" val="1482041659"/>
                    </a:ext>
                  </a:extLst>
                </a:gridCol>
              </a:tblGrid>
              <a:tr h="0">
                <a:tc>
                  <a:txBody>
                    <a:bodyPr/>
                    <a:lstStyle/>
                    <a:p>
                      <a:pPr marL="431800" indent="-431800" algn="ctr">
                        <a:spcAft>
                          <a:spcPts val="600"/>
                        </a:spcAft>
                        <a:tabLst>
                          <a:tab pos="431800" algn="l"/>
                          <a:tab pos="6012815" algn="r"/>
                        </a:tabLst>
                      </a:pPr>
                      <a:r>
                        <a:rPr lang="en-AU" sz="1100">
                          <a:effectLst/>
                        </a:rPr>
                        <a:t>Rating</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600"/>
                        </a:spcAft>
                        <a:tabLst>
                          <a:tab pos="431800" algn="l"/>
                          <a:tab pos="6012815" algn="r"/>
                        </a:tabLst>
                      </a:pPr>
                      <a:r>
                        <a:rPr lang="en-AU" sz="1100">
                          <a:effectLst/>
                        </a:rPr>
                        <a:t>Tally</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600"/>
                        </a:spcAft>
                        <a:tabLst>
                          <a:tab pos="431800" algn="l"/>
                          <a:tab pos="6012815" algn="r"/>
                        </a:tabLst>
                      </a:pPr>
                      <a:r>
                        <a:rPr lang="en-AU" sz="1100">
                          <a:effectLst/>
                        </a:rPr>
                        <a:t>Frequency</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6755866"/>
                  </a:ext>
                </a:extLst>
              </a:tr>
              <a:tr h="252095">
                <a:tc>
                  <a:txBody>
                    <a:bodyPr/>
                    <a:lstStyle/>
                    <a:p>
                      <a:pPr marL="431800" indent="-431800" algn="ctr">
                        <a:spcAft>
                          <a:spcPts val="600"/>
                        </a:spcAft>
                        <a:tabLst>
                          <a:tab pos="431800" algn="l"/>
                          <a:tab pos="6012815" algn="r"/>
                        </a:tabLst>
                      </a:pPr>
                      <a:r>
                        <a:rPr lang="en-AU" sz="1100">
                          <a:effectLst/>
                        </a:rPr>
                        <a:t>1</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1821156"/>
                  </a:ext>
                </a:extLst>
              </a:tr>
              <a:tr h="252095">
                <a:tc>
                  <a:txBody>
                    <a:bodyPr/>
                    <a:lstStyle/>
                    <a:p>
                      <a:pPr marL="431800" indent="-431800" algn="ctr">
                        <a:spcAft>
                          <a:spcPts val="600"/>
                        </a:spcAft>
                        <a:tabLst>
                          <a:tab pos="431800" algn="l"/>
                          <a:tab pos="6012815" algn="r"/>
                        </a:tabLst>
                      </a:pPr>
                      <a:r>
                        <a:rPr lang="en-AU" sz="1100">
                          <a:effectLst/>
                        </a:rPr>
                        <a:t>2</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9</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2423728"/>
                  </a:ext>
                </a:extLst>
              </a:tr>
              <a:tr h="252095">
                <a:tc>
                  <a:txBody>
                    <a:bodyPr/>
                    <a:lstStyle/>
                    <a:p>
                      <a:pPr marL="431800" indent="-431800" algn="ctr">
                        <a:spcAft>
                          <a:spcPts val="600"/>
                        </a:spcAft>
                        <a:tabLst>
                          <a:tab pos="431800" algn="l"/>
                          <a:tab pos="6012815" algn="r"/>
                        </a:tabLst>
                      </a:pPr>
                      <a:r>
                        <a:rPr lang="en-AU" sz="1100">
                          <a:effectLst/>
                        </a:rPr>
                        <a:t>3</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a:effectLst/>
                        </a:rPr>
                        <a:t> </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3747414"/>
                  </a:ext>
                </a:extLst>
              </a:tr>
              <a:tr h="252095">
                <a:tc>
                  <a:txBody>
                    <a:bodyPr/>
                    <a:lstStyle/>
                    <a:p>
                      <a:pPr marL="431800" indent="-431800" algn="ctr">
                        <a:spcAft>
                          <a:spcPts val="600"/>
                        </a:spcAft>
                        <a:tabLst>
                          <a:tab pos="431800" algn="l"/>
                          <a:tab pos="6012815" algn="r"/>
                        </a:tabLst>
                      </a:pPr>
                      <a:r>
                        <a:rPr lang="en-AU" sz="1100">
                          <a:effectLst/>
                        </a:rPr>
                        <a:t>4</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10</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56641902"/>
                  </a:ext>
                </a:extLst>
              </a:tr>
              <a:tr h="252095">
                <a:tc>
                  <a:txBody>
                    <a:bodyPr/>
                    <a:lstStyle/>
                    <a:p>
                      <a:pPr marL="431800" indent="-431800" algn="ctr">
                        <a:spcAft>
                          <a:spcPts val="600"/>
                        </a:spcAft>
                        <a:tabLst>
                          <a:tab pos="431800" algn="l"/>
                          <a:tab pos="6012815" algn="r"/>
                        </a:tabLst>
                      </a:pPr>
                      <a:r>
                        <a:rPr lang="en-AU" sz="1100">
                          <a:effectLst/>
                        </a:rPr>
                        <a:t>5</a:t>
                      </a:r>
                      <a:endParaRPr lang="en-AU"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100" dirty="0">
                          <a:effectLst/>
                        </a:rPr>
                        <a:t> </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431800" indent="-431800" algn="ctr">
                        <a:spcAft>
                          <a:spcPts val="0"/>
                        </a:spcAft>
                        <a:tabLst>
                          <a:tab pos="431800" algn="l"/>
                          <a:tab pos="6012815" algn="r"/>
                        </a:tabLst>
                      </a:pPr>
                      <a:r>
                        <a:rPr lang="en-AU" sz="14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3</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069879"/>
                  </a:ext>
                </a:extLst>
              </a:tr>
            </a:tbl>
          </a:graphicData>
        </a:graphic>
      </p:graphicFrame>
      <p:sp>
        <p:nvSpPr>
          <p:cNvPr id="9" name="Rectangle 2">
            <a:extLst>
              <a:ext uri="{FF2B5EF4-FFF2-40B4-BE49-F238E27FC236}">
                <a16:creationId xmlns:a16="http://schemas.microsoft.com/office/drawing/2014/main" id="{40A1F68D-D170-4DEE-B527-528D13F0AF88}"/>
              </a:ext>
            </a:extLst>
          </p:cNvPr>
          <p:cNvSpPr>
            <a:spLocks noChangeArrowheads="1"/>
          </p:cNvSpPr>
          <p:nvPr/>
        </p:nvSpPr>
        <p:spPr bwMode="auto">
          <a:xfrm>
            <a:off x="668215" y="3239504"/>
            <a:ext cx="136222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graphicFrame>
        <p:nvGraphicFramePr>
          <p:cNvPr id="10" name="Object 9">
            <a:extLst>
              <a:ext uri="{FF2B5EF4-FFF2-40B4-BE49-F238E27FC236}">
                <a16:creationId xmlns:a16="http://schemas.microsoft.com/office/drawing/2014/main" id="{7DFA7F89-7D08-4278-A423-052D988E5A3F}"/>
              </a:ext>
            </a:extLst>
          </p:cNvPr>
          <p:cNvGraphicFramePr>
            <a:graphicFrameLocks noChangeAspect="1"/>
          </p:cNvGraphicFramePr>
          <p:nvPr>
            <p:extLst>
              <p:ext uri="{D42A27DB-BD31-4B8C-83A1-F6EECF244321}">
                <p14:modId xmlns:p14="http://schemas.microsoft.com/office/powerpoint/2010/main" val="399682352"/>
              </p:ext>
            </p:extLst>
          </p:nvPr>
        </p:nvGraphicFramePr>
        <p:xfrm>
          <a:off x="668214" y="3239505"/>
          <a:ext cx="5108331" cy="3226408"/>
        </p:xfrm>
        <a:graphic>
          <a:graphicData uri="http://schemas.openxmlformats.org/presentationml/2006/ole">
            <mc:AlternateContent xmlns:mc="http://schemas.openxmlformats.org/markup-compatibility/2006">
              <mc:Choice xmlns:v="urn:schemas-microsoft-com:vml" Requires="v">
                <p:oleObj spid="_x0000_s4101" r:id="" imgW="4568574" imgH="2889265" progId="FXDraw.Graphic">
                  <p:embed/>
                </p:oleObj>
              </mc:Choice>
              <mc:Fallback>
                <p:oleObj r:id="" imgW="4568574" imgH="2889265" progId="FXDraw.Graphic">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14" y="3239505"/>
                        <a:ext cx="5108331" cy="3226408"/>
                      </a:xfrm>
                      <a:prstGeom prst="rect">
                        <a:avLst/>
                      </a:prstGeom>
                      <a:noFill/>
                    </p:spPr>
                  </p:pic>
                </p:oleObj>
              </mc:Fallback>
            </mc:AlternateContent>
          </a:graphicData>
        </a:graphic>
      </p:graphicFrame>
      <p:sp>
        <p:nvSpPr>
          <p:cNvPr id="11" name="Text Box 5">
            <a:extLst>
              <a:ext uri="{FF2B5EF4-FFF2-40B4-BE49-F238E27FC236}">
                <a16:creationId xmlns:a16="http://schemas.microsoft.com/office/drawing/2014/main" id="{0E2AEADB-3826-4AE8-8558-D19652809F3D}"/>
              </a:ext>
            </a:extLst>
          </p:cNvPr>
          <p:cNvSpPr txBox="1"/>
          <p:nvPr/>
        </p:nvSpPr>
        <p:spPr>
          <a:xfrm>
            <a:off x="6818960" y="4413388"/>
            <a:ext cx="4885359" cy="1713780"/>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2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rPr>
              <a:t>See graph</a:t>
            </a:r>
          </a:p>
          <a:p>
            <a:pPr algn="ctr">
              <a:spcAft>
                <a:spcPts val="600"/>
              </a:spcAft>
            </a:pPr>
            <a:r>
              <a:rPr lang="en-AU" sz="12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2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200" dirty="0">
                <a:effectLst/>
                <a:latin typeface="Arial" panose="020B0604020202020204" pitchFamily="34" charset="0"/>
                <a:ea typeface="Times New Roman" panose="02020603050405020304" pitchFamily="18" charset="0"/>
                <a:cs typeface="Times New Roman" panose="02020603050405020304" pitchFamily="18" charset="0"/>
              </a:rPr>
              <a:t> scale and 'f' on frequency axis, labels and description on category axis</a:t>
            </a:r>
          </a:p>
          <a:p>
            <a:pPr>
              <a:spcAft>
                <a:spcPts val="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200" dirty="0">
                <a:effectLst/>
                <a:latin typeface="Arial" panose="020B0604020202020204" pitchFamily="34" charset="0"/>
                <a:ea typeface="Times New Roman" panose="02020603050405020304" pitchFamily="18" charset="0"/>
                <a:cs typeface="Times New Roman" panose="02020603050405020304" pitchFamily="18" charset="0"/>
              </a:rPr>
              <a:t> bars are equal width and parallel</a:t>
            </a:r>
          </a:p>
          <a:p>
            <a:pPr>
              <a:spcAft>
                <a:spcPts val="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200" dirty="0">
                <a:effectLst/>
                <a:latin typeface="Arial" panose="020B0604020202020204" pitchFamily="34" charset="0"/>
                <a:ea typeface="Times New Roman" panose="02020603050405020304" pitchFamily="18" charset="0"/>
                <a:cs typeface="Times New Roman" panose="02020603050405020304" pitchFamily="18" charset="0"/>
              </a:rPr>
              <a:t> length of bars matches frequency table</a:t>
            </a:r>
          </a:p>
        </p:txBody>
      </p:sp>
    </p:spTree>
    <p:extLst>
      <p:ext uri="{BB962C8B-B14F-4D97-AF65-F5344CB8AC3E}">
        <p14:creationId xmlns:p14="http://schemas.microsoft.com/office/powerpoint/2010/main" val="195388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943-ACFF-4BFE-B878-38EE6A8C66D1}"/>
              </a:ext>
            </a:extLst>
          </p:cNvPr>
          <p:cNvSpPr>
            <a:spLocks noGrp="1"/>
          </p:cNvSpPr>
          <p:nvPr>
            <p:ph type="title"/>
          </p:nvPr>
        </p:nvSpPr>
        <p:spPr>
          <a:xfrm>
            <a:off x="298704" y="0"/>
            <a:ext cx="10058400" cy="1371600"/>
          </a:xfrm>
        </p:spPr>
        <p:txBody>
          <a:bodyPr/>
          <a:lstStyle/>
          <a:p>
            <a:r>
              <a:rPr lang="en-AU" dirty="0"/>
              <a:t>Calculator Assumed Q1</a:t>
            </a:r>
          </a:p>
        </p:txBody>
      </p:sp>
      <p:sp>
        <p:nvSpPr>
          <p:cNvPr id="3" name="Content Placeholder 2">
            <a:extLst>
              <a:ext uri="{FF2B5EF4-FFF2-40B4-BE49-F238E27FC236}">
                <a16:creationId xmlns:a16="http://schemas.microsoft.com/office/drawing/2014/main" id="{A3DF9BCD-DAD4-431B-AF90-8336B6AB79F5}"/>
              </a:ext>
            </a:extLst>
          </p:cNvPr>
          <p:cNvSpPr>
            <a:spLocks noGrp="1"/>
          </p:cNvSpPr>
          <p:nvPr>
            <p:ph idx="1"/>
          </p:nvPr>
        </p:nvSpPr>
        <p:spPr>
          <a:xfrm>
            <a:off x="298704" y="941832"/>
            <a:ext cx="11661648" cy="5678424"/>
          </a:xfrm>
        </p:spPr>
        <p:txBody>
          <a:bodyPr>
            <a:normAutofit/>
          </a:bodyPr>
          <a:lstStyle/>
          <a:p>
            <a:pPr marL="0" indent="0">
              <a:buNone/>
            </a:pPr>
            <a:r>
              <a:rPr lang="en-US" b="1" dirty="0"/>
              <a:t>Question 8	(6 marks)</a:t>
            </a:r>
            <a:endParaRPr lang="en-AU" b="1" dirty="0"/>
          </a:p>
          <a:p>
            <a:pPr marL="0" indent="0">
              <a:buNone/>
            </a:pPr>
            <a:r>
              <a:rPr lang="en-AU" dirty="0"/>
              <a:t>A worker in a chemical factory earns $42.70 per hour on a weekday, time and a half at weekends, and a fixed allowance of $39.15 per day.</a:t>
            </a:r>
          </a:p>
          <a:p>
            <a:pPr marL="0" indent="0">
              <a:buNone/>
            </a:pPr>
            <a:r>
              <a:rPr lang="en-AU" dirty="0"/>
              <a:t>(a) Calculate the workers' weekly pay when she works from 9 am until 1 pm and then 1.30 pm until 4.30 pm from Wednesday to Sunday inclusive.						(4 marks)</a:t>
            </a:r>
          </a:p>
          <a:p>
            <a:pPr marL="0" indent="0">
              <a:buNone/>
            </a:pPr>
            <a:r>
              <a:rPr lang="en-AU" dirty="0"/>
              <a:t> </a:t>
            </a:r>
          </a:p>
          <a:p>
            <a:pPr marL="0" indent="0">
              <a:buNone/>
            </a:pPr>
            <a:endParaRPr lang="en-AU" dirty="0"/>
          </a:p>
          <a:p>
            <a:pPr marL="0" indent="0">
              <a:buNone/>
            </a:pPr>
            <a:endParaRPr lang="en-AU" dirty="0"/>
          </a:p>
          <a:p>
            <a:pPr marL="0" indent="0">
              <a:buNone/>
            </a:pPr>
            <a:endParaRPr lang="en-AU" dirty="0"/>
          </a:p>
          <a:p>
            <a:pPr marL="0" indent="0">
              <a:buNone/>
            </a:pPr>
            <a:r>
              <a:rPr lang="en-AU" dirty="0"/>
              <a:t>(b) Calculate the workers' total holiday pay when she takes four weeks leave, if the company pays her for 35 hours per week at her base rate, does not pay the fixed allowance but does add leave loading of 17.5%.										(2 marks)</a:t>
            </a:r>
          </a:p>
          <a:p>
            <a:pPr marL="0" indent="0">
              <a:buNone/>
            </a:pPr>
            <a:endParaRPr lang="en-AU" dirty="0"/>
          </a:p>
        </p:txBody>
      </p:sp>
    </p:spTree>
    <p:extLst>
      <p:ext uri="{BB962C8B-B14F-4D97-AF65-F5344CB8AC3E}">
        <p14:creationId xmlns:p14="http://schemas.microsoft.com/office/powerpoint/2010/main" val="366232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A943-ACFF-4BFE-B878-38EE6A8C66D1}"/>
              </a:ext>
            </a:extLst>
          </p:cNvPr>
          <p:cNvSpPr>
            <a:spLocks noGrp="1"/>
          </p:cNvSpPr>
          <p:nvPr>
            <p:ph type="title"/>
          </p:nvPr>
        </p:nvSpPr>
        <p:spPr>
          <a:xfrm>
            <a:off x="298704" y="0"/>
            <a:ext cx="10058400" cy="1371600"/>
          </a:xfrm>
        </p:spPr>
        <p:txBody>
          <a:bodyPr/>
          <a:lstStyle/>
          <a:p>
            <a:r>
              <a:rPr lang="en-AU" dirty="0"/>
              <a:t>Calculator Assumed Q1</a:t>
            </a:r>
          </a:p>
        </p:txBody>
      </p:sp>
      <p:sp>
        <p:nvSpPr>
          <p:cNvPr id="3" name="Content Placeholder 2">
            <a:extLst>
              <a:ext uri="{FF2B5EF4-FFF2-40B4-BE49-F238E27FC236}">
                <a16:creationId xmlns:a16="http://schemas.microsoft.com/office/drawing/2014/main" id="{A3DF9BCD-DAD4-431B-AF90-8336B6AB79F5}"/>
              </a:ext>
            </a:extLst>
          </p:cNvPr>
          <p:cNvSpPr>
            <a:spLocks noGrp="1"/>
          </p:cNvSpPr>
          <p:nvPr>
            <p:ph idx="1"/>
          </p:nvPr>
        </p:nvSpPr>
        <p:spPr>
          <a:xfrm>
            <a:off x="298704" y="941832"/>
            <a:ext cx="11661648" cy="5678424"/>
          </a:xfrm>
        </p:spPr>
        <p:txBody>
          <a:bodyPr>
            <a:normAutofit/>
          </a:bodyPr>
          <a:lstStyle/>
          <a:p>
            <a:pPr marL="0" indent="0">
              <a:buNone/>
            </a:pPr>
            <a:r>
              <a:rPr lang="en-US" b="1" dirty="0"/>
              <a:t>Question 8	(6 marks)</a:t>
            </a:r>
            <a:endParaRPr lang="en-AU" b="1" dirty="0"/>
          </a:p>
          <a:p>
            <a:pPr marL="0" indent="0">
              <a:buNone/>
            </a:pPr>
            <a:r>
              <a:rPr lang="en-AU" dirty="0"/>
              <a:t>A worker in a chemical factory earns $42.70 per hour on a weekday, time and a half at weekends, and a fixed allowance of $39.15 per day.</a:t>
            </a:r>
          </a:p>
          <a:p>
            <a:pPr marL="0" indent="0">
              <a:buNone/>
            </a:pPr>
            <a:r>
              <a:rPr lang="en-AU" dirty="0"/>
              <a:t>(a) Calculate the workers' weekly pay when she works from 9 am until 1 pm and then 1.30 pm until 4.30 pm from Wednesday to Sunday inclusive.						(4 marks)</a:t>
            </a:r>
          </a:p>
          <a:p>
            <a:pPr marL="0" indent="0">
              <a:buNone/>
            </a:pPr>
            <a:r>
              <a:rPr lang="en-AU" dirty="0"/>
              <a:t> </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(b) Calculate the workers' total holiday pay when she takes four weeks leave, if the company pays her for 35 hours per week at her base rate, does not pay the fixed allowance but does add leave loading of 17.5%.										(2 marks)</a:t>
            </a:r>
          </a:p>
          <a:p>
            <a:pPr marL="0" indent="0">
              <a:buNone/>
            </a:pPr>
            <a:endParaRPr lang="en-AU" dirty="0"/>
          </a:p>
        </p:txBody>
      </p:sp>
      <mc:AlternateContent xmlns:mc="http://schemas.openxmlformats.org/markup-compatibility/2006">
        <mc:Choice xmlns:a14="http://schemas.microsoft.com/office/drawing/2010/main" Requires="a14">
          <p:sp>
            <p:nvSpPr>
              <p:cNvPr id="4" name="Text Box 6">
                <a:extLst>
                  <a:ext uri="{FF2B5EF4-FFF2-40B4-BE49-F238E27FC236}">
                    <a16:creationId xmlns:a16="http://schemas.microsoft.com/office/drawing/2014/main" id="{30ED393A-9DAD-4054-A44D-907938BFFE9C}"/>
                  </a:ext>
                </a:extLst>
              </p:cNvPr>
              <p:cNvSpPr txBox="1"/>
              <p:nvPr/>
            </p:nvSpPr>
            <p:spPr>
              <a:xfrm>
                <a:off x="5089281" y="2313431"/>
                <a:ext cx="4819650" cy="2293737"/>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rPr>
                  <a:t>Daily hours: </a:t>
                </a:r>
                <a14:m>
                  <m:oMath xmlns:m="http://schemas.openxmlformats.org/officeDocument/2006/math">
                    <m:r>
                      <a:rPr lang="en-AU" sz="1200" i="1">
                        <a:effectLst/>
                        <a:latin typeface="Cambria Math" panose="02040503050406030204" pitchFamily="18" charset="0"/>
                        <a:ea typeface="Times New Roman" panose="02020603050405020304" pitchFamily="18" charset="0"/>
                        <a:cs typeface="Times New Roman" panose="02020603050405020304" pitchFamily="18" charset="0"/>
                      </a:rPr>
                      <m:t>4+3=7</m:t>
                    </m:r>
                  </m:oMath>
                </a14:m>
                <a:r>
                  <a:rPr lang="en-AU" sz="1200" dirty="0">
                    <a:effectLst/>
                    <a:latin typeface="Arial" panose="020B0604020202020204" pitchFamily="34" charset="0"/>
                    <a:ea typeface="Times New Roman" panose="02020603050405020304" pitchFamily="18" charset="0"/>
                    <a:cs typeface="Times New Roman" panose="02020603050405020304" pitchFamily="18" charset="0"/>
                  </a:rPr>
                  <a:t> hours per day</a:t>
                </a:r>
              </a:p>
              <a:p>
                <a:pPr>
                  <a:spcAft>
                    <a:spcPts val="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rPr>
                  <a:t>Weekdays: </a:t>
                </a:r>
                <a14:m>
                  <m:oMath xmlns:m="http://schemas.openxmlformats.org/officeDocument/2006/math">
                    <m:r>
                      <a:rPr lang="en-AU" sz="1200" i="1">
                        <a:effectLst/>
                        <a:latin typeface="Cambria Math" panose="02040503050406030204" pitchFamily="18" charset="0"/>
                        <a:ea typeface="Times New Roman" panose="02020603050405020304" pitchFamily="18" charset="0"/>
                        <a:cs typeface="Times New Roman" panose="02020603050405020304" pitchFamily="18" charset="0"/>
                      </a:rPr>
                      <m:t>42.70×7+39.15=338.05</m:t>
                    </m:r>
                  </m:oMath>
                </a14:m>
                <a:r>
                  <a:rPr lang="en-AU" sz="1200" dirty="0">
                    <a:effectLst/>
                    <a:latin typeface="Arial" panose="020B0604020202020204" pitchFamily="34" charset="0"/>
                    <a:ea typeface="Times New Roman" panose="02020603050405020304" pitchFamily="18" charset="0"/>
                    <a:cs typeface="Times New Roman" panose="02020603050405020304" pitchFamily="18" charset="0"/>
                  </a:rPr>
                  <a:t> per day</a:t>
                </a:r>
              </a:p>
              <a:p>
                <a:pPr>
                  <a:spcAft>
                    <a:spcPts val="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rPr>
                  <a:t>Weekends: </a:t>
                </a:r>
                <a14:m>
                  <m:oMath xmlns:m="http://schemas.openxmlformats.org/officeDocument/2006/math">
                    <m:r>
                      <a:rPr lang="en-AU" sz="1200" i="1">
                        <a:effectLst/>
                        <a:latin typeface="Cambria Math" panose="02040503050406030204" pitchFamily="18" charset="0"/>
                        <a:ea typeface="Times New Roman" panose="02020603050405020304" pitchFamily="18" charset="0"/>
                        <a:cs typeface="Times New Roman" panose="02020603050405020304" pitchFamily="18" charset="0"/>
                      </a:rPr>
                      <m:t>42.70×1.5×7+39.15=487.50</m:t>
                    </m:r>
                  </m:oMath>
                </a14:m>
                <a:r>
                  <a:rPr lang="en-AU" sz="1200" dirty="0">
                    <a:effectLst/>
                    <a:latin typeface="Arial" panose="020B0604020202020204" pitchFamily="34" charset="0"/>
                    <a:ea typeface="Times New Roman" panose="02020603050405020304" pitchFamily="18" charset="0"/>
                    <a:cs typeface="Times New Roman" panose="02020603050405020304" pitchFamily="18" charset="0"/>
                  </a:rPr>
                  <a:t> per day</a:t>
                </a:r>
              </a:p>
              <a:p>
                <a:pPr>
                  <a:spcAft>
                    <a:spcPts val="0"/>
                  </a:spcAft>
                </a:pPr>
                <a:r>
                  <a:rPr lang="en-AU" sz="1200" dirty="0">
                    <a:effectLst/>
                    <a:latin typeface="Arial" panose="020B0604020202020204" pitchFamily="34" charset="0"/>
                    <a:ea typeface="Times New Roman" panose="02020603050405020304" pitchFamily="18" charset="0"/>
                    <a:cs typeface="Times New Roman" panose="02020603050405020304" pitchFamily="18" charset="0"/>
                  </a:rPr>
                  <a:t>Total: </a:t>
                </a:r>
                <a14:m>
                  <m:oMath xmlns:m="http://schemas.openxmlformats.org/officeDocument/2006/math">
                    <m:r>
                      <a:rPr lang="en-AU" sz="1200" i="1">
                        <a:effectLst/>
                        <a:latin typeface="Cambria Math" panose="02040503050406030204" pitchFamily="18" charset="0"/>
                        <a:ea typeface="Times New Roman" panose="02020603050405020304" pitchFamily="18" charset="0"/>
                        <a:cs typeface="Times New Roman" panose="02020603050405020304" pitchFamily="18" charset="0"/>
                      </a:rPr>
                      <m:t>3×338.05+2×487.50=1014.15+975.00=$1989.15</m:t>
                    </m:r>
                  </m:oMath>
                </a14:m>
                <a:r>
                  <a:rPr lang="en-AU" sz="1200" dirty="0">
                    <a:effectLst/>
                    <a:latin typeface="Arial" panose="020B0604020202020204" pitchFamily="34" charset="0"/>
                    <a:ea typeface="Times New Roman" panose="02020603050405020304" pitchFamily="18" charset="0"/>
                    <a:cs typeface="Times New Roman" panose="02020603050405020304" pitchFamily="18" charset="0"/>
                  </a:rPr>
                  <a:t> per week</a:t>
                </a: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daily hours</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weekday pay</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weekend pay</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total pay</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t>
                </a:r>
              </a:p>
            </p:txBody>
          </p:sp>
        </mc:Choice>
        <mc:Fallback>
          <p:sp>
            <p:nvSpPr>
              <p:cNvPr id="4" name="Text Box 6">
                <a:extLst>
                  <a:ext uri="{FF2B5EF4-FFF2-40B4-BE49-F238E27FC236}">
                    <a16:creationId xmlns:a16="http://schemas.microsoft.com/office/drawing/2014/main" id="{30ED393A-9DAD-4054-A44D-907938BFFE9C}"/>
                  </a:ext>
                </a:extLst>
              </p:cNvPr>
              <p:cNvSpPr txBox="1">
                <a:spLocks noRot="1" noChangeAspect="1" noMove="1" noResize="1" noEditPoints="1" noAdjustHandles="1" noChangeArrowheads="1" noChangeShapeType="1" noTextEdit="1"/>
              </p:cNvSpPr>
              <p:nvPr/>
            </p:nvSpPr>
            <p:spPr>
              <a:xfrm>
                <a:off x="5089281" y="2313431"/>
                <a:ext cx="4819650" cy="2293737"/>
              </a:xfrm>
              <a:prstGeom prst="rect">
                <a:avLst/>
              </a:prstGeom>
              <a:blipFill>
                <a:blip r:embed="rId2"/>
                <a:stretch>
                  <a:fillRect l="-2023" t="-2116" b="-529"/>
                </a:stretch>
              </a:blipFill>
              <a:ln w="6350">
                <a:solidFill>
                  <a:sysClr val="window" lastClr="FFFFFF"/>
                </a:solid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6" name="Text Box 22">
                <a:extLst>
                  <a:ext uri="{FF2B5EF4-FFF2-40B4-BE49-F238E27FC236}">
                    <a16:creationId xmlns:a16="http://schemas.microsoft.com/office/drawing/2014/main" id="{52D4AC65-56E9-4D2B-ABD3-7B97A9753E78}"/>
                  </a:ext>
                </a:extLst>
              </p:cNvPr>
              <p:cNvSpPr txBox="1"/>
              <p:nvPr/>
            </p:nvSpPr>
            <p:spPr>
              <a:xfrm>
                <a:off x="3668047" y="5230368"/>
                <a:ext cx="4922961" cy="1371600"/>
              </a:xfrm>
              <a:prstGeom prst="rect">
                <a:avLst/>
              </a:prstGeom>
              <a:solidFill>
                <a:sysClr val="window" lastClr="FFFFFF"/>
              </a:solidFill>
              <a:ln w="6350">
                <a:solidFill>
                  <a:sysClr val="window" lastClr="FFFFFF"/>
                </a:solid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600"/>
                  </a:spcAft>
                </a:pPr>
                <a:r>
                  <a:rPr lang="en-AU" sz="1400" b="1" dirty="0">
                    <a:effectLst/>
                    <a:latin typeface="Arial" panose="020B0604020202020204" pitchFamily="34" charset="0"/>
                    <a:ea typeface="Times New Roman" panose="02020603050405020304" pitchFamily="18" charset="0"/>
                    <a:cs typeface="Times New Roman" panose="02020603050405020304" pitchFamily="18" charset="0"/>
                  </a:rPr>
                  <a:t>Solution</a:t>
                </a:r>
                <a:endParaRPr lang="en-AU" sz="14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400" dirty="0">
                    <a:effectLst/>
                    <a:latin typeface="Arial" panose="020B0604020202020204" pitchFamily="34" charset="0"/>
                    <a:ea typeface="Times New Roman" panose="02020603050405020304" pitchFamily="18" charset="0"/>
                    <a:cs typeface="Times New Roman" panose="02020603050405020304" pitchFamily="18" charset="0"/>
                  </a:rPr>
                  <a:t>Weekly: </a:t>
                </a:r>
                <a14:m>
                  <m:oMath xmlns:m="http://schemas.openxmlformats.org/officeDocument/2006/math">
                    <m:r>
                      <a:rPr lang="en-AU" sz="1400" i="1">
                        <a:effectLst/>
                        <a:latin typeface="Cambria Math" panose="02040503050406030204" pitchFamily="18" charset="0"/>
                        <a:ea typeface="Times New Roman" panose="02020603050405020304" pitchFamily="18" charset="0"/>
                        <a:cs typeface="Times New Roman" panose="02020603050405020304" pitchFamily="18" charset="0"/>
                      </a:rPr>
                      <m:t>4×42.70×35×1.175=5978×1.175=$7024.15</m:t>
                    </m:r>
                  </m:oMath>
                </a14:m>
                <a:endParaRPr lang="en-AU" sz="1400" dirty="0">
                  <a:effectLst/>
                  <a:latin typeface="Arial" panose="020B0604020202020204" pitchFamily="34" charset="0"/>
                  <a:ea typeface="Times New Roman" panose="02020603050405020304" pitchFamily="18" charset="0"/>
                  <a:cs typeface="Times New Roman" panose="02020603050405020304" pitchFamily="18" charset="0"/>
                </a:endParaRPr>
              </a:p>
              <a:p>
                <a:pPr algn="ctr">
                  <a:spcAft>
                    <a:spcPts val="600"/>
                  </a:spcAft>
                </a:pPr>
                <a:r>
                  <a:rPr lang="en-AU" sz="1100" b="1" dirty="0">
                    <a:effectLst/>
                    <a:latin typeface="Arial" panose="020B0604020202020204" pitchFamily="34" charset="0"/>
                    <a:ea typeface="Times New Roman" panose="02020603050405020304" pitchFamily="18" charset="0"/>
                    <a:cs typeface="Times New Roman" panose="02020603050405020304" pitchFamily="18" charset="0"/>
                  </a:rPr>
                  <a:t>Specific behaviours</a:t>
                </a:r>
                <a:endParaRPr lang="en-AU" sz="1100" dirty="0">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60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calculates 4 </a:t>
                </a:r>
                <a:r>
                  <a:rPr lang="en-AU" sz="1100" dirty="0" err="1">
                    <a:effectLst/>
                    <a:latin typeface="Arial" panose="020B0604020202020204" pitchFamily="34" charset="0"/>
                    <a:ea typeface="Times New Roman" panose="02020603050405020304" pitchFamily="18" charset="0"/>
                    <a:cs typeface="Times New Roman" panose="02020603050405020304" pitchFamily="18" charset="0"/>
                  </a:rPr>
                  <a:t>wks</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at base rate</a:t>
                </a:r>
              </a:p>
              <a:p>
                <a:pPr>
                  <a:spcAft>
                    <a:spcPts val="0"/>
                  </a:spcAft>
                </a:pPr>
                <a:r>
                  <a:rPr lang="en-AU" sz="11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AU" sz="1100" dirty="0">
                    <a:effectLst/>
                    <a:latin typeface="Arial" panose="020B0604020202020204" pitchFamily="34" charset="0"/>
                    <a:ea typeface="Times New Roman" panose="02020603050405020304" pitchFamily="18" charset="0"/>
                    <a:cs typeface="Times New Roman" panose="02020603050405020304" pitchFamily="18" charset="0"/>
                  </a:rPr>
                  <a:t> increases by 17.5%</a:t>
                </a:r>
              </a:p>
            </p:txBody>
          </p:sp>
        </mc:Choice>
        <mc:Fallback>
          <p:sp>
            <p:nvSpPr>
              <p:cNvPr id="6" name="Text Box 22">
                <a:extLst>
                  <a:ext uri="{FF2B5EF4-FFF2-40B4-BE49-F238E27FC236}">
                    <a16:creationId xmlns:a16="http://schemas.microsoft.com/office/drawing/2014/main" id="{52D4AC65-56E9-4D2B-ABD3-7B97A9753E78}"/>
                  </a:ext>
                </a:extLst>
              </p:cNvPr>
              <p:cNvSpPr txBox="1">
                <a:spLocks noRot="1" noChangeAspect="1" noMove="1" noResize="1" noEditPoints="1" noAdjustHandles="1" noChangeArrowheads="1" noChangeShapeType="1" noTextEdit="1"/>
              </p:cNvSpPr>
              <p:nvPr/>
            </p:nvSpPr>
            <p:spPr>
              <a:xfrm>
                <a:off x="3668047" y="5230368"/>
                <a:ext cx="4922961" cy="1371600"/>
              </a:xfrm>
              <a:prstGeom prst="rect">
                <a:avLst/>
              </a:prstGeom>
              <a:blipFill>
                <a:blip r:embed="rId3"/>
                <a:stretch>
                  <a:fillRect l="-2228" t="-3982"/>
                </a:stretch>
              </a:blipFill>
              <a:ln w="6350">
                <a:solidFill>
                  <a:sysClr val="window" lastClr="FFFFFF"/>
                </a:solidFill>
              </a:ln>
            </p:spPr>
            <p:txBody>
              <a:bodyPr/>
              <a:lstStyle/>
              <a:p>
                <a:r>
                  <a:rPr lang="en-AU">
                    <a:noFill/>
                  </a:rPr>
                  <a:t> </a:t>
                </a:r>
              </a:p>
            </p:txBody>
          </p:sp>
        </mc:Fallback>
      </mc:AlternateContent>
    </p:spTree>
    <p:extLst>
      <p:ext uri="{BB962C8B-B14F-4D97-AF65-F5344CB8AC3E}">
        <p14:creationId xmlns:p14="http://schemas.microsoft.com/office/powerpoint/2010/main" val="3203352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2C95-9019-45B2-B7A0-245448DB2019}"/>
              </a:ext>
            </a:extLst>
          </p:cNvPr>
          <p:cNvSpPr>
            <a:spLocks noGrp="1"/>
          </p:cNvSpPr>
          <p:nvPr>
            <p:ph type="title"/>
          </p:nvPr>
        </p:nvSpPr>
        <p:spPr>
          <a:xfrm>
            <a:off x="228600" y="194186"/>
            <a:ext cx="9929446" cy="755383"/>
          </a:xfrm>
        </p:spPr>
        <p:txBody>
          <a:bodyPr/>
          <a:lstStyle/>
          <a:p>
            <a:r>
              <a:rPr lang="en-AU" dirty="0"/>
              <a:t>Calculator Assumed Q2</a:t>
            </a:r>
          </a:p>
        </p:txBody>
      </p:sp>
      <p:sp>
        <p:nvSpPr>
          <p:cNvPr id="3" name="Content Placeholder 2">
            <a:extLst>
              <a:ext uri="{FF2B5EF4-FFF2-40B4-BE49-F238E27FC236}">
                <a16:creationId xmlns:a16="http://schemas.microsoft.com/office/drawing/2014/main" id="{AA3134BD-4774-46CE-A690-FA77DD72D1AC}"/>
              </a:ext>
            </a:extLst>
          </p:cNvPr>
          <p:cNvSpPr>
            <a:spLocks noGrp="1"/>
          </p:cNvSpPr>
          <p:nvPr>
            <p:ph idx="1"/>
          </p:nvPr>
        </p:nvSpPr>
        <p:spPr>
          <a:xfrm>
            <a:off x="404446" y="949569"/>
            <a:ext cx="11558954" cy="5085471"/>
          </a:xfrm>
        </p:spPr>
        <p:txBody>
          <a:bodyPr>
            <a:normAutofit/>
          </a:bodyPr>
          <a:lstStyle/>
          <a:p>
            <a:pPr marL="0" indent="0">
              <a:buNone/>
            </a:pPr>
            <a:r>
              <a:rPr lang="en-US" b="1" dirty="0"/>
              <a:t>Question 10										(6 marks)</a:t>
            </a:r>
            <a:endParaRPr lang="en-AU" b="1" dirty="0"/>
          </a:p>
          <a:p>
            <a:pPr marL="0" indent="0">
              <a:buNone/>
            </a:pPr>
            <a:r>
              <a:rPr lang="en-AU" dirty="0"/>
              <a:t>A semi-circular grassed area has a radius of 45 m.</a:t>
            </a:r>
          </a:p>
          <a:p>
            <a:pPr marL="0" indent="0">
              <a:buNone/>
            </a:pPr>
            <a:r>
              <a:rPr lang="en-AU" dirty="0"/>
              <a:t>(a) A fence is to be installed around the edge of the area at a cost of $85 per metre. Calculate the cost of fencing to the nearest hundred dollars.						(3 marks)</a:t>
            </a:r>
          </a:p>
          <a:p>
            <a:pPr marL="0" indent="0">
              <a:buNone/>
            </a:pPr>
            <a:r>
              <a:rPr lang="en-AU" dirty="0"/>
              <a:t> </a:t>
            </a:r>
          </a:p>
          <a:p>
            <a:pPr marL="0" indent="0">
              <a:buNone/>
            </a:pPr>
            <a:endParaRPr lang="en-AU" dirty="0"/>
          </a:p>
          <a:p>
            <a:pPr marL="0" indent="0">
              <a:buNone/>
            </a:pPr>
            <a:endParaRPr lang="en-AU" dirty="0"/>
          </a:p>
          <a:p>
            <a:pPr marL="0" indent="0">
              <a:buNone/>
            </a:pPr>
            <a:r>
              <a:rPr lang="en-AU" dirty="0"/>
              <a:t>(b) A decorative building is to be built in the middle of the grassed area with a </a:t>
            </a:r>
            <a:r>
              <a:rPr lang="en-AU" b="1" u="sng" dirty="0"/>
              <a:t>hemispherical</a:t>
            </a:r>
            <a:r>
              <a:rPr lang="en-AU" dirty="0"/>
              <a:t> glass roof. The cost of the building is $17 800 plus $235 per square metre for the glass used in the hemispherical roof. If the radius of the hemisphere is 4.5 m, calculate the total cost of the building to the nearest hundred dollars.								(3 marks)</a:t>
            </a:r>
          </a:p>
          <a:p>
            <a:pPr marL="0" indent="0">
              <a:buNone/>
            </a:pPr>
            <a:r>
              <a:rPr lang="en-AU" dirty="0"/>
              <a:t> </a:t>
            </a:r>
          </a:p>
          <a:p>
            <a:pPr marL="0" indent="0">
              <a:buNone/>
            </a:pPr>
            <a:endParaRPr lang="en-AU" dirty="0"/>
          </a:p>
        </p:txBody>
      </p:sp>
    </p:spTree>
    <p:extLst>
      <p:ext uri="{BB962C8B-B14F-4D97-AF65-F5344CB8AC3E}">
        <p14:creationId xmlns:p14="http://schemas.microsoft.com/office/powerpoint/2010/main" val="1270691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28</TotalTime>
  <Words>392</Words>
  <Application>Microsoft Office PowerPoint</Application>
  <PresentationFormat>Widescreen</PresentationFormat>
  <Paragraphs>303</Paragraphs>
  <Slides>10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vt:lpstr>
      <vt:lpstr>Calibri</vt:lpstr>
      <vt:lpstr>Cambria Math</vt:lpstr>
      <vt:lpstr>Century Gothic</vt:lpstr>
      <vt:lpstr>Garamond</vt:lpstr>
      <vt:lpstr>Times New Roman</vt:lpstr>
      <vt:lpstr>Wingdings</vt:lpstr>
      <vt:lpstr>Savon</vt:lpstr>
      <vt:lpstr>FXDraw.Graphic</vt:lpstr>
      <vt:lpstr>Exam Practice</vt:lpstr>
      <vt:lpstr>Calculator Free Q1</vt:lpstr>
      <vt:lpstr>PowerPoint Presentation</vt:lpstr>
      <vt:lpstr>Calculator Free Q2</vt:lpstr>
      <vt:lpstr>Calculator Free Q2</vt:lpstr>
      <vt:lpstr>Calculator Free Q2</vt:lpstr>
      <vt:lpstr>Calculator Assumed Q1</vt:lpstr>
      <vt:lpstr>Calculator Assumed Q1</vt:lpstr>
      <vt:lpstr>Calculator Assumed Q2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Practice</dc:title>
  <dc:creator>LATHAM Alexandria [Baldivis Secondary College]</dc:creator>
  <cp:lastModifiedBy>LATHAM Alexandria [Baldivis Secondary College]</cp:lastModifiedBy>
  <cp:revision>5</cp:revision>
  <dcterms:created xsi:type="dcterms:W3CDTF">2018-09-09T02:34:36Z</dcterms:created>
  <dcterms:modified xsi:type="dcterms:W3CDTF">2018-09-09T03:03:34Z</dcterms:modified>
</cp:coreProperties>
</file>