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notesSlides/notesSlide8.xml" ContentType="application/vnd.openxmlformats-officedocument.presentationml.notesSlide+xml"/>
  <Override PartName="/ppt/embeddings/oleObject2.bin" ContentType="application/vnd.openxmlformats-officedocument.oleObject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notesSlides/notesSlide10.xml" ContentType="application/vnd.openxmlformats-officedocument.presentationml.notesSlide+xml"/>
  <Override PartName="/ppt/embeddings/oleObject4.bin" ContentType="application/vnd.openxmlformats-officedocument.oleObject"/>
  <Override PartName="/ppt/notesSlides/notesSlide11.xml" ContentType="application/vnd.openxmlformats-officedocument.presentationml.notesSlide+xml"/>
  <Override PartName="/ppt/embeddings/oleObject5.bin" ContentType="application/vnd.openxmlformats-officedocument.oleObject"/>
  <Override PartName="/ppt/notesSlides/notesSlide12.xml" ContentType="application/vnd.openxmlformats-officedocument.presentationml.notesSlide+xml"/>
  <Override PartName="/ppt/embeddings/oleObject6.bin" ContentType="application/vnd.openxmlformats-officedocument.oleObject"/>
  <Override PartName="/ppt/notesSlides/notesSlide13.xml" ContentType="application/vnd.openxmlformats-officedocument.presentationml.notesSlide+xml"/>
  <Override PartName="/ppt/tags/tag3.xml" ContentType="application/vnd.openxmlformats-officedocument.presentationml.tags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19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20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30"/>
  </p:notesMasterIdLst>
  <p:handoutMasterIdLst>
    <p:handoutMasterId r:id="rId31"/>
  </p:handoutMasterIdLst>
  <p:sldIdLst>
    <p:sldId id="256" r:id="rId2"/>
    <p:sldId id="327" r:id="rId3"/>
    <p:sldId id="328" r:id="rId4"/>
    <p:sldId id="329" r:id="rId5"/>
    <p:sldId id="260" r:id="rId6"/>
    <p:sldId id="319" r:id="rId7"/>
    <p:sldId id="31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23" r:id="rId18"/>
    <p:sldId id="324" r:id="rId19"/>
    <p:sldId id="268" r:id="rId20"/>
    <p:sldId id="269" r:id="rId21"/>
    <p:sldId id="325" r:id="rId22"/>
    <p:sldId id="279" r:id="rId23"/>
    <p:sldId id="280" r:id="rId24"/>
    <p:sldId id="281" r:id="rId25"/>
    <p:sldId id="282" r:id="rId26"/>
    <p:sldId id="283" r:id="rId27"/>
    <p:sldId id="284" r:id="rId28"/>
    <p:sldId id="326" r:id="rId29"/>
  </p:sldIdLst>
  <p:sldSz cx="9144000" cy="6858000" type="screen4x3"/>
  <p:notesSz cx="6854825" cy="9083675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Century" pitchFamily="18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Century" pitchFamily="18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Century" pitchFamily="18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Century" pitchFamily="18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Century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entury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entury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entury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entury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000000"/>
    <a:srgbClr val="E0E4B6"/>
    <a:srgbClr val="E0CFB6"/>
    <a:srgbClr val="CFC3B1"/>
    <a:srgbClr val="C2BEBE"/>
    <a:srgbClr val="FF9999"/>
    <a:srgbClr val="869E22"/>
    <a:srgbClr val="E7DDA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30" autoAdjust="0"/>
    <p:restoredTop sz="90385" autoAdjust="0"/>
  </p:normalViewPr>
  <p:slideViewPr>
    <p:cSldViewPr>
      <p:cViewPr>
        <p:scale>
          <a:sx n="80" d="100"/>
          <a:sy n="80" d="100"/>
        </p:scale>
        <p:origin x="-1656" y="-288"/>
      </p:cViewPr>
      <p:guideLst>
        <p:guide orient="horz" pos="96"/>
        <p:guide pos="1095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1134" y="-96"/>
      </p:cViewPr>
      <p:guideLst>
        <p:guide orient="horz" pos="2861"/>
        <p:guide pos="215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4" Type="http://schemas.openxmlformats.org/officeDocument/2006/relationships/image" Target="../media/image19.wmf"/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 Narrow" pitchFamily="34" charset="0"/>
              </a:defRPr>
            </a:lvl1pPr>
          </a:lstStyle>
          <a:p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 Narrow" pitchFamily="34" charset="0"/>
              </a:defRPr>
            </a:lvl1pPr>
          </a:lstStyle>
          <a:p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8063"/>
            <a:ext cx="29702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 Narrow" pitchFamily="34" charset="0"/>
              </a:defRPr>
            </a:lvl1pPr>
          </a:lstStyle>
          <a:p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628063"/>
            <a:ext cx="29702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 Narrow" pitchFamily="34" charset="0"/>
              </a:defRPr>
            </a:lvl1pPr>
          </a:lstStyle>
          <a:p>
            <a:fld id="{044F207A-36A5-4CA3-A0F4-5A6B407C3E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76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 Narrow" pitchFamily="34" charset="0"/>
              </a:defRPr>
            </a:lvl1pPr>
          </a:lstStyle>
          <a:p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 Narrow" pitchFamily="34" charset="0"/>
              </a:defRPr>
            </a:lvl1pPr>
          </a:lstStyle>
          <a:p>
            <a:endParaRPr lang="en-US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681038"/>
            <a:ext cx="4541837" cy="3406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14825"/>
            <a:ext cx="5483225" cy="408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8063"/>
            <a:ext cx="29702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 Narrow" pitchFamily="34" charset="0"/>
              </a:defRPr>
            </a:lvl1pPr>
          </a:lstStyle>
          <a:p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28063"/>
            <a:ext cx="29702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 Narrow" pitchFamily="34" charset="0"/>
              </a:defRPr>
            </a:lvl1pPr>
          </a:lstStyle>
          <a:p>
            <a:fld id="{437BB2EA-7B77-405F-9515-F82D0E856B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06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0605CA-0391-4F19-9F21-D5A887C58D91}" type="slidenum">
              <a:rPr lang="en-US"/>
              <a:pPr/>
              <a:t>1</a:t>
            </a:fld>
            <a:endParaRPr lang="en-US"/>
          </a:p>
        </p:txBody>
      </p:sp>
      <p:sp>
        <p:nvSpPr>
          <p:cNvPr id="66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04063-21AA-4956-97F3-D4CCC324726C}" type="slidenum">
              <a:rPr lang="en-GB">
                <a:solidFill>
                  <a:prstClr val="black"/>
                </a:solidFill>
              </a:rPr>
              <a:pPr/>
              <a:t>13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1DE47-DA70-4B23-84E9-F70C78E78C7C}" type="slidenum">
              <a:rPr lang="en-GB">
                <a:solidFill>
                  <a:prstClr val="black"/>
                </a:solidFill>
              </a:rPr>
              <a:pPr/>
              <a:t>14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515368-346F-409F-B2EA-909EE5B4D390}" type="slidenum">
              <a:rPr lang="en-GB">
                <a:solidFill>
                  <a:prstClr val="black"/>
                </a:solidFill>
              </a:rPr>
              <a:pPr/>
              <a:t>15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9978" indent="-28460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8428" indent="-2276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3799" indent="-2276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9170" indent="-2276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04542" indent="-2276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59913" indent="-2276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15284" indent="-2276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70655" indent="-2276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771D3B-6AC3-4957-AD7F-8C60FF2FAACD}" type="slidenum">
              <a:rPr lang="en-US" smtClean="0"/>
              <a:pPr eaLnBrk="1" hangingPunct="1"/>
              <a:t>16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7EBBD-EF9F-4750-A938-A48A3F33CBAF}" type="slidenum">
              <a:rPr lang="en-GB"/>
              <a:pPr/>
              <a:t>18</a:t>
            </a:fld>
            <a:endParaRPr lang="en-GB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472E02-69D9-4E15-808B-771C7BB1A6AF}" type="slidenum">
              <a:rPr lang="en-US"/>
              <a:pPr/>
              <a:t>19</a:t>
            </a:fld>
            <a:endParaRPr lang="en-US"/>
          </a:p>
        </p:txBody>
      </p:sp>
      <p:sp>
        <p:nvSpPr>
          <p:cNvPr id="68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9C1F0F-CCE6-4664-9D11-E0F1EDCE366A}" type="slidenum">
              <a:rPr lang="en-US"/>
              <a:pPr/>
              <a:t>20</a:t>
            </a:fld>
            <a:endParaRPr lang="en-US"/>
          </a:p>
        </p:txBody>
      </p:sp>
      <p:sp>
        <p:nvSpPr>
          <p:cNvPr id="69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7EBBD-EF9F-4750-A938-A48A3F33CBAF}" type="slidenum">
              <a:rPr lang="en-GB"/>
              <a:pPr/>
              <a:t>21</a:t>
            </a:fld>
            <a:endParaRPr lang="en-GB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D7439E-9C04-463F-A173-00F76314B80C}" type="slidenum">
              <a:rPr lang="en-US"/>
              <a:pPr/>
              <a:t>22</a:t>
            </a:fld>
            <a:endParaRPr lang="en-US"/>
          </a:p>
        </p:txBody>
      </p:sp>
      <p:sp>
        <p:nvSpPr>
          <p:cNvPr id="71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14825"/>
            <a:ext cx="5026025" cy="40878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AE58A3-BB23-4E39-A200-74FB0F082D92}" type="slidenum">
              <a:rPr lang="en-US"/>
              <a:pPr/>
              <a:t>23</a:t>
            </a:fld>
            <a:endParaRPr lang="en-US"/>
          </a:p>
        </p:txBody>
      </p:sp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14825"/>
            <a:ext cx="5026025" cy="40878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9978" indent="-28460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8428" indent="-2276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3799" indent="-2276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9170" indent="-2276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04542" indent="-2276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59913" indent="-2276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15284" indent="-2276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70655" indent="-2276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59376D7-08B6-4BEC-BB97-95E7ADB61DDD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8C3FCB-D8E1-4FC1-92BF-B36020A8ABCE}" type="slidenum">
              <a:rPr lang="en-US"/>
              <a:pPr/>
              <a:t>24</a:t>
            </a:fld>
            <a:endParaRPr lang="en-US"/>
          </a:p>
        </p:txBody>
      </p:sp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681038"/>
            <a:ext cx="4541838" cy="3406775"/>
          </a:xfrm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14825"/>
            <a:ext cx="5026025" cy="40878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BCFEB2-EB45-48E0-BC81-B6AB46FFE885}" type="slidenum">
              <a:rPr lang="en-US"/>
              <a:pPr/>
              <a:t>25</a:t>
            </a:fld>
            <a:endParaRPr lang="en-US"/>
          </a:p>
        </p:txBody>
      </p:sp>
      <p:sp>
        <p:nvSpPr>
          <p:cNvPr id="71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AB0E9-4C3A-4D04-92C5-E14DF5FAB5F6}" type="slidenum">
              <a:rPr lang="en-US"/>
              <a:pPr/>
              <a:t>26</a:t>
            </a:fld>
            <a:endParaRPr lang="en-US"/>
          </a:p>
        </p:txBody>
      </p:sp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8F721B-2D7F-473C-9827-683F597CAD42}" type="slidenum">
              <a:rPr lang="en-US"/>
              <a:pPr/>
              <a:t>27</a:t>
            </a:fld>
            <a:endParaRPr lang="en-US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7EBBD-EF9F-4750-A938-A48A3F33CBAF}" type="slidenum">
              <a:rPr lang="en-GB"/>
              <a:pPr/>
              <a:t>28</a:t>
            </a:fld>
            <a:endParaRPr lang="en-GB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39978" indent="-284607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38428" indent="-227686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3799" indent="-227686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49170" indent="-227686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04542" indent="-2276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59913" indent="-2276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15284" indent="-2276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70655" indent="-2276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BF4C2E-D813-4FFB-B342-70CE7170BB05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1A745-55F9-4203-8617-0DF8B64F758E}" type="slidenum">
              <a:rPr lang="en-US"/>
              <a:pPr/>
              <a:t>5</a:t>
            </a:fld>
            <a:endParaRPr lang="en-US"/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21E4A7-1C2A-4E45-8124-007198F56E59}" type="slidenum">
              <a:rPr lang="en-GB">
                <a:solidFill>
                  <a:prstClr val="black"/>
                </a:solidFill>
              </a:rPr>
              <a:pPr/>
              <a:t>8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22AF1A-FF71-4F4B-A098-F8D2E0C3795A}" type="slidenum">
              <a:rPr lang="en-GB">
                <a:solidFill>
                  <a:prstClr val="black"/>
                </a:solidFill>
              </a:rPr>
              <a:pPr/>
              <a:t>9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4FCF8A-EEFA-42FF-926F-F3A6246E50C9}" type="slidenum">
              <a:rPr lang="en-GB">
                <a:solidFill>
                  <a:prstClr val="black"/>
                </a:solidFill>
              </a:rPr>
              <a:pPr/>
              <a:t>10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A79B3B-A80D-422F-AB85-1CC2978DF72A}" type="slidenum">
              <a:rPr lang="en-GB">
                <a:solidFill>
                  <a:prstClr val="black"/>
                </a:solidFill>
              </a:rPr>
              <a:pPr/>
              <a:t>11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28F6E2-6323-48B3-98BD-D127806A293D}" type="slidenum">
              <a:rPr lang="en-GB">
                <a:solidFill>
                  <a:prstClr val="black"/>
                </a:solidFill>
              </a:rPr>
              <a:pPr/>
              <a:t>12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92" name="Rectangle 8"/>
          <p:cNvSpPr>
            <a:spLocks noChangeArrowheads="1"/>
          </p:cNvSpPr>
          <p:nvPr/>
        </p:nvSpPr>
        <p:spPr bwMode="auto">
          <a:xfrm>
            <a:off x="0" y="6229350"/>
            <a:ext cx="9144000" cy="95250"/>
          </a:xfrm>
          <a:prstGeom prst="rect">
            <a:avLst/>
          </a:prstGeom>
          <a:solidFill>
            <a:srgbClr val="869E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B5D335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54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49186" name="Rectangle 2"/>
          <p:cNvSpPr>
            <a:spLocks noChangeArrowheads="1"/>
          </p:cNvSpPr>
          <p:nvPr/>
        </p:nvSpPr>
        <p:spPr bwMode="auto">
          <a:xfrm>
            <a:off x="0" y="6324600"/>
            <a:ext cx="9144000" cy="152400"/>
          </a:xfrm>
          <a:prstGeom prst="rect">
            <a:avLst/>
          </a:prstGeom>
          <a:gradFill rotWithShape="1">
            <a:gsLst>
              <a:gs pos="0">
                <a:srgbClr val="242985"/>
              </a:gs>
              <a:gs pos="100000">
                <a:srgbClr val="242985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54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49187" name="Line 3"/>
          <p:cNvSpPr>
            <a:spLocks noChangeShapeType="1"/>
          </p:cNvSpPr>
          <p:nvPr/>
        </p:nvSpPr>
        <p:spPr bwMode="auto">
          <a:xfrm>
            <a:off x="0" y="6324600"/>
            <a:ext cx="9144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AU"/>
          </a:p>
        </p:txBody>
      </p:sp>
      <p:sp>
        <p:nvSpPr>
          <p:cNvPr id="349190" name="Rectangle 6"/>
          <p:cNvSpPr>
            <a:spLocks noChangeArrowheads="1"/>
          </p:cNvSpPr>
          <p:nvPr/>
        </p:nvSpPr>
        <p:spPr bwMode="auto">
          <a:xfrm>
            <a:off x="0" y="198438"/>
            <a:ext cx="9144000" cy="258762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54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49191" name="Line 7"/>
          <p:cNvSpPr>
            <a:spLocks noChangeShapeType="1"/>
          </p:cNvSpPr>
          <p:nvPr/>
        </p:nvSpPr>
        <p:spPr bwMode="auto">
          <a:xfrm>
            <a:off x="0" y="173038"/>
            <a:ext cx="91440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AU"/>
          </a:p>
        </p:txBody>
      </p:sp>
      <p:sp>
        <p:nvSpPr>
          <p:cNvPr id="349194" name="Rectangle 10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rotWithShape="1">
            <a:gsLst>
              <a:gs pos="0">
                <a:srgbClr val="E11521"/>
              </a:gs>
              <a:gs pos="100000">
                <a:srgbClr val="E11521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54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AU"/>
          </a:p>
        </p:txBody>
      </p:sp>
      <p:sp>
        <p:nvSpPr>
          <p:cNvPr id="349197" name="Line 13"/>
          <p:cNvSpPr>
            <a:spLocks noChangeShapeType="1"/>
          </p:cNvSpPr>
          <p:nvPr/>
        </p:nvSpPr>
        <p:spPr bwMode="auto">
          <a:xfrm>
            <a:off x="0" y="0"/>
            <a:ext cx="9144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AU"/>
          </a:p>
        </p:txBody>
      </p:sp>
      <p:sp>
        <p:nvSpPr>
          <p:cNvPr id="349198" name="Rectangle 14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1">
            <a:gsLst>
              <a:gs pos="0">
                <a:srgbClr val="D91A21">
                  <a:alpha val="80000"/>
                </a:srgb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54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49199" name="Line 15"/>
          <p:cNvSpPr>
            <a:spLocks noChangeShapeType="1"/>
          </p:cNvSpPr>
          <p:nvPr/>
        </p:nvSpPr>
        <p:spPr bwMode="auto">
          <a:xfrm>
            <a:off x="0" y="477838"/>
            <a:ext cx="91440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AU"/>
          </a:p>
        </p:txBody>
      </p:sp>
      <p:sp>
        <p:nvSpPr>
          <p:cNvPr id="349200" name="Rectangle 16"/>
          <p:cNvSpPr>
            <a:spLocks noChangeArrowheads="1"/>
          </p:cNvSpPr>
          <p:nvPr/>
        </p:nvSpPr>
        <p:spPr bwMode="auto">
          <a:xfrm>
            <a:off x="0" y="6443663"/>
            <a:ext cx="9144000" cy="95250"/>
          </a:xfrm>
          <a:prstGeom prst="rect">
            <a:avLst/>
          </a:prstGeom>
          <a:gradFill rotWithShape="1">
            <a:gsLst>
              <a:gs pos="0">
                <a:srgbClr val="FBE136">
                  <a:alpha val="80000"/>
                </a:srgbClr>
              </a:gs>
              <a:gs pos="100000">
                <a:srgbClr val="FBE136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54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49201" name="Line 17"/>
          <p:cNvSpPr>
            <a:spLocks noChangeShapeType="1"/>
          </p:cNvSpPr>
          <p:nvPr/>
        </p:nvSpPr>
        <p:spPr bwMode="auto">
          <a:xfrm>
            <a:off x="0" y="6451600"/>
            <a:ext cx="91440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AU"/>
          </a:p>
        </p:txBody>
      </p:sp>
      <p:sp>
        <p:nvSpPr>
          <p:cNvPr id="349202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178175"/>
            <a:ext cx="7772400" cy="147002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49203" name="Rectangle 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1371600"/>
            <a:ext cx="3505200" cy="1447800"/>
          </a:xfrm>
        </p:spPr>
        <p:txBody>
          <a:bodyPr/>
          <a:lstStyle>
            <a:lvl1pPr algn="ctr">
              <a:defRPr b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49208" name="Line 24"/>
          <p:cNvSpPr>
            <a:spLocks noChangeShapeType="1"/>
          </p:cNvSpPr>
          <p:nvPr userDrawn="1"/>
        </p:nvSpPr>
        <p:spPr bwMode="auto">
          <a:xfrm>
            <a:off x="0" y="6219825"/>
            <a:ext cx="9144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769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286000" cy="175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6200"/>
            <a:ext cx="6705600" cy="175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1593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39375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2496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477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67200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45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24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913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502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2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344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224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1">
            <a:gsLst>
              <a:gs pos="0">
                <a:srgbClr val="E11521">
                  <a:gamma/>
                  <a:shade val="46275"/>
                  <a:invGamma/>
                </a:srgbClr>
              </a:gs>
              <a:gs pos="100000">
                <a:srgbClr val="E1152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54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8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                                         </a:t>
            </a:r>
          </a:p>
          <a:p>
            <a:pPr lvl="4"/>
            <a:endParaRPr lang="en-US" smtClean="0"/>
          </a:p>
        </p:txBody>
      </p:sp>
      <p:sp>
        <p:nvSpPr>
          <p:cNvPr id="348164" name="Line 4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AU"/>
          </a:p>
        </p:txBody>
      </p:sp>
      <p:sp>
        <p:nvSpPr>
          <p:cNvPr id="348165" name="Line 5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AU"/>
          </a:p>
        </p:txBody>
      </p:sp>
      <p:sp>
        <p:nvSpPr>
          <p:cNvPr id="348166" name="Rectangle 6"/>
          <p:cNvSpPr>
            <a:spLocks noChangeArrowheads="1"/>
          </p:cNvSpPr>
          <p:nvPr/>
        </p:nvSpPr>
        <p:spPr bwMode="auto">
          <a:xfrm>
            <a:off x="0" y="6572250"/>
            <a:ext cx="91440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115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ctr">
              <a:spcBef>
                <a:spcPct val="0"/>
              </a:spcBef>
            </a:pPr>
            <a:r>
              <a:rPr lang="en-US" sz="1400" b="1"/>
              <a:t>Larson &amp; Farber, </a:t>
            </a:r>
            <a:r>
              <a:rPr lang="en-US" sz="1400" b="1" i="1"/>
              <a:t>Elementary Statistics: Picturing the World</a:t>
            </a:r>
            <a:r>
              <a:rPr lang="en-US" sz="1400" b="1"/>
              <a:t>, 3e</a:t>
            </a:r>
          </a:p>
        </p:txBody>
      </p:sp>
      <p:sp>
        <p:nvSpPr>
          <p:cNvPr id="348167" name="Text Box 7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168" name="Rectangle 8"/>
          <p:cNvSpPr>
            <a:spLocks noChangeArrowheads="1"/>
          </p:cNvSpPr>
          <p:nvPr/>
        </p:nvSpPr>
        <p:spPr bwMode="auto">
          <a:xfrm>
            <a:off x="0" y="1066800"/>
            <a:ext cx="9144000" cy="76200"/>
          </a:xfrm>
          <a:prstGeom prst="rect">
            <a:avLst/>
          </a:prstGeom>
          <a:gradFill rotWithShape="1">
            <a:gsLst>
              <a:gs pos="0">
                <a:srgbClr val="242985"/>
              </a:gs>
              <a:gs pos="100000">
                <a:srgbClr val="242985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54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48169" name="Text Box 9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4400"/>
          </a:p>
        </p:txBody>
      </p:sp>
      <p:sp>
        <p:nvSpPr>
          <p:cNvPr id="348170" name="Rectangle 10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gradFill rotWithShape="1">
            <a:gsLst>
              <a:gs pos="0">
                <a:srgbClr val="B5D335"/>
              </a:gs>
              <a:gs pos="100000">
                <a:srgbClr val="B5D335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54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48173" name="Text Box 13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8174" name="Line 14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AU"/>
          </a:p>
        </p:txBody>
      </p:sp>
      <p:sp>
        <p:nvSpPr>
          <p:cNvPr id="348177" name="Rectangle 17"/>
          <p:cNvSpPr>
            <a:spLocks noChangeArrowheads="1"/>
          </p:cNvSpPr>
          <p:nvPr/>
        </p:nvSpPr>
        <p:spPr bwMode="auto">
          <a:xfrm>
            <a:off x="0" y="0"/>
            <a:ext cx="9144000" cy="76200"/>
          </a:xfrm>
          <a:prstGeom prst="rect">
            <a:avLst/>
          </a:prstGeom>
          <a:solidFill>
            <a:schemeClr val="tx1">
              <a:alpha val="8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63500" dir="54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48178" name="Line 18"/>
          <p:cNvSpPr>
            <a:spLocks noChangeShapeType="1"/>
          </p:cNvSpPr>
          <p:nvPr/>
        </p:nvSpPr>
        <p:spPr bwMode="auto">
          <a:xfrm>
            <a:off x="0" y="1041400"/>
            <a:ext cx="91440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AU"/>
          </a:p>
        </p:txBody>
      </p:sp>
      <p:sp>
        <p:nvSpPr>
          <p:cNvPr id="348185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9144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186" name="Rectangle 26"/>
          <p:cNvSpPr>
            <a:spLocks noChangeArrowheads="1"/>
          </p:cNvSpPr>
          <p:nvPr userDrawn="1"/>
        </p:nvSpPr>
        <p:spPr bwMode="auto">
          <a:xfrm>
            <a:off x="8829675" y="6589713"/>
            <a:ext cx="374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ctr">
              <a:spcBef>
                <a:spcPct val="0"/>
              </a:spcBef>
            </a:pPr>
            <a:fld id="{846F940D-5F0C-442A-AAC7-351AF1C4319B}" type="slidenum">
              <a:rPr lang="en-US" sz="1400" b="1"/>
              <a:pPr fontAlgn="ctr">
                <a:spcBef>
                  <a:spcPct val="0"/>
                </a:spcBef>
              </a:pPr>
              <a:t>‹#›</a:t>
            </a:fld>
            <a:endParaRPr lang="en-US" sz="1400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entury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entury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entury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entury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entury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entury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entury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entury" pitchFamily="18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791325" indent="-66770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defRPr sz="2800">
          <a:solidFill>
            <a:schemeClr val="tx1"/>
          </a:solidFill>
          <a:latin typeface="Garamond" pitchFamily="18" charset="0"/>
        </a:defRPr>
      </a:lvl2pPr>
      <a:lvl3pPr marL="7072313" indent="-166688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Garamond" pitchFamily="18" charset="0"/>
        </a:defRPr>
      </a:lvl3pPr>
      <a:lvl4pPr marL="7415213" indent="-228600" algn="l" rtl="0" fontAlgn="base">
        <a:spcBef>
          <a:spcPct val="20000"/>
        </a:spcBef>
        <a:spcAft>
          <a:spcPct val="0"/>
        </a:spcAft>
        <a:buChar char="&gt;"/>
        <a:defRPr sz="2000">
          <a:solidFill>
            <a:schemeClr val="tx1"/>
          </a:solidFill>
          <a:latin typeface="Garamond" pitchFamily="18" charset="0"/>
        </a:defRPr>
      </a:lvl4pPr>
      <a:lvl5pPr marL="7529513" indent="60325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7986713" indent="60325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8443913" indent="60325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8901113" indent="60325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9358313" indent="60325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0.wmf"/><Relationship Id="rId1" Type="http://schemas.openxmlformats.org/officeDocument/2006/relationships/vmlDrawing" Target="../drawings/vmlDrawing7.vml"/><Relationship Id="rId2" Type="http://schemas.openxmlformats.org/officeDocument/2006/relationships/tags" Target="../tags/tag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classpad.com.au/cp2/index.php?me=BA4&amp;mn=470&amp;mt=Normal_Probability_Calculations&amp;my=awgngSed02c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13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4.w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5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7.wmf"/><Relationship Id="rId8" Type="http://schemas.openxmlformats.org/officeDocument/2006/relationships/oleObject" Target="../embeddings/oleObject15.bin"/><Relationship Id="rId9" Type="http://schemas.openxmlformats.org/officeDocument/2006/relationships/image" Target="../media/image18.wmf"/><Relationship Id="rId10" Type="http://schemas.openxmlformats.org/officeDocument/2006/relationships/oleObject" Target="../embeddings/oleObject16.bin"/><Relationship Id="rId11" Type="http://schemas.openxmlformats.org/officeDocument/2006/relationships/image" Target="../media/image19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classpad.com.au/cp2/index.php?me=BA4&amp;mn=081&amp;mt=Inverse_Normal_Probability_Calculations&amp;my=3VFcgs8Mp4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14600"/>
            <a:ext cx="9144000" cy="1470025"/>
          </a:xfrm>
          <a:noFill/>
          <a:ln/>
        </p:spPr>
        <p:txBody>
          <a:bodyPr/>
          <a:lstStyle/>
          <a:p>
            <a:r>
              <a:rPr lang="en-US" sz="7000"/>
              <a:t>Normal Probability Distributions</a:t>
            </a:r>
          </a:p>
        </p:txBody>
      </p:sp>
      <p:sp>
        <p:nvSpPr>
          <p:cNvPr id="662531" name="Rectangle 3"/>
          <p:cNvSpPr>
            <a:spLocks noChangeArrowheads="1"/>
          </p:cNvSpPr>
          <p:nvPr/>
        </p:nvSpPr>
        <p:spPr bwMode="auto">
          <a:xfrm>
            <a:off x="838200" y="3200400"/>
            <a:ext cx="8153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0"/>
              </a:spcBef>
            </a:pPr>
            <a:endParaRPr lang="en-US" sz="66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17623" cy="1431925"/>
          </a:xfrm>
        </p:spPr>
        <p:txBody>
          <a:bodyPr/>
          <a:lstStyle/>
          <a:p>
            <a:r>
              <a:rPr lang="en-GB" sz="3200" dirty="0"/>
              <a:t>As well as the mean the standard deviation (</a:t>
            </a:r>
            <a:r>
              <a:rPr lang="el-GR" sz="3200" dirty="0">
                <a:cs typeface="Arial" charset="0"/>
              </a:rPr>
              <a:t>σ</a:t>
            </a:r>
            <a:r>
              <a:rPr lang="en-GB" sz="3200" dirty="0">
                <a:cs typeface="Arial" charset="0"/>
              </a:rPr>
              <a:t>) </a:t>
            </a:r>
            <a:r>
              <a:rPr lang="en-GB" sz="3200" dirty="0"/>
              <a:t>must also be known.</a:t>
            </a:r>
          </a:p>
        </p:txBody>
      </p:sp>
      <p:graphicFrame>
        <p:nvGraphicFramePr>
          <p:cNvPr id="14576" name="Object 2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318090"/>
              </p:ext>
            </p:extLst>
          </p:nvPr>
        </p:nvGraphicFramePr>
        <p:xfrm>
          <a:off x="-73025" y="2667000"/>
          <a:ext cx="9217025" cy="401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16" name="Chart" r:id="rId4" imgW="9715500" imgH="4238549" progId="Excel.Chart.8">
                  <p:embed/>
                </p:oleObj>
              </mc:Choice>
              <mc:Fallback>
                <p:oleObj name="Chart" r:id="rId4" imgW="9715500" imgH="4238549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73025" y="2667000"/>
                        <a:ext cx="9217025" cy="401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77" name="Text Box 241"/>
          <p:cNvSpPr txBox="1">
            <a:spLocks noChangeArrowheads="1"/>
          </p:cNvSpPr>
          <p:nvPr/>
        </p:nvSpPr>
        <p:spPr bwMode="auto">
          <a:xfrm>
            <a:off x="76200" y="1447800"/>
            <a:ext cx="8991600" cy="95410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r>
              <a:rPr lang="en-GB" sz="2800" dirty="0">
                <a:latin typeface="Arial" charset="0"/>
              </a:rPr>
              <a:t>The X axis is divided up into deviations from the mean. Below the shaded area is one deviation from the mean.</a:t>
            </a:r>
          </a:p>
        </p:txBody>
      </p:sp>
    </p:spTree>
    <p:extLst>
      <p:ext uri="{BB962C8B-B14F-4D97-AF65-F5344CB8AC3E}">
        <p14:creationId xmlns:p14="http://schemas.microsoft.com/office/powerpoint/2010/main" val="138472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5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991600" cy="990600"/>
          </a:xfrm>
        </p:spPr>
        <p:txBody>
          <a:bodyPr/>
          <a:lstStyle/>
          <a:p>
            <a:r>
              <a:rPr lang="en-GB" sz="4000" dirty="0"/>
              <a:t>Two standard deviations from the mean</a:t>
            </a:r>
          </a:p>
        </p:txBody>
      </p:sp>
      <p:graphicFrame>
        <p:nvGraphicFramePr>
          <p:cNvPr id="18435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02129"/>
              </p:ext>
            </p:extLst>
          </p:nvPr>
        </p:nvGraphicFramePr>
        <p:xfrm>
          <a:off x="76200" y="2733142"/>
          <a:ext cx="8915400" cy="3896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540" name="Chart" r:id="rId4" imgW="9715500" imgH="4238549" progId="Excel.Chart.8">
                  <p:embed/>
                </p:oleObj>
              </mc:Choice>
              <mc:Fallback>
                <p:oleObj name="Chart" r:id="rId4" imgW="9715500" imgH="4238549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733142"/>
                        <a:ext cx="8915400" cy="38962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4684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990600"/>
          </a:xfrm>
        </p:spPr>
        <p:txBody>
          <a:bodyPr/>
          <a:lstStyle/>
          <a:p>
            <a:r>
              <a:rPr lang="en-GB" sz="4000" dirty="0"/>
              <a:t>Three standard deviations from the mean</a:t>
            </a:r>
          </a:p>
        </p:txBody>
      </p:sp>
      <p:graphicFrame>
        <p:nvGraphicFramePr>
          <p:cNvPr id="20483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427518"/>
              </p:ext>
            </p:extLst>
          </p:nvPr>
        </p:nvGraphicFramePr>
        <p:xfrm>
          <a:off x="152400" y="2743200"/>
          <a:ext cx="8892386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564" name="Chart" r:id="rId4" imgW="9715500" imgH="4238549" progId="Excel.Chart.8">
                  <p:embed/>
                </p:oleObj>
              </mc:Choice>
              <mc:Fallback>
                <p:oleObj name="Chart" r:id="rId4" imgW="9715500" imgH="4238549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743200"/>
                        <a:ext cx="8892386" cy="388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6037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60350"/>
            <a:ext cx="8915400" cy="1944688"/>
          </a:xfrm>
        </p:spPr>
        <p:txBody>
          <a:bodyPr/>
          <a:lstStyle/>
          <a:p>
            <a:r>
              <a:rPr lang="en-GB" dirty="0" smtClean="0"/>
              <a:t>The </a:t>
            </a:r>
            <a:r>
              <a:rPr lang="en-US" dirty="0" smtClean="0"/>
              <a:t>68%-95%-99.7% Rule</a:t>
            </a:r>
            <a:r>
              <a:rPr lang="en-GB" sz="3200" dirty="0"/>
              <a:t/>
            </a:r>
            <a:br>
              <a:rPr lang="en-GB" sz="3200" dirty="0"/>
            </a:br>
            <a:r>
              <a:rPr lang="en-GB" sz="3600" dirty="0"/>
              <a:t/>
            </a:r>
            <a:br>
              <a:rPr lang="en-GB" sz="3600" dirty="0"/>
            </a:br>
            <a:r>
              <a:rPr lang="en-GB" sz="3200" b="0" dirty="0"/>
              <a:t>68% of data will fall within 1</a:t>
            </a:r>
            <a:r>
              <a:rPr lang="el-GR" sz="3200" b="0" dirty="0">
                <a:cs typeface="Arial" charset="0"/>
              </a:rPr>
              <a:t>σ</a:t>
            </a:r>
            <a:r>
              <a:rPr lang="en-GB" sz="3200" b="0" dirty="0"/>
              <a:t> of the </a:t>
            </a:r>
            <a:r>
              <a:rPr lang="el-GR" sz="3200" b="0" dirty="0">
                <a:cs typeface="Arial" charset="0"/>
              </a:rPr>
              <a:t>μ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684213" y="3284538"/>
          <a:ext cx="7885112" cy="343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589" name="Chart" r:id="rId4" imgW="9715500" imgH="4238549" progId="Excel.Chart.8">
                  <p:embed/>
                </p:oleObj>
              </mc:Choice>
              <mc:Fallback>
                <p:oleObj name="Chart" r:id="rId4" imgW="9715500" imgH="4238549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284538"/>
                        <a:ext cx="7885112" cy="343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6" name="Group 38"/>
          <p:cNvGraphicFramePr>
            <a:graphicFrameLocks noGrp="1"/>
          </p:cNvGraphicFramePr>
          <p:nvPr/>
        </p:nvGraphicFramePr>
        <p:xfrm>
          <a:off x="1258888" y="2636838"/>
          <a:ext cx="6481762" cy="495300"/>
        </p:xfrm>
        <a:graphic>
          <a:graphicData uri="http://schemas.openxmlformats.org/drawingml/2006/table">
            <a:tbl>
              <a:tblPr/>
              <a:tblGrid>
                <a:gridCol w="442912"/>
                <a:gridCol w="446088"/>
                <a:gridCol w="442912"/>
                <a:gridCol w="442913"/>
                <a:gridCol w="444500"/>
                <a:gridCol w="444500"/>
                <a:gridCol w="442912"/>
                <a:gridCol w="446088"/>
                <a:gridCol w="1065212"/>
                <a:gridCol w="509588"/>
                <a:gridCol w="1354137"/>
              </a:tblGrid>
              <a:tr h="4953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&lt;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&lt;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=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0.683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=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68.3%</a:t>
                      </a:r>
                      <a:endParaRPr kumimoji="0" lang="en-GB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985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04800"/>
            <a:ext cx="8640763" cy="1431925"/>
          </a:xfrm>
        </p:spPr>
        <p:txBody>
          <a:bodyPr/>
          <a:lstStyle/>
          <a:p>
            <a:r>
              <a:rPr lang="en-GB" sz="3600"/>
              <a:t>95% of data fits within 2</a:t>
            </a:r>
            <a:r>
              <a:rPr lang="el-GR" sz="3600">
                <a:cs typeface="Arial" charset="0"/>
              </a:rPr>
              <a:t>σ</a:t>
            </a:r>
            <a:r>
              <a:rPr lang="en-GB" sz="3600">
                <a:cs typeface="Arial" charset="0"/>
              </a:rPr>
              <a:t> of the </a:t>
            </a:r>
            <a:r>
              <a:rPr lang="el-GR" sz="3600">
                <a:cs typeface="Arial" charset="0"/>
              </a:rPr>
              <a:t>μ</a:t>
            </a:r>
          </a:p>
        </p:txBody>
      </p:sp>
      <p:graphicFrame>
        <p:nvGraphicFramePr>
          <p:cNvPr id="2457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011238" y="1989138"/>
          <a:ext cx="7464425" cy="326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612" name="Chart" r:id="rId4" imgW="9715500" imgH="4238549" progId="Excel.Chart.8">
                  <p:embed/>
                </p:oleObj>
              </mc:Choice>
              <mc:Fallback>
                <p:oleObj name="Chart" r:id="rId4" imgW="9715500" imgH="4238549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1989138"/>
                        <a:ext cx="7464425" cy="326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1" name="Group 35"/>
          <p:cNvGraphicFramePr>
            <a:graphicFrameLocks noGrp="1"/>
          </p:cNvGraphicFramePr>
          <p:nvPr/>
        </p:nvGraphicFramePr>
        <p:xfrm>
          <a:off x="1042988" y="5589588"/>
          <a:ext cx="7488237" cy="762000"/>
        </p:xfrm>
        <a:graphic>
          <a:graphicData uri="http://schemas.openxmlformats.org/drawingml/2006/table">
            <a:tbl>
              <a:tblPr/>
              <a:tblGrid>
                <a:gridCol w="512762"/>
                <a:gridCol w="512763"/>
                <a:gridCol w="512762"/>
                <a:gridCol w="514350"/>
                <a:gridCol w="511175"/>
                <a:gridCol w="514350"/>
                <a:gridCol w="512763"/>
                <a:gridCol w="511175"/>
                <a:gridCol w="1231900"/>
                <a:gridCol w="590550"/>
                <a:gridCol w="1563687"/>
              </a:tblGrid>
              <a:tr h="762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-2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&lt;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&lt;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=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0.954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=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95.4%</a:t>
                      </a:r>
                      <a:endParaRPr kumimoji="0" lang="en-GB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344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04800"/>
            <a:ext cx="8893175" cy="1431925"/>
          </a:xfrm>
        </p:spPr>
        <p:txBody>
          <a:bodyPr/>
          <a:lstStyle/>
          <a:p>
            <a:r>
              <a:rPr lang="en-GB" sz="3600"/>
              <a:t>99.7% of data fits within 3</a:t>
            </a:r>
            <a:r>
              <a:rPr lang="el-GR" sz="3600">
                <a:cs typeface="Arial" charset="0"/>
              </a:rPr>
              <a:t>σ</a:t>
            </a:r>
            <a:r>
              <a:rPr lang="en-GB" sz="3600">
                <a:cs typeface="Arial" charset="0"/>
              </a:rPr>
              <a:t> of the </a:t>
            </a:r>
            <a:r>
              <a:rPr lang="el-GR" sz="3600">
                <a:cs typeface="Arial" charset="0"/>
              </a:rPr>
              <a:t>μ</a:t>
            </a:r>
            <a:endParaRPr lang="en-GB" sz="3600">
              <a:cs typeface="Arial" charset="0"/>
            </a:endParaRPr>
          </a:p>
        </p:txBody>
      </p:sp>
      <p:graphicFrame>
        <p:nvGraphicFramePr>
          <p:cNvPr id="2662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011238" y="1916113"/>
          <a:ext cx="7464425" cy="326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636" name="Chart" r:id="rId4" imgW="9715500" imgH="4238549" progId="Excel.Chart.8">
                  <p:embed/>
                </p:oleObj>
              </mc:Choice>
              <mc:Fallback>
                <p:oleObj name="Chart" r:id="rId4" imgW="9715500" imgH="4238549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1916113"/>
                        <a:ext cx="7464425" cy="326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3" name="Group 39"/>
          <p:cNvGraphicFramePr>
            <a:graphicFrameLocks noGrp="1"/>
          </p:cNvGraphicFramePr>
          <p:nvPr/>
        </p:nvGraphicFramePr>
        <p:xfrm>
          <a:off x="684213" y="5661025"/>
          <a:ext cx="8064500" cy="647700"/>
        </p:xfrm>
        <a:graphic>
          <a:graphicData uri="http://schemas.openxmlformats.org/drawingml/2006/table">
            <a:tbl>
              <a:tblPr/>
              <a:tblGrid>
                <a:gridCol w="539750"/>
                <a:gridCol w="544512"/>
                <a:gridCol w="541338"/>
                <a:gridCol w="544512"/>
                <a:gridCol w="539750"/>
                <a:gridCol w="544513"/>
                <a:gridCol w="541337"/>
                <a:gridCol w="541338"/>
                <a:gridCol w="1303337"/>
                <a:gridCol w="622300"/>
                <a:gridCol w="1801813"/>
              </a:tblGrid>
              <a:tr h="6477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P(</a:t>
                      </a:r>
                      <a:endParaRPr kumimoji="0" lang="en-GB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-3</a:t>
                      </a:r>
                      <a:endParaRPr kumimoji="0" lang="en-GB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&lt;</a:t>
                      </a:r>
                      <a:endParaRPr kumimoji="0" lang="en-GB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  <a:endParaRPr kumimoji="0" lang="en-GB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&lt;</a:t>
                      </a:r>
                      <a:endParaRPr kumimoji="0" lang="en-GB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GB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endParaRPr kumimoji="0" lang="en-GB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=</a:t>
                      </a:r>
                      <a:endParaRPr kumimoji="0" lang="en-GB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0.997</a:t>
                      </a:r>
                      <a:endParaRPr kumimoji="0" lang="en-GB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=</a:t>
                      </a:r>
                      <a:endParaRPr kumimoji="0" lang="en-GB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99.7%</a:t>
                      </a:r>
                      <a:endParaRPr kumimoji="0" lang="en-GB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137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The 68%-95%-99.7% Rule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34400" cy="5638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3200" dirty="0" smtClean="0"/>
              <a:t>We can state what is called the [approximate] </a:t>
            </a:r>
            <a:r>
              <a:rPr lang="en-US" sz="3200" i="1" dirty="0" smtClean="0"/>
              <a:t>68%-95%-99.7% rule of the normal distribution</a:t>
            </a:r>
            <a:r>
              <a:rPr lang="en-US" sz="3200" dirty="0" smtClean="0"/>
              <a:t>.  The rule is this: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sz="3200" dirty="0" smtClean="0"/>
          </a:p>
          <a:p>
            <a:pPr marL="571500" lvl="1" indent="-457200" eaLnBrk="1" hangingPunct="1">
              <a:lnSpc>
                <a:spcPct val="80000"/>
              </a:lnSpc>
              <a:buClrTx/>
              <a:buFont typeface="Garamond" pitchFamily="18" charset="0"/>
              <a:buChar char="●"/>
              <a:defRPr/>
            </a:pPr>
            <a:r>
              <a:rPr lang="en-US" sz="3200" dirty="0" smtClean="0"/>
              <a:t>about 68% of all observed values lie within one SD of the mean, </a:t>
            </a:r>
          </a:p>
          <a:p>
            <a:pPr marL="914400" lvl="1" indent="-457200" eaLnBrk="1" hangingPunct="1">
              <a:lnSpc>
                <a:spcPct val="80000"/>
              </a:lnSpc>
              <a:buFont typeface="Garamond" pitchFamily="18" charset="0"/>
              <a:buChar char="●"/>
              <a:defRPr/>
            </a:pPr>
            <a:endParaRPr lang="en-US" sz="3200" dirty="0" smtClean="0"/>
          </a:p>
          <a:p>
            <a:pPr marL="571500" lvl="1" indent="-457200" eaLnBrk="1" hangingPunct="1">
              <a:lnSpc>
                <a:spcPct val="80000"/>
              </a:lnSpc>
              <a:buClr>
                <a:schemeClr val="tx1"/>
              </a:buClr>
              <a:buFont typeface="Garamond" pitchFamily="18" charset="0"/>
              <a:buChar char="●"/>
              <a:defRPr/>
            </a:pPr>
            <a:r>
              <a:rPr lang="en-US" sz="3200" dirty="0" smtClean="0"/>
              <a:t>about 95% lie within two SDs of the mean, and</a:t>
            </a:r>
          </a:p>
          <a:p>
            <a:pPr marL="457200" lvl="1" indent="0" eaLnBrk="1" hangingPunct="1">
              <a:lnSpc>
                <a:spcPct val="80000"/>
              </a:lnSpc>
              <a:defRPr/>
            </a:pPr>
            <a:r>
              <a:rPr lang="en-US" sz="3200" dirty="0" smtClean="0"/>
              <a:t> </a:t>
            </a:r>
          </a:p>
          <a:p>
            <a:pPr marL="571500" lvl="1" indent="-457200" eaLnBrk="1" hangingPunct="1">
              <a:lnSpc>
                <a:spcPct val="80000"/>
              </a:lnSpc>
              <a:buClrTx/>
              <a:buFont typeface="Garamond" pitchFamily="18" charset="0"/>
              <a:buChar char="●"/>
              <a:defRPr/>
            </a:pPr>
            <a:r>
              <a:rPr lang="en-US" sz="3200" dirty="0" smtClean="0"/>
              <a:t>about 99.7% (that is, virtually all) lie within three SDs of the mean.</a:t>
            </a:r>
          </a:p>
          <a:p>
            <a:pPr marL="457200" lvl="1" indent="0" eaLnBrk="1" hangingPunct="1"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23095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>
            <a:hlinkClick r:id="" action="ppaction://ole?verb=0"/>
          </p:cNvPr>
          <p:cNvGraphicFramePr>
            <a:graphicFrameLocks noGrp="1"/>
          </p:cNvGraphicFramePr>
          <p:nvPr>
            <p:ph type="chart" idx="1"/>
          </p:nvPr>
        </p:nvGraphicFramePr>
        <p:xfrm>
          <a:off x="3111500" y="77788"/>
          <a:ext cx="5892800" cy="336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697" name="Chart" r:id="rId4" imgW="4275000" imgH="3360600" progId="Excel.Chart.8">
                  <p:embed followColorScheme="full"/>
                </p:oleObj>
              </mc:Choice>
              <mc:Fallback>
                <p:oleObj name="Chart" r:id="rId4" imgW="4275000" imgH="3360600" progId="Excel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77788"/>
                        <a:ext cx="5892800" cy="336391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0" cap="flat" cmpd="sng">
                        <a:solidFill>
                          <a:srgbClr val="FFFF00"/>
                        </a:solidFill>
                        <a:prstDash val="solid"/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486400" y="2819400"/>
            <a:ext cx="338138" cy="520700"/>
          </a:xfrm>
          <a:prstGeom prst="rect">
            <a:avLst/>
          </a:prstGeom>
          <a:noFill/>
          <a:ln>
            <a:noFill/>
          </a:ln>
          <a:extLst/>
        </p:spPr>
        <p:txBody>
          <a:bodyPr lIns="90488" tIns="44450" rIns="90488" bIns="44450">
            <a:spAutoFit/>
          </a:bodyPr>
          <a:lstStyle/>
          <a:p>
            <a:r>
              <a:rPr lang="en-US" sz="2800"/>
              <a:t>a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324600" y="2819400"/>
            <a:ext cx="383119" cy="52065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0488" tIns="44450" rIns="90488" bIns="44450">
            <a:spAutoFit/>
          </a:bodyPr>
          <a:lstStyle/>
          <a:p>
            <a:r>
              <a:rPr lang="en-US" sz="2800"/>
              <a:t>b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66675" y="495300"/>
            <a:ext cx="3985419" cy="160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4000" dirty="0">
                <a:solidFill>
                  <a:srgbClr val="080808"/>
                </a:solidFill>
                <a:latin typeface="Arial" charset="0"/>
              </a:rPr>
              <a:t>Probabilities:</a:t>
            </a:r>
          </a:p>
          <a:p>
            <a:r>
              <a:rPr lang="en-US" sz="4000" dirty="0">
                <a:solidFill>
                  <a:srgbClr val="080808"/>
                </a:solidFill>
                <a:latin typeface="Arial" charset="0"/>
              </a:rPr>
              <a:t>area under</a:t>
            </a:r>
          </a:p>
          <a:p>
            <a:r>
              <a:rPr lang="en-US" sz="4000" dirty="0">
                <a:solidFill>
                  <a:srgbClr val="080808"/>
                </a:solidFill>
                <a:latin typeface="Arial" charset="0"/>
              </a:rPr>
              <a:t>graph of f(x)</a:t>
            </a:r>
            <a:endParaRPr lang="en-US" sz="40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04800" y="3821113"/>
            <a:ext cx="8610600" cy="2616200"/>
          </a:xfrm>
          <a:prstGeom prst="rect">
            <a:avLst/>
          </a:prstGeom>
          <a:noFill/>
          <a:ln w="1270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</a:pPr>
            <a:r>
              <a:rPr lang="en-US" sz="3200" dirty="0"/>
              <a:t>P(a </a:t>
            </a:r>
            <a:r>
              <a:rPr lang="en-US" u="sng" dirty="0"/>
              <a:t>&lt;</a:t>
            </a:r>
            <a:r>
              <a:rPr lang="en-US" sz="3200" dirty="0"/>
              <a:t> </a:t>
            </a:r>
            <a:r>
              <a:rPr lang="en-US" sz="3200" dirty="0" smtClean="0"/>
              <a:t>x </a:t>
            </a:r>
            <a:r>
              <a:rPr lang="en-US" u="sng" dirty="0"/>
              <a:t>&lt;</a:t>
            </a:r>
            <a:r>
              <a:rPr lang="en-US" sz="3200" dirty="0"/>
              <a:t> b) = area under the density curve between a and b.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 smtClean="0"/>
              <a:t>P(a </a:t>
            </a:r>
            <a:r>
              <a:rPr lang="en-US" sz="3200" u="sng" dirty="0" smtClean="0"/>
              <a:t>&lt; </a:t>
            </a:r>
            <a:r>
              <a:rPr lang="en-US" sz="3200" dirty="0" smtClean="0"/>
              <a:t>x </a:t>
            </a:r>
            <a:r>
              <a:rPr lang="en-US" sz="3200" u="sng" dirty="0" smtClean="0"/>
              <a:t>&lt; </a:t>
            </a:r>
            <a:r>
              <a:rPr lang="en-US" sz="3200" dirty="0" smtClean="0"/>
              <a:t>b) = P(a &lt; x &lt; b)</a:t>
            </a:r>
            <a:endParaRPr lang="en-US" sz="3200" u="sng" dirty="0" smtClean="0"/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 dirty="0" smtClean="0"/>
              <a:t>P(X=a</a:t>
            </a:r>
            <a:r>
              <a:rPr lang="en-US" sz="3200" dirty="0"/>
              <a:t>) = </a:t>
            </a:r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657600" y="304800"/>
            <a:ext cx="7889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3200">
                <a:solidFill>
                  <a:schemeClr val="bg2"/>
                </a:solidFill>
              </a:rPr>
              <a:t>f(x)</a:t>
            </a:r>
          </a:p>
        </p:txBody>
      </p:sp>
      <p:sp>
        <p:nvSpPr>
          <p:cNvPr id="14344" name="Arc 8"/>
          <p:cNvSpPr>
            <a:spLocks/>
          </p:cNvSpPr>
          <p:nvPr/>
        </p:nvSpPr>
        <p:spPr bwMode="auto">
          <a:xfrm>
            <a:off x="4343400" y="592930"/>
            <a:ext cx="673100" cy="511175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  <a:extLst/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6691313" y="276225"/>
            <a:ext cx="210343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>
                <a:solidFill>
                  <a:schemeClr val="bg2"/>
                </a:solidFill>
              </a:rPr>
              <a:t>P(a </a:t>
            </a:r>
            <a:r>
              <a:rPr lang="en-US" u="sng">
                <a:solidFill>
                  <a:schemeClr val="bg2"/>
                </a:solidFill>
              </a:rPr>
              <a:t>&lt;</a:t>
            </a:r>
            <a:r>
              <a:rPr lang="en-US" sz="3200">
                <a:solidFill>
                  <a:schemeClr val="bg2"/>
                </a:solidFill>
              </a:rPr>
              <a:t> X </a:t>
            </a:r>
            <a:r>
              <a:rPr lang="en-US" u="sng">
                <a:solidFill>
                  <a:schemeClr val="bg2"/>
                </a:solidFill>
              </a:rPr>
              <a:t>&lt;</a:t>
            </a:r>
            <a:r>
              <a:rPr lang="en-US" sz="3200">
                <a:solidFill>
                  <a:schemeClr val="bg2"/>
                </a:solidFill>
              </a:rPr>
              <a:t> b)</a:t>
            </a:r>
          </a:p>
        </p:txBody>
      </p:sp>
      <p:sp>
        <p:nvSpPr>
          <p:cNvPr id="14346" name="Arc 10"/>
          <p:cNvSpPr>
            <a:spLocks/>
          </p:cNvSpPr>
          <p:nvPr/>
        </p:nvSpPr>
        <p:spPr bwMode="auto">
          <a:xfrm>
            <a:off x="6019799" y="719730"/>
            <a:ext cx="823913" cy="88047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706"/>
                  <a:pt x="9614" y="51"/>
                  <a:pt x="21507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06"/>
                  <a:pt x="9614" y="51"/>
                  <a:pt x="21507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triangle" w="med" len="med"/>
            <a:tailEnd/>
          </a:ln>
          <a:extLst/>
        </p:spPr>
        <p:txBody>
          <a:bodyPr wrap="none" anchor="ctr"/>
          <a:lstStyle/>
          <a:p>
            <a:endParaRPr lang="en-AU">
              <a:solidFill>
                <a:srgbClr val="000000"/>
              </a:solidFill>
            </a:endParaRPr>
          </a:p>
        </p:txBody>
      </p:sp>
      <p:sp>
        <p:nvSpPr>
          <p:cNvPr id="14347" name="Rectangle 12"/>
          <p:cNvSpPr>
            <a:spLocks noChangeArrowheads="1"/>
          </p:cNvSpPr>
          <p:nvPr/>
        </p:nvSpPr>
        <p:spPr bwMode="auto">
          <a:xfrm>
            <a:off x="8596313" y="2638425"/>
            <a:ext cx="4746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3200">
                <a:solidFill>
                  <a:schemeClr val="bg2"/>
                </a:solidFill>
              </a:rPr>
              <a:t>X</a:t>
            </a:r>
          </a:p>
        </p:txBody>
      </p:sp>
      <p:graphicFrame>
        <p:nvGraphicFramePr>
          <p:cNvPr id="29709" name="Object 3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7148431"/>
              </p:ext>
            </p:extLst>
          </p:nvPr>
        </p:nvGraphicFramePr>
        <p:xfrm>
          <a:off x="4446588" y="5281613"/>
          <a:ext cx="4346575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698" name="Equation" r:id="rId6" imgW="1598812" imgH="482181" progId="Equation.3">
                  <p:embed/>
                </p:oleObj>
              </mc:Choice>
              <mc:Fallback>
                <p:oleObj name="Equation" r:id="rId6" imgW="1598812" imgH="48218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6588" y="5281613"/>
                        <a:ext cx="4346575" cy="1155700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530676" y="318494"/>
            <a:ext cx="812724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3200" dirty="0"/>
              <a:t>f(x)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6843713" y="428625"/>
            <a:ext cx="2300311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P(a </a:t>
            </a:r>
            <a:r>
              <a:rPr lang="en-US" u="sng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&lt;</a:t>
            </a:r>
            <a:r>
              <a:rPr 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X </a:t>
            </a:r>
            <a:r>
              <a:rPr lang="en-US" u="sng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&lt;</a:t>
            </a:r>
            <a:r>
              <a:rPr lang="en-US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b)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34948167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80400" cy="2592388"/>
          </a:xfrm>
          <a:solidFill>
            <a:srgbClr val="FF99FF"/>
          </a:solidFill>
        </p:spPr>
        <p:txBody>
          <a:bodyPr/>
          <a:lstStyle/>
          <a:p>
            <a:r>
              <a:rPr lang="en-GB" sz="4000" dirty="0">
                <a:latin typeface="SassoonPrimaryTypeMedium"/>
              </a:rPr>
              <a:t>Luckily you don’t have to use the equation each time and you don’t have to integrate it every time you need to work </a:t>
            </a:r>
            <a:r>
              <a:rPr lang="en-GB" sz="4000" dirty="0" smtClean="0">
                <a:latin typeface="SassoonPrimaryTypeMedium"/>
              </a:rPr>
              <a:t>out </a:t>
            </a:r>
            <a:r>
              <a:rPr lang="en-GB" sz="4000" dirty="0">
                <a:latin typeface="SassoonPrimaryTypeMedium"/>
              </a:rPr>
              <a:t>the normal distribution probability </a:t>
            </a:r>
            <a:r>
              <a:rPr lang="en-GB" sz="4000" dirty="0" smtClean="0">
                <a:latin typeface="SassoonPrimaryTypeMedium"/>
              </a:rPr>
              <a:t>- the area under the curve </a:t>
            </a:r>
            <a:endParaRPr lang="en-GB" sz="4000" dirty="0">
              <a:latin typeface="SassoonPrimaryTypeMedium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852738"/>
            <a:ext cx="8229600" cy="504825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GB" sz="2800"/>
              <a:t>There are normal distribution tables</a:t>
            </a:r>
          </a:p>
        </p:txBody>
      </p:sp>
      <p:pic>
        <p:nvPicPr>
          <p:cNvPr id="36870" name="Picture 6" descr="normal distribution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429000"/>
            <a:ext cx="78486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020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nimBg="1"/>
      <p:bldP spid="3686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5738"/>
            <a:ext cx="9145588" cy="7239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The Standard Normal Table</a:t>
            </a:r>
            <a:endParaRPr lang="en-US"/>
          </a:p>
        </p:txBody>
      </p:sp>
      <p:sp>
        <p:nvSpPr>
          <p:cNvPr id="687107" name="Text Box 3"/>
          <p:cNvSpPr txBox="1">
            <a:spLocks noChangeArrowheads="1"/>
          </p:cNvSpPr>
          <p:nvPr/>
        </p:nvSpPr>
        <p:spPr bwMode="auto">
          <a:xfrm>
            <a:off x="288925" y="1177925"/>
            <a:ext cx="80168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974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546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2117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689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31464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36036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40608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45180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b="1" dirty="0">
                <a:latin typeface="Century" pitchFamily="18" charset="0"/>
              </a:rPr>
              <a:t>Example</a:t>
            </a:r>
            <a:r>
              <a:rPr lang="en-US" dirty="0">
                <a:latin typeface="Times New Roman" pitchFamily="18" charset="0"/>
              </a:rPr>
              <a:t>:</a:t>
            </a:r>
          </a:p>
          <a:p>
            <a:r>
              <a:rPr lang="en-US" dirty="0">
                <a:latin typeface="Century" pitchFamily="18" charset="0"/>
              </a:rPr>
              <a:t>Find </a:t>
            </a:r>
            <a:r>
              <a:rPr lang="en-US" dirty="0" smtClean="0">
                <a:latin typeface="Century" pitchFamily="18" charset="0"/>
              </a:rPr>
              <a:t>P(z &lt; 2.71)</a:t>
            </a:r>
          </a:p>
        </p:txBody>
      </p:sp>
      <p:graphicFrame>
        <p:nvGraphicFramePr>
          <p:cNvPr id="687230" name="Group 126"/>
          <p:cNvGraphicFramePr>
            <a:graphicFrameLocks noGrp="1"/>
          </p:cNvGraphicFramePr>
          <p:nvPr/>
        </p:nvGraphicFramePr>
        <p:xfrm>
          <a:off x="854075" y="2665413"/>
          <a:ext cx="7299325" cy="1114427"/>
        </p:xfrm>
        <a:graphic>
          <a:graphicData uri="http://schemas.openxmlformats.org/drawingml/2006/table">
            <a:tbl>
              <a:tblPr/>
              <a:tblGrid>
                <a:gridCol w="663575"/>
                <a:gridCol w="663575"/>
                <a:gridCol w="663575"/>
                <a:gridCol w="663575"/>
                <a:gridCol w="663575"/>
                <a:gridCol w="663575"/>
                <a:gridCol w="663575"/>
                <a:gridCol w="663575"/>
                <a:gridCol w="663575"/>
                <a:gridCol w="663575"/>
                <a:gridCol w="663575"/>
              </a:tblGrid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z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.00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.01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.02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.03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.04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.05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.06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.07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.08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.09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0.0 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.5000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.5040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.5080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.5120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.5160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.5199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.5239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.5279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.5319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.5359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0.1 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.5398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.5438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.5478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.5517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.5557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.5596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.5636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.5675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.5714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.5753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0.2 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.5793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.5832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.5871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.5910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.5948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.5987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.6026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.6064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.6103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.6141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7232" name="Group 128"/>
          <p:cNvGraphicFramePr>
            <a:graphicFrameLocks noGrp="1"/>
          </p:cNvGraphicFramePr>
          <p:nvPr/>
        </p:nvGraphicFramePr>
        <p:xfrm>
          <a:off x="854075" y="4037013"/>
          <a:ext cx="7299325" cy="823914"/>
        </p:xfrm>
        <a:graphic>
          <a:graphicData uri="http://schemas.openxmlformats.org/drawingml/2006/table">
            <a:tbl>
              <a:tblPr/>
              <a:tblGrid>
                <a:gridCol w="663575"/>
                <a:gridCol w="663575"/>
                <a:gridCol w="663575"/>
                <a:gridCol w="663575"/>
                <a:gridCol w="663575"/>
                <a:gridCol w="663575"/>
                <a:gridCol w="663575"/>
                <a:gridCol w="663575"/>
                <a:gridCol w="663575"/>
                <a:gridCol w="663575"/>
                <a:gridCol w="663575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2.6 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.9953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.9955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.9956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.9957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.9959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.9960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.9961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.9962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.9963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.9964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2.7 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.9965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.9966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.9967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.9968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.9969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.9970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.9971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.9972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.9973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.9974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2.8 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.9974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.9975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.9976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.9977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.9977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.9978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.9979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.9979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.9980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.9981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687216" name="Group 112"/>
          <p:cNvGrpSpPr>
            <a:grpSpLocks/>
          </p:cNvGrpSpPr>
          <p:nvPr/>
        </p:nvGrpSpPr>
        <p:grpSpPr bwMode="auto">
          <a:xfrm>
            <a:off x="1235075" y="3795713"/>
            <a:ext cx="6248400" cy="228600"/>
            <a:chOff x="624" y="2976"/>
            <a:chExt cx="3936" cy="144"/>
          </a:xfrm>
        </p:grpSpPr>
        <p:sp>
          <p:nvSpPr>
            <p:cNvPr id="687217" name="Line 113"/>
            <p:cNvSpPr>
              <a:spLocks noChangeShapeType="1"/>
            </p:cNvSpPr>
            <p:nvPr/>
          </p:nvSpPr>
          <p:spPr bwMode="auto">
            <a:xfrm>
              <a:off x="624" y="3024"/>
              <a:ext cx="39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687218" name="Line 114"/>
            <p:cNvSpPr>
              <a:spLocks noChangeShapeType="1"/>
            </p:cNvSpPr>
            <p:nvPr/>
          </p:nvSpPr>
          <p:spPr bwMode="auto">
            <a:xfrm flipH="1">
              <a:off x="960" y="297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687219" name="Line 115"/>
            <p:cNvSpPr>
              <a:spLocks noChangeShapeType="1"/>
            </p:cNvSpPr>
            <p:nvPr/>
          </p:nvSpPr>
          <p:spPr bwMode="auto">
            <a:xfrm flipH="1">
              <a:off x="1104" y="297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687220" name="Line 116"/>
            <p:cNvSpPr>
              <a:spLocks noChangeShapeType="1"/>
            </p:cNvSpPr>
            <p:nvPr/>
          </p:nvSpPr>
          <p:spPr bwMode="auto">
            <a:xfrm flipH="1">
              <a:off x="3792" y="297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687221" name="Line 117"/>
            <p:cNvSpPr>
              <a:spLocks noChangeShapeType="1"/>
            </p:cNvSpPr>
            <p:nvPr/>
          </p:nvSpPr>
          <p:spPr bwMode="auto">
            <a:xfrm flipH="1">
              <a:off x="3936" y="297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</p:grpSp>
      <p:sp>
        <p:nvSpPr>
          <p:cNvPr id="687222" name="Oval 118"/>
          <p:cNvSpPr>
            <a:spLocks noChangeArrowheads="1"/>
          </p:cNvSpPr>
          <p:nvPr/>
        </p:nvSpPr>
        <p:spPr bwMode="auto">
          <a:xfrm>
            <a:off x="2212975" y="4316413"/>
            <a:ext cx="596900" cy="258762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87223" name="Text Box 119"/>
          <p:cNvSpPr txBox="1">
            <a:spLocks noChangeArrowheads="1"/>
          </p:cNvSpPr>
          <p:nvPr/>
        </p:nvSpPr>
        <p:spPr bwMode="auto">
          <a:xfrm>
            <a:off x="533400" y="5105400"/>
            <a:ext cx="8229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974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546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2117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689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31464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36036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40608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45180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dirty="0">
                <a:latin typeface="Century" pitchFamily="18" charset="0"/>
              </a:rPr>
              <a:t>Find </a:t>
            </a:r>
            <a:r>
              <a:rPr lang="en-US">
                <a:latin typeface="Century" pitchFamily="18" charset="0"/>
              </a:rPr>
              <a:t>the </a:t>
            </a:r>
            <a:r>
              <a:rPr lang="en-US" smtClean="0">
                <a:latin typeface="Century" pitchFamily="18" charset="0"/>
              </a:rPr>
              <a:t>probability </a:t>
            </a:r>
            <a:r>
              <a:rPr lang="en-US" dirty="0" smtClean="0">
                <a:latin typeface="Century" pitchFamily="18" charset="0"/>
              </a:rPr>
              <a:t>by </a:t>
            </a:r>
            <a:r>
              <a:rPr lang="en-US" dirty="0">
                <a:latin typeface="Century" pitchFamily="18" charset="0"/>
              </a:rPr>
              <a:t>finding 2.7 in the left hand column, and then moving across the row to the column under 0.01.</a:t>
            </a:r>
          </a:p>
        </p:txBody>
      </p:sp>
      <p:sp>
        <p:nvSpPr>
          <p:cNvPr id="687224" name="Text Box 120"/>
          <p:cNvSpPr txBox="1">
            <a:spLocks noChangeArrowheads="1"/>
          </p:cNvSpPr>
          <p:nvPr/>
        </p:nvSpPr>
        <p:spPr bwMode="auto">
          <a:xfrm>
            <a:off x="533400" y="6305729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974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546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2117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689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31464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36036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40608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45180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dirty="0" smtClean="0">
                <a:latin typeface="Century" pitchFamily="18" charset="0"/>
              </a:rPr>
              <a:t>P(</a:t>
            </a:r>
            <a:r>
              <a:rPr lang="en-US" i="1" dirty="0" smtClean="0">
                <a:latin typeface="Century" pitchFamily="18" charset="0"/>
              </a:rPr>
              <a:t>z</a:t>
            </a:r>
            <a:r>
              <a:rPr lang="en-US" dirty="0" smtClean="0">
                <a:latin typeface="Century" pitchFamily="18" charset="0"/>
              </a:rPr>
              <a:t> &lt; 2.71) = 0.9966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687225" name="Rectangle 121"/>
          <p:cNvSpPr>
            <a:spLocks noChangeArrowheads="1"/>
          </p:cNvSpPr>
          <p:nvPr/>
        </p:nvSpPr>
        <p:spPr bwMode="auto">
          <a:xfrm>
            <a:off x="2857500" y="2300288"/>
            <a:ext cx="40624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/>
              <a:t>Appendix B: Standard Normal Table</a:t>
            </a:r>
          </a:p>
        </p:txBody>
      </p:sp>
      <p:sp>
        <p:nvSpPr>
          <p:cNvPr id="687226" name="Line 122"/>
          <p:cNvSpPr>
            <a:spLocks noChangeShapeType="1"/>
          </p:cNvSpPr>
          <p:nvPr/>
        </p:nvSpPr>
        <p:spPr bwMode="auto">
          <a:xfrm>
            <a:off x="469900" y="4467225"/>
            <a:ext cx="342900" cy="0"/>
          </a:xfrm>
          <a:prstGeom prst="line">
            <a:avLst/>
          </a:prstGeom>
          <a:noFill/>
          <a:ln w="38100" cmpd="dbl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AU"/>
          </a:p>
        </p:txBody>
      </p:sp>
      <p:sp>
        <p:nvSpPr>
          <p:cNvPr id="687227" name="Line 123"/>
          <p:cNvSpPr>
            <a:spLocks noChangeShapeType="1"/>
          </p:cNvSpPr>
          <p:nvPr/>
        </p:nvSpPr>
        <p:spPr bwMode="auto">
          <a:xfrm rot="5400000">
            <a:off x="2361406" y="2499519"/>
            <a:ext cx="280988" cy="0"/>
          </a:xfrm>
          <a:prstGeom prst="line">
            <a:avLst/>
          </a:prstGeom>
          <a:noFill/>
          <a:ln w="38100" cmpd="dbl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AU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68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68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68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87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87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87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0.00185 L -0.00347 -0.24259 " pathEditMode="relative" rAng="0" ptsTypes="AA">
                                      <p:cBhvr>
                                        <p:cTn id="31" dur="2000" spd="-100000" fill="hold"/>
                                        <p:tgtEl>
                                          <p:spTgt spid="687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687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687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167 0.00185 L 3.33333E-6 -1.85185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87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8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68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222" grpId="0" animBg="1"/>
      <p:bldP spid="687223" grpId="0"/>
      <p:bldP spid="687224" grpId="0"/>
      <p:bldP spid="687225" grpId="0"/>
      <p:bldP spid="687226" grpId="0" animBg="1"/>
      <p:bldP spid="687226" grpId="1" animBg="1"/>
      <p:bldP spid="687227" grpId="0" animBg="1"/>
      <p:bldP spid="68722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Normal Distribution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 </a:t>
            </a:r>
            <a:r>
              <a:rPr lang="en-US" sz="2400" i="1" smtClean="0"/>
              <a:t>normal distribution </a:t>
            </a:r>
            <a:r>
              <a:rPr lang="en-US" sz="2400" smtClean="0"/>
              <a:t>is a </a:t>
            </a:r>
            <a:r>
              <a:rPr lang="en-US" sz="2400" i="1" smtClean="0"/>
              <a:t>continuous frequency density </a:t>
            </a:r>
            <a:r>
              <a:rPr lang="en-US" sz="2400" smtClean="0"/>
              <a:t>that is a particular type of</a:t>
            </a:r>
            <a:r>
              <a:rPr lang="en-US" sz="2400" i="1" smtClean="0"/>
              <a:t> symmetric bell-shaped </a:t>
            </a:r>
            <a:r>
              <a:rPr lang="en-US" sz="2400" smtClean="0"/>
              <a:t>curve. 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Because the curve has a single peak and is </a:t>
            </a:r>
            <a:r>
              <a:rPr lang="en-US" sz="2400" i="1" smtClean="0"/>
              <a:t>symmetric</a:t>
            </a:r>
            <a:r>
              <a:rPr lang="en-US" sz="2400" smtClean="0"/>
              <a:t> about this peak, its mode, median, and mean values coincide at this peak.  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Most observed values lie relatively “close” (in way that is made more specific below) to the center of distribution, and their density falls off on either side of peak.  </a:t>
            </a:r>
          </a:p>
        </p:txBody>
      </p:sp>
    </p:spTree>
    <p:extLst>
      <p:ext uri="{BB962C8B-B14F-4D97-AF65-F5344CB8AC3E}">
        <p14:creationId xmlns:p14="http://schemas.microsoft.com/office/powerpoint/2010/main" val="4222708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280988"/>
            <a:ext cx="9144000" cy="557212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The Standard Normal Table</a:t>
            </a:r>
            <a:endParaRPr lang="en-US"/>
          </a:p>
        </p:txBody>
      </p:sp>
      <p:sp>
        <p:nvSpPr>
          <p:cNvPr id="689155" name="Text Box 3"/>
          <p:cNvSpPr txBox="1">
            <a:spLocks noChangeArrowheads="1"/>
          </p:cNvSpPr>
          <p:nvPr/>
        </p:nvSpPr>
        <p:spPr bwMode="auto">
          <a:xfrm>
            <a:off x="457200" y="1133475"/>
            <a:ext cx="8077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974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546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2117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689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31464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36036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40608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45180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b="1" dirty="0">
                <a:latin typeface="Century" pitchFamily="18" charset="0"/>
              </a:rPr>
              <a:t>Example</a:t>
            </a:r>
            <a:r>
              <a:rPr lang="en-US" dirty="0">
                <a:latin typeface="Times New Roman" pitchFamily="18" charset="0"/>
              </a:rPr>
              <a:t>:</a:t>
            </a:r>
          </a:p>
          <a:p>
            <a:r>
              <a:rPr lang="en-US" dirty="0">
                <a:latin typeface="Century" pitchFamily="18" charset="0"/>
              </a:rPr>
              <a:t>Find </a:t>
            </a:r>
            <a:r>
              <a:rPr lang="en-US" dirty="0" smtClean="0">
                <a:latin typeface="Century" pitchFamily="18" charset="0"/>
              </a:rPr>
              <a:t>P(z &lt; </a:t>
            </a:r>
            <a:r>
              <a:rPr lang="en-US" dirty="0">
                <a:latin typeface="Century" pitchFamily="18" charset="0"/>
                <a:sym typeface="Symbol" pitchFamily="18" charset="2"/>
              </a:rPr>
              <a:t></a:t>
            </a:r>
            <a:r>
              <a:rPr lang="en-US" dirty="0" smtClean="0">
                <a:latin typeface="Century" pitchFamily="18" charset="0"/>
                <a:sym typeface="Symbol" pitchFamily="18" charset="2"/>
              </a:rPr>
              <a:t>0</a:t>
            </a:r>
            <a:r>
              <a:rPr lang="en-US" dirty="0" smtClean="0">
                <a:latin typeface="Century" pitchFamily="18" charset="0"/>
              </a:rPr>
              <a:t>.25)</a:t>
            </a:r>
            <a:endParaRPr lang="en-US" dirty="0">
              <a:latin typeface="Century" pitchFamily="18" charset="0"/>
            </a:endParaRPr>
          </a:p>
        </p:txBody>
      </p:sp>
      <p:graphicFrame>
        <p:nvGraphicFramePr>
          <p:cNvPr id="689276" name="Group 124"/>
          <p:cNvGraphicFramePr>
            <a:graphicFrameLocks noGrp="1"/>
          </p:cNvGraphicFramePr>
          <p:nvPr/>
        </p:nvGraphicFramePr>
        <p:xfrm>
          <a:off x="762000" y="2578100"/>
          <a:ext cx="7299325" cy="849314"/>
        </p:xfrm>
        <a:graphic>
          <a:graphicData uri="http://schemas.openxmlformats.org/drawingml/2006/table">
            <a:tbl>
              <a:tblPr/>
              <a:tblGrid>
                <a:gridCol w="663575"/>
                <a:gridCol w="663575"/>
                <a:gridCol w="663575"/>
                <a:gridCol w="663575"/>
                <a:gridCol w="663575"/>
                <a:gridCol w="663575"/>
                <a:gridCol w="663575"/>
                <a:gridCol w="663575"/>
                <a:gridCol w="663575"/>
                <a:gridCol w="663575"/>
                <a:gridCol w="663575"/>
              </a:tblGrid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z 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.09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.08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3.4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.0002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.0003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.0003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.0003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.0003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.0003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.0003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.0003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.0003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.0003</a:t>
                      </a:r>
                    </a:p>
                  </a:txBody>
                  <a:tcPr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3.3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.0003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.0004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.0004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.0004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.0004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.0004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.0004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.0005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.0005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.0005</a:t>
                      </a:r>
                    </a:p>
                  </a:txBody>
                  <a:tcPr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9201" name="Line 49"/>
          <p:cNvSpPr>
            <a:spLocks noChangeShapeType="1"/>
          </p:cNvSpPr>
          <p:nvPr/>
        </p:nvSpPr>
        <p:spPr bwMode="auto">
          <a:xfrm>
            <a:off x="393700" y="4330700"/>
            <a:ext cx="342900" cy="0"/>
          </a:xfrm>
          <a:prstGeom prst="line">
            <a:avLst/>
          </a:prstGeom>
          <a:noFill/>
          <a:ln w="38100" cmpd="dbl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AU"/>
          </a:p>
        </p:txBody>
      </p:sp>
      <p:sp>
        <p:nvSpPr>
          <p:cNvPr id="689202" name="Line 50"/>
          <p:cNvSpPr>
            <a:spLocks noChangeShapeType="1"/>
          </p:cNvSpPr>
          <p:nvPr/>
        </p:nvSpPr>
        <p:spPr bwMode="auto">
          <a:xfrm rot="5400000">
            <a:off x="4279106" y="2413794"/>
            <a:ext cx="280988" cy="0"/>
          </a:xfrm>
          <a:prstGeom prst="line">
            <a:avLst/>
          </a:prstGeom>
          <a:noFill/>
          <a:ln w="38100" cmpd="dbl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AU"/>
          </a:p>
        </p:txBody>
      </p:sp>
      <p:sp>
        <p:nvSpPr>
          <p:cNvPr id="689203" name="Text Box 51"/>
          <p:cNvSpPr txBox="1">
            <a:spLocks noChangeArrowheads="1"/>
          </p:cNvSpPr>
          <p:nvPr/>
        </p:nvSpPr>
        <p:spPr bwMode="auto">
          <a:xfrm>
            <a:off x="457200" y="5121275"/>
            <a:ext cx="8534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974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546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2117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689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31464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36036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40608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45180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dirty="0">
                <a:latin typeface="Century" pitchFamily="18" charset="0"/>
              </a:rPr>
              <a:t>Find the </a:t>
            </a:r>
            <a:r>
              <a:rPr lang="en-US" dirty="0" smtClean="0">
                <a:latin typeface="Century" pitchFamily="18" charset="0"/>
              </a:rPr>
              <a:t>probability by </a:t>
            </a:r>
            <a:r>
              <a:rPr lang="en-US" dirty="0">
                <a:latin typeface="Century" pitchFamily="18" charset="0"/>
              </a:rPr>
              <a:t>finding </a:t>
            </a:r>
            <a:r>
              <a:rPr lang="en-US" dirty="0">
                <a:latin typeface="Century" pitchFamily="18" charset="0"/>
                <a:sym typeface="Symbol" pitchFamily="18" charset="2"/>
              </a:rPr>
              <a:t>0</a:t>
            </a:r>
            <a:r>
              <a:rPr lang="en-US" dirty="0">
                <a:latin typeface="Century" pitchFamily="18" charset="0"/>
              </a:rPr>
              <a:t>.2 in the left hand column, and then moving across the row to the column under 0.05.</a:t>
            </a:r>
          </a:p>
        </p:txBody>
      </p:sp>
      <p:sp>
        <p:nvSpPr>
          <p:cNvPr id="689204" name="Text Box 52"/>
          <p:cNvSpPr txBox="1">
            <a:spLocks noChangeArrowheads="1"/>
          </p:cNvSpPr>
          <p:nvPr/>
        </p:nvSpPr>
        <p:spPr bwMode="auto">
          <a:xfrm>
            <a:off x="393700" y="6312079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974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546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2117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689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31464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36036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40608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45180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dirty="0" smtClean="0">
                <a:latin typeface="Century" pitchFamily="18" charset="0"/>
              </a:rPr>
              <a:t>P(</a:t>
            </a:r>
            <a:r>
              <a:rPr lang="en-US" i="1" dirty="0" smtClean="0">
                <a:latin typeface="Century" pitchFamily="18" charset="0"/>
              </a:rPr>
              <a:t>z</a:t>
            </a:r>
            <a:r>
              <a:rPr lang="en-US" dirty="0" smtClean="0">
                <a:latin typeface="Century" pitchFamily="18" charset="0"/>
              </a:rPr>
              <a:t> &lt; </a:t>
            </a:r>
            <a:r>
              <a:rPr lang="en-US" dirty="0">
                <a:latin typeface="Century" pitchFamily="18" charset="0"/>
                <a:sym typeface="Symbol" pitchFamily="18" charset="2"/>
              </a:rPr>
              <a:t></a:t>
            </a:r>
            <a:r>
              <a:rPr lang="en-US" dirty="0" smtClean="0">
                <a:latin typeface="Century" pitchFamily="18" charset="0"/>
                <a:sym typeface="Symbol" pitchFamily="18" charset="2"/>
              </a:rPr>
              <a:t>0</a:t>
            </a:r>
            <a:r>
              <a:rPr lang="en-US" dirty="0" smtClean="0">
                <a:latin typeface="Century" pitchFamily="18" charset="0"/>
              </a:rPr>
              <a:t>.25) = </a:t>
            </a:r>
            <a:r>
              <a:rPr lang="en-US" dirty="0">
                <a:latin typeface="Century" pitchFamily="18" charset="0"/>
              </a:rPr>
              <a:t>0.4013 </a:t>
            </a:r>
          </a:p>
        </p:txBody>
      </p:sp>
      <p:graphicFrame>
        <p:nvGraphicFramePr>
          <p:cNvPr id="689278" name="Group 126"/>
          <p:cNvGraphicFramePr>
            <a:graphicFrameLocks noGrp="1"/>
          </p:cNvGraphicFramePr>
          <p:nvPr/>
        </p:nvGraphicFramePr>
        <p:xfrm>
          <a:off x="762000" y="3895725"/>
          <a:ext cx="7299325" cy="1053466"/>
        </p:xfrm>
        <a:graphic>
          <a:graphicData uri="http://schemas.openxmlformats.org/drawingml/2006/table">
            <a:tbl>
              <a:tblPr/>
              <a:tblGrid>
                <a:gridCol w="663575"/>
                <a:gridCol w="663575"/>
                <a:gridCol w="663575"/>
                <a:gridCol w="663575"/>
                <a:gridCol w="663575"/>
                <a:gridCol w="663575"/>
                <a:gridCol w="666750"/>
                <a:gridCol w="660400"/>
                <a:gridCol w="663575"/>
                <a:gridCol w="663575"/>
                <a:gridCol w="663575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0.3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.3483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.3520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.3557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.3594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.3632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.3669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.3707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.3745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.3783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.3821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0.2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.3859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.3897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.3936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.3974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.4013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.4052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.4090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.4129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.4168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.4207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</a:rPr>
                        <a:t>0.1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.4247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.4286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.4325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.4364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.4404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.4443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.4483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.4522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.4562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.4602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</a:rPr>
                        <a:t>0.0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.4641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.4681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.4724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.4761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.4801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.4840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.4880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.4920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.4960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.5000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89267" name="Group 115"/>
          <p:cNvGrpSpPr>
            <a:grpSpLocks/>
          </p:cNvGrpSpPr>
          <p:nvPr/>
        </p:nvGrpSpPr>
        <p:grpSpPr bwMode="auto">
          <a:xfrm>
            <a:off x="1270000" y="3565525"/>
            <a:ext cx="6248400" cy="228600"/>
            <a:chOff x="624" y="2976"/>
            <a:chExt cx="3936" cy="144"/>
          </a:xfrm>
        </p:grpSpPr>
        <p:sp>
          <p:nvSpPr>
            <p:cNvPr id="689268" name="Line 116"/>
            <p:cNvSpPr>
              <a:spLocks noChangeShapeType="1"/>
            </p:cNvSpPr>
            <p:nvPr/>
          </p:nvSpPr>
          <p:spPr bwMode="auto">
            <a:xfrm>
              <a:off x="624" y="3024"/>
              <a:ext cx="39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689269" name="Line 117"/>
            <p:cNvSpPr>
              <a:spLocks noChangeShapeType="1"/>
            </p:cNvSpPr>
            <p:nvPr/>
          </p:nvSpPr>
          <p:spPr bwMode="auto">
            <a:xfrm flipH="1">
              <a:off x="960" y="297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689270" name="Line 118"/>
            <p:cNvSpPr>
              <a:spLocks noChangeShapeType="1"/>
            </p:cNvSpPr>
            <p:nvPr/>
          </p:nvSpPr>
          <p:spPr bwMode="auto">
            <a:xfrm flipH="1">
              <a:off x="1104" y="297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689271" name="Line 119"/>
            <p:cNvSpPr>
              <a:spLocks noChangeShapeType="1"/>
            </p:cNvSpPr>
            <p:nvPr/>
          </p:nvSpPr>
          <p:spPr bwMode="auto">
            <a:xfrm flipH="1">
              <a:off x="3792" y="297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689272" name="Line 120"/>
            <p:cNvSpPr>
              <a:spLocks noChangeShapeType="1"/>
            </p:cNvSpPr>
            <p:nvPr/>
          </p:nvSpPr>
          <p:spPr bwMode="auto">
            <a:xfrm flipH="1">
              <a:off x="3936" y="297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</p:grpSp>
      <p:sp>
        <p:nvSpPr>
          <p:cNvPr id="689273" name="Oval 121"/>
          <p:cNvSpPr>
            <a:spLocks noChangeArrowheads="1"/>
          </p:cNvSpPr>
          <p:nvPr/>
        </p:nvSpPr>
        <p:spPr bwMode="auto">
          <a:xfrm>
            <a:off x="4140200" y="4178300"/>
            <a:ext cx="596900" cy="258763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689274" name="Rectangle 122"/>
          <p:cNvSpPr>
            <a:spLocks noChangeArrowheads="1"/>
          </p:cNvSpPr>
          <p:nvPr/>
        </p:nvSpPr>
        <p:spPr bwMode="auto">
          <a:xfrm>
            <a:off x="673100" y="2230438"/>
            <a:ext cx="36353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/>
              <a:t>Appendix B: Standard Normal Table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68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68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68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89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89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89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0.00185 L -0.00347 -0.24259 " pathEditMode="relative" rAng="0" ptsTypes="AA">
                                      <p:cBhvr>
                                        <p:cTn id="31" dur="2000" spd="-100000" fill="hold"/>
                                        <p:tgtEl>
                                          <p:spTgt spid="689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689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689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0.36527 -1.85185E-6 " pathEditMode="relative" rAng="0" ptsTypes="AA">
                                      <p:cBhvr>
                                        <p:cTn id="38" dur="2000" spd="-100000" fill="hold"/>
                                        <p:tgtEl>
                                          <p:spTgt spid="689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8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68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201" grpId="0" animBg="1"/>
      <p:bldP spid="689201" grpId="1" animBg="1"/>
      <p:bldP spid="689202" grpId="0" animBg="1"/>
      <p:bldP spid="689202" grpId="1" animBg="1"/>
      <p:bldP spid="689203" grpId="0"/>
      <p:bldP spid="689204" grpId="0"/>
      <p:bldP spid="689273" grpId="0" animBg="1"/>
      <p:bldP spid="68927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80400" cy="6064250"/>
          </a:xfrm>
          <a:noFill/>
        </p:spPr>
        <p:txBody>
          <a:bodyPr/>
          <a:lstStyle/>
          <a:p>
            <a:r>
              <a:rPr lang="en-GB" sz="5400" dirty="0" smtClean="0">
                <a:latin typeface="SassoonPrimaryTypeMedium" pitchFamily="2" charset="0"/>
              </a:rPr>
              <a:t>With a </a:t>
            </a:r>
            <a:r>
              <a:rPr lang="en-GB" sz="5400" dirty="0" err="1" smtClean="0">
                <a:latin typeface="SassoonPrimaryTypeMedium" pitchFamily="2" charset="0"/>
              </a:rPr>
              <a:t>ClassPad</a:t>
            </a:r>
            <a:r>
              <a:rPr lang="en-GB" sz="5400" dirty="0" smtClean="0">
                <a:latin typeface="SassoonPrimaryTypeMedium" pitchFamily="2" charset="0"/>
              </a:rPr>
              <a:t> you do not need to use the table.</a:t>
            </a:r>
            <a:r>
              <a:rPr lang="en-GB" sz="4000" dirty="0" smtClean="0">
                <a:latin typeface="SassoonPrimaryTypeMedium" pitchFamily="2" charset="0"/>
              </a:rPr>
              <a:t/>
            </a:r>
            <a:br>
              <a:rPr lang="en-GB" sz="4000" dirty="0" smtClean="0">
                <a:latin typeface="SassoonPrimaryTypeMedium" pitchFamily="2" charset="0"/>
              </a:rPr>
            </a:br>
            <a:r>
              <a:rPr lang="en-GB" sz="4000" dirty="0" smtClean="0">
                <a:latin typeface="SassoonPrimaryTypeMedium" pitchFamily="2" charset="0"/>
                <a:hlinkClick r:id="rId3"/>
              </a:rPr>
              <a:t>http://www.classpad.com.au/cp2/index.php?me=BA4&amp;mn=470&amp;mt=Normal_Probability_Calculations&amp;my=awgngSed02c</a:t>
            </a:r>
            <a:r>
              <a:rPr lang="en-GB" sz="4000" dirty="0" smtClean="0">
                <a:latin typeface="SassoonPrimaryTypeMedium" pitchFamily="2" charset="0"/>
              </a:rPr>
              <a:t> 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706595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Text Box 2"/>
          <p:cNvSpPr txBox="1">
            <a:spLocks noChangeArrowheads="1"/>
          </p:cNvSpPr>
          <p:nvPr/>
        </p:nvSpPr>
        <p:spPr bwMode="auto">
          <a:xfrm>
            <a:off x="304800" y="1130300"/>
            <a:ext cx="83058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974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546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2117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689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31464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36036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40608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45180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b="1">
                <a:latin typeface="Century" pitchFamily="18" charset="0"/>
              </a:rPr>
              <a:t>Example</a:t>
            </a:r>
            <a:r>
              <a:rPr lang="en-US">
                <a:latin typeface="Times New Roman" pitchFamily="18" charset="0"/>
              </a:rPr>
              <a:t>:</a:t>
            </a:r>
          </a:p>
          <a:p>
            <a:r>
              <a:rPr lang="en-US">
                <a:latin typeface="Century" pitchFamily="18" charset="0"/>
              </a:rPr>
              <a:t>The average on a statistics test was 78 with a standard deviation of 8.  If the test scores are normally distributed, find the probability that a student receives a test score less than 90.</a:t>
            </a:r>
            <a:endParaRPr lang="en-US">
              <a:latin typeface="Century" pitchFamily="18" charset="0"/>
              <a:sym typeface="Symbol" pitchFamily="18" charset="2"/>
            </a:endParaRP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57175"/>
            <a:ext cx="9145588" cy="65246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4000"/>
              <a:t>Probability and Normal Distributions</a:t>
            </a:r>
          </a:p>
        </p:txBody>
      </p:sp>
      <p:sp>
        <p:nvSpPr>
          <p:cNvPr id="709636" name="Rectangle 4"/>
          <p:cNvSpPr>
            <a:spLocks noChangeArrowheads="1"/>
          </p:cNvSpPr>
          <p:nvPr/>
        </p:nvSpPr>
        <p:spPr bwMode="auto">
          <a:xfrm>
            <a:off x="706438" y="5710238"/>
            <a:ext cx="458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i="1"/>
              <a:t>P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 &lt; 90) = </a:t>
            </a:r>
            <a:r>
              <a:rPr lang="en-US" altLang="en-US" i="1"/>
              <a:t>P</a:t>
            </a:r>
            <a:r>
              <a:rPr lang="en-US" altLang="en-US"/>
              <a:t>(</a:t>
            </a:r>
            <a:r>
              <a:rPr lang="en-US" altLang="en-US" i="1"/>
              <a:t>z</a:t>
            </a:r>
            <a:r>
              <a:rPr lang="en-US" altLang="en-US"/>
              <a:t> &lt; 1.5) = 0.9332  </a:t>
            </a:r>
            <a:endParaRPr lang="en-US"/>
          </a:p>
        </p:txBody>
      </p:sp>
      <p:graphicFrame>
        <p:nvGraphicFramePr>
          <p:cNvPr id="709651" name="Object 19"/>
          <p:cNvGraphicFramePr>
            <a:graphicFrameLocks noChangeAspect="1"/>
          </p:cNvGraphicFramePr>
          <p:nvPr/>
        </p:nvGraphicFramePr>
        <p:xfrm>
          <a:off x="4919663" y="3036888"/>
          <a:ext cx="212407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685" name="Equation" r:id="rId4" imgW="1269720" imgH="355320" progId="Equation.DSMT4">
                  <p:embed/>
                </p:oleObj>
              </mc:Choice>
              <mc:Fallback>
                <p:oleObj name="Equation" r:id="rId4" imgW="1269720" imgH="35532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9663" y="3036888"/>
                        <a:ext cx="2124075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9652" name="Object 20"/>
          <p:cNvGraphicFramePr>
            <a:graphicFrameLocks noChangeAspect="1"/>
          </p:cNvGraphicFramePr>
          <p:nvPr/>
        </p:nvGraphicFramePr>
        <p:xfrm>
          <a:off x="5981700" y="3621088"/>
          <a:ext cx="617538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686" name="Equation" r:id="rId6" imgW="368280" imgH="177480" progId="Equation.DSMT4">
                  <p:embed/>
                </p:oleObj>
              </mc:Choice>
              <mc:Fallback>
                <p:oleObj name="Equation" r:id="rId6" imgW="368280" imgH="17748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3621088"/>
                        <a:ext cx="617538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9653" name="Rectangle 21"/>
          <p:cNvSpPr>
            <a:spLocks noChangeArrowheads="1"/>
          </p:cNvSpPr>
          <p:nvPr/>
        </p:nvSpPr>
        <p:spPr bwMode="auto">
          <a:xfrm>
            <a:off x="5849938" y="4216400"/>
            <a:ext cx="32559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000"/>
              <a:t>The probability that a student receives a test score less than 90 is 0.9332.</a:t>
            </a:r>
            <a:endParaRPr lang="en-US" sz="2000"/>
          </a:p>
        </p:txBody>
      </p:sp>
      <p:grpSp>
        <p:nvGrpSpPr>
          <p:cNvPr id="709654" name="Group 22"/>
          <p:cNvGrpSpPr>
            <a:grpSpLocks/>
          </p:cNvGrpSpPr>
          <p:nvPr/>
        </p:nvGrpSpPr>
        <p:grpSpPr bwMode="auto">
          <a:xfrm>
            <a:off x="1447800" y="5048250"/>
            <a:ext cx="4224338" cy="587375"/>
            <a:chOff x="912" y="3180"/>
            <a:chExt cx="2661" cy="370"/>
          </a:xfrm>
        </p:grpSpPr>
        <p:sp>
          <p:nvSpPr>
            <p:cNvPr id="709655" name="Text Box 23"/>
            <p:cNvSpPr txBox="1">
              <a:spLocks noChangeArrowheads="1"/>
            </p:cNvSpPr>
            <p:nvPr/>
          </p:nvSpPr>
          <p:spPr bwMode="auto">
            <a:xfrm>
              <a:off x="1945" y="3331"/>
              <a:ext cx="37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l-GR" altLang="en-US" sz="1600">
                  <a:cs typeface="Times New Roman" pitchFamily="18" charset="0"/>
                </a:rPr>
                <a:t>μ</a:t>
              </a:r>
              <a:r>
                <a:rPr lang="en-US" altLang="en-US" sz="1600">
                  <a:cs typeface="Times New Roman" pitchFamily="18" charset="0"/>
                </a:rPr>
                <a:t> =</a:t>
              </a:r>
              <a:r>
                <a:rPr lang="en-US" altLang="en-US" sz="1600"/>
                <a:t>0</a:t>
              </a:r>
            </a:p>
          </p:txBody>
        </p:sp>
        <p:grpSp>
          <p:nvGrpSpPr>
            <p:cNvPr id="709656" name="Group 24"/>
            <p:cNvGrpSpPr>
              <a:grpSpLocks/>
            </p:cNvGrpSpPr>
            <p:nvPr/>
          </p:nvGrpSpPr>
          <p:grpSpPr bwMode="auto">
            <a:xfrm>
              <a:off x="912" y="3180"/>
              <a:ext cx="2661" cy="212"/>
              <a:chOff x="912" y="3180"/>
              <a:chExt cx="2661" cy="212"/>
            </a:xfrm>
          </p:grpSpPr>
          <p:grpSp>
            <p:nvGrpSpPr>
              <p:cNvPr id="709657" name="Group 25"/>
              <p:cNvGrpSpPr>
                <a:grpSpLocks/>
              </p:cNvGrpSpPr>
              <p:nvPr/>
            </p:nvGrpSpPr>
            <p:grpSpPr bwMode="auto">
              <a:xfrm>
                <a:off x="912" y="3247"/>
                <a:ext cx="2496" cy="90"/>
                <a:chOff x="912" y="3247"/>
                <a:chExt cx="2496" cy="90"/>
              </a:xfrm>
            </p:grpSpPr>
            <p:sp>
              <p:nvSpPr>
                <p:cNvPr id="709658" name="Freeform 26"/>
                <p:cNvSpPr>
                  <a:spLocks/>
                </p:cNvSpPr>
                <p:nvPr/>
              </p:nvSpPr>
              <p:spPr bwMode="auto">
                <a:xfrm>
                  <a:off x="912" y="3292"/>
                  <a:ext cx="2496" cy="1"/>
                </a:xfrm>
                <a:custGeom>
                  <a:avLst/>
                  <a:gdLst>
                    <a:gd name="T0" fmla="*/ 0 w 3152"/>
                    <a:gd name="T1" fmla="*/ 0 h 1"/>
                    <a:gd name="T2" fmla="*/ 3152 w 3152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152" h="1">
                      <a:moveTo>
                        <a:pt x="0" y="0"/>
                      </a:moveTo>
                      <a:lnTo>
                        <a:pt x="3152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 type="arrow" w="med" len="med"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09659" name="Line 27"/>
                <p:cNvSpPr>
                  <a:spLocks noChangeShapeType="1"/>
                </p:cNvSpPr>
                <p:nvPr/>
              </p:nvSpPr>
              <p:spPr bwMode="auto">
                <a:xfrm>
                  <a:off x="2596" y="3247"/>
                  <a:ext cx="0" cy="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09660" name="Line 28"/>
                <p:cNvSpPr>
                  <a:spLocks noChangeShapeType="1"/>
                </p:cNvSpPr>
                <p:nvPr/>
              </p:nvSpPr>
              <p:spPr bwMode="auto">
                <a:xfrm>
                  <a:off x="2160" y="3247"/>
                  <a:ext cx="0" cy="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</p:grpSp>
          <p:sp>
            <p:nvSpPr>
              <p:cNvPr id="709661" name="Rectangle 29"/>
              <p:cNvSpPr>
                <a:spLocks noChangeArrowheads="1"/>
              </p:cNvSpPr>
              <p:nvPr/>
            </p:nvSpPr>
            <p:spPr bwMode="auto">
              <a:xfrm>
                <a:off x="3395" y="3180"/>
                <a:ext cx="17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i="1"/>
                  <a:t>z</a:t>
                </a:r>
              </a:p>
            </p:txBody>
          </p:sp>
        </p:grpSp>
        <p:sp>
          <p:nvSpPr>
            <p:cNvPr id="709662" name="Text Box 30"/>
            <p:cNvSpPr txBox="1">
              <a:spLocks noChangeArrowheads="1"/>
            </p:cNvSpPr>
            <p:nvPr/>
          </p:nvSpPr>
          <p:spPr bwMode="auto">
            <a:xfrm>
              <a:off x="2501" y="3338"/>
              <a:ext cx="1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600">
                  <a:cs typeface="Times New Roman" pitchFamily="18" charset="0"/>
                </a:rPr>
                <a:t>?</a:t>
              </a:r>
              <a:endParaRPr lang="en-US" altLang="en-US" sz="1600"/>
            </a:p>
          </p:txBody>
        </p:sp>
      </p:grpSp>
      <p:sp useBgFill="1">
        <p:nvSpPr>
          <p:cNvPr id="709663" name="Text Box 31"/>
          <p:cNvSpPr txBox="1">
            <a:spLocks noChangeArrowheads="1"/>
          </p:cNvSpPr>
          <p:nvPr/>
        </p:nvSpPr>
        <p:spPr bwMode="auto">
          <a:xfrm>
            <a:off x="3886200" y="5319713"/>
            <a:ext cx="466725" cy="33655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en-US" sz="1600" b="1">
                <a:solidFill>
                  <a:schemeClr val="folHlink"/>
                </a:solidFill>
                <a:cs typeface="Times New Roman" pitchFamily="18" charset="0"/>
              </a:rPr>
              <a:t>1.5</a:t>
            </a:r>
          </a:p>
        </p:txBody>
      </p:sp>
      <p:grpSp>
        <p:nvGrpSpPr>
          <p:cNvPr id="709664" name="Group 32"/>
          <p:cNvGrpSpPr>
            <a:grpSpLocks/>
          </p:cNvGrpSpPr>
          <p:nvPr/>
        </p:nvGrpSpPr>
        <p:grpSpPr bwMode="auto">
          <a:xfrm>
            <a:off x="1371600" y="2892425"/>
            <a:ext cx="4286250" cy="2268538"/>
            <a:chOff x="864" y="1822"/>
            <a:chExt cx="2700" cy="1429"/>
          </a:xfrm>
        </p:grpSpPr>
        <p:sp>
          <p:nvSpPr>
            <p:cNvPr id="709638" name="Line 6"/>
            <p:cNvSpPr>
              <a:spLocks noChangeShapeType="1"/>
            </p:cNvSpPr>
            <p:nvPr/>
          </p:nvSpPr>
          <p:spPr bwMode="auto">
            <a:xfrm>
              <a:off x="2155" y="2784"/>
              <a:ext cx="0" cy="5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709639" name="Text Box 7"/>
            <p:cNvSpPr txBox="1">
              <a:spLocks noChangeArrowheads="1"/>
            </p:cNvSpPr>
            <p:nvPr/>
          </p:nvSpPr>
          <p:spPr bwMode="auto">
            <a:xfrm>
              <a:off x="2495" y="3039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600"/>
                <a:t>90</a:t>
              </a:r>
            </a:p>
          </p:txBody>
        </p:sp>
        <p:sp>
          <p:nvSpPr>
            <p:cNvPr id="709640" name="Line 8"/>
            <p:cNvSpPr>
              <a:spLocks noChangeShapeType="1"/>
            </p:cNvSpPr>
            <p:nvPr/>
          </p:nvSpPr>
          <p:spPr bwMode="auto">
            <a:xfrm>
              <a:off x="2595" y="2978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709641" name="Freeform 9"/>
            <p:cNvSpPr>
              <a:spLocks/>
            </p:cNvSpPr>
            <p:nvPr/>
          </p:nvSpPr>
          <p:spPr bwMode="auto">
            <a:xfrm>
              <a:off x="907" y="3014"/>
              <a:ext cx="2496" cy="1"/>
            </a:xfrm>
            <a:custGeom>
              <a:avLst/>
              <a:gdLst>
                <a:gd name="T0" fmla="*/ 0 w 3152"/>
                <a:gd name="T1" fmla="*/ 0 h 1"/>
                <a:gd name="T2" fmla="*/ 3152 w 315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152" h="1">
                  <a:moveTo>
                    <a:pt x="0" y="0"/>
                  </a:moveTo>
                  <a:lnTo>
                    <a:pt x="3152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709642" name="Freeform 10"/>
            <p:cNvSpPr>
              <a:spLocks/>
            </p:cNvSpPr>
            <p:nvPr/>
          </p:nvSpPr>
          <p:spPr bwMode="auto">
            <a:xfrm>
              <a:off x="983" y="2017"/>
              <a:ext cx="2372" cy="994"/>
            </a:xfrm>
            <a:custGeom>
              <a:avLst/>
              <a:gdLst>
                <a:gd name="T0" fmla="*/ 0 w 2996"/>
                <a:gd name="T1" fmla="*/ 1213 h 1213"/>
                <a:gd name="T2" fmla="*/ 325 w 2996"/>
                <a:gd name="T3" fmla="*/ 1159 h 1213"/>
                <a:gd name="T4" fmla="*/ 616 w 2996"/>
                <a:gd name="T5" fmla="*/ 1057 h 1213"/>
                <a:gd name="T6" fmla="*/ 895 w 2996"/>
                <a:gd name="T7" fmla="*/ 820 h 1213"/>
                <a:gd name="T8" fmla="*/ 1048 w 2996"/>
                <a:gd name="T9" fmla="*/ 583 h 1213"/>
                <a:gd name="T10" fmla="*/ 1162 w 2996"/>
                <a:gd name="T11" fmla="*/ 322 h 1213"/>
                <a:gd name="T12" fmla="*/ 1237 w 2996"/>
                <a:gd name="T13" fmla="*/ 163 h 1213"/>
                <a:gd name="T14" fmla="*/ 1336 w 2996"/>
                <a:gd name="T15" fmla="*/ 49 h 1213"/>
                <a:gd name="T16" fmla="*/ 1480 w 2996"/>
                <a:gd name="T17" fmla="*/ 1 h 1213"/>
                <a:gd name="T18" fmla="*/ 1615 w 2996"/>
                <a:gd name="T19" fmla="*/ 43 h 1213"/>
                <a:gd name="T20" fmla="*/ 1720 w 2996"/>
                <a:gd name="T21" fmla="*/ 154 h 1213"/>
                <a:gd name="T22" fmla="*/ 1825 w 2996"/>
                <a:gd name="T23" fmla="*/ 412 h 1213"/>
                <a:gd name="T24" fmla="*/ 1885 w 2996"/>
                <a:gd name="T25" fmla="*/ 550 h 1213"/>
                <a:gd name="T26" fmla="*/ 2014 w 2996"/>
                <a:gd name="T27" fmla="*/ 787 h 1213"/>
                <a:gd name="T28" fmla="*/ 2176 w 2996"/>
                <a:gd name="T29" fmla="*/ 969 h 1213"/>
                <a:gd name="T30" fmla="*/ 2398 w 2996"/>
                <a:gd name="T31" fmla="*/ 1093 h 1213"/>
                <a:gd name="T32" fmla="*/ 2584 w 2996"/>
                <a:gd name="T33" fmla="*/ 1153 h 1213"/>
                <a:gd name="T34" fmla="*/ 2996 w 2996"/>
                <a:gd name="T35" fmla="*/ 1205 h 1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96" h="1213">
                  <a:moveTo>
                    <a:pt x="0" y="1213"/>
                  </a:moveTo>
                  <a:cubicBezTo>
                    <a:pt x="54" y="1205"/>
                    <a:pt x="222" y="1185"/>
                    <a:pt x="325" y="1159"/>
                  </a:cubicBezTo>
                  <a:cubicBezTo>
                    <a:pt x="429" y="1135"/>
                    <a:pt x="526" y="1113"/>
                    <a:pt x="616" y="1057"/>
                  </a:cubicBezTo>
                  <a:cubicBezTo>
                    <a:pt x="711" y="1001"/>
                    <a:pt x="823" y="899"/>
                    <a:pt x="895" y="820"/>
                  </a:cubicBezTo>
                  <a:cubicBezTo>
                    <a:pt x="967" y="741"/>
                    <a:pt x="1004" y="666"/>
                    <a:pt x="1048" y="583"/>
                  </a:cubicBezTo>
                  <a:cubicBezTo>
                    <a:pt x="1092" y="500"/>
                    <a:pt x="1130" y="392"/>
                    <a:pt x="1162" y="322"/>
                  </a:cubicBezTo>
                  <a:cubicBezTo>
                    <a:pt x="1194" y="252"/>
                    <a:pt x="1208" y="208"/>
                    <a:pt x="1237" y="163"/>
                  </a:cubicBezTo>
                  <a:cubicBezTo>
                    <a:pt x="1266" y="118"/>
                    <a:pt x="1296" y="76"/>
                    <a:pt x="1336" y="49"/>
                  </a:cubicBezTo>
                  <a:cubicBezTo>
                    <a:pt x="1376" y="22"/>
                    <a:pt x="1434" y="2"/>
                    <a:pt x="1480" y="1"/>
                  </a:cubicBezTo>
                  <a:cubicBezTo>
                    <a:pt x="1526" y="0"/>
                    <a:pt x="1575" y="18"/>
                    <a:pt x="1615" y="43"/>
                  </a:cubicBezTo>
                  <a:cubicBezTo>
                    <a:pt x="1655" y="68"/>
                    <a:pt x="1685" y="93"/>
                    <a:pt x="1720" y="154"/>
                  </a:cubicBezTo>
                  <a:cubicBezTo>
                    <a:pt x="1755" y="215"/>
                    <a:pt x="1798" y="346"/>
                    <a:pt x="1825" y="412"/>
                  </a:cubicBezTo>
                  <a:cubicBezTo>
                    <a:pt x="1852" y="478"/>
                    <a:pt x="1854" y="488"/>
                    <a:pt x="1885" y="550"/>
                  </a:cubicBezTo>
                  <a:cubicBezTo>
                    <a:pt x="1916" y="612"/>
                    <a:pt x="1966" y="717"/>
                    <a:pt x="2014" y="787"/>
                  </a:cubicBezTo>
                  <a:cubicBezTo>
                    <a:pt x="2062" y="857"/>
                    <a:pt x="2112" y="918"/>
                    <a:pt x="2176" y="969"/>
                  </a:cubicBezTo>
                  <a:cubicBezTo>
                    <a:pt x="2240" y="1020"/>
                    <a:pt x="2330" y="1062"/>
                    <a:pt x="2398" y="1093"/>
                  </a:cubicBezTo>
                  <a:cubicBezTo>
                    <a:pt x="2466" y="1124"/>
                    <a:pt x="2484" y="1134"/>
                    <a:pt x="2584" y="1153"/>
                  </a:cubicBezTo>
                  <a:cubicBezTo>
                    <a:pt x="2684" y="1172"/>
                    <a:pt x="2910" y="1194"/>
                    <a:pt x="2996" y="1205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709643" name="Line 11"/>
            <p:cNvSpPr>
              <a:spLocks noChangeShapeType="1"/>
            </p:cNvSpPr>
            <p:nvPr/>
          </p:nvSpPr>
          <p:spPr bwMode="auto">
            <a:xfrm>
              <a:off x="2155" y="2018"/>
              <a:ext cx="0" cy="9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709644" name="Text Box 12"/>
            <p:cNvSpPr txBox="1">
              <a:spLocks noChangeArrowheads="1"/>
            </p:cNvSpPr>
            <p:nvPr/>
          </p:nvSpPr>
          <p:spPr bwMode="auto">
            <a:xfrm>
              <a:off x="1940" y="3039"/>
              <a:ext cx="4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l-GR" altLang="en-US" sz="1600">
                  <a:cs typeface="Times New Roman" pitchFamily="18" charset="0"/>
                </a:rPr>
                <a:t>μ</a:t>
              </a:r>
              <a:r>
                <a:rPr lang="en-US" altLang="en-US" sz="1600">
                  <a:cs typeface="Times New Roman" pitchFamily="18" charset="0"/>
                </a:rPr>
                <a:t> =</a:t>
              </a:r>
              <a:r>
                <a:rPr lang="en-US" altLang="en-US" sz="1600"/>
                <a:t>78</a:t>
              </a:r>
            </a:p>
          </p:txBody>
        </p:sp>
        <p:sp>
          <p:nvSpPr>
            <p:cNvPr id="709645" name="Line 13"/>
            <p:cNvSpPr>
              <a:spLocks noChangeShapeType="1"/>
            </p:cNvSpPr>
            <p:nvPr/>
          </p:nvSpPr>
          <p:spPr bwMode="auto">
            <a:xfrm>
              <a:off x="2155" y="2978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709646" name="Rectangle 14"/>
            <p:cNvSpPr>
              <a:spLocks noChangeArrowheads="1"/>
            </p:cNvSpPr>
            <p:nvPr/>
          </p:nvSpPr>
          <p:spPr bwMode="auto">
            <a:xfrm>
              <a:off x="864" y="2339"/>
              <a:ext cx="7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en-US" sz="1800" i="1"/>
                <a:t>P</a:t>
              </a:r>
              <a:r>
                <a:rPr lang="en-US" altLang="en-US" sz="1800"/>
                <a:t>(</a:t>
              </a:r>
              <a:r>
                <a:rPr lang="en-US" altLang="en-US" sz="1800" i="1"/>
                <a:t>x</a:t>
              </a:r>
              <a:r>
                <a:rPr lang="en-US" altLang="en-US" sz="1800"/>
                <a:t> &lt; 90)</a:t>
              </a:r>
              <a:endParaRPr lang="en-US" sz="1800"/>
            </a:p>
          </p:txBody>
        </p:sp>
        <p:sp>
          <p:nvSpPr>
            <p:cNvPr id="709648" name="Rectangle 16"/>
            <p:cNvSpPr>
              <a:spLocks noChangeArrowheads="1"/>
            </p:cNvSpPr>
            <p:nvPr/>
          </p:nvSpPr>
          <p:spPr bwMode="auto">
            <a:xfrm>
              <a:off x="1387" y="1822"/>
              <a:ext cx="56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l-GR" altLang="en-US" sz="2000">
                  <a:solidFill>
                    <a:schemeClr val="folHlink"/>
                  </a:solidFill>
                  <a:cs typeface="Times New Roman" pitchFamily="18" charset="0"/>
                </a:rPr>
                <a:t>μ</a:t>
              </a:r>
              <a:r>
                <a:rPr lang="en-US" altLang="en-US" sz="2000">
                  <a:solidFill>
                    <a:schemeClr val="folHlink"/>
                  </a:solidFill>
                  <a:cs typeface="Times New Roman" pitchFamily="18" charset="0"/>
                </a:rPr>
                <a:t> = 78</a:t>
              </a:r>
            </a:p>
            <a:p>
              <a:pPr>
                <a:spcBef>
                  <a:spcPct val="0"/>
                </a:spcBef>
              </a:pPr>
              <a:r>
                <a:rPr lang="el-GR" altLang="en-US" sz="2000">
                  <a:solidFill>
                    <a:schemeClr val="folHlink"/>
                  </a:solidFill>
                  <a:cs typeface="Times New Roman" pitchFamily="18" charset="0"/>
                </a:rPr>
                <a:t>σ</a:t>
              </a:r>
              <a:r>
                <a:rPr lang="en-US" altLang="en-US" sz="2000">
                  <a:solidFill>
                    <a:schemeClr val="folHlink"/>
                  </a:solidFill>
                </a:rPr>
                <a:t> = 8</a:t>
              </a:r>
              <a:endParaRPr lang="en-US" sz="2000">
                <a:solidFill>
                  <a:schemeClr val="folHlink"/>
                </a:solidFill>
              </a:endParaRPr>
            </a:p>
          </p:txBody>
        </p:sp>
        <p:sp>
          <p:nvSpPr>
            <p:cNvPr id="709649" name="Rectangle 17"/>
            <p:cNvSpPr>
              <a:spLocks noChangeArrowheads="1"/>
            </p:cNvSpPr>
            <p:nvPr/>
          </p:nvSpPr>
          <p:spPr bwMode="auto">
            <a:xfrm>
              <a:off x="3379" y="2887"/>
              <a:ext cx="18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i="1"/>
                <a:t>x</a:t>
              </a:r>
            </a:p>
          </p:txBody>
        </p:sp>
        <p:sp>
          <p:nvSpPr>
            <p:cNvPr id="709650" name="Freeform 18"/>
            <p:cNvSpPr>
              <a:spLocks/>
            </p:cNvSpPr>
            <p:nvPr/>
          </p:nvSpPr>
          <p:spPr bwMode="auto">
            <a:xfrm>
              <a:off x="974" y="2018"/>
              <a:ext cx="1622" cy="996"/>
            </a:xfrm>
            <a:custGeom>
              <a:avLst/>
              <a:gdLst>
                <a:gd name="T0" fmla="*/ 0 w 1622"/>
                <a:gd name="T1" fmla="*/ 996 h 996"/>
                <a:gd name="T2" fmla="*/ 267 w 1622"/>
                <a:gd name="T3" fmla="*/ 949 h 996"/>
                <a:gd name="T4" fmla="*/ 497 w 1622"/>
                <a:gd name="T5" fmla="*/ 866 h 996"/>
                <a:gd name="T6" fmla="*/ 718 w 1622"/>
                <a:gd name="T7" fmla="*/ 672 h 996"/>
                <a:gd name="T8" fmla="*/ 839 w 1622"/>
                <a:gd name="T9" fmla="*/ 478 h 996"/>
                <a:gd name="T10" fmla="*/ 929 w 1622"/>
                <a:gd name="T11" fmla="*/ 264 h 996"/>
                <a:gd name="T12" fmla="*/ 989 w 1622"/>
                <a:gd name="T13" fmla="*/ 134 h 996"/>
                <a:gd name="T14" fmla="*/ 1067 w 1622"/>
                <a:gd name="T15" fmla="*/ 40 h 996"/>
                <a:gd name="T16" fmla="*/ 1181 w 1622"/>
                <a:gd name="T17" fmla="*/ 1 h 996"/>
                <a:gd name="T18" fmla="*/ 1288 w 1622"/>
                <a:gd name="T19" fmla="*/ 35 h 996"/>
                <a:gd name="T20" fmla="*/ 1371 w 1622"/>
                <a:gd name="T21" fmla="*/ 126 h 996"/>
                <a:gd name="T22" fmla="*/ 1454 w 1622"/>
                <a:gd name="T23" fmla="*/ 337 h 996"/>
                <a:gd name="T24" fmla="*/ 1618 w 1622"/>
                <a:gd name="T25" fmla="*/ 670 h 996"/>
                <a:gd name="T26" fmla="*/ 1622 w 1622"/>
                <a:gd name="T27" fmla="*/ 990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22" h="996">
                  <a:moveTo>
                    <a:pt x="0" y="996"/>
                  </a:moveTo>
                  <a:cubicBezTo>
                    <a:pt x="44" y="989"/>
                    <a:pt x="184" y="971"/>
                    <a:pt x="267" y="949"/>
                  </a:cubicBezTo>
                  <a:cubicBezTo>
                    <a:pt x="349" y="930"/>
                    <a:pt x="426" y="912"/>
                    <a:pt x="497" y="866"/>
                  </a:cubicBezTo>
                  <a:cubicBezTo>
                    <a:pt x="572" y="820"/>
                    <a:pt x="661" y="736"/>
                    <a:pt x="718" y="672"/>
                  </a:cubicBezTo>
                  <a:cubicBezTo>
                    <a:pt x="775" y="607"/>
                    <a:pt x="804" y="546"/>
                    <a:pt x="839" y="478"/>
                  </a:cubicBezTo>
                  <a:cubicBezTo>
                    <a:pt x="874" y="410"/>
                    <a:pt x="904" y="321"/>
                    <a:pt x="929" y="264"/>
                  </a:cubicBezTo>
                  <a:cubicBezTo>
                    <a:pt x="955" y="206"/>
                    <a:pt x="966" y="170"/>
                    <a:pt x="989" y="134"/>
                  </a:cubicBezTo>
                  <a:cubicBezTo>
                    <a:pt x="1012" y="97"/>
                    <a:pt x="1035" y="62"/>
                    <a:pt x="1067" y="40"/>
                  </a:cubicBezTo>
                  <a:cubicBezTo>
                    <a:pt x="1099" y="18"/>
                    <a:pt x="1145" y="2"/>
                    <a:pt x="1181" y="1"/>
                  </a:cubicBezTo>
                  <a:cubicBezTo>
                    <a:pt x="1217" y="0"/>
                    <a:pt x="1256" y="15"/>
                    <a:pt x="1288" y="35"/>
                  </a:cubicBezTo>
                  <a:cubicBezTo>
                    <a:pt x="1319" y="56"/>
                    <a:pt x="1343" y="76"/>
                    <a:pt x="1371" y="126"/>
                  </a:cubicBezTo>
                  <a:cubicBezTo>
                    <a:pt x="1399" y="176"/>
                    <a:pt x="1433" y="283"/>
                    <a:pt x="1454" y="337"/>
                  </a:cubicBezTo>
                  <a:lnTo>
                    <a:pt x="1618" y="670"/>
                  </a:lnTo>
                  <a:lnTo>
                    <a:pt x="1622" y="990"/>
                  </a:lnTo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sng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709647" name="Line 15"/>
            <p:cNvSpPr>
              <a:spLocks noChangeShapeType="1"/>
            </p:cNvSpPr>
            <p:nvPr/>
          </p:nvSpPr>
          <p:spPr bwMode="auto">
            <a:xfrm>
              <a:off x="1536" y="2485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0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0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0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9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09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6" grpId="0"/>
      <p:bldP spid="709636" grpId="1"/>
      <p:bldP spid="709653" grpId="0"/>
      <p:bldP spid="709653" grpId="1"/>
      <p:bldP spid="7096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Text Box 2"/>
          <p:cNvSpPr txBox="1">
            <a:spLocks noChangeArrowheads="1"/>
          </p:cNvSpPr>
          <p:nvPr/>
        </p:nvSpPr>
        <p:spPr bwMode="auto">
          <a:xfrm>
            <a:off x="228600" y="1206500"/>
            <a:ext cx="83058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974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546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2117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689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31464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36036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40608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45180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b="1">
                <a:latin typeface="Century" pitchFamily="18" charset="0"/>
              </a:rPr>
              <a:t>Example</a:t>
            </a:r>
            <a:r>
              <a:rPr lang="en-US">
                <a:latin typeface="Times New Roman" pitchFamily="18" charset="0"/>
              </a:rPr>
              <a:t>:</a:t>
            </a:r>
          </a:p>
          <a:p>
            <a:r>
              <a:rPr lang="en-US">
                <a:latin typeface="Century" pitchFamily="18" charset="0"/>
              </a:rPr>
              <a:t>The average on a statistics test was 78 with a standard deviation of 8.  If the test scores are normally distributed, find the probability that a student receives a test score greater than than 85.</a:t>
            </a:r>
            <a:endParaRPr lang="en-US">
              <a:latin typeface="Century" pitchFamily="18" charset="0"/>
              <a:sym typeface="Symbol" pitchFamily="18" charset="2"/>
            </a:endParaRP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57175"/>
            <a:ext cx="9145588" cy="65246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4000"/>
              <a:t>Probability and Normal Distributions</a:t>
            </a:r>
          </a:p>
        </p:txBody>
      </p:sp>
      <p:sp>
        <p:nvSpPr>
          <p:cNvPr id="711684" name="Rectangle 4"/>
          <p:cNvSpPr>
            <a:spLocks noChangeArrowheads="1"/>
          </p:cNvSpPr>
          <p:nvPr/>
        </p:nvSpPr>
        <p:spPr bwMode="auto">
          <a:xfrm>
            <a:off x="304800" y="5710238"/>
            <a:ext cx="33281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 &gt; 85) =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z</a:t>
            </a:r>
            <a:r>
              <a:rPr lang="en-US" altLang="en-US" dirty="0"/>
              <a:t> &gt; 0.88</a:t>
            </a:r>
            <a:r>
              <a:rPr lang="en-US" altLang="en-US" dirty="0" smtClean="0"/>
              <a:t>)</a:t>
            </a:r>
            <a:endParaRPr lang="en-US" dirty="0">
              <a:sym typeface="Symbol" pitchFamily="18" charset="2"/>
            </a:endParaRPr>
          </a:p>
        </p:txBody>
      </p:sp>
      <p:graphicFrame>
        <p:nvGraphicFramePr>
          <p:cNvPr id="711685" name="Object 5"/>
          <p:cNvGraphicFramePr>
            <a:graphicFrameLocks noChangeAspect="1"/>
          </p:cNvGraphicFramePr>
          <p:nvPr/>
        </p:nvGraphicFramePr>
        <p:xfrm>
          <a:off x="4919663" y="3036888"/>
          <a:ext cx="212407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734" name="Equation" r:id="rId4" imgW="1269720" imgH="355320" progId="Equation.DSMT4">
                  <p:embed/>
                </p:oleObj>
              </mc:Choice>
              <mc:Fallback>
                <p:oleObj name="Equation" r:id="rId4" imgW="1269720" imgH="3553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9663" y="3036888"/>
                        <a:ext cx="2124075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1686" name="Object 6"/>
          <p:cNvGraphicFramePr>
            <a:graphicFrameLocks noChangeAspect="1"/>
          </p:cNvGraphicFramePr>
          <p:nvPr/>
        </p:nvGraphicFramePr>
        <p:xfrm>
          <a:off x="5949950" y="3621088"/>
          <a:ext cx="16827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735" name="Equation" r:id="rId6" imgW="1002960" imgH="177480" progId="Equation.DSMT4">
                  <p:embed/>
                </p:oleObj>
              </mc:Choice>
              <mc:Fallback>
                <p:oleObj name="Equation" r:id="rId6" imgW="1002960" imgH="177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950" y="3621088"/>
                        <a:ext cx="168275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1687" name="Rectangle 7"/>
          <p:cNvSpPr>
            <a:spLocks noChangeArrowheads="1"/>
          </p:cNvSpPr>
          <p:nvPr/>
        </p:nvSpPr>
        <p:spPr bwMode="auto">
          <a:xfrm>
            <a:off x="5849938" y="4216400"/>
            <a:ext cx="32559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000" dirty="0"/>
              <a:t>The probability that a student receives a test score greater than 85 is </a:t>
            </a:r>
            <a:r>
              <a:rPr lang="en-US" altLang="en-US" sz="2000" dirty="0" smtClean="0"/>
              <a:t>0.1908.</a:t>
            </a:r>
            <a:endParaRPr lang="en-US" sz="2000" dirty="0"/>
          </a:p>
        </p:txBody>
      </p:sp>
      <p:grpSp>
        <p:nvGrpSpPr>
          <p:cNvPr id="711688" name="Group 8"/>
          <p:cNvGrpSpPr>
            <a:grpSpLocks/>
          </p:cNvGrpSpPr>
          <p:nvPr/>
        </p:nvGrpSpPr>
        <p:grpSpPr bwMode="auto">
          <a:xfrm>
            <a:off x="1046163" y="5048250"/>
            <a:ext cx="4224337" cy="587375"/>
            <a:chOff x="912" y="3180"/>
            <a:chExt cx="2661" cy="370"/>
          </a:xfrm>
        </p:grpSpPr>
        <p:sp>
          <p:nvSpPr>
            <p:cNvPr id="711689" name="Text Box 9"/>
            <p:cNvSpPr txBox="1">
              <a:spLocks noChangeArrowheads="1"/>
            </p:cNvSpPr>
            <p:nvPr/>
          </p:nvSpPr>
          <p:spPr bwMode="auto">
            <a:xfrm>
              <a:off x="1945" y="3331"/>
              <a:ext cx="37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l-GR" altLang="en-US" sz="1600">
                  <a:cs typeface="Times New Roman" pitchFamily="18" charset="0"/>
                </a:rPr>
                <a:t>μ</a:t>
              </a:r>
              <a:r>
                <a:rPr lang="en-US" altLang="en-US" sz="1600">
                  <a:cs typeface="Times New Roman" pitchFamily="18" charset="0"/>
                </a:rPr>
                <a:t> =</a:t>
              </a:r>
              <a:r>
                <a:rPr lang="en-US" altLang="en-US" sz="1600"/>
                <a:t>0</a:t>
              </a:r>
            </a:p>
          </p:txBody>
        </p:sp>
        <p:grpSp>
          <p:nvGrpSpPr>
            <p:cNvPr id="711690" name="Group 10"/>
            <p:cNvGrpSpPr>
              <a:grpSpLocks/>
            </p:cNvGrpSpPr>
            <p:nvPr/>
          </p:nvGrpSpPr>
          <p:grpSpPr bwMode="auto">
            <a:xfrm>
              <a:off x="912" y="3180"/>
              <a:ext cx="2661" cy="212"/>
              <a:chOff x="912" y="3180"/>
              <a:chExt cx="2661" cy="212"/>
            </a:xfrm>
          </p:grpSpPr>
          <p:grpSp>
            <p:nvGrpSpPr>
              <p:cNvPr id="711691" name="Group 11"/>
              <p:cNvGrpSpPr>
                <a:grpSpLocks/>
              </p:cNvGrpSpPr>
              <p:nvPr/>
            </p:nvGrpSpPr>
            <p:grpSpPr bwMode="auto">
              <a:xfrm>
                <a:off x="912" y="3247"/>
                <a:ext cx="2496" cy="90"/>
                <a:chOff x="912" y="3247"/>
                <a:chExt cx="2496" cy="90"/>
              </a:xfrm>
            </p:grpSpPr>
            <p:sp>
              <p:nvSpPr>
                <p:cNvPr id="711692" name="Freeform 12"/>
                <p:cNvSpPr>
                  <a:spLocks/>
                </p:cNvSpPr>
                <p:nvPr/>
              </p:nvSpPr>
              <p:spPr bwMode="auto">
                <a:xfrm>
                  <a:off x="912" y="3292"/>
                  <a:ext cx="2496" cy="1"/>
                </a:xfrm>
                <a:custGeom>
                  <a:avLst/>
                  <a:gdLst>
                    <a:gd name="T0" fmla="*/ 0 w 3152"/>
                    <a:gd name="T1" fmla="*/ 0 h 1"/>
                    <a:gd name="T2" fmla="*/ 3152 w 3152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152" h="1">
                      <a:moveTo>
                        <a:pt x="0" y="0"/>
                      </a:moveTo>
                      <a:lnTo>
                        <a:pt x="3152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 type="arrow" w="med" len="med"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11693" name="Line 13"/>
                <p:cNvSpPr>
                  <a:spLocks noChangeShapeType="1"/>
                </p:cNvSpPr>
                <p:nvPr/>
              </p:nvSpPr>
              <p:spPr bwMode="auto">
                <a:xfrm>
                  <a:off x="2425" y="3247"/>
                  <a:ext cx="0" cy="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  <p:sp>
              <p:nvSpPr>
                <p:cNvPr id="711694" name="Line 14"/>
                <p:cNvSpPr>
                  <a:spLocks noChangeShapeType="1"/>
                </p:cNvSpPr>
                <p:nvPr/>
              </p:nvSpPr>
              <p:spPr bwMode="auto">
                <a:xfrm>
                  <a:off x="2160" y="3247"/>
                  <a:ext cx="0" cy="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AU"/>
                </a:p>
              </p:txBody>
            </p:sp>
          </p:grpSp>
          <p:sp>
            <p:nvSpPr>
              <p:cNvPr id="711695" name="Rectangle 15"/>
              <p:cNvSpPr>
                <a:spLocks noChangeArrowheads="1"/>
              </p:cNvSpPr>
              <p:nvPr/>
            </p:nvSpPr>
            <p:spPr bwMode="auto">
              <a:xfrm>
                <a:off x="3395" y="3180"/>
                <a:ext cx="17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i="1"/>
                  <a:t>z</a:t>
                </a:r>
              </a:p>
            </p:txBody>
          </p:sp>
        </p:grpSp>
        <p:sp>
          <p:nvSpPr>
            <p:cNvPr id="711696" name="Text Box 16"/>
            <p:cNvSpPr txBox="1">
              <a:spLocks noChangeArrowheads="1"/>
            </p:cNvSpPr>
            <p:nvPr/>
          </p:nvSpPr>
          <p:spPr bwMode="auto">
            <a:xfrm>
              <a:off x="2330" y="3338"/>
              <a:ext cx="17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600">
                  <a:cs typeface="Times New Roman" pitchFamily="18" charset="0"/>
                </a:rPr>
                <a:t>?</a:t>
              </a:r>
              <a:endParaRPr lang="en-US" altLang="en-US" sz="1600"/>
            </a:p>
          </p:txBody>
        </p:sp>
      </p:grpSp>
      <p:sp useBgFill="1">
        <p:nvSpPr>
          <p:cNvPr id="711697" name="Text Box 17"/>
          <p:cNvSpPr txBox="1">
            <a:spLocks noChangeArrowheads="1"/>
          </p:cNvSpPr>
          <p:nvPr/>
        </p:nvSpPr>
        <p:spPr bwMode="auto">
          <a:xfrm>
            <a:off x="3213100" y="5281613"/>
            <a:ext cx="579438" cy="33655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en-US" sz="1600" b="1">
                <a:solidFill>
                  <a:schemeClr val="folHlink"/>
                </a:solidFill>
                <a:cs typeface="Times New Roman" pitchFamily="18" charset="0"/>
              </a:rPr>
              <a:t>0.88</a:t>
            </a:r>
          </a:p>
        </p:txBody>
      </p:sp>
      <p:grpSp>
        <p:nvGrpSpPr>
          <p:cNvPr id="711698" name="Group 18"/>
          <p:cNvGrpSpPr>
            <a:grpSpLocks/>
          </p:cNvGrpSpPr>
          <p:nvPr/>
        </p:nvGrpSpPr>
        <p:grpSpPr bwMode="auto">
          <a:xfrm>
            <a:off x="969963" y="3121025"/>
            <a:ext cx="4286250" cy="2039938"/>
            <a:chOff x="611" y="1966"/>
            <a:chExt cx="2700" cy="1285"/>
          </a:xfrm>
        </p:grpSpPr>
        <p:grpSp>
          <p:nvGrpSpPr>
            <p:cNvPr id="711699" name="Group 19"/>
            <p:cNvGrpSpPr>
              <a:grpSpLocks/>
            </p:cNvGrpSpPr>
            <p:nvPr/>
          </p:nvGrpSpPr>
          <p:grpSpPr bwMode="auto">
            <a:xfrm>
              <a:off x="611" y="1966"/>
              <a:ext cx="2700" cy="1285"/>
              <a:chOff x="611" y="1966"/>
              <a:chExt cx="2700" cy="1285"/>
            </a:xfrm>
          </p:grpSpPr>
          <p:sp>
            <p:nvSpPr>
              <p:cNvPr id="711700" name="Line 20"/>
              <p:cNvSpPr>
                <a:spLocks noChangeShapeType="1"/>
              </p:cNvSpPr>
              <p:nvPr/>
            </p:nvSpPr>
            <p:spPr bwMode="auto">
              <a:xfrm>
                <a:off x="1902" y="2784"/>
                <a:ext cx="0" cy="5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711701" name="Text Box 21"/>
              <p:cNvSpPr txBox="1">
                <a:spLocks noChangeArrowheads="1"/>
              </p:cNvSpPr>
              <p:nvPr/>
            </p:nvSpPr>
            <p:spPr bwMode="auto">
              <a:xfrm>
                <a:off x="2035" y="3039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altLang="en-US" sz="1600"/>
                  <a:t>85</a:t>
                </a:r>
              </a:p>
            </p:txBody>
          </p:sp>
          <p:sp>
            <p:nvSpPr>
              <p:cNvPr id="711702" name="Line 22"/>
              <p:cNvSpPr>
                <a:spLocks noChangeShapeType="1"/>
              </p:cNvSpPr>
              <p:nvPr/>
            </p:nvSpPr>
            <p:spPr bwMode="auto">
              <a:xfrm>
                <a:off x="2168" y="2976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711703" name="Line 23"/>
              <p:cNvSpPr>
                <a:spLocks noChangeShapeType="1"/>
              </p:cNvSpPr>
              <p:nvPr/>
            </p:nvSpPr>
            <p:spPr bwMode="auto">
              <a:xfrm flipV="1">
                <a:off x="2168" y="2333"/>
                <a:ext cx="0" cy="6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AU"/>
              </a:p>
            </p:txBody>
          </p:sp>
          <p:sp>
            <p:nvSpPr>
              <p:cNvPr id="711704" name="Freeform 24"/>
              <p:cNvSpPr>
                <a:spLocks/>
              </p:cNvSpPr>
              <p:nvPr/>
            </p:nvSpPr>
            <p:spPr bwMode="auto">
              <a:xfrm>
                <a:off x="654" y="3014"/>
                <a:ext cx="2496" cy="1"/>
              </a:xfrm>
              <a:custGeom>
                <a:avLst/>
                <a:gdLst>
                  <a:gd name="T0" fmla="*/ 0 w 3152"/>
                  <a:gd name="T1" fmla="*/ 0 h 1"/>
                  <a:gd name="T2" fmla="*/ 3152 w 3152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152" h="1">
                    <a:moveTo>
                      <a:pt x="0" y="0"/>
                    </a:moveTo>
                    <a:lnTo>
                      <a:pt x="3152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711705" name="Freeform 25"/>
              <p:cNvSpPr>
                <a:spLocks/>
              </p:cNvSpPr>
              <p:nvPr/>
            </p:nvSpPr>
            <p:spPr bwMode="auto">
              <a:xfrm>
                <a:off x="730" y="2017"/>
                <a:ext cx="2372" cy="994"/>
              </a:xfrm>
              <a:custGeom>
                <a:avLst/>
                <a:gdLst>
                  <a:gd name="T0" fmla="*/ 0 w 2996"/>
                  <a:gd name="T1" fmla="*/ 1213 h 1213"/>
                  <a:gd name="T2" fmla="*/ 325 w 2996"/>
                  <a:gd name="T3" fmla="*/ 1159 h 1213"/>
                  <a:gd name="T4" fmla="*/ 616 w 2996"/>
                  <a:gd name="T5" fmla="*/ 1057 h 1213"/>
                  <a:gd name="T6" fmla="*/ 895 w 2996"/>
                  <a:gd name="T7" fmla="*/ 820 h 1213"/>
                  <a:gd name="T8" fmla="*/ 1048 w 2996"/>
                  <a:gd name="T9" fmla="*/ 583 h 1213"/>
                  <a:gd name="T10" fmla="*/ 1162 w 2996"/>
                  <a:gd name="T11" fmla="*/ 322 h 1213"/>
                  <a:gd name="T12" fmla="*/ 1237 w 2996"/>
                  <a:gd name="T13" fmla="*/ 163 h 1213"/>
                  <a:gd name="T14" fmla="*/ 1336 w 2996"/>
                  <a:gd name="T15" fmla="*/ 49 h 1213"/>
                  <a:gd name="T16" fmla="*/ 1480 w 2996"/>
                  <a:gd name="T17" fmla="*/ 1 h 1213"/>
                  <a:gd name="T18" fmla="*/ 1615 w 2996"/>
                  <a:gd name="T19" fmla="*/ 43 h 1213"/>
                  <a:gd name="T20" fmla="*/ 1720 w 2996"/>
                  <a:gd name="T21" fmla="*/ 154 h 1213"/>
                  <a:gd name="T22" fmla="*/ 1825 w 2996"/>
                  <a:gd name="T23" fmla="*/ 412 h 1213"/>
                  <a:gd name="T24" fmla="*/ 1885 w 2996"/>
                  <a:gd name="T25" fmla="*/ 550 h 1213"/>
                  <a:gd name="T26" fmla="*/ 2014 w 2996"/>
                  <a:gd name="T27" fmla="*/ 787 h 1213"/>
                  <a:gd name="T28" fmla="*/ 2176 w 2996"/>
                  <a:gd name="T29" fmla="*/ 969 h 1213"/>
                  <a:gd name="T30" fmla="*/ 2398 w 2996"/>
                  <a:gd name="T31" fmla="*/ 1093 h 1213"/>
                  <a:gd name="T32" fmla="*/ 2584 w 2996"/>
                  <a:gd name="T33" fmla="*/ 1153 h 1213"/>
                  <a:gd name="T34" fmla="*/ 2996 w 2996"/>
                  <a:gd name="T35" fmla="*/ 1205 h 1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996" h="1213">
                    <a:moveTo>
                      <a:pt x="0" y="1213"/>
                    </a:moveTo>
                    <a:cubicBezTo>
                      <a:pt x="54" y="1205"/>
                      <a:pt x="222" y="1185"/>
                      <a:pt x="325" y="1159"/>
                    </a:cubicBezTo>
                    <a:cubicBezTo>
                      <a:pt x="429" y="1135"/>
                      <a:pt x="526" y="1113"/>
                      <a:pt x="616" y="1057"/>
                    </a:cubicBezTo>
                    <a:cubicBezTo>
                      <a:pt x="711" y="1001"/>
                      <a:pt x="823" y="899"/>
                      <a:pt x="895" y="820"/>
                    </a:cubicBezTo>
                    <a:cubicBezTo>
                      <a:pt x="967" y="741"/>
                      <a:pt x="1004" y="666"/>
                      <a:pt x="1048" y="583"/>
                    </a:cubicBezTo>
                    <a:cubicBezTo>
                      <a:pt x="1092" y="500"/>
                      <a:pt x="1130" y="392"/>
                      <a:pt x="1162" y="322"/>
                    </a:cubicBezTo>
                    <a:cubicBezTo>
                      <a:pt x="1194" y="252"/>
                      <a:pt x="1208" y="208"/>
                      <a:pt x="1237" y="163"/>
                    </a:cubicBezTo>
                    <a:cubicBezTo>
                      <a:pt x="1266" y="118"/>
                      <a:pt x="1296" y="76"/>
                      <a:pt x="1336" y="49"/>
                    </a:cubicBezTo>
                    <a:cubicBezTo>
                      <a:pt x="1376" y="22"/>
                      <a:pt x="1434" y="2"/>
                      <a:pt x="1480" y="1"/>
                    </a:cubicBezTo>
                    <a:cubicBezTo>
                      <a:pt x="1526" y="0"/>
                      <a:pt x="1575" y="18"/>
                      <a:pt x="1615" y="43"/>
                    </a:cubicBezTo>
                    <a:cubicBezTo>
                      <a:pt x="1655" y="68"/>
                      <a:pt x="1685" y="93"/>
                      <a:pt x="1720" y="154"/>
                    </a:cubicBezTo>
                    <a:cubicBezTo>
                      <a:pt x="1755" y="215"/>
                      <a:pt x="1798" y="346"/>
                      <a:pt x="1825" y="412"/>
                    </a:cubicBezTo>
                    <a:cubicBezTo>
                      <a:pt x="1852" y="478"/>
                      <a:pt x="1854" y="488"/>
                      <a:pt x="1885" y="550"/>
                    </a:cubicBezTo>
                    <a:cubicBezTo>
                      <a:pt x="1916" y="612"/>
                      <a:pt x="1966" y="717"/>
                      <a:pt x="2014" y="787"/>
                    </a:cubicBezTo>
                    <a:cubicBezTo>
                      <a:pt x="2062" y="857"/>
                      <a:pt x="2112" y="918"/>
                      <a:pt x="2176" y="969"/>
                    </a:cubicBezTo>
                    <a:cubicBezTo>
                      <a:pt x="2240" y="1020"/>
                      <a:pt x="2330" y="1062"/>
                      <a:pt x="2398" y="1093"/>
                    </a:cubicBezTo>
                    <a:cubicBezTo>
                      <a:pt x="2466" y="1124"/>
                      <a:pt x="2484" y="1134"/>
                      <a:pt x="2584" y="1153"/>
                    </a:cubicBezTo>
                    <a:cubicBezTo>
                      <a:pt x="2684" y="1172"/>
                      <a:pt x="2910" y="1194"/>
                      <a:pt x="2996" y="1205"/>
                    </a:cubicBez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AU"/>
              </a:p>
            </p:txBody>
          </p:sp>
          <p:sp>
            <p:nvSpPr>
              <p:cNvPr id="711706" name="Line 26"/>
              <p:cNvSpPr>
                <a:spLocks noChangeShapeType="1"/>
              </p:cNvSpPr>
              <p:nvPr/>
            </p:nvSpPr>
            <p:spPr bwMode="auto">
              <a:xfrm>
                <a:off x="1902" y="2018"/>
                <a:ext cx="0" cy="9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AU"/>
              </a:p>
            </p:txBody>
          </p:sp>
          <p:sp>
            <p:nvSpPr>
              <p:cNvPr id="711707" name="Text Box 27"/>
              <p:cNvSpPr txBox="1">
                <a:spLocks noChangeArrowheads="1"/>
              </p:cNvSpPr>
              <p:nvPr/>
            </p:nvSpPr>
            <p:spPr bwMode="auto">
              <a:xfrm>
                <a:off x="1647" y="3039"/>
                <a:ext cx="44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l-GR" altLang="en-US" sz="1600">
                    <a:cs typeface="Times New Roman" pitchFamily="18" charset="0"/>
                  </a:rPr>
                  <a:t>μ</a:t>
                </a:r>
                <a:r>
                  <a:rPr lang="en-US" altLang="en-US" sz="1600">
                    <a:cs typeface="Times New Roman" pitchFamily="18" charset="0"/>
                  </a:rPr>
                  <a:t> =</a:t>
                </a:r>
                <a:r>
                  <a:rPr lang="en-US" altLang="en-US" sz="1600"/>
                  <a:t>78</a:t>
                </a:r>
              </a:p>
            </p:txBody>
          </p:sp>
          <p:sp>
            <p:nvSpPr>
              <p:cNvPr id="711708" name="Line 28"/>
              <p:cNvSpPr>
                <a:spLocks noChangeShapeType="1"/>
              </p:cNvSpPr>
              <p:nvPr/>
            </p:nvSpPr>
            <p:spPr bwMode="auto">
              <a:xfrm>
                <a:off x="1902" y="2978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/>
              </a:p>
            </p:txBody>
          </p:sp>
          <p:sp>
            <p:nvSpPr>
              <p:cNvPr id="711709" name="Rectangle 29"/>
              <p:cNvSpPr>
                <a:spLocks noChangeArrowheads="1"/>
              </p:cNvSpPr>
              <p:nvPr/>
            </p:nvSpPr>
            <p:spPr bwMode="auto">
              <a:xfrm>
                <a:off x="2387" y="2398"/>
                <a:ext cx="7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en-US" sz="1800" i="1"/>
                  <a:t>P</a:t>
                </a:r>
                <a:r>
                  <a:rPr lang="en-US" altLang="en-US" sz="1800"/>
                  <a:t>(</a:t>
                </a:r>
                <a:r>
                  <a:rPr lang="en-US" altLang="en-US" sz="1800" i="1"/>
                  <a:t>x</a:t>
                </a:r>
                <a:r>
                  <a:rPr lang="en-US" altLang="en-US" sz="1800"/>
                  <a:t> &gt; 85)</a:t>
                </a:r>
                <a:endParaRPr lang="en-US" sz="1800"/>
              </a:p>
            </p:txBody>
          </p:sp>
          <p:sp>
            <p:nvSpPr>
              <p:cNvPr id="711710" name="Line 30"/>
              <p:cNvSpPr>
                <a:spLocks noChangeShapeType="1"/>
              </p:cNvSpPr>
              <p:nvPr/>
            </p:nvSpPr>
            <p:spPr bwMode="auto">
              <a:xfrm flipH="1">
                <a:off x="2483" y="2640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AU"/>
              </a:p>
            </p:txBody>
          </p:sp>
          <p:sp>
            <p:nvSpPr>
              <p:cNvPr id="711711" name="Rectangle 31"/>
              <p:cNvSpPr>
                <a:spLocks noChangeArrowheads="1"/>
              </p:cNvSpPr>
              <p:nvPr/>
            </p:nvSpPr>
            <p:spPr bwMode="auto">
              <a:xfrm>
                <a:off x="611" y="1966"/>
                <a:ext cx="565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l-GR" altLang="en-US" sz="2000">
                    <a:solidFill>
                      <a:schemeClr val="folHlink"/>
                    </a:solidFill>
                    <a:cs typeface="Times New Roman" pitchFamily="18" charset="0"/>
                  </a:rPr>
                  <a:t>μ</a:t>
                </a:r>
                <a:r>
                  <a:rPr lang="en-US" altLang="en-US" sz="2000">
                    <a:solidFill>
                      <a:schemeClr val="folHlink"/>
                    </a:solidFill>
                    <a:cs typeface="Times New Roman" pitchFamily="18" charset="0"/>
                  </a:rPr>
                  <a:t> = 78</a:t>
                </a:r>
              </a:p>
              <a:p>
                <a:pPr>
                  <a:spcBef>
                    <a:spcPct val="0"/>
                  </a:spcBef>
                </a:pPr>
                <a:r>
                  <a:rPr lang="el-GR" altLang="en-US" sz="2000">
                    <a:solidFill>
                      <a:schemeClr val="folHlink"/>
                    </a:solidFill>
                    <a:cs typeface="Times New Roman" pitchFamily="18" charset="0"/>
                  </a:rPr>
                  <a:t>σ</a:t>
                </a:r>
                <a:r>
                  <a:rPr lang="en-US" altLang="en-US" sz="2000">
                    <a:solidFill>
                      <a:schemeClr val="folHlink"/>
                    </a:solidFill>
                  </a:rPr>
                  <a:t> = 8</a:t>
                </a:r>
                <a:endParaRPr lang="en-US" sz="20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711712" name="Rectangle 32"/>
              <p:cNvSpPr>
                <a:spLocks noChangeArrowheads="1"/>
              </p:cNvSpPr>
              <p:nvPr/>
            </p:nvSpPr>
            <p:spPr bwMode="auto">
              <a:xfrm>
                <a:off x="3126" y="2887"/>
                <a:ext cx="18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i="1"/>
                  <a:t>x</a:t>
                </a:r>
              </a:p>
            </p:txBody>
          </p:sp>
        </p:grpSp>
        <p:sp>
          <p:nvSpPr>
            <p:cNvPr id="711713" name="Freeform 33"/>
            <p:cNvSpPr>
              <a:spLocks/>
            </p:cNvSpPr>
            <p:nvPr/>
          </p:nvSpPr>
          <p:spPr bwMode="auto">
            <a:xfrm>
              <a:off x="2157" y="2348"/>
              <a:ext cx="914" cy="660"/>
            </a:xfrm>
            <a:custGeom>
              <a:avLst/>
              <a:gdLst>
                <a:gd name="T0" fmla="*/ 14 w 914"/>
                <a:gd name="T1" fmla="*/ 656 h 660"/>
                <a:gd name="T2" fmla="*/ 14 w 914"/>
                <a:gd name="T3" fmla="*/ 0 h 660"/>
                <a:gd name="T4" fmla="*/ 98 w 914"/>
                <a:gd name="T5" fmla="*/ 200 h 660"/>
                <a:gd name="T6" fmla="*/ 218 w 914"/>
                <a:gd name="T7" fmla="*/ 373 h 660"/>
                <a:gd name="T8" fmla="*/ 358 w 914"/>
                <a:gd name="T9" fmla="*/ 512 h 660"/>
                <a:gd name="T10" fmla="*/ 594 w 914"/>
                <a:gd name="T11" fmla="*/ 616 h 660"/>
                <a:gd name="T12" fmla="*/ 914 w 914"/>
                <a:gd name="T13" fmla="*/ 66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4" h="660">
                  <a:moveTo>
                    <a:pt x="14" y="656"/>
                  </a:moveTo>
                  <a:cubicBezTo>
                    <a:pt x="14" y="547"/>
                    <a:pt x="0" y="76"/>
                    <a:pt x="14" y="0"/>
                  </a:cubicBezTo>
                  <a:lnTo>
                    <a:pt x="98" y="200"/>
                  </a:lnTo>
                  <a:cubicBezTo>
                    <a:pt x="132" y="262"/>
                    <a:pt x="175" y="321"/>
                    <a:pt x="218" y="373"/>
                  </a:cubicBezTo>
                  <a:cubicBezTo>
                    <a:pt x="261" y="425"/>
                    <a:pt x="295" y="472"/>
                    <a:pt x="358" y="512"/>
                  </a:cubicBezTo>
                  <a:lnTo>
                    <a:pt x="594" y="616"/>
                  </a:lnTo>
                  <a:lnTo>
                    <a:pt x="914" y="660"/>
                  </a:lnTo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sng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</p:grp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529807" y="5710238"/>
            <a:ext cx="13980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= </a:t>
            </a:r>
            <a:r>
              <a:rPr lang="en-US" altLang="en-US" dirty="0" smtClean="0">
                <a:sym typeface="Symbol" pitchFamily="18" charset="2"/>
              </a:rPr>
              <a:t>0.1908</a:t>
            </a:r>
            <a:endParaRPr lang="en-US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1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1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1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1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4" grpId="0"/>
      <p:bldP spid="711687" grpId="0"/>
      <p:bldP spid="711697" grpId="0" animBg="1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Text Box 2"/>
          <p:cNvSpPr txBox="1">
            <a:spLocks noChangeArrowheads="1"/>
          </p:cNvSpPr>
          <p:nvPr/>
        </p:nvSpPr>
        <p:spPr bwMode="auto">
          <a:xfrm>
            <a:off x="304800" y="1130300"/>
            <a:ext cx="83058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974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546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2117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689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31464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36036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40608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45180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b="1">
                <a:latin typeface="Century" pitchFamily="18" charset="0"/>
              </a:rPr>
              <a:t>Example</a:t>
            </a:r>
            <a:r>
              <a:rPr lang="en-US">
                <a:latin typeface="Times New Roman" pitchFamily="18" charset="0"/>
              </a:rPr>
              <a:t>:</a:t>
            </a:r>
          </a:p>
          <a:p>
            <a:r>
              <a:rPr lang="en-US">
                <a:latin typeface="Century" pitchFamily="18" charset="0"/>
              </a:rPr>
              <a:t>The average on a statistics test was 78 with a standard deviation of 8.  If the test scores are normally distributed, find the probability that a student receives a test score between 60 and 80.</a:t>
            </a:r>
            <a:endParaRPr lang="en-US">
              <a:latin typeface="Century" pitchFamily="18" charset="0"/>
              <a:sym typeface="Symbol" pitchFamily="18" charset="2"/>
            </a:endParaRPr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57175"/>
            <a:ext cx="9145588" cy="65246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4000"/>
              <a:t>Probability and Normal Distributions</a:t>
            </a:r>
          </a:p>
        </p:txBody>
      </p:sp>
      <p:sp>
        <p:nvSpPr>
          <p:cNvPr id="713732" name="Rectangle 4"/>
          <p:cNvSpPr>
            <a:spLocks noChangeArrowheads="1"/>
          </p:cNvSpPr>
          <p:nvPr/>
        </p:nvSpPr>
        <p:spPr bwMode="auto">
          <a:xfrm>
            <a:off x="152400" y="5759450"/>
            <a:ext cx="45464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000" i="1" dirty="0"/>
              <a:t>P</a:t>
            </a:r>
            <a:r>
              <a:rPr lang="en-US" altLang="en-US" sz="2000" dirty="0"/>
              <a:t>(60 &lt; </a:t>
            </a:r>
            <a:r>
              <a:rPr lang="en-US" altLang="en-US" sz="2000" i="1" dirty="0"/>
              <a:t>x</a:t>
            </a:r>
            <a:r>
              <a:rPr lang="en-US" altLang="en-US" sz="2000" dirty="0"/>
              <a:t> &lt; 80) = </a:t>
            </a:r>
            <a:r>
              <a:rPr lang="en-US" altLang="en-US" sz="2000" i="1" dirty="0" smtClean="0"/>
              <a:t>P </a:t>
            </a:r>
            <a:r>
              <a:rPr lang="en-US" altLang="en-US" sz="2000" dirty="0" smtClean="0"/>
              <a:t>(</a:t>
            </a:r>
            <a:r>
              <a:rPr lang="en-US" altLang="en-US" sz="2000" dirty="0">
                <a:sym typeface="Symbol" pitchFamily="18" charset="2"/>
              </a:rPr>
              <a:t></a:t>
            </a:r>
            <a:r>
              <a:rPr lang="en-US" altLang="en-US" sz="2000" dirty="0"/>
              <a:t>2.25 &lt; </a:t>
            </a:r>
            <a:r>
              <a:rPr lang="en-US" altLang="en-US" sz="2000" i="1" dirty="0"/>
              <a:t>z &lt;</a:t>
            </a:r>
            <a:r>
              <a:rPr lang="en-US" altLang="en-US" sz="2000" dirty="0"/>
              <a:t> 0.25) </a:t>
            </a:r>
            <a:endParaRPr lang="en-US" sz="2000" dirty="0"/>
          </a:p>
        </p:txBody>
      </p:sp>
      <p:graphicFrame>
        <p:nvGraphicFramePr>
          <p:cNvPr id="713733" name="Object 5"/>
          <p:cNvGraphicFramePr>
            <a:graphicFrameLocks noChangeAspect="1"/>
          </p:cNvGraphicFramePr>
          <p:nvPr/>
        </p:nvGraphicFramePr>
        <p:xfrm>
          <a:off x="4352925" y="2698750"/>
          <a:ext cx="223361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3812" name="Equation" r:id="rId4" imgW="1333440" imgH="355320" progId="Equation.DSMT4">
                  <p:embed/>
                </p:oleObj>
              </mc:Choice>
              <mc:Fallback>
                <p:oleObj name="Equation" r:id="rId4" imgW="1333440" imgH="3553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5" y="2698750"/>
                        <a:ext cx="2233613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34" name="Object 6"/>
          <p:cNvGraphicFramePr>
            <a:graphicFrameLocks noChangeAspect="1"/>
          </p:cNvGraphicFramePr>
          <p:nvPr/>
        </p:nvGraphicFramePr>
        <p:xfrm>
          <a:off x="6737350" y="2819400"/>
          <a:ext cx="8731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3813" name="Equation" r:id="rId6" imgW="520560" imgH="177480" progId="Equation.DSMT4">
                  <p:embed/>
                </p:oleObj>
              </mc:Choice>
              <mc:Fallback>
                <p:oleObj name="Equation" r:id="rId6" imgW="520560" imgH="177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7350" y="2819400"/>
                        <a:ext cx="873125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3735" name="Rectangle 7"/>
          <p:cNvSpPr>
            <a:spLocks noChangeArrowheads="1"/>
          </p:cNvSpPr>
          <p:nvPr/>
        </p:nvSpPr>
        <p:spPr bwMode="auto">
          <a:xfrm>
            <a:off x="5849938" y="4216400"/>
            <a:ext cx="32559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000"/>
              <a:t>The probability that a student receives a test score between 60 and 80 is 0.5865.</a:t>
            </a:r>
            <a:endParaRPr lang="en-US" sz="2000"/>
          </a:p>
        </p:txBody>
      </p:sp>
      <p:graphicFrame>
        <p:nvGraphicFramePr>
          <p:cNvPr id="713736" name="Object 8"/>
          <p:cNvGraphicFramePr>
            <a:graphicFrameLocks noChangeAspect="1"/>
          </p:cNvGraphicFramePr>
          <p:nvPr/>
        </p:nvGraphicFramePr>
        <p:xfrm>
          <a:off x="4356100" y="3276600"/>
          <a:ext cx="222885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3814" name="Equation" r:id="rId8" imgW="1333440" imgH="355320" progId="Equation.DSMT4">
                  <p:embed/>
                </p:oleObj>
              </mc:Choice>
              <mc:Fallback>
                <p:oleObj name="Equation" r:id="rId8" imgW="1333440" imgH="3553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276600"/>
                        <a:ext cx="222885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3737" name="Object 9"/>
          <p:cNvGraphicFramePr>
            <a:graphicFrameLocks noChangeAspect="1"/>
          </p:cNvGraphicFramePr>
          <p:nvPr/>
        </p:nvGraphicFramePr>
        <p:xfrm>
          <a:off x="6780213" y="3397250"/>
          <a:ext cx="7874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3815" name="Equation" r:id="rId10" imgW="469800" imgH="177480" progId="Equation.DSMT4">
                  <p:embed/>
                </p:oleObj>
              </mc:Choice>
              <mc:Fallback>
                <p:oleObj name="Equation" r:id="rId10" imgW="469800" imgH="177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0213" y="3397250"/>
                        <a:ext cx="78740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3738" name="Group 10"/>
          <p:cNvGrpSpPr>
            <a:grpSpLocks/>
          </p:cNvGrpSpPr>
          <p:nvPr/>
        </p:nvGrpSpPr>
        <p:grpSpPr bwMode="auto">
          <a:xfrm>
            <a:off x="1046163" y="5048250"/>
            <a:ext cx="4224337" cy="587375"/>
            <a:chOff x="659" y="3180"/>
            <a:chExt cx="2661" cy="370"/>
          </a:xfrm>
        </p:grpSpPr>
        <p:grpSp>
          <p:nvGrpSpPr>
            <p:cNvPr id="713739" name="Group 11"/>
            <p:cNvGrpSpPr>
              <a:grpSpLocks/>
            </p:cNvGrpSpPr>
            <p:nvPr/>
          </p:nvGrpSpPr>
          <p:grpSpPr bwMode="auto">
            <a:xfrm>
              <a:off x="659" y="3180"/>
              <a:ext cx="2661" cy="370"/>
              <a:chOff x="659" y="3180"/>
              <a:chExt cx="2661" cy="370"/>
            </a:xfrm>
          </p:grpSpPr>
          <p:grpSp>
            <p:nvGrpSpPr>
              <p:cNvPr id="713740" name="Group 12"/>
              <p:cNvGrpSpPr>
                <a:grpSpLocks/>
              </p:cNvGrpSpPr>
              <p:nvPr/>
            </p:nvGrpSpPr>
            <p:grpSpPr bwMode="auto">
              <a:xfrm>
                <a:off x="659" y="3180"/>
                <a:ext cx="2661" cy="370"/>
                <a:chOff x="659" y="3180"/>
                <a:chExt cx="2661" cy="370"/>
              </a:xfrm>
            </p:grpSpPr>
            <p:sp>
              <p:nvSpPr>
                <p:cNvPr id="71374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592" y="3337"/>
                  <a:ext cx="37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l-GR" altLang="en-US" sz="1600">
                      <a:cs typeface="Times New Roman" pitchFamily="18" charset="0"/>
                    </a:rPr>
                    <a:t>μ</a:t>
                  </a:r>
                  <a:r>
                    <a:rPr lang="en-US" altLang="en-US" sz="1600">
                      <a:cs typeface="Times New Roman" pitchFamily="18" charset="0"/>
                    </a:rPr>
                    <a:t> =</a:t>
                  </a:r>
                  <a:r>
                    <a:rPr lang="en-US" altLang="en-US" sz="1600"/>
                    <a:t>0</a:t>
                  </a:r>
                </a:p>
              </p:txBody>
            </p:sp>
            <p:grpSp>
              <p:nvGrpSpPr>
                <p:cNvPr id="713742" name="Group 14"/>
                <p:cNvGrpSpPr>
                  <a:grpSpLocks/>
                </p:cNvGrpSpPr>
                <p:nvPr/>
              </p:nvGrpSpPr>
              <p:grpSpPr bwMode="auto">
                <a:xfrm>
                  <a:off x="659" y="3180"/>
                  <a:ext cx="2661" cy="212"/>
                  <a:chOff x="659" y="3180"/>
                  <a:chExt cx="2661" cy="212"/>
                </a:xfrm>
              </p:grpSpPr>
              <p:grpSp>
                <p:nvGrpSpPr>
                  <p:cNvPr id="713743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659" y="3247"/>
                    <a:ext cx="2496" cy="90"/>
                    <a:chOff x="659" y="3247"/>
                    <a:chExt cx="2496" cy="90"/>
                  </a:xfrm>
                </p:grpSpPr>
                <p:sp>
                  <p:nvSpPr>
                    <p:cNvPr id="713744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659" y="3292"/>
                      <a:ext cx="2496" cy="1"/>
                    </a:xfrm>
                    <a:custGeom>
                      <a:avLst/>
                      <a:gdLst>
                        <a:gd name="T0" fmla="*/ 0 w 3152"/>
                        <a:gd name="T1" fmla="*/ 0 h 1"/>
                        <a:gd name="T2" fmla="*/ 3152 w 3152"/>
                        <a:gd name="T3" fmla="*/ 0 h 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</a:cxnLst>
                      <a:rect l="0" t="0" r="r" b="b"/>
                      <a:pathLst>
                        <a:path w="3152" h="1">
                          <a:moveTo>
                            <a:pt x="0" y="0"/>
                          </a:moveTo>
                          <a:lnTo>
                            <a:pt x="3152" y="0"/>
                          </a:lnTo>
                        </a:path>
                      </a:pathLst>
                    </a:custGeom>
                    <a:noFill/>
                    <a:ln w="28575">
                      <a:solidFill>
                        <a:schemeClr val="tx1"/>
                      </a:solidFill>
                      <a:round/>
                      <a:headEnd type="arrow" w="med" len="med"/>
                      <a:tailEnd type="arrow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AU"/>
                    </a:p>
                  </p:txBody>
                </p:sp>
                <p:sp>
                  <p:nvSpPr>
                    <p:cNvPr id="713745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40" y="3247"/>
                      <a:ext cx="0" cy="9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AU"/>
                    </a:p>
                  </p:txBody>
                </p:sp>
                <p:sp>
                  <p:nvSpPr>
                    <p:cNvPr id="713746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07" y="3247"/>
                      <a:ext cx="0" cy="9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AU"/>
                    </a:p>
                  </p:txBody>
                </p:sp>
              </p:grpSp>
              <p:sp>
                <p:nvSpPr>
                  <p:cNvPr id="713747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142" y="3180"/>
                    <a:ext cx="178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i="1"/>
                      <a:t>z</a:t>
                    </a:r>
                  </a:p>
                </p:txBody>
              </p:sp>
            </p:grpSp>
            <p:sp>
              <p:nvSpPr>
                <p:cNvPr id="71374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977" y="3338"/>
                  <a:ext cx="173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n-US" altLang="en-US" sz="1600">
                      <a:cs typeface="Times New Roman" pitchFamily="18" charset="0"/>
                    </a:rPr>
                    <a:t>?</a:t>
                  </a:r>
                  <a:endParaRPr lang="en-US" altLang="en-US" sz="1600"/>
                </a:p>
              </p:txBody>
            </p:sp>
          </p:grpSp>
          <p:sp>
            <p:nvSpPr>
              <p:cNvPr id="713749" name="Rectangle 21"/>
              <p:cNvSpPr>
                <a:spLocks noChangeArrowheads="1"/>
              </p:cNvSpPr>
              <p:nvPr/>
            </p:nvSpPr>
            <p:spPr bwMode="auto">
              <a:xfrm>
                <a:off x="1304" y="3338"/>
                <a:ext cx="17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altLang="en-US" sz="1600">
                    <a:cs typeface="Times New Roman" pitchFamily="18" charset="0"/>
                  </a:rPr>
                  <a:t>?</a:t>
                </a:r>
              </a:p>
            </p:txBody>
          </p:sp>
        </p:grpSp>
        <p:sp>
          <p:nvSpPr>
            <p:cNvPr id="713750" name="Line 22"/>
            <p:cNvSpPr>
              <a:spLocks noChangeShapeType="1"/>
            </p:cNvSpPr>
            <p:nvPr/>
          </p:nvSpPr>
          <p:spPr bwMode="auto">
            <a:xfrm>
              <a:off x="1392" y="3256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 useBgFill="1">
        <p:nvSpPr>
          <p:cNvPr id="713751" name="Text Box 23"/>
          <p:cNvSpPr txBox="1">
            <a:spLocks noChangeArrowheads="1"/>
          </p:cNvSpPr>
          <p:nvPr/>
        </p:nvSpPr>
        <p:spPr bwMode="auto">
          <a:xfrm>
            <a:off x="3016250" y="5281613"/>
            <a:ext cx="579438" cy="33655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en-US" sz="1600">
                <a:solidFill>
                  <a:schemeClr val="folHlink"/>
                </a:solidFill>
                <a:cs typeface="Times New Roman" pitchFamily="18" charset="0"/>
              </a:rPr>
              <a:t>0.25</a:t>
            </a:r>
          </a:p>
        </p:txBody>
      </p:sp>
      <p:sp useBgFill="1">
        <p:nvSpPr>
          <p:cNvPr id="713752" name="Text Box 24"/>
          <p:cNvSpPr txBox="1">
            <a:spLocks noChangeArrowheads="1"/>
          </p:cNvSpPr>
          <p:nvPr/>
        </p:nvSpPr>
        <p:spPr bwMode="auto">
          <a:xfrm>
            <a:off x="1849438" y="5292725"/>
            <a:ext cx="690562" cy="33655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en-US" sz="160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</a:t>
            </a:r>
            <a:r>
              <a:rPr lang="en-US" altLang="en-US" sz="1600">
                <a:solidFill>
                  <a:schemeClr val="folHlink"/>
                </a:solidFill>
                <a:cs typeface="Times New Roman" pitchFamily="18" charset="0"/>
              </a:rPr>
              <a:t>2.25</a:t>
            </a:r>
          </a:p>
        </p:txBody>
      </p:sp>
      <p:sp>
        <p:nvSpPr>
          <p:cNvPr id="713753" name="Rectangle 25"/>
          <p:cNvSpPr>
            <a:spLocks noChangeArrowheads="1"/>
          </p:cNvSpPr>
          <p:nvPr/>
        </p:nvSpPr>
        <p:spPr bwMode="auto">
          <a:xfrm>
            <a:off x="4362450" y="5762625"/>
            <a:ext cx="11945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000" dirty="0" smtClean="0"/>
              <a:t>= </a:t>
            </a:r>
            <a:r>
              <a:rPr lang="en-US" altLang="en-US" sz="2000" dirty="0">
                <a:sym typeface="Symbol" pitchFamily="18" charset="2"/>
              </a:rPr>
              <a:t>0.5865</a:t>
            </a:r>
            <a:endParaRPr lang="en-US" sz="2000" dirty="0">
              <a:sym typeface="Symbol" pitchFamily="18" charset="2"/>
            </a:endParaRPr>
          </a:p>
        </p:txBody>
      </p:sp>
      <p:grpSp>
        <p:nvGrpSpPr>
          <p:cNvPr id="713754" name="Group 26"/>
          <p:cNvGrpSpPr>
            <a:grpSpLocks/>
          </p:cNvGrpSpPr>
          <p:nvPr/>
        </p:nvGrpSpPr>
        <p:grpSpPr bwMode="auto">
          <a:xfrm>
            <a:off x="457200" y="3201988"/>
            <a:ext cx="4799013" cy="1958975"/>
            <a:chOff x="288" y="2017"/>
            <a:chExt cx="3023" cy="1234"/>
          </a:xfrm>
        </p:grpSpPr>
        <p:sp>
          <p:nvSpPr>
            <p:cNvPr id="713755" name="Text Box 27"/>
            <p:cNvSpPr txBox="1">
              <a:spLocks noChangeArrowheads="1"/>
            </p:cNvSpPr>
            <p:nvPr/>
          </p:nvSpPr>
          <p:spPr bwMode="auto">
            <a:xfrm>
              <a:off x="1281" y="3039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altLang="en-US" sz="1600"/>
                <a:t>60</a:t>
              </a:r>
            </a:p>
          </p:txBody>
        </p:sp>
        <p:grpSp>
          <p:nvGrpSpPr>
            <p:cNvPr id="713756" name="Group 28"/>
            <p:cNvGrpSpPr>
              <a:grpSpLocks/>
            </p:cNvGrpSpPr>
            <p:nvPr/>
          </p:nvGrpSpPr>
          <p:grpSpPr bwMode="auto">
            <a:xfrm>
              <a:off x="288" y="2017"/>
              <a:ext cx="3023" cy="1234"/>
              <a:chOff x="288" y="2017"/>
              <a:chExt cx="3023" cy="1234"/>
            </a:xfrm>
          </p:grpSpPr>
          <p:sp>
            <p:nvSpPr>
              <p:cNvPr id="713757" name="Line 29"/>
              <p:cNvSpPr>
                <a:spLocks noChangeShapeType="1"/>
              </p:cNvSpPr>
              <p:nvPr/>
            </p:nvSpPr>
            <p:spPr bwMode="auto">
              <a:xfrm flipV="1">
                <a:off x="1392" y="2736"/>
                <a:ext cx="0" cy="3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AU"/>
              </a:p>
            </p:txBody>
          </p:sp>
          <p:grpSp>
            <p:nvGrpSpPr>
              <p:cNvPr id="713758" name="Group 30"/>
              <p:cNvGrpSpPr>
                <a:grpSpLocks/>
              </p:cNvGrpSpPr>
              <p:nvPr/>
            </p:nvGrpSpPr>
            <p:grpSpPr bwMode="auto">
              <a:xfrm>
                <a:off x="288" y="2017"/>
                <a:ext cx="3023" cy="1234"/>
                <a:chOff x="288" y="2017"/>
                <a:chExt cx="3023" cy="1234"/>
              </a:xfrm>
            </p:grpSpPr>
            <p:sp>
              <p:nvSpPr>
                <p:cNvPr id="713759" name="Freeform 31"/>
                <p:cNvSpPr>
                  <a:spLocks/>
                </p:cNvSpPr>
                <p:nvPr/>
              </p:nvSpPr>
              <p:spPr bwMode="auto">
                <a:xfrm>
                  <a:off x="1392" y="2020"/>
                  <a:ext cx="649" cy="984"/>
                </a:xfrm>
                <a:custGeom>
                  <a:avLst/>
                  <a:gdLst>
                    <a:gd name="T0" fmla="*/ 640 w 649"/>
                    <a:gd name="T1" fmla="*/ 984 h 984"/>
                    <a:gd name="T2" fmla="*/ 636 w 649"/>
                    <a:gd name="T3" fmla="*/ 40 h 984"/>
                    <a:gd name="T4" fmla="*/ 564 w 649"/>
                    <a:gd name="T5" fmla="*/ 0 h 984"/>
                    <a:gd name="T6" fmla="*/ 450 w 649"/>
                    <a:gd name="T7" fmla="*/ 5 h 984"/>
                    <a:gd name="T8" fmla="*/ 324 w 649"/>
                    <a:gd name="T9" fmla="*/ 104 h 984"/>
                    <a:gd name="T10" fmla="*/ 244 w 649"/>
                    <a:gd name="T11" fmla="*/ 292 h 984"/>
                    <a:gd name="T12" fmla="*/ 136 w 649"/>
                    <a:gd name="T13" fmla="*/ 532 h 984"/>
                    <a:gd name="T14" fmla="*/ 56 w 649"/>
                    <a:gd name="T15" fmla="*/ 660 h 984"/>
                    <a:gd name="T16" fmla="*/ 0 w 649"/>
                    <a:gd name="T17" fmla="*/ 720 h 984"/>
                    <a:gd name="T18" fmla="*/ 0 w 649"/>
                    <a:gd name="T19" fmla="*/ 984 h 9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49" h="984">
                      <a:moveTo>
                        <a:pt x="640" y="984"/>
                      </a:moveTo>
                      <a:cubicBezTo>
                        <a:pt x="639" y="827"/>
                        <a:pt x="649" y="204"/>
                        <a:pt x="636" y="40"/>
                      </a:cubicBezTo>
                      <a:lnTo>
                        <a:pt x="564" y="0"/>
                      </a:lnTo>
                      <a:lnTo>
                        <a:pt x="450" y="5"/>
                      </a:lnTo>
                      <a:cubicBezTo>
                        <a:pt x="410" y="22"/>
                        <a:pt x="358" y="56"/>
                        <a:pt x="324" y="104"/>
                      </a:cubicBezTo>
                      <a:lnTo>
                        <a:pt x="244" y="292"/>
                      </a:lnTo>
                      <a:lnTo>
                        <a:pt x="136" y="532"/>
                      </a:lnTo>
                      <a:lnTo>
                        <a:pt x="56" y="660"/>
                      </a:lnTo>
                      <a:lnTo>
                        <a:pt x="0" y="720"/>
                      </a:lnTo>
                      <a:lnTo>
                        <a:pt x="0" y="984"/>
                      </a:lnTo>
                    </a:path>
                  </a:pathLst>
                </a:custGeom>
                <a:solidFill>
                  <a:schemeClr val="accent2">
                    <a:alpha val="8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mpd="sng">
                      <a:solidFill>
                        <a:schemeClr val="accent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AU"/>
                </a:p>
              </p:txBody>
            </p:sp>
            <p:grpSp>
              <p:nvGrpSpPr>
                <p:cNvPr id="713760" name="Group 32"/>
                <p:cNvGrpSpPr>
                  <a:grpSpLocks/>
                </p:cNvGrpSpPr>
                <p:nvPr/>
              </p:nvGrpSpPr>
              <p:grpSpPr bwMode="auto">
                <a:xfrm>
                  <a:off x="288" y="2017"/>
                  <a:ext cx="3023" cy="1234"/>
                  <a:chOff x="288" y="2017"/>
                  <a:chExt cx="3023" cy="1234"/>
                </a:xfrm>
              </p:grpSpPr>
              <p:sp>
                <p:nvSpPr>
                  <p:cNvPr id="713761" name="Line 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32" y="2064"/>
                    <a:ext cx="0" cy="9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AU"/>
                  </a:p>
                </p:txBody>
              </p:sp>
              <p:sp>
                <p:nvSpPr>
                  <p:cNvPr id="713762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902" y="2784"/>
                    <a:ext cx="0" cy="58"/>
                  </a:xfrm>
                  <a:prstGeom prst="line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AU"/>
                  </a:p>
                </p:txBody>
              </p:sp>
              <p:sp>
                <p:nvSpPr>
                  <p:cNvPr id="713763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62" y="3039"/>
                    <a:ext cx="258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eaLnBrk="0" hangingPunct="0">
                      <a:spcBef>
                        <a:spcPct val="0"/>
                      </a:spcBef>
                    </a:pPr>
                    <a:r>
                      <a:rPr lang="en-US" altLang="en-US" sz="1600"/>
                      <a:t>80</a:t>
                    </a:r>
                  </a:p>
                </p:txBody>
              </p:sp>
              <p:sp>
                <p:nvSpPr>
                  <p:cNvPr id="713764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2030" y="2976"/>
                    <a:ext cx="0" cy="9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AU"/>
                  </a:p>
                </p:txBody>
              </p:sp>
              <p:sp>
                <p:nvSpPr>
                  <p:cNvPr id="713765" name="Freeform 37"/>
                  <p:cNvSpPr>
                    <a:spLocks/>
                  </p:cNvSpPr>
                  <p:nvPr/>
                </p:nvSpPr>
                <p:spPr bwMode="auto">
                  <a:xfrm>
                    <a:off x="654" y="3014"/>
                    <a:ext cx="2496" cy="1"/>
                  </a:xfrm>
                  <a:custGeom>
                    <a:avLst/>
                    <a:gdLst>
                      <a:gd name="T0" fmla="*/ 0 w 3152"/>
                      <a:gd name="T1" fmla="*/ 0 h 1"/>
                      <a:gd name="T2" fmla="*/ 3152 w 3152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3152" h="1">
                        <a:moveTo>
                          <a:pt x="0" y="0"/>
                        </a:moveTo>
                        <a:lnTo>
                          <a:pt x="3152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 type="arrow" w="med" len="med"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AU"/>
                  </a:p>
                </p:txBody>
              </p:sp>
              <p:sp>
                <p:nvSpPr>
                  <p:cNvPr id="713766" name="Freeform 38"/>
                  <p:cNvSpPr>
                    <a:spLocks/>
                  </p:cNvSpPr>
                  <p:nvPr/>
                </p:nvSpPr>
                <p:spPr bwMode="auto">
                  <a:xfrm>
                    <a:off x="730" y="2017"/>
                    <a:ext cx="2372" cy="994"/>
                  </a:xfrm>
                  <a:custGeom>
                    <a:avLst/>
                    <a:gdLst>
                      <a:gd name="T0" fmla="*/ 0 w 2996"/>
                      <a:gd name="T1" fmla="*/ 1213 h 1213"/>
                      <a:gd name="T2" fmla="*/ 325 w 2996"/>
                      <a:gd name="T3" fmla="*/ 1159 h 1213"/>
                      <a:gd name="T4" fmla="*/ 616 w 2996"/>
                      <a:gd name="T5" fmla="*/ 1057 h 1213"/>
                      <a:gd name="T6" fmla="*/ 895 w 2996"/>
                      <a:gd name="T7" fmla="*/ 820 h 1213"/>
                      <a:gd name="T8" fmla="*/ 1048 w 2996"/>
                      <a:gd name="T9" fmla="*/ 583 h 1213"/>
                      <a:gd name="T10" fmla="*/ 1162 w 2996"/>
                      <a:gd name="T11" fmla="*/ 322 h 1213"/>
                      <a:gd name="T12" fmla="*/ 1237 w 2996"/>
                      <a:gd name="T13" fmla="*/ 163 h 1213"/>
                      <a:gd name="T14" fmla="*/ 1336 w 2996"/>
                      <a:gd name="T15" fmla="*/ 49 h 1213"/>
                      <a:gd name="T16" fmla="*/ 1480 w 2996"/>
                      <a:gd name="T17" fmla="*/ 1 h 1213"/>
                      <a:gd name="T18" fmla="*/ 1615 w 2996"/>
                      <a:gd name="T19" fmla="*/ 43 h 1213"/>
                      <a:gd name="T20" fmla="*/ 1720 w 2996"/>
                      <a:gd name="T21" fmla="*/ 154 h 1213"/>
                      <a:gd name="T22" fmla="*/ 1825 w 2996"/>
                      <a:gd name="T23" fmla="*/ 412 h 1213"/>
                      <a:gd name="T24" fmla="*/ 1885 w 2996"/>
                      <a:gd name="T25" fmla="*/ 550 h 1213"/>
                      <a:gd name="T26" fmla="*/ 2014 w 2996"/>
                      <a:gd name="T27" fmla="*/ 787 h 1213"/>
                      <a:gd name="T28" fmla="*/ 2176 w 2996"/>
                      <a:gd name="T29" fmla="*/ 969 h 1213"/>
                      <a:gd name="T30" fmla="*/ 2398 w 2996"/>
                      <a:gd name="T31" fmla="*/ 1093 h 1213"/>
                      <a:gd name="T32" fmla="*/ 2584 w 2996"/>
                      <a:gd name="T33" fmla="*/ 1153 h 1213"/>
                      <a:gd name="T34" fmla="*/ 2996 w 2996"/>
                      <a:gd name="T35" fmla="*/ 1205 h 12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2996" h="1213">
                        <a:moveTo>
                          <a:pt x="0" y="1213"/>
                        </a:moveTo>
                        <a:cubicBezTo>
                          <a:pt x="54" y="1205"/>
                          <a:pt x="222" y="1185"/>
                          <a:pt x="325" y="1159"/>
                        </a:cubicBezTo>
                        <a:cubicBezTo>
                          <a:pt x="429" y="1135"/>
                          <a:pt x="526" y="1113"/>
                          <a:pt x="616" y="1057"/>
                        </a:cubicBezTo>
                        <a:cubicBezTo>
                          <a:pt x="711" y="1001"/>
                          <a:pt x="823" y="899"/>
                          <a:pt x="895" y="820"/>
                        </a:cubicBezTo>
                        <a:cubicBezTo>
                          <a:pt x="967" y="741"/>
                          <a:pt x="1004" y="666"/>
                          <a:pt x="1048" y="583"/>
                        </a:cubicBezTo>
                        <a:cubicBezTo>
                          <a:pt x="1092" y="500"/>
                          <a:pt x="1130" y="392"/>
                          <a:pt x="1162" y="322"/>
                        </a:cubicBezTo>
                        <a:cubicBezTo>
                          <a:pt x="1194" y="252"/>
                          <a:pt x="1208" y="208"/>
                          <a:pt x="1237" y="163"/>
                        </a:cubicBezTo>
                        <a:cubicBezTo>
                          <a:pt x="1266" y="118"/>
                          <a:pt x="1296" y="76"/>
                          <a:pt x="1336" y="49"/>
                        </a:cubicBezTo>
                        <a:cubicBezTo>
                          <a:pt x="1376" y="22"/>
                          <a:pt x="1434" y="2"/>
                          <a:pt x="1480" y="1"/>
                        </a:cubicBezTo>
                        <a:cubicBezTo>
                          <a:pt x="1526" y="0"/>
                          <a:pt x="1575" y="18"/>
                          <a:pt x="1615" y="43"/>
                        </a:cubicBezTo>
                        <a:cubicBezTo>
                          <a:pt x="1655" y="68"/>
                          <a:pt x="1685" y="93"/>
                          <a:pt x="1720" y="154"/>
                        </a:cubicBezTo>
                        <a:cubicBezTo>
                          <a:pt x="1755" y="215"/>
                          <a:pt x="1798" y="346"/>
                          <a:pt x="1825" y="412"/>
                        </a:cubicBezTo>
                        <a:cubicBezTo>
                          <a:pt x="1852" y="478"/>
                          <a:pt x="1854" y="488"/>
                          <a:pt x="1885" y="550"/>
                        </a:cubicBezTo>
                        <a:cubicBezTo>
                          <a:pt x="1916" y="612"/>
                          <a:pt x="1966" y="717"/>
                          <a:pt x="2014" y="787"/>
                        </a:cubicBezTo>
                        <a:cubicBezTo>
                          <a:pt x="2062" y="857"/>
                          <a:pt x="2112" y="918"/>
                          <a:pt x="2176" y="969"/>
                        </a:cubicBezTo>
                        <a:cubicBezTo>
                          <a:pt x="2240" y="1020"/>
                          <a:pt x="2330" y="1062"/>
                          <a:pt x="2398" y="1093"/>
                        </a:cubicBezTo>
                        <a:cubicBezTo>
                          <a:pt x="2466" y="1124"/>
                          <a:pt x="2484" y="1134"/>
                          <a:pt x="2584" y="1153"/>
                        </a:cubicBezTo>
                        <a:cubicBezTo>
                          <a:pt x="2684" y="1172"/>
                          <a:pt x="2910" y="1194"/>
                          <a:pt x="2996" y="1205"/>
                        </a:cubicBez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AU"/>
                  </a:p>
                </p:txBody>
              </p:sp>
              <p:sp>
                <p:nvSpPr>
                  <p:cNvPr id="713767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1902" y="2018"/>
                    <a:ext cx="0" cy="98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AU"/>
                  </a:p>
                </p:txBody>
              </p:sp>
              <p:sp>
                <p:nvSpPr>
                  <p:cNvPr id="713768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6" y="3039"/>
                    <a:ext cx="44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eaLnBrk="0" hangingPunct="0">
                      <a:spcBef>
                        <a:spcPct val="0"/>
                      </a:spcBef>
                    </a:pPr>
                    <a:r>
                      <a:rPr lang="el-GR" altLang="en-US" sz="1600">
                        <a:cs typeface="Times New Roman" pitchFamily="18" charset="0"/>
                      </a:rPr>
                      <a:t>μ</a:t>
                    </a:r>
                    <a:r>
                      <a:rPr lang="en-US" altLang="en-US" sz="1600">
                        <a:cs typeface="Times New Roman" pitchFamily="18" charset="0"/>
                      </a:rPr>
                      <a:t> =</a:t>
                    </a:r>
                    <a:r>
                      <a:rPr lang="en-US" altLang="en-US" sz="1600"/>
                      <a:t>78</a:t>
                    </a:r>
                  </a:p>
                </p:txBody>
              </p:sp>
              <p:sp>
                <p:nvSpPr>
                  <p:cNvPr id="713769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902" y="2978"/>
                    <a:ext cx="0" cy="9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AU"/>
                  </a:p>
                </p:txBody>
              </p:sp>
              <p:sp>
                <p:nvSpPr>
                  <p:cNvPr id="713770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648" y="2078"/>
                    <a:ext cx="103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altLang="en-US" sz="1800" i="1"/>
                      <a:t>P</a:t>
                    </a:r>
                    <a:r>
                      <a:rPr lang="en-US" altLang="en-US" sz="1800"/>
                      <a:t>(60 &lt; </a:t>
                    </a:r>
                    <a:r>
                      <a:rPr lang="en-US" altLang="en-US" sz="1800" i="1"/>
                      <a:t>x</a:t>
                    </a:r>
                    <a:r>
                      <a:rPr lang="en-US" altLang="en-US" sz="1800"/>
                      <a:t> &lt; 80)</a:t>
                    </a:r>
                    <a:endParaRPr lang="en-US" sz="1800"/>
                  </a:p>
                </p:txBody>
              </p:sp>
              <p:sp>
                <p:nvSpPr>
                  <p:cNvPr id="713771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288" y="2302"/>
                    <a:ext cx="565" cy="44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l-GR" altLang="en-US" sz="2000">
                        <a:solidFill>
                          <a:schemeClr val="folHlink"/>
                        </a:solidFill>
                        <a:cs typeface="Times New Roman" pitchFamily="18" charset="0"/>
                      </a:rPr>
                      <a:t>μ</a:t>
                    </a:r>
                    <a:r>
                      <a:rPr lang="en-US" altLang="en-US" sz="2000">
                        <a:solidFill>
                          <a:schemeClr val="folHlink"/>
                        </a:solidFill>
                        <a:cs typeface="Times New Roman" pitchFamily="18" charset="0"/>
                      </a:rPr>
                      <a:t> = 78</a:t>
                    </a:r>
                  </a:p>
                  <a:p>
                    <a:pPr>
                      <a:spcBef>
                        <a:spcPct val="0"/>
                      </a:spcBef>
                    </a:pPr>
                    <a:r>
                      <a:rPr lang="el-GR" altLang="en-US" sz="2000">
                        <a:solidFill>
                          <a:schemeClr val="folHlink"/>
                        </a:solidFill>
                        <a:cs typeface="Times New Roman" pitchFamily="18" charset="0"/>
                      </a:rPr>
                      <a:t>σ</a:t>
                    </a:r>
                    <a:r>
                      <a:rPr lang="en-US" altLang="en-US" sz="2000">
                        <a:solidFill>
                          <a:schemeClr val="folHlink"/>
                        </a:solidFill>
                      </a:rPr>
                      <a:t> = 8</a:t>
                    </a:r>
                    <a:endParaRPr lang="en-US" sz="2000">
                      <a:solidFill>
                        <a:schemeClr val="folHlink"/>
                      </a:solidFill>
                    </a:endParaRPr>
                  </a:p>
                </p:txBody>
              </p:sp>
              <p:sp>
                <p:nvSpPr>
                  <p:cNvPr id="713772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3126" y="2887"/>
                    <a:ext cx="18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i="1"/>
                      <a:t>x</a:t>
                    </a:r>
                  </a:p>
                </p:txBody>
              </p:sp>
              <p:sp>
                <p:nvSpPr>
                  <p:cNvPr id="713773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2304"/>
                    <a:ext cx="144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AU"/>
                  </a:p>
                </p:txBody>
              </p:sp>
            </p:grpSp>
          </p:grp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1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3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3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3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13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1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71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32" grpId="0"/>
      <p:bldP spid="713751" grpId="0" animBg="1"/>
      <p:bldP spid="713752" grpId="0" animBg="1"/>
      <p:bldP spid="71375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Text Box 2"/>
          <p:cNvSpPr txBox="1">
            <a:spLocks noChangeArrowheads="1"/>
          </p:cNvSpPr>
          <p:nvPr/>
        </p:nvSpPr>
        <p:spPr bwMode="auto">
          <a:xfrm>
            <a:off x="1143000" y="1295400"/>
            <a:ext cx="586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57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400" y="2133600"/>
            <a:ext cx="8153400" cy="1752600"/>
          </a:xfrm>
          <a:noFill/>
          <a:ln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6000" dirty="0" smtClean="0"/>
              <a:t>Finding z</a:t>
            </a:r>
            <a:r>
              <a:rPr lang="en-US" sz="6000" dirty="0" smtClean="0">
                <a:latin typeface="SassoonPrimaryTypeMedium"/>
              </a:rPr>
              <a:t>-</a:t>
            </a:r>
            <a:r>
              <a:rPr lang="en-US" sz="6000" dirty="0" smtClean="0"/>
              <a:t>scores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5738"/>
            <a:ext cx="9145588" cy="7239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Finding z-Scores</a:t>
            </a:r>
            <a:endParaRPr lang="en-US"/>
          </a:p>
        </p:txBody>
      </p:sp>
      <p:sp>
        <p:nvSpPr>
          <p:cNvPr id="717827" name="Text Box 3"/>
          <p:cNvSpPr txBox="1">
            <a:spLocks noChangeArrowheads="1"/>
          </p:cNvSpPr>
          <p:nvPr/>
        </p:nvSpPr>
        <p:spPr bwMode="auto">
          <a:xfrm>
            <a:off x="228600" y="1250950"/>
            <a:ext cx="8077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974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546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2117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689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31464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36036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40608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45180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b="1" dirty="0">
                <a:latin typeface="Century" pitchFamily="18" charset="0"/>
              </a:rPr>
              <a:t>Example</a:t>
            </a:r>
            <a:r>
              <a:rPr lang="en-US" dirty="0">
                <a:latin typeface="Times New Roman" pitchFamily="18" charset="0"/>
              </a:rPr>
              <a:t>:</a:t>
            </a:r>
          </a:p>
          <a:p>
            <a:r>
              <a:rPr lang="en-US" dirty="0">
                <a:latin typeface="Century" pitchFamily="18" charset="0"/>
              </a:rPr>
              <a:t>Find the </a:t>
            </a:r>
            <a:r>
              <a:rPr lang="en-US" i="1" dirty="0">
                <a:latin typeface="Century" pitchFamily="18" charset="0"/>
              </a:rPr>
              <a:t>z</a:t>
            </a:r>
            <a:r>
              <a:rPr lang="en-US" dirty="0">
                <a:latin typeface="Times New Roman" pitchFamily="18" charset="0"/>
              </a:rPr>
              <a:t>-</a:t>
            </a:r>
            <a:r>
              <a:rPr lang="en-US" dirty="0">
                <a:latin typeface="Century" pitchFamily="18" charset="0"/>
              </a:rPr>
              <a:t>score that corresponds </a:t>
            </a:r>
            <a:r>
              <a:rPr lang="en-US" dirty="0" smtClean="0">
                <a:latin typeface="Century" pitchFamily="18" charset="0"/>
              </a:rPr>
              <a:t>P(z &lt; k) = 0.9973</a:t>
            </a:r>
            <a:r>
              <a:rPr lang="en-US" dirty="0">
                <a:latin typeface="Century" pitchFamily="18" charset="0"/>
              </a:rPr>
              <a:t>.</a:t>
            </a:r>
          </a:p>
        </p:txBody>
      </p:sp>
      <p:graphicFrame>
        <p:nvGraphicFramePr>
          <p:cNvPr id="717952" name="Group 128"/>
          <p:cNvGraphicFramePr>
            <a:graphicFrameLocks noGrp="1"/>
          </p:cNvGraphicFramePr>
          <p:nvPr/>
        </p:nvGraphicFramePr>
        <p:xfrm>
          <a:off x="854075" y="2528888"/>
          <a:ext cx="7299325" cy="1098552"/>
        </p:xfrm>
        <a:graphic>
          <a:graphicData uri="http://schemas.openxmlformats.org/drawingml/2006/table">
            <a:tbl>
              <a:tblPr/>
              <a:tblGrid>
                <a:gridCol w="663575"/>
                <a:gridCol w="663575"/>
                <a:gridCol w="663575"/>
                <a:gridCol w="663575"/>
                <a:gridCol w="663575"/>
                <a:gridCol w="663575"/>
                <a:gridCol w="663575"/>
                <a:gridCol w="663575"/>
                <a:gridCol w="663575"/>
                <a:gridCol w="663575"/>
                <a:gridCol w="663575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z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.00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.01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.02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.03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.04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.05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.06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.07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.08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.09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0.0 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.5000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.5040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.5080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.5120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.5160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.5199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.5239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.5279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.5319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.5359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0.1 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.5398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.5438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.5478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.5517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.5557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.5596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.5636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.5675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.5714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.5753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0.2 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.5793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.5832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.5871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.5910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.5948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.5987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.6026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.6064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.6103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.6141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7954" name="Group 130"/>
          <p:cNvGraphicFramePr>
            <a:graphicFrameLocks noGrp="1"/>
          </p:cNvGraphicFramePr>
          <p:nvPr/>
        </p:nvGraphicFramePr>
        <p:xfrm>
          <a:off x="854075" y="3900488"/>
          <a:ext cx="7299325" cy="823914"/>
        </p:xfrm>
        <a:graphic>
          <a:graphicData uri="http://schemas.openxmlformats.org/drawingml/2006/table">
            <a:tbl>
              <a:tblPr/>
              <a:tblGrid>
                <a:gridCol w="663575"/>
                <a:gridCol w="663575"/>
                <a:gridCol w="663575"/>
                <a:gridCol w="663575"/>
                <a:gridCol w="663575"/>
                <a:gridCol w="663575"/>
                <a:gridCol w="663575"/>
                <a:gridCol w="663575"/>
                <a:gridCol w="663575"/>
                <a:gridCol w="663575"/>
                <a:gridCol w="663575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2.6 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.9953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.9955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.9956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.9957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.9959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.9960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.9961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.9962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.9963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.9964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2.7 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.9965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.9966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.9967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.9968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.9969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.9970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.9971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.9972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.9973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.9974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2.8 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.9974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.9975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.9976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.9977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.9977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.9978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.9979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.9979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.9980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.9981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717936" name="Group 112"/>
          <p:cNvGrpSpPr>
            <a:grpSpLocks/>
          </p:cNvGrpSpPr>
          <p:nvPr/>
        </p:nvGrpSpPr>
        <p:grpSpPr bwMode="auto">
          <a:xfrm>
            <a:off x="1235075" y="3659188"/>
            <a:ext cx="6248400" cy="228600"/>
            <a:chOff x="624" y="2976"/>
            <a:chExt cx="3936" cy="144"/>
          </a:xfrm>
        </p:grpSpPr>
        <p:sp>
          <p:nvSpPr>
            <p:cNvPr id="717937" name="Line 113"/>
            <p:cNvSpPr>
              <a:spLocks noChangeShapeType="1"/>
            </p:cNvSpPr>
            <p:nvPr/>
          </p:nvSpPr>
          <p:spPr bwMode="auto">
            <a:xfrm>
              <a:off x="624" y="3024"/>
              <a:ext cx="39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717938" name="Line 114"/>
            <p:cNvSpPr>
              <a:spLocks noChangeShapeType="1"/>
            </p:cNvSpPr>
            <p:nvPr/>
          </p:nvSpPr>
          <p:spPr bwMode="auto">
            <a:xfrm flipH="1">
              <a:off x="960" y="297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717939" name="Line 115"/>
            <p:cNvSpPr>
              <a:spLocks noChangeShapeType="1"/>
            </p:cNvSpPr>
            <p:nvPr/>
          </p:nvSpPr>
          <p:spPr bwMode="auto">
            <a:xfrm flipH="1">
              <a:off x="1104" y="297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717940" name="Line 116"/>
            <p:cNvSpPr>
              <a:spLocks noChangeShapeType="1"/>
            </p:cNvSpPr>
            <p:nvPr/>
          </p:nvSpPr>
          <p:spPr bwMode="auto">
            <a:xfrm flipH="1">
              <a:off x="3792" y="297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717941" name="Line 117"/>
            <p:cNvSpPr>
              <a:spLocks noChangeShapeType="1"/>
            </p:cNvSpPr>
            <p:nvPr/>
          </p:nvSpPr>
          <p:spPr bwMode="auto">
            <a:xfrm flipH="1">
              <a:off x="3936" y="297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</p:grpSp>
      <p:sp>
        <p:nvSpPr>
          <p:cNvPr id="717942" name="Oval 118"/>
          <p:cNvSpPr>
            <a:spLocks noChangeArrowheads="1"/>
          </p:cNvSpPr>
          <p:nvPr/>
        </p:nvSpPr>
        <p:spPr bwMode="auto">
          <a:xfrm>
            <a:off x="6870700" y="4179888"/>
            <a:ext cx="596900" cy="258762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717943" name="Text Box 119"/>
          <p:cNvSpPr txBox="1">
            <a:spLocks noChangeArrowheads="1"/>
          </p:cNvSpPr>
          <p:nvPr/>
        </p:nvSpPr>
        <p:spPr bwMode="auto">
          <a:xfrm>
            <a:off x="381000" y="4838700"/>
            <a:ext cx="84455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974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546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2117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689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31464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36036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40608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45180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200">
                <a:latin typeface="Century" pitchFamily="18" charset="0"/>
              </a:rPr>
              <a:t>Find the </a:t>
            </a:r>
            <a:r>
              <a:rPr lang="en-US" sz="2200" i="1">
                <a:latin typeface="Century" pitchFamily="18" charset="0"/>
              </a:rPr>
              <a:t>z</a:t>
            </a:r>
            <a:r>
              <a:rPr lang="en-US" sz="2200">
                <a:latin typeface="Times New Roman" pitchFamily="18" charset="0"/>
              </a:rPr>
              <a:t>-</a:t>
            </a:r>
            <a:r>
              <a:rPr lang="en-US" sz="2200">
                <a:latin typeface="Century" pitchFamily="18" charset="0"/>
              </a:rPr>
              <a:t>score by locating 0.9973 in the body of the Standard Normal Table.  The values at the beginning of the corresponding row and at the top of the column give the </a:t>
            </a:r>
            <a:r>
              <a:rPr lang="en-US" sz="2200" i="1">
                <a:latin typeface="Century" pitchFamily="18" charset="0"/>
              </a:rPr>
              <a:t>z</a:t>
            </a:r>
            <a:r>
              <a:rPr lang="en-US" sz="2200">
                <a:latin typeface="Times New Roman" pitchFamily="18" charset="0"/>
              </a:rPr>
              <a:t>-</a:t>
            </a:r>
            <a:r>
              <a:rPr lang="en-US" sz="2200">
                <a:latin typeface="Century" pitchFamily="18" charset="0"/>
              </a:rPr>
              <a:t>score.</a:t>
            </a:r>
          </a:p>
        </p:txBody>
      </p:sp>
      <p:sp>
        <p:nvSpPr>
          <p:cNvPr id="717944" name="Text Box 120"/>
          <p:cNvSpPr txBox="1">
            <a:spLocks noChangeArrowheads="1"/>
          </p:cNvSpPr>
          <p:nvPr/>
        </p:nvSpPr>
        <p:spPr bwMode="auto">
          <a:xfrm>
            <a:off x="342900" y="5994400"/>
            <a:ext cx="3733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974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546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2117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689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31464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36036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40608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45180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200">
                <a:latin typeface="Century" pitchFamily="18" charset="0"/>
              </a:rPr>
              <a:t>The </a:t>
            </a:r>
            <a:r>
              <a:rPr lang="en-US" sz="2200" i="1">
                <a:latin typeface="Century" pitchFamily="18" charset="0"/>
              </a:rPr>
              <a:t>z</a:t>
            </a:r>
            <a:r>
              <a:rPr lang="en-US" sz="2200">
                <a:latin typeface="Times New Roman" pitchFamily="18" charset="0"/>
              </a:rPr>
              <a:t>-</a:t>
            </a:r>
            <a:r>
              <a:rPr lang="en-US" sz="2200">
                <a:latin typeface="Century" pitchFamily="18" charset="0"/>
              </a:rPr>
              <a:t>score is 2.78.</a:t>
            </a:r>
          </a:p>
        </p:txBody>
      </p:sp>
      <p:sp>
        <p:nvSpPr>
          <p:cNvPr id="717945" name="Rectangle 121"/>
          <p:cNvSpPr>
            <a:spLocks noChangeArrowheads="1"/>
          </p:cNvSpPr>
          <p:nvPr/>
        </p:nvSpPr>
        <p:spPr bwMode="auto">
          <a:xfrm>
            <a:off x="2857500" y="2163763"/>
            <a:ext cx="40624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/>
              <a:t>Appendix B: Standard Normal Table</a:t>
            </a:r>
          </a:p>
        </p:txBody>
      </p:sp>
      <p:sp>
        <p:nvSpPr>
          <p:cNvPr id="717946" name="Line 122"/>
          <p:cNvSpPr>
            <a:spLocks noChangeShapeType="1"/>
          </p:cNvSpPr>
          <p:nvPr/>
        </p:nvSpPr>
        <p:spPr bwMode="auto">
          <a:xfrm>
            <a:off x="469900" y="4330700"/>
            <a:ext cx="342900" cy="0"/>
          </a:xfrm>
          <a:prstGeom prst="line">
            <a:avLst/>
          </a:prstGeom>
          <a:noFill/>
          <a:ln w="38100" cmpd="dbl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AU"/>
          </a:p>
        </p:txBody>
      </p:sp>
      <p:sp>
        <p:nvSpPr>
          <p:cNvPr id="717947" name="Line 123"/>
          <p:cNvSpPr>
            <a:spLocks noChangeShapeType="1"/>
          </p:cNvSpPr>
          <p:nvPr/>
        </p:nvSpPr>
        <p:spPr bwMode="auto">
          <a:xfrm rot="5400000">
            <a:off x="6996906" y="2362994"/>
            <a:ext cx="280988" cy="0"/>
          </a:xfrm>
          <a:prstGeom prst="line">
            <a:avLst/>
          </a:prstGeom>
          <a:noFill/>
          <a:ln w="38100" cmpd="dbl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AU"/>
          </a:p>
        </p:txBody>
      </p:sp>
      <p:sp useBgFill="1">
        <p:nvSpPr>
          <p:cNvPr id="717948" name="Rectangle 124"/>
          <p:cNvSpPr>
            <a:spLocks noChangeArrowheads="1"/>
          </p:cNvSpPr>
          <p:nvPr/>
        </p:nvSpPr>
        <p:spPr bwMode="auto">
          <a:xfrm>
            <a:off x="990600" y="4233863"/>
            <a:ext cx="438150" cy="182562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200" b="1">
                <a:solidFill>
                  <a:schemeClr val="folHlink"/>
                </a:solidFill>
              </a:rPr>
              <a:t>2.7</a:t>
            </a:r>
            <a:r>
              <a:rPr lang="en-US" sz="1200">
                <a:solidFill>
                  <a:schemeClr val="folHlink"/>
                </a:solidFill>
              </a:rPr>
              <a:t> </a:t>
            </a:r>
          </a:p>
        </p:txBody>
      </p:sp>
      <p:sp useBgFill="1">
        <p:nvSpPr>
          <p:cNvPr id="717949" name="Rectangle 125"/>
          <p:cNvSpPr>
            <a:spLocks noChangeArrowheads="1"/>
          </p:cNvSpPr>
          <p:nvPr/>
        </p:nvSpPr>
        <p:spPr bwMode="auto">
          <a:xfrm>
            <a:off x="6934200" y="2595563"/>
            <a:ext cx="395288" cy="182562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200" b="1">
                <a:solidFill>
                  <a:schemeClr val="folHlink"/>
                </a:solidFill>
              </a:rPr>
              <a:t>.08</a:t>
            </a:r>
            <a:endParaRPr lang="en-US" sz="12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71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717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71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1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179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17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17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85185E-6 L 0.67153 1.85185E-6 " pathEditMode="relative" rAng="0" ptsTypes="AA">
                                      <p:cBhvr>
                                        <p:cTn id="36" dur="2000" spd="-100000" fill="hold"/>
                                        <p:tgtEl>
                                          <p:spTgt spid="7179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17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17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717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717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11111E-6 L 4.44444E-6 0.26042 " pathEditMode="relative" rAng="0" ptsTypes="AA">
                                      <p:cBhvr>
                                        <p:cTn id="48" dur="2000" spd="-100000" fill="hold"/>
                                        <p:tgtEl>
                                          <p:spTgt spid="7179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17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17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71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42" grpId="0" animBg="1"/>
      <p:bldP spid="717943" grpId="0"/>
      <p:bldP spid="717944" grpId="0"/>
      <p:bldP spid="717945" grpId="0"/>
      <p:bldP spid="717946" grpId="0" animBg="1"/>
      <p:bldP spid="717946" grpId="1" animBg="1"/>
      <p:bldP spid="717947" grpId="0" animBg="1"/>
      <p:bldP spid="717947" grpId="1" animBg="1"/>
      <p:bldP spid="717948" grpId="0" animBg="1"/>
      <p:bldP spid="71794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280988"/>
            <a:ext cx="9144000" cy="557212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Finding z-Scores</a:t>
            </a:r>
            <a:endParaRPr lang="en-US"/>
          </a:p>
        </p:txBody>
      </p:sp>
      <p:sp>
        <p:nvSpPr>
          <p:cNvPr id="719875" name="Text Box 3"/>
          <p:cNvSpPr txBox="1">
            <a:spLocks noChangeArrowheads="1"/>
          </p:cNvSpPr>
          <p:nvPr/>
        </p:nvSpPr>
        <p:spPr bwMode="auto">
          <a:xfrm>
            <a:off x="219075" y="1174750"/>
            <a:ext cx="8077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974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546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2117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689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31464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36036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40608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45180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b="1" dirty="0">
                <a:latin typeface="Century" pitchFamily="18" charset="0"/>
              </a:rPr>
              <a:t>Example</a:t>
            </a:r>
            <a:r>
              <a:rPr lang="en-US" dirty="0">
                <a:latin typeface="Times New Roman" pitchFamily="18" charset="0"/>
              </a:rPr>
              <a:t>:</a:t>
            </a:r>
          </a:p>
          <a:p>
            <a:r>
              <a:rPr lang="en-US" dirty="0">
                <a:latin typeface="Century" pitchFamily="18" charset="0"/>
              </a:rPr>
              <a:t>Find the </a:t>
            </a:r>
            <a:r>
              <a:rPr lang="en-US" i="1" dirty="0">
                <a:latin typeface="Century" pitchFamily="18" charset="0"/>
              </a:rPr>
              <a:t>z</a:t>
            </a:r>
            <a:r>
              <a:rPr lang="en-US" dirty="0">
                <a:latin typeface="Times New Roman" pitchFamily="18" charset="0"/>
              </a:rPr>
              <a:t>-</a:t>
            </a:r>
            <a:r>
              <a:rPr lang="en-US" dirty="0">
                <a:latin typeface="Century" pitchFamily="18" charset="0"/>
              </a:rPr>
              <a:t>score that corresponds to </a:t>
            </a:r>
            <a:r>
              <a:rPr lang="en-US" dirty="0" smtClean="0">
                <a:latin typeface="Century" pitchFamily="18" charset="0"/>
              </a:rPr>
              <a:t>P(z &lt; k) = </a:t>
            </a:r>
            <a:r>
              <a:rPr lang="en-US" dirty="0">
                <a:latin typeface="Century" pitchFamily="18" charset="0"/>
              </a:rPr>
              <a:t>0.4170.</a:t>
            </a:r>
          </a:p>
        </p:txBody>
      </p:sp>
      <p:graphicFrame>
        <p:nvGraphicFramePr>
          <p:cNvPr id="720001" name="Group 129"/>
          <p:cNvGraphicFramePr>
            <a:graphicFrameLocks noGrp="1"/>
          </p:cNvGraphicFramePr>
          <p:nvPr/>
        </p:nvGraphicFramePr>
        <p:xfrm>
          <a:off x="762000" y="2659063"/>
          <a:ext cx="7299325" cy="849314"/>
        </p:xfrm>
        <a:graphic>
          <a:graphicData uri="http://schemas.openxmlformats.org/drawingml/2006/table">
            <a:tbl>
              <a:tblPr/>
              <a:tblGrid>
                <a:gridCol w="663575"/>
                <a:gridCol w="663575"/>
                <a:gridCol w="663575"/>
                <a:gridCol w="663575"/>
                <a:gridCol w="663575"/>
                <a:gridCol w="663575"/>
                <a:gridCol w="663575"/>
                <a:gridCol w="663575"/>
                <a:gridCol w="663575"/>
                <a:gridCol w="663575"/>
                <a:gridCol w="663575"/>
              </a:tblGrid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z 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.09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.08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3.4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.0002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.0003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.0003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.0003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.0003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.0003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.0003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.0003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.0003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.0003</a:t>
                      </a:r>
                    </a:p>
                  </a:txBody>
                  <a:tcPr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0.2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.0003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.0004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.0004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.0004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.0004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.0004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.0004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.0005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.0005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.0005</a:t>
                      </a:r>
                    </a:p>
                  </a:txBody>
                  <a:tcPr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9921" name="Text Box 49"/>
          <p:cNvSpPr txBox="1">
            <a:spLocks noChangeArrowheads="1"/>
          </p:cNvSpPr>
          <p:nvPr/>
        </p:nvSpPr>
        <p:spPr bwMode="auto">
          <a:xfrm>
            <a:off x="457200" y="5121275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974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546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2117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689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31464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36036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40608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45180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200">
                <a:latin typeface="Century" pitchFamily="18" charset="0"/>
              </a:rPr>
              <a:t>Find the </a:t>
            </a:r>
            <a:r>
              <a:rPr lang="en-US" sz="2200" i="1">
                <a:latin typeface="Century" pitchFamily="18" charset="0"/>
              </a:rPr>
              <a:t>z</a:t>
            </a:r>
            <a:r>
              <a:rPr lang="en-US" sz="2200">
                <a:latin typeface="Times New Roman" pitchFamily="18" charset="0"/>
              </a:rPr>
              <a:t>-</a:t>
            </a:r>
            <a:r>
              <a:rPr lang="en-US" sz="2200">
                <a:latin typeface="Century" pitchFamily="18" charset="0"/>
              </a:rPr>
              <a:t>score by locating 0.4170 in the body of the Standard Normal Table.  Use the value closest to 0.4170.</a:t>
            </a:r>
          </a:p>
        </p:txBody>
      </p:sp>
      <p:graphicFrame>
        <p:nvGraphicFramePr>
          <p:cNvPr id="720003" name="Group 131"/>
          <p:cNvGraphicFramePr>
            <a:graphicFrameLocks noGrp="1"/>
          </p:cNvGraphicFramePr>
          <p:nvPr/>
        </p:nvGraphicFramePr>
        <p:xfrm>
          <a:off x="762000" y="3976688"/>
          <a:ext cx="7299325" cy="1053466"/>
        </p:xfrm>
        <a:graphic>
          <a:graphicData uri="http://schemas.openxmlformats.org/drawingml/2006/table">
            <a:tbl>
              <a:tblPr/>
              <a:tblGrid>
                <a:gridCol w="663575"/>
                <a:gridCol w="663575"/>
                <a:gridCol w="663575"/>
                <a:gridCol w="663575"/>
                <a:gridCol w="663575"/>
                <a:gridCol w="663575"/>
                <a:gridCol w="666750"/>
                <a:gridCol w="660400"/>
                <a:gridCol w="663575"/>
                <a:gridCol w="663575"/>
                <a:gridCol w="663575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0.3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.3483 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.3520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.3557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.3594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.3632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.3669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.3707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.3745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.3783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.3821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0.2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.3859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.3897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.3936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.3974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.4013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.4052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.4090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.4129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.4168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.4207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</a:rPr>
                        <a:t>0.1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.4247 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.4286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.4325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.4364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.4404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.4443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.4483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.4522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.4562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.4602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sym typeface="Symbol" pitchFamily="18" charset="2"/>
                        </a:rPr>
                        <a:t></a:t>
                      </a: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</a:rPr>
                        <a:t>0.0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.4641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.4681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.4724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.4761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.4801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.4840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.4880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.4920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.4960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" pitchFamily="18" charset="0"/>
                          <a:cs typeface="Times New Roman" pitchFamily="18" charset="0"/>
                        </a:rPr>
                        <a:t>.5000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19984" name="Group 112"/>
          <p:cNvGrpSpPr>
            <a:grpSpLocks/>
          </p:cNvGrpSpPr>
          <p:nvPr/>
        </p:nvGrpSpPr>
        <p:grpSpPr bwMode="auto">
          <a:xfrm>
            <a:off x="1270000" y="3646488"/>
            <a:ext cx="6248400" cy="228600"/>
            <a:chOff x="624" y="2976"/>
            <a:chExt cx="3936" cy="144"/>
          </a:xfrm>
        </p:grpSpPr>
        <p:sp>
          <p:nvSpPr>
            <p:cNvPr id="719985" name="Line 113"/>
            <p:cNvSpPr>
              <a:spLocks noChangeShapeType="1"/>
            </p:cNvSpPr>
            <p:nvPr/>
          </p:nvSpPr>
          <p:spPr bwMode="auto">
            <a:xfrm>
              <a:off x="624" y="3024"/>
              <a:ext cx="39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719986" name="Line 114"/>
            <p:cNvSpPr>
              <a:spLocks noChangeShapeType="1"/>
            </p:cNvSpPr>
            <p:nvPr/>
          </p:nvSpPr>
          <p:spPr bwMode="auto">
            <a:xfrm flipH="1">
              <a:off x="960" y="297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719987" name="Line 115"/>
            <p:cNvSpPr>
              <a:spLocks noChangeShapeType="1"/>
            </p:cNvSpPr>
            <p:nvPr/>
          </p:nvSpPr>
          <p:spPr bwMode="auto">
            <a:xfrm flipH="1">
              <a:off x="1104" y="297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719988" name="Line 116"/>
            <p:cNvSpPr>
              <a:spLocks noChangeShapeType="1"/>
            </p:cNvSpPr>
            <p:nvPr/>
          </p:nvSpPr>
          <p:spPr bwMode="auto">
            <a:xfrm flipH="1">
              <a:off x="3792" y="297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719989" name="Line 117"/>
            <p:cNvSpPr>
              <a:spLocks noChangeShapeType="1"/>
            </p:cNvSpPr>
            <p:nvPr/>
          </p:nvSpPr>
          <p:spPr bwMode="auto">
            <a:xfrm flipH="1">
              <a:off x="3936" y="297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</p:grpSp>
      <p:sp>
        <p:nvSpPr>
          <p:cNvPr id="719990" name="Oval 118"/>
          <p:cNvSpPr>
            <a:spLocks noChangeArrowheads="1"/>
          </p:cNvSpPr>
          <p:nvPr/>
        </p:nvSpPr>
        <p:spPr bwMode="auto">
          <a:xfrm>
            <a:off x="6807200" y="4259263"/>
            <a:ext cx="596900" cy="258762"/>
          </a:xfrm>
          <a:prstGeom prst="ellips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719991" name="Rectangle 119"/>
          <p:cNvSpPr>
            <a:spLocks noChangeArrowheads="1"/>
          </p:cNvSpPr>
          <p:nvPr/>
        </p:nvSpPr>
        <p:spPr bwMode="auto">
          <a:xfrm>
            <a:off x="673100" y="2286000"/>
            <a:ext cx="40624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/>
              <a:t>Appendix B: Standard Normal Table</a:t>
            </a:r>
          </a:p>
        </p:txBody>
      </p:sp>
      <p:grpSp>
        <p:nvGrpSpPr>
          <p:cNvPr id="719992" name="Group 120"/>
          <p:cNvGrpSpPr>
            <a:grpSpLocks/>
          </p:cNvGrpSpPr>
          <p:nvPr/>
        </p:nvGrpSpPr>
        <p:grpSpPr bwMode="auto">
          <a:xfrm>
            <a:off x="7251700" y="3319463"/>
            <a:ext cx="2120900" cy="1006475"/>
            <a:chOff x="4568" y="2040"/>
            <a:chExt cx="1336" cy="634"/>
          </a:xfrm>
        </p:grpSpPr>
        <p:sp>
          <p:nvSpPr>
            <p:cNvPr id="719993" name="Line 121"/>
            <p:cNvSpPr>
              <a:spLocks noChangeShapeType="1"/>
            </p:cNvSpPr>
            <p:nvPr/>
          </p:nvSpPr>
          <p:spPr bwMode="auto">
            <a:xfrm flipV="1">
              <a:off x="4568" y="2344"/>
              <a:ext cx="552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AU"/>
            </a:p>
          </p:txBody>
        </p:sp>
        <p:sp>
          <p:nvSpPr>
            <p:cNvPr id="719994" name="Text Box 122"/>
            <p:cNvSpPr txBox="1">
              <a:spLocks noChangeArrowheads="1"/>
            </p:cNvSpPr>
            <p:nvPr/>
          </p:nvSpPr>
          <p:spPr bwMode="auto">
            <a:xfrm>
              <a:off x="5088" y="2040"/>
              <a:ext cx="816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chemeClr val="folHlink"/>
                  </a:solidFill>
                </a:rPr>
                <a:t>Use the closest area.</a:t>
              </a:r>
            </a:p>
          </p:txBody>
        </p:sp>
      </p:grpSp>
      <p:sp>
        <p:nvSpPr>
          <p:cNvPr id="719995" name="Text Box 123"/>
          <p:cNvSpPr txBox="1">
            <a:spLocks noChangeArrowheads="1"/>
          </p:cNvSpPr>
          <p:nvPr/>
        </p:nvSpPr>
        <p:spPr bwMode="auto">
          <a:xfrm>
            <a:off x="419100" y="5956300"/>
            <a:ext cx="3733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974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546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2117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689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31464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36036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40608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45180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sz="2200">
                <a:latin typeface="Century" pitchFamily="18" charset="0"/>
              </a:rPr>
              <a:t>The </a:t>
            </a:r>
            <a:r>
              <a:rPr lang="en-US" sz="2200" i="1">
                <a:latin typeface="Century" pitchFamily="18" charset="0"/>
              </a:rPr>
              <a:t>z</a:t>
            </a:r>
            <a:r>
              <a:rPr lang="en-US" sz="2200">
                <a:latin typeface="Times New Roman" pitchFamily="18" charset="0"/>
              </a:rPr>
              <a:t>-</a:t>
            </a:r>
            <a:r>
              <a:rPr lang="en-US" sz="2200">
                <a:latin typeface="Century" pitchFamily="18" charset="0"/>
              </a:rPr>
              <a:t>score is </a:t>
            </a:r>
            <a:r>
              <a:rPr lang="en-US" sz="2200">
                <a:latin typeface="Century" pitchFamily="18" charset="0"/>
                <a:sym typeface="Symbol" pitchFamily="18" charset="2"/>
              </a:rPr>
              <a:t>0.21</a:t>
            </a:r>
            <a:r>
              <a:rPr lang="en-US" sz="2200">
                <a:latin typeface="Century" pitchFamily="18" charset="0"/>
              </a:rPr>
              <a:t>.</a:t>
            </a:r>
          </a:p>
        </p:txBody>
      </p:sp>
      <p:sp>
        <p:nvSpPr>
          <p:cNvPr id="719996" name="Line 124"/>
          <p:cNvSpPr>
            <a:spLocks noChangeShapeType="1"/>
          </p:cNvSpPr>
          <p:nvPr/>
        </p:nvSpPr>
        <p:spPr bwMode="auto">
          <a:xfrm>
            <a:off x="368300" y="4411663"/>
            <a:ext cx="355600" cy="0"/>
          </a:xfrm>
          <a:prstGeom prst="line">
            <a:avLst/>
          </a:prstGeom>
          <a:noFill/>
          <a:ln w="38100" cmpd="dbl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AU"/>
          </a:p>
        </p:txBody>
      </p:sp>
      <p:sp useBgFill="1">
        <p:nvSpPr>
          <p:cNvPr id="719997" name="Rectangle 125"/>
          <p:cNvSpPr>
            <a:spLocks noChangeArrowheads="1"/>
          </p:cNvSpPr>
          <p:nvPr/>
        </p:nvSpPr>
        <p:spPr bwMode="auto">
          <a:xfrm>
            <a:off x="850900" y="4313238"/>
            <a:ext cx="522288" cy="182562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200" b="1">
                <a:solidFill>
                  <a:schemeClr val="folHlink"/>
                </a:solidFill>
                <a:sym typeface="Symbol" pitchFamily="18" charset="2"/>
              </a:rPr>
              <a:t>0.2</a:t>
            </a:r>
            <a:r>
              <a:rPr lang="en-US" sz="120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719998" name="Line 126"/>
          <p:cNvSpPr>
            <a:spLocks noChangeShapeType="1"/>
          </p:cNvSpPr>
          <p:nvPr/>
        </p:nvSpPr>
        <p:spPr bwMode="auto">
          <a:xfrm rot="5400000">
            <a:off x="6933406" y="2482057"/>
            <a:ext cx="280987" cy="0"/>
          </a:xfrm>
          <a:prstGeom prst="line">
            <a:avLst/>
          </a:prstGeom>
          <a:noFill/>
          <a:ln w="38100" cmpd="dbl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AU"/>
          </a:p>
        </p:txBody>
      </p:sp>
      <p:sp useBgFill="1">
        <p:nvSpPr>
          <p:cNvPr id="719999" name="Rectangle 127"/>
          <p:cNvSpPr>
            <a:spLocks noChangeArrowheads="1"/>
          </p:cNvSpPr>
          <p:nvPr/>
        </p:nvSpPr>
        <p:spPr bwMode="auto">
          <a:xfrm>
            <a:off x="6870700" y="2714625"/>
            <a:ext cx="395288" cy="18256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1200" b="1">
                <a:solidFill>
                  <a:schemeClr val="folHlink"/>
                </a:solidFill>
              </a:rPr>
              <a:t>.01</a:t>
            </a:r>
            <a:endParaRPr lang="en-US" sz="12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720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719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720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1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71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199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19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19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0185 L 0.67153 -0.00185 " pathEditMode="relative" rAng="0" ptsTypes="AA">
                                      <p:cBhvr>
                                        <p:cTn id="39" dur="2000" spd="-100000" fill="hold"/>
                                        <p:tgtEl>
                                          <p:spTgt spid="7199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9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19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719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719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81481E-6 L 4.44444E-6 0.26042 " pathEditMode="relative" rAng="0" ptsTypes="AA">
                                      <p:cBhvr>
                                        <p:cTn id="51" dur="2000" spd="-100000" fill="hold"/>
                                        <p:tgtEl>
                                          <p:spTgt spid="7199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19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19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71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921" grpId="0"/>
      <p:bldP spid="719990" grpId="0" animBg="1"/>
      <p:bldP spid="719991" grpId="0"/>
      <p:bldP spid="719995" grpId="0"/>
      <p:bldP spid="719996" grpId="0" animBg="1"/>
      <p:bldP spid="719996" grpId="1" animBg="1"/>
      <p:bldP spid="719997" grpId="0" animBg="1"/>
      <p:bldP spid="719998" grpId="0" animBg="1"/>
      <p:bldP spid="719998" grpId="1" animBg="1"/>
      <p:bldP spid="71999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80400" cy="6064250"/>
          </a:xfrm>
          <a:noFill/>
        </p:spPr>
        <p:txBody>
          <a:bodyPr/>
          <a:lstStyle/>
          <a:p>
            <a:r>
              <a:rPr lang="en-GB" sz="5400" dirty="0" smtClean="0">
                <a:latin typeface="SassoonPrimaryTypeMedium" pitchFamily="2" charset="0"/>
              </a:rPr>
              <a:t>Once again with a </a:t>
            </a:r>
            <a:r>
              <a:rPr lang="en-GB" sz="5400" dirty="0" err="1" smtClean="0">
                <a:latin typeface="SassoonPrimaryTypeMedium" pitchFamily="2" charset="0"/>
              </a:rPr>
              <a:t>ClassPad</a:t>
            </a:r>
            <a:r>
              <a:rPr lang="en-GB" sz="5400" dirty="0" smtClean="0">
                <a:latin typeface="SassoonPrimaryTypeMedium" pitchFamily="2" charset="0"/>
              </a:rPr>
              <a:t> you do not need to use the table.</a:t>
            </a:r>
            <a:r>
              <a:rPr lang="en-GB" sz="4000" dirty="0" smtClean="0">
                <a:latin typeface="SassoonPrimaryTypeMedium" pitchFamily="2" charset="0"/>
              </a:rPr>
              <a:t/>
            </a:r>
            <a:br>
              <a:rPr lang="en-GB" sz="4000" dirty="0" smtClean="0">
                <a:latin typeface="SassoonPrimaryTypeMedium" pitchFamily="2" charset="0"/>
              </a:rPr>
            </a:br>
            <a:r>
              <a:rPr lang="en-GB" sz="4000" dirty="0" smtClean="0">
                <a:latin typeface="SassoonPrimaryTypeMedium" pitchFamily="2" charset="0"/>
                <a:hlinkClick r:id="rId3"/>
              </a:rPr>
              <a:t>http://www.classpad.com.au/cp2/index.php?me=BA4&amp;mn=081&amp;mt=Inverse_Normal_Probability_Calculations&amp;my=3VFcgs8Mp40</a:t>
            </a:r>
            <a:r>
              <a:rPr lang="en-GB" sz="4000" dirty="0" smtClean="0">
                <a:latin typeface="SassoonPrimaryTypeMedium" pitchFamily="2" charset="0"/>
              </a:rPr>
              <a:t> 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659856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4000" smtClean="0"/>
              <a:t>A Normal Curve</a:t>
            </a:r>
          </a:p>
        </p:txBody>
      </p:sp>
      <p:pic>
        <p:nvPicPr>
          <p:cNvPr id="21507" name="Picture 5" descr="NORMALCURV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95400"/>
            <a:ext cx="9144000" cy="5562600"/>
          </a:xfrm>
        </p:spPr>
      </p:pic>
    </p:spTree>
    <p:extLst>
      <p:ext uri="{BB962C8B-B14F-4D97-AF65-F5344CB8AC3E}">
        <p14:creationId xmlns:p14="http://schemas.microsoft.com/office/powerpoint/2010/main" val="190761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Normal Curve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shape of the distribution changes with only two parameters, </a:t>
            </a:r>
            <a:r>
              <a:rPr lang="en-US" smtClean="0">
                <a:cs typeface="Times New Roman" pitchFamily="18" charset="0"/>
              </a:rPr>
              <a:t>σ and μ, so if we know these, we can determine everything else.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2309813" y="1843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2533" name="Picture 4" descr="w4g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971800"/>
            <a:ext cx="4953000" cy="347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2569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5738"/>
            <a:ext cx="9145588" cy="7239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4000"/>
              <a:t>Properties of Normal Distributions</a:t>
            </a:r>
          </a:p>
        </p:txBody>
      </p:sp>
      <p:sp>
        <p:nvSpPr>
          <p:cNvPr id="670723" name="Text Box 3"/>
          <p:cNvSpPr txBox="1">
            <a:spLocks noChangeArrowheads="1"/>
          </p:cNvSpPr>
          <p:nvPr/>
        </p:nvSpPr>
        <p:spPr bwMode="auto">
          <a:xfrm>
            <a:off x="336550" y="1524000"/>
            <a:ext cx="8458200" cy="2204450"/>
          </a:xfrm>
          <a:prstGeom prst="rect">
            <a:avLst/>
          </a:prstGeom>
          <a:solidFill>
            <a:schemeClr val="accent2">
              <a:alpha val="3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274320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25000"/>
              </a:spcBef>
            </a:pPr>
            <a:r>
              <a:rPr lang="en-US" sz="2800" b="1" dirty="0">
                <a:latin typeface="Century" pitchFamily="18" charset="0"/>
              </a:rPr>
              <a:t>Properties of a Normal Distribution</a:t>
            </a:r>
          </a:p>
          <a:p>
            <a:pPr>
              <a:spcBef>
                <a:spcPct val="25000"/>
              </a:spcBef>
              <a:buFontTx/>
              <a:buAutoNum type="arabicPeriod"/>
            </a:pPr>
            <a:r>
              <a:rPr lang="en-US" sz="2300" dirty="0">
                <a:latin typeface="Century" pitchFamily="18" charset="0"/>
              </a:rPr>
              <a:t>The mean, median, and mode are equal.</a:t>
            </a:r>
          </a:p>
          <a:p>
            <a:pPr>
              <a:spcBef>
                <a:spcPct val="25000"/>
              </a:spcBef>
              <a:buFontTx/>
              <a:buAutoNum type="arabicPeriod"/>
            </a:pPr>
            <a:r>
              <a:rPr lang="en-US" sz="2300" dirty="0">
                <a:latin typeface="Century" pitchFamily="18" charset="0"/>
              </a:rPr>
              <a:t>The normal curve is bell-shaped and symmetric about the mean.</a:t>
            </a:r>
          </a:p>
          <a:p>
            <a:pPr>
              <a:spcBef>
                <a:spcPct val="25000"/>
              </a:spcBef>
              <a:buFontTx/>
              <a:buAutoNum type="arabicPeriod"/>
            </a:pPr>
            <a:r>
              <a:rPr lang="en-US" sz="2300" dirty="0">
                <a:latin typeface="Century" pitchFamily="18" charset="0"/>
              </a:rPr>
              <a:t>The total area under the curve is equal to one</a:t>
            </a:r>
            <a:r>
              <a:rPr lang="en-US" sz="2300" dirty="0" smtClean="0">
                <a:latin typeface="Century" pitchFamily="18" charset="0"/>
              </a:rPr>
              <a:t>.</a:t>
            </a:r>
            <a:endParaRPr lang="en-US" sz="2300" dirty="0"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7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7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7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2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-76200" y="762000"/>
            <a:ext cx="9144000" cy="990600"/>
          </a:xfrm>
        </p:spPr>
        <p:txBody>
          <a:bodyPr/>
          <a:lstStyle/>
          <a:p>
            <a:r>
              <a:rPr lang="en-US" dirty="0" smtClean="0"/>
              <a:t>Total area =1; symmetric around µ</a:t>
            </a: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2514600"/>
            <a:ext cx="665797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9657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246063" y="22860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The effects of </a:t>
            </a:r>
            <a:r>
              <a:rPr 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m</a:t>
            </a:r>
            <a:r>
              <a:rPr 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 and </a:t>
            </a:r>
            <a:r>
              <a:rPr lang="en-US" sz="4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endParaRPr lang="en-US" sz="4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316038" y="1225550"/>
            <a:ext cx="5791200" cy="2590800"/>
          </a:xfrm>
          <a:prstGeom prst="rect">
            <a:avLst/>
          </a:prstGeom>
          <a:solidFill>
            <a:srgbClr val="C6C6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>
              <a:latin typeface="Arial Narrow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200400" y="3962400"/>
            <a:ext cx="5638800" cy="2590800"/>
          </a:xfrm>
          <a:prstGeom prst="rect">
            <a:avLst/>
          </a:prstGeom>
          <a:solidFill>
            <a:srgbClr val="C6C6C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>
              <a:latin typeface="Arial Narrow" pitchFamily="34" charset="0"/>
            </a:endParaRP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1316038" y="3638550"/>
            <a:ext cx="5791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422526" y="2316163"/>
            <a:ext cx="3389312" cy="1322387"/>
            <a:chOff x="2160" y="672"/>
            <a:chExt cx="2135" cy="833"/>
          </a:xfrm>
        </p:grpSpPr>
        <p:sp>
          <p:nvSpPr>
            <p:cNvPr id="7201" name="Freeform 8"/>
            <p:cNvSpPr>
              <a:spLocks/>
            </p:cNvSpPr>
            <p:nvPr/>
          </p:nvSpPr>
          <p:spPr bwMode="auto">
            <a:xfrm>
              <a:off x="2160" y="672"/>
              <a:ext cx="1104" cy="832"/>
            </a:xfrm>
            <a:custGeom>
              <a:avLst/>
              <a:gdLst>
                <a:gd name="T0" fmla="*/ 0 w 1104"/>
                <a:gd name="T1" fmla="*/ 832 h 832"/>
                <a:gd name="T2" fmla="*/ 336 w 1104"/>
                <a:gd name="T3" fmla="*/ 736 h 832"/>
                <a:gd name="T4" fmla="*/ 528 w 1104"/>
                <a:gd name="T5" fmla="*/ 544 h 832"/>
                <a:gd name="T6" fmla="*/ 672 w 1104"/>
                <a:gd name="T7" fmla="*/ 352 h 832"/>
                <a:gd name="T8" fmla="*/ 864 w 1104"/>
                <a:gd name="T9" fmla="*/ 112 h 832"/>
                <a:gd name="T10" fmla="*/ 1008 w 1104"/>
                <a:gd name="T11" fmla="*/ 16 h 832"/>
                <a:gd name="T12" fmla="*/ 1104 w 1104"/>
                <a:gd name="T13" fmla="*/ 16 h 8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4"/>
                <a:gd name="T22" fmla="*/ 0 h 832"/>
                <a:gd name="T23" fmla="*/ 1104 w 1104"/>
                <a:gd name="T24" fmla="*/ 832 h 8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4" h="832">
                  <a:moveTo>
                    <a:pt x="0" y="832"/>
                  </a:moveTo>
                  <a:cubicBezTo>
                    <a:pt x="124" y="808"/>
                    <a:pt x="248" y="784"/>
                    <a:pt x="336" y="736"/>
                  </a:cubicBezTo>
                  <a:cubicBezTo>
                    <a:pt x="424" y="688"/>
                    <a:pt x="472" y="608"/>
                    <a:pt x="528" y="544"/>
                  </a:cubicBezTo>
                  <a:cubicBezTo>
                    <a:pt x="584" y="480"/>
                    <a:pt x="616" y="424"/>
                    <a:pt x="672" y="352"/>
                  </a:cubicBezTo>
                  <a:cubicBezTo>
                    <a:pt x="728" y="280"/>
                    <a:pt x="808" y="168"/>
                    <a:pt x="864" y="112"/>
                  </a:cubicBezTo>
                  <a:cubicBezTo>
                    <a:pt x="920" y="56"/>
                    <a:pt x="968" y="32"/>
                    <a:pt x="1008" y="16"/>
                  </a:cubicBezTo>
                  <a:cubicBezTo>
                    <a:pt x="1048" y="0"/>
                    <a:pt x="1076" y="8"/>
                    <a:pt x="1104" y="16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7202" name="Freeform 9"/>
            <p:cNvSpPr>
              <a:spLocks/>
            </p:cNvSpPr>
            <p:nvPr/>
          </p:nvSpPr>
          <p:spPr bwMode="auto">
            <a:xfrm flipH="1">
              <a:off x="3191" y="673"/>
              <a:ext cx="1104" cy="832"/>
            </a:xfrm>
            <a:custGeom>
              <a:avLst/>
              <a:gdLst>
                <a:gd name="T0" fmla="*/ 0 w 1104"/>
                <a:gd name="T1" fmla="*/ 832 h 832"/>
                <a:gd name="T2" fmla="*/ 336 w 1104"/>
                <a:gd name="T3" fmla="*/ 736 h 832"/>
                <a:gd name="T4" fmla="*/ 528 w 1104"/>
                <a:gd name="T5" fmla="*/ 544 h 832"/>
                <a:gd name="T6" fmla="*/ 672 w 1104"/>
                <a:gd name="T7" fmla="*/ 352 h 832"/>
                <a:gd name="T8" fmla="*/ 864 w 1104"/>
                <a:gd name="T9" fmla="*/ 112 h 832"/>
                <a:gd name="T10" fmla="*/ 1008 w 1104"/>
                <a:gd name="T11" fmla="*/ 16 h 832"/>
                <a:gd name="T12" fmla="*/ 1104 w 1104"/>
                <a:gd name="T13" fmla="*/ 16 h 8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4"/>
                <a:gd name="T22" fmla="*/ 0 h 832"/>
                <a:gd name="T23" fmla="*/ 1104 w 1104"/>
                <a:gd name="T24" fmla="*/ 832 h 8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4" h="832">
                  <a:moveTo>
                    <a:pt x="0" y="832"/>
                  </a:moveTo>
                  <a:cubicBezTo>
                    <a:pt x="124" y="808"/>
                    <a:pt x="248" y="784"/>
                    <a:pt x="336" y="736"/>
                  </a:cubicBezTo>
                  <a:cubicBezTo>
                    <a:pt x="424" y="688"/>
                    <a:pt x="472" y="608"/>
                    <a:pt x="528" y="544"/>
                  </a:cubicBezTo>
                  <a:cubicBezTo>
                    <a:pt x="584" y="480"/>
                    <a:pt x="616" y="424"/>
                    <a:pt x="672" y="352"/>
                  </a:cubicBezTo>
                  <a:cubicBezTo>
                    <a:pt x="728" y="280"/>
                    <a:pt x="808" y="168"/>
                    <a:pt x="864" y="112"/>
                  </a:cubicBezTo>
                  <a:cubicBezTo>
                    <a:pt x="920" y="56"/>
                    <a:pt x="968" y="32"/>
                    <a:pt x="1008" y="16"/>
                  </a:cubicBezTo>
                  <a:cubicBezTo>
                    <a:pt x="1048" y="0"/>
                    <a:pt x="1076" y="8"/>
                    <a:pt x="1104" y="16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98663" y="2647950"/>
            <a:ext cx="4270375" cy="990600"/>
            <a:chOff x="1870" y="720"/>
            <a:chExt cx="2690" cy="624"/>
          </a:xfrm>
        </p:grpSpPr>
        <p:sp>
          <p:nvSpPr>
            <p:cNvPr id="7199" name="Freeform 11"/>
            <p:cNvSpPr>
              <a:spLocks/>
            </p:cNvSpPr>
            <p:nvPr/>
          </p:nvSpPr>
          <p:spPr bwMode="auto">
            <a:xfrm>
              <a:off x="1870" y="720"/>
              <a:ext cx="1368" cy="624"/>
            </a:xfrm>
            <a:custGeom>
              <a:avLst/>
              <a:gdLst>
                <a:gd name="T0" fmla="*/ 0 w 1104"/>
                <a:gd name="T1" fmla="*/ 51424 h 432"/>
                <a:gd name="T2" fmla="*/ 4675 w 1104"/>
                <a:gd name="T3" fmla="*/ 40036 h 432"/>
                <a:gd name="T4" fmla="*/ 9359 w 1104"/>
                <a:gd name="T5" fmla="*/ 17108 h 432"/>
                <a:gd name="T6" fmla="*/ 13248 w 1104"/>
                <a:gd name="T7" fmla="*/ 5677 h 432"/>
                <a:gd name="T8" fmla="*/ 17920 w 1104"/>
                <a:gd name="T9" fmla="*/ 0 h 4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4"/>
                <a:gd name="T16" fmla="*/ 0 h 432"/>
                <a:gd name="T17" fmla="*/ 1104 w 1104"/>
                <a:gd name="T18" fmla="*/ 432 h 4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4" h="432">
                  <a:moveTo>
                    <a:pt x="0" y="432"/>
                  </a:moveTo>
                  <a:cubicBezTo>
                    <a:pt x="96" y="408"/>
                    <a:pt x="192" y="384"/>
                    <a:pt x="288" y="336"/>
                  </a:cubicBezTo>
                  <a:cubicBezTo>
                    <a:pt x="384" y="288"/>
                    <a:pt x="488" y="192"/>
                    <a:pt x="576" y="144"/>
                  </a:cubicBezTo>
                  <a:cubicBezTo>
                    <a:pt x="664" y="96"/>
                    <a:pt x="728" y="72"/>
                    <a:pt x="816" y="48"/>
                  </a:cubicBezTo>
                  <a:cubicBezTo>
                    <a:pt x="904" y="24"/>
                    <a:pt x="1004" y="12"/>
                    <a:pt x="1104" y="0"/>
                  </a:cubicBezTo>
                </a:path>
              </a:pathLst>
            </a:cu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7200" name="Freeform 12"/>
            <p:cNvSpPr>
              <a:spLocks/>
            </p:cNvSpPr>
            <p:nvPr/>
          </p:nvSpPr>
          <p:spPr bwMode="auto">
            <a:xfrm flipH="1">
              <a:off x="3192" y="720"/>
              <a:ext cx="1368" cy="624"/>
            </a:xfrm>
            <a:custGeom>
              <a:avLst/>
              <a:gdLst>
                <a:gd name="T0" fmla="*/ 0 w 1104"/>
                <a:gd name="T1" fmla="*/ 51424 h 432"/>
                <a:gd name="T2" fmla="*/ 4675 w 1104"/>
                <a:gd name="T3" fmla="*/ 40036 h 432"/>
                <a:gd name="T4" fmla="*/ 9359 w 1104"/>
                <a:gd name="T5" fmla="*/ 17108 h 432"/>
                <a:gd name="T6" fmla="*/ 13248 w 1104"/>
                <a:gd name="T7" fmla="*/ 5677 h 432"/>
                <a:gd name="T8" fmla="*/ 17920 w 1104"/>
                <a:gd name="T9" fmla="*/ 0 h 4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4"/>
                <a:gd name="T16" fmla="*/ 0 h 432"/>
                <a:gd name="T17" fmla="*/ 1104 w 1104"/>
                <a:gd name="T18" fmla="*/ 432 h 4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4" h="432">
                  <a:moveTo>
                    <a:pt x="0" y="432"/>
                  </a:moveTo>
                  <a:cubicBezTo>
                    <a:pt x="96" y="408"/>
                    <a:pt x="192" y="384"/>
                    <a:pt x="288" y="336"/>
                  </a:cubicBezTo>
                  <a:cubicBezTo>
                    <a:pt x="384" y="288"/>
                    <a:pt x="488" y="192"/>
                    <a:pt x="576" y="144"/>
                  </a:cubicBezTo>
                  <a:cubicBezTo>
                    <a:pt x="664" y="96"/>
                    <a:pt x="728" y="72"/>
                    <a:pt x="816" y="48"/>
                  </a:cubicBezTo>
                  <a:cubicBezTo>
                    <a:pt x="904" y="24"/>
                    <a:pt x="1004" y="12"/>
                    <a:pt x="1104" y="0"/>
                  </a:cubicBezTo>
                </a:path>
              </a:pathLst>
            </a:cu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392238" y="2952750"/>
            <a:ext cx="5410200" cy="685800"/>
            <a:chOff x="1680" y="288"/>
            <a:chExt cx="2064" cy="248"/>
          </a:xfrm>
        </p:grpSpPr>
        <p:sp>
          <p:nvSpPr>
            <p:cNvPr id="7197" name="Freeform 14"/>
            <p:cNvSpPr>
              <a:spLocks/>
            </p:cNvSpPr>
            <p:nvPr/>
          </p:nvSpPr>
          <p:spPr bwMode="auto">
            <a:xfrm>
              <a:off x="1680" y="288"/>
              <a:ext cx="1104" cy="248"/>
            </a:xfrm>
            <a:custGeom>
              <a:avLst/>
              <a:gdLst>
                <a:gd name="T0" fmla="*/ 0 w 1104"/>
                <a:gd name="T1" fmla="*/ 248 h 248"/>
                <a:gd name="T2" fmla="*/ 336 w 1104"/>
                <a:gd name="T3" fmla="*/ 152 h 248"/>
                <a:gd name="T4" fmla="*/ 624 w 1104"/>
                <a:gd name="T5" fmla="*/ 56 h 248"/>
                <a:gd name="T6" fmla="*/ 912 w 1104"/>
                <a:gd name="T7" fmla="*/ 8 h 248"/>
                <a:gd name="T8" fmla="*/ 1104 w 1104"/>
                <a:gd name="T9" fmla="*/ 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4"/>
                <a:gd name="T16" fmla="*/ 0 h 248"/>
                <a:gd name="T17" fmla="*/ 1104 w 1104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4" h="248">
                  <a:moveTo>
                    <a:pt x="0" y="248"/>
                  </a:moveTo>
                  <a:cubicBezTo>
                    <a:pt x="116" y="216"/>
                    <a:pt x="232" y="184"/>
                    <a:pt x="336" y="152"/>
                  </a:cubicBezTo>
                  <a:cubicBezTo>
                    <a:pt x="440" y="120"/>
                    <a:pt x="528" y="80"/>
                    <a:pt x="624" y="56"/>
                  </a:cubicBezTo>
                  <a:cubicBezTo>
                    <a:pt x="720" y="32"/>
                    <a:pt x="832" y="16"/>
                    <a:pt x="912" y="8"/>
                  </a:cubicBezTo>
                  <a:cubicBezTo>
                    <a:pt x="992" y="0"/>
                    <a:pt x="1048" y="4"/>
                    <a:pt x="1104" y="8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7198" name="Freeform 15"/>
            <p:cNvSpPr>
              <a:spLocks/>
            </p:cNvSpPr>
            <p:nvPr/>
          </p:nvSpPr>
          <p:spPr bwMode="auto">
            <a:xfrm flipH="1">
              <a:off x="2640" y="288"/>
              <a:ext cx="1104" cy="248"/>
            </a:xfrm>
            <a:custGeom>
              <a:avLst/>
              <a:gdLst>
                <a:gd name="T0" fmla="*/ 0 w 1104"/>
                <a:gd name="T1" fmla="*/ 248 h 248"/>
                <a:gd name="T2" fmla="*/ 336 w 1104"/>
                <a:gd name="T3" fmla="*/ 152 h 248"/>
                <a:gd name="T4" fmla="*/ 624 w 1104"/>
                <a:gd name="T5" fmla="*/ 56 h 248"/>
                <a:gd name="T6" fmla="*/ 912 w 1104"/>
                <a:gd name="T7" fmla="*/ 8 h 248"/>
                <a:gd name="T8" fmla="*/ 1104 w 1104"/>
                <a:gd name="T9" fmla="*/ 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4"/>
                <a:gd name="T16" fmla="*/ 0 h 248"/>
                <a:gd name="T17" fmla="*/ 1104 w 1104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4" h="248">
                  <a:moveTo>
                    <a:pt x="0" y="248"/>
                  </a:moveTo>
                  <a:cubicBezTo>
                    <a:pt x="116" y="216"/>
                    <a:pt x="232" y="184"/>
                    <a:pt x="336" y="152"/>
                  </a:cubicBezTo>
                  <a:cubicBezTo>
                    <a:pt x="440" y="120"/>
                    <a:pt x="528" y="80"/>
                    <a:pt x="624" y="56"/>
                  </a:cubicBezTo>
                  <a:cubicBezTo>
                    <a:pt x="720" y="32"/>
                    <a:pt x="832" y="16"/>
                    <a:pt x="912" y="8"/>
                  </a:cubicBezTo>
                  <a:cubicBezTo>
                    <a:pt x="992" y="0"/>
                    <a:pt x="1048" y="4"/>
                    <a:pt x="1104" y="8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7178" name="Text Box 16"/>
          <p:cNvSpPr txBox="1">
            <a:spLocks noChangeArrowheads="1"/>
          </p:cNvSpPr>
          <p:nvPr/>
        </p:nvSpPr>
        <p:spPr bwMode="auto">
          <a:xfrm>
            <a:off x="1573213" y="1717675"/>
            <a:ext cx="5457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000">
                <a:latin typeface="Arial Narrow" pitchFamily="34" charset="0"/>
              </a:rPr>
              <a:t>How does the standard deviation affect the shape of f(x)?</a:t>
            </a:r>
          </a:p>
        </p:txBody>
      </p:sp>
      <p:sp>
        <p:nvSpPr>
          <p:cNvPr id="71697" name="Text Box 17"/>
          <p:cNvSpPr txBox="1">
            <a:spLocks noChangeArrowheads="1"/>
          </p:cNvSpPr>
          <p:nvPr/>
        </p:nvSpPr>
        <p:spPr bwMode="auto">
          <a:xfrm>
            <a:off x="4538663" y="2114550"/>
            <a:ext cx="641350" cy="406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Symbol" pitchFamily="18" charset="2"/>
              </a:rPr>
              <a:t>s</a:t>
            </a:r>
            <a:r>
              <a:rPr lang="en-US" sz="2000">
                <a:solidFill>
                  <a:schemeClr val="accent2"/>
                </a:solidFill>
                <a:latin typeface="Arial Narrow" pitchFamily="34" charset="0"/>
              </a:rPr>
              <a:t>= 2</a:t>
            </a:r>
          </a:p>
        </p:txBody>
      </p:sp>
      <p:sp>
        <p:nvSpPr>
          <p:cNvPr id="71698" name="Text Box 18"/>
          <p:cNvSpPr txBox="1">
            <a:spLocks noChangeArrowheads="1"/>
          </p:cNvSpPr>
          <p:nvPr/>
        </p:nvSpPr>
        <p:spPr bwMode="auto">
          <a:xfrm>
            <a:off x="5224463" y="2571750"/>
            <a:ext cx="641350" cy="4064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000">
                <a:solidFill>
                  <a:srgbClr val="FF00FF"/>
                </a:solidFill>
                <a:latin typeface="Symbol" pitchFamily="18" charset="2"/>
              </a:rPr>
              <a:t>s</a:t>
            </a:r>
            <a:r>
              <a:rPr lang="en-US" sz="2000">
                <a:solidFill>
                  <a:srgbClr val="FF00FF"/>
                </a:solidFill>
                <a:latin typeface="Arial Narrow" pitchFamily="34" charset="0"/>
              </a:rPr>
              <a:t> =3</a:t>
            </a:r>
          </a:p>
        </p:txBody>
      </p:sp>
      <p:sp>
        <p:nvSpPr>
          <p:cNvPr id="71699" name="Text Box 19"/>
          <p:cNvSpPr txBox="1">
            <a:spLocks noChangeArrowheads="1"/>
          </p:cNvSpPr>
          <p:nvPr/>
        </p:nvSpPr>
        <p:spPr bwMode="auto">
          <a:xfrm>
            <a:off x="6062663" y="2952750"/>
            <a:ext cx="641350" cy="406400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000">
                <a:solidFill>
                  <a:srgbClr val="FFFF00"/>
                </a:solidFill>
                <a:latin typeface="Symbol" pitchFamily="18" charset="2"/>
              </a:rPr>
              <a:t>s</a:t>
            </a:r>
            <a:r>
              <a:rPr lang="en-US" sz="2000">
                <a:solidFill>
                  <a:srgbClr val="FFFF00"/>
                </a:solidFill>
                <a:latin typeface="Arial Narrow" pitchFamily="34" charset="0"/>
              </a:rPr>
              <a:t> =4</a:t>
            </a: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5068888" y="4800600"/>
            <a:ext cx="3389312" cy="1371600"/>
            <a:chOff x="2160" y="672"/>
            <a:chExt cx="2135" cy="833"/>
          </a:xfrm>
        </p:grpSpPr>
        <p:sp>
          <p:nvSpPr>
            <p:cNvPr id="7195" name="Freeform 21"/>
            <p:cNvSpPr>
              <a:spLocks/>
            </p:cNvSpPr>
            <p:nvPr/>
          </p:nvSpPr>
          <p:spPr bwMode="auto">
            <a:xfrm>
              <a:off x="2160" y="672"/>
              <a:ext cx="1104" cy="832"/>
            </a:xfrm>
            <a:custGeom>
              <a:avLst/>
              <a:gdLst>
                <a:gd name="T0" fmla="*/ 0 w 1104"/>
                <a:gd name="T1" fmla="*/ 832 h 832"/>
                <a:gd name="T2" fmla="*/ 336 w 1104"/>
                <a:gd name="T3" fmla="*/ 736 h 832"/>
                <a:gd name="T4" fmla="*/ 528 w 1104"/>
                <a:gd name="T5" fmla="*/ 544 h 832"/>
                <a:gd name="T6" fmla="*/ 672 w 1104"/>
                <a:gd name="T7" fmla="*/ 352 h 832"/>
                <a:gd name="T8" fmla="*/ 864 w 1104"/>
                <a:gd name="T9" fmla="*/ 112 h 832"/>
                <a:gd name="T10" fmla="*/ 1008 w 1104"/>
                <a:gd name="T11" fmla="*/ 16 h 832"/>
                <a:gd name="T12" fmla="*/ 1104 w 1104"/>
                <a:gd name="T13" fmla="*/ 16 h 8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4"/>
                <a:gd name="T22" fmla="*/ 0 h 832"/>
                <a:gd name="T23" fmla="*/ 1104 w 1104"/>
                <a:gd name="T24" fmla="*/ 832 h 8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4" h="832">
                  <a:moveTo>
                    <a:pt x="0" y="832"/>
                  </a:moveTo>
                  <a:cubicBezTo>
                    <a:pt x="124" y="808"/>
                    <a:pt x="248" y="784"/>
                    <a:pt x="336" y="736"/>
                  </a:cubicBezTo>
                  <a:cubicBezTo>
                    <a:pt x="424" y="688"/>
                    <a:pt x="472" y="608"/>
                    <a:pt x="528" y="544"/>
                  </a:cubicBezTo>
                  <a:cubicBezTo>
                    <a:pt x="584" y="480"/>
                    <a:pt x="616" y="424"/>
                    <a:pt x="672" y="352"/>
                  </a:cubicBezTo>
                  <a:cubicBezTo>
                    <a:pt x="728" y="280"/>
                    <a:pt x="808" y="168"/>
                    <a:pt x="864" y="112"/>
                  </a:cubicBezTo>
                  <a:cubicBezTo>
                    <a:pt x="920" y="56"/>
                    <a:pt x="968" y="32"/>
                    <a:pt x="1008" y="16"/>
                  </a:cubicBezTo>
                  <a:cubicBezTo>
                    <a:pt x="1048" y="0"/>
                    <a:pt x="1076" y="8"/>
                    <a:pt x="1104" y="16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7196" name="Freeform 22"/>
            <p:cNvSpPr>
              <a:spLocks/>
            </p:cNvSpPr>
            <p:nvPr/>
          </p:nvSpPr>
          <p:spPr bwMode="auto">
            <a:xfrm flipH="1">
              <a:off x="3191" y="673"/>
              <a:ext cx="1104" cy="832"/>
            </a:xfrm>
            <a:custGeom>
              <a:avLst/>
              <a:gdLst>
                <a:gd name="T0" fmla="*/ 0 w 1104"/>
                <a:gd name="T1" fmla="*/ 832 h 832"/>
                <a:gd name="T2" fmla="*/ 336 w 1104"/>
                <a:gd name="T3" fmla="*/ 736 h 832"/>
                <a:gd name="T4" fmla="*/ 528 w 1104"/>
                <a:gd name="T5" fmla="*/ 544 h 832"/>
                <a:gd name="T6" fmla="*/ 672 w 1104"/>
                <a:gd name="T7" fmla="*/ 352 h 832"/>
                <a:gd name="T8" fmla="*/ 864 w 1104"/>
                <a:gd name="T9" fmla="*/ 112 h 832"/>
                <a:gd name="T10" fmla="*/ 1008 w 1104"/>
                <a:gd name="T11" fmla="*/ 16 h 832"/>
                <a:gd name="T12" fmla="*/ 1104 w 1104"/>
                <a:gd name="T13" fmla="*/ 16 h 8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4"/>
                <a:gd name="T22" fmla="*/ 0 h 832"/>
                <a:gd name="T23" fmla="*/ 1104 w 1104"/>
                <a:gd name="T24" fmla="*/ 832 h 8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4" h="832">
                  <a:moveTo>
                    <a:pt x="0" y="832"/>
                  </a:moveTo>
                  <a:cubicBezTo>
                    <a:pt x="124" y="808"/>
                    <a:pt x="248" y="784"/>
                    <a:pt x="336" y="736"/>
                  </a:cubicBezTo>
                  <a:cubicBezTo>
                    <a:pt x="424" y="688"/>
                    <a:pt x="472" y="608"/>
                    <a:pt x="528" y="544"/>
                  </a:cubicBezTo>
                  <a:cubicBezTo>
                    <a:pt x="584" y="480"/>
                    <a:pt x="616" y="424"/>
                    <a:pt x="672" y="352"/>
                  </a:cubicBezTo>
                  <a:cubicBezTo>
                    <a:pt x="728" y="280"/>
                    <a:pt x="808" y="168"/>
                    <a:pt x="864" y="112"/>
                  </a:cubicBezTo>
                  <a:cubicBezTo>
                    <a:pt x="920" y="56"/>
                    <a:pt x="968" y="32"/>
                    <a:pt x="1008" y="16"/>
                  </a:cubicBezTo>
                  <a:cubicBezTo>
                    <a:pt x="1048" y="0"/>
                    <a:pt x="1076" y="8"/>
                    <a:pt x="1104" y="16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419600" y="4800600"/>
            <a:ext cx="3389313" cy="1322388"/>
            <a:chOff x="2160" y="672"/>
            <a:chExt cx="2135" cy="833"/>
          </a:xfrm>
        </p:grpSpPr>
        <p:sp>
          <p:nvSpPr>
            <p:cNvPr id="7193" name="Freeform 24"/>
            <p:cNvSpPr>
              <a:spLocks/>
            </p:cNvSpPr>
            <p:nvPr/>
          </p:nvSpPr>
          <p:spPr bwMode="auto">
            <a:xfrm>
              <a:off x="2160" y="672"/>
              <a:ext cx="1104" cy="832"/>
            </a:xfrm>
            <a:custGeom>
              <a:avLst/>
              <a:gdLst>
                <a:gd name="T0" fmla="*/ 0 w 1104"/>
                <a:gd name="T1" fmla="*/ 832 h 832"/>
                <a:gd name="T2" fmla="*/ 336 w 1104"/>
                <a:gd name="T3" fmla="*/ 736 h 832"/>
                <a:gd name="T4" fmla="*/ 528 w 1104"/>
                <a:gd name="T5" fmla="*/ 544 h 832"/>
                <a:gd name="T6" fmla="*/ 672 w 1104"/>
                <a:gd name="T7" fmla="*/ 352 h 832"/>
                <a:gd name="T8" fmla="*/ 864 w 1104"/>
                <a:gd name="T9" fmla="*/ 112 h 832"/>
                <a:gd name="T10" fmla="*/ 1008 w 1104"/>
                <a:gd name="T11" fmla="*/ 16 h 832"/>
                <a:gd name="T12" fmla="*/ 1104 w 1104"/>
                <a:gd name="T13" fmla="*/ 16 h 8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4"/>
                <a:gd name="T22" fmla="*/ 0 h 832"/>
                <a:gd name="T23" fmla="*/ 1104 w 1104"/>
                <a:gd name="T24" fmla="*/ 832 h 8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4" h="832">
                  <a:moveTo>
                    <a:pt x="0" y="832"/>
                  </a:moveTo>
                  <a:cubicBezTo>
                    <a:pt x="124" y="808"/>
                    <a:pt x="248" y="784"/>
                    <a:pt x="336" y="736"/>
                  </a:cubicBezTo>
                  <a:cubicBezTo>
                    <a:pt x="424" y="688"/>
                    <a:pt x="472" y="608"/>
                    <a:pt x="528" y="544"/>
                  </a:cubicBezTo>
                  <a:cubicBezTo>
                    <a:pt x="584" y="480"/>
                    <a:pt x="616" y="424"/>
                    <a:pt x="672" y="352"/>
                  </a:cubicBezTo>
                  <a:cubicBezTo>
                    <a:pt x="728" y="280"/>
                    <a:pt x="808" y="168"/>
                    <a:pt x="864" y="112"/>
                  </a:cubicBezTo>
                  <a:cubicBezTo>
                    <a:pt x="920" y="56"/>
                    <a:pt x="968" y="32"/>
                    <a:pt x="1008" y="16"/>
                  </a:cubicBezTo>
                  <a:cubicBezTo>
                    <a:pt x="1048" y="0"/>
                    <a:pt x="1076" y="8"/>
                    <a:pt x="1104" y="16"/>
                  </a:cubicBezTo>
                </a:path>
              </a:pathLst>
            </a:cu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7194" name="Freeform 25"/>
            <p:cNvSpPr>
              <a:spLocks/>
            </p:cNvSpPr>
            <p:nvPr/>
          </p:nvSpPr>
          <p:spPr bwMode="auto">
            <a:xfrm flipH="1">
              <a:off x="3191" y="673"/>
              <a:ext cx="1104" cy="832"/>
            </a:xfrm>
            <a:custGeom>
              <a:avLst/>
              <a:gdLst>
                <a:gd name="T0" fmla="*/ 0 w 1104"/>
                <a:gd name="T1" fmla="*/ 832 h 832"/>
                <a:gd name="T2" fmla="*/ 336 w 1104"/>
                <a:gd name="T3" fmla="*/ 736 h 832"/>
                <a:gd name="T4" fmla="*/ 528 w 1104"/>
                <a:gd name="T5" fmla="*/ 544 h 832"/>
                <a:gd name="T6" fmla="*/ 672 w 1104"/>
                <a:gd name="T7" fmla="*/ 352 h 832"/>
                <a:gd name="T8" fmla="*/ 864 w 1104"/>
                <a:gd name="T9" fmla="*/ 112 h 832"/>
                <a:gd name="T10" fmla="*/ 1008 w 1104"/>
                <a:gd name="T11" fmla="*/ 16 h 832"/>
                <a:gd name="T12" fmla="*/ 1104 w 1104"/>
                <a:gd name="T13" fmla="*/ 16 h 8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4"/>
                <a:gd name="T22" fmla="*/ 0 h 832"/>
                <a:gd name="T23" fmla="*/ 1104 w 1104"/>
                <a:gd name="T24" fmla="*/ 832 h 8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4" h="832">
                  <a:moveTo>
                    <a:pt x="0" y="832"/>
                  </a:moveTo>
                  <a:cubicBezTo>
                    <a:pt x="124" y="808"/>
                    <a:pt x="248" y="784"/>
                    <a:pt x="336" y="736"/>
                  </a:cubicBezTo>
                  <a:cubicBezTo>
                    <a:pt x="424" y="688"/>
                    <a:pt x="472" y="608"/>
                    <a:pt x="528" y="544"/>
                  </a:cubicBezTo>
                  <a:cubicBezTo>
                    <a:pt x="584" y="480"/>
                    <a:pt x="616" y="424"/>
                    <a:pt x="672" y="352"/>
                  </a:cubicBezTo>
                  <a:cubicBezTo>
                    <a:pt x="728" y="280"/>
                    <a:pt x="808" y="168"/>
                    <a:pt x="864" y="112"/>
                  </a:cubicBezTo>
                  <a:cubicBezTo>
                    <a:pt x="920" y="56"/>
                    <a:pt x="968" y="32"/>
                    <a:pt x="1008" y="16"/>
                  </a:cubicBezTo>
                  <a:cubicBezTo>
                    <a:pt x="1048" y="0"/>
                    <a:pt x="1076" y="8"/>
                    <a:pt x="1104" y="16"/>
                  </a:cubicBezTo>
                </a:path>
              </a:pathLst>
            </a:custGeom>
            <a:noFill/>
            <a:ln w="28575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657600" y="4814888"/>
            <a:ext cx="3389313" cy="1322387"/>
            <a:chOff x="2160" y="672"/>
            <a:chExt cx="2135" cy="833"/>
          </a:xfrm>
        </p:grpSpPr>
        <p:sp>
          <p:nvSpPr>
            <p:cNvPr id="7191" name="Freeform 27"/>
            <p:cNvSpPr>
              <a:spLocks/>
            </p:cNvSpPr>
            <p:nvPr/>
          </p:nvSpPr>
          <p:spPr bwMode="auto">
            <a:xfrm>
              <a:off x="2160" y="672"/>
              <a:ext cx="1104" cy="832"/>
            </a:xfrm>
            <a:custGeom>
              <a:avLst/>
              <a:gdLst>
                <a:gd name="T0" fmla="*/ 0 w 1104"/>
                <a:gd name="T1" fmla="*/ 832 h 832"/>
                <a:gd name="T2" fmla="*/ 336 w 1104"/>
                <a:gd name="T3" fmla="*/ 736 h 832"/>
                <a:gd name="T4" fmla="*/ 528 w 1104"/>
                <a:gd name="T5" fmla="*/ 544 h 832"/>
                <a:gd name="T6" fmla="*/ 672 w 1104"/>
                <a:gd name="T7" fmla="*/ 352 h 832"/>
                <a:gd name="T8" fmla="*/ 864 w 1104"/>
                <a:gd name="T9" fmla="*/ 112 h 832"/>
                <a:gd name="T10" fmla="*/ 1008 w 1104"/>
                <a:gd name="T11" fmla="*/ 16 h 832"/>
                <a:gd name="T12" fmla="*/ 1104 w 1104"/>
                <a:gd name="T13" fmla="*/ 16 h 8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4"/>
                <a:gd name="T22" fmla="*/ 0 h 832"/>
                <a:gd name="T23" fmla="*/ 1104 w 1104"/>
                <a:gd name="T24" fmla="*/ 832 h 8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4" h="832">
                  <a:moveTo>
                    <a:pt x="0" y="832"/>
                  </a:moveTo>
                  <a:cubicBezTo>
                    <a:pt x="124" y="808"/>
                    <a:pt x="248" y="784"/>
                    <a:pt x="336" y="736"/>
                  </a:cubicBezTo>
                  <a:cubicBezTo>
                    <a:pt x="424" y="688"/>
                    <a:pt x="472" y="608"/>
                    <a:pt x="528" y="544"/>
                  </a:cubicBezTo>
                  <a:cubicBezTo>
                    <a:pt x="584" y="480"/>
                    <a:pt x="616" y="424"/>
                    <a:pt x="672" y="352"/>
                  </a:cubicBezTo>
                  <a:cubicBezTo>
                    <a:pt x="728" y="280"/>
                    <a:pt x="808" y="168"/>
                    <a:pt x="864" y="112"/>
                  </a:cubicBezTo>
                  <a:cubicBezTo>
                    <a:pt x="920" y="56"/>
                    <a:pt x="968" y="32"/>
                    <a:pt x="1008" y="16"/>
                  </a:cubicBezTo>
                  <a:cubicBezTo>
                    <a:pt x="1048" y="0"/>
                    <a:pt x="1076" y="8"/>
                    <a:pt x="1104" y="16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7192" name="Freeform 28"/>
            <p:cNvSpPr>
              <a:spLocks/>
            </p:cNvSpPr>
            <p:nvPr/>
          </p:nvSpPr>
          <p:spPr bwMode="auto">
            <a:xfrm flipH="1">
              <a:off x="3191" y="673"/>
              <a:ext cx="1104" cy="832"/>
            </a:xfrm>
            <a:custGeom>
              <a:avLst/>
              <a:gdLst>
                <a:gd name="T0" fmla="*/ 0 w 1104"/>
                <a:gd name="T1" fmla="*/ 832 h 832"/>
                <a:gd name="T2" fmla="*/ 336 w 1104"/>
                <a:gd name="T3" fmla="*/ 736 h 832"/>
                <a:gd name="T4" fmla="*/ 528 w 1104"/>
                <a:gd name="T5" fmla="*/ 544 h 832"/>
                <a:gd name="T6" fmla="*/ 672 w 1104"/>
                <a:gd name="T7" fmla="*/ 352 h 832"/>
                <a:gd name="T8" fmla="*/ 864 w 1104"/>
                <a:gd name="T9" fmla="*/ 112 h 832"/>
                <a:gd name="T10" fmla="*/ 1008 w 1104"/>
                <a:gd name="T11" fmla="*/ 16 h 832"/>
                <a:gd name="T12" fmla="*/ 1104 w 1104"/>
                <a:gd name="T13" fmla="*/ 16 h 8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4"/>
                <a:gd name="T22" fmla="*/ 0 h 832"/>
                <a:gd name="T23" fmla="*/ 1104 w 1104"/>
                <a:gd name="T24" fmla="*/ 832 h 8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4" h="832">
                  <a:moveTo>
                    <a:pt x="0" y="832"/>
                  </a:moveTo>
                  <a:cubicBezTo>
                    <a:pt x="124" y="808"/>
                    <a:pt x="248" y="784"/>
                    <a:pt x="336" y="736"/>
                  </a:cubicBezTo>
                  <a:cubicBezTo>
                    <a:pt x="424" y="688"/>
                    <a:pt x="472" y="608"/>
                    <a:pt x="528" y="544"/>
                  </a:cubicBezTo>
                  <a:cubicBezTo>
                    <a:pt x="584" y="480"/>
                    <a:pt x="616" y="424"/>
                    <a:pt x="672" y="352"/>
                  </a:cubicBezTo>
                  <a:cubicBezTo>
                    <a:pt x="728" y="280"/>
                    <a:pt x="808" y="168"/>
                    <a:pt x="864" y="112"/>
                  </a:cubicBezTo>
                  <a:cubicBezTo>
                    <a:pt x="920" y="56"/>
                    <a:pt x="968" y="32"/>
                    <a:pt x="1008" y="16"/>
                  </a:cubicBezTo>
                  <a:cubicBezTo>
                    <a:pt x="1048" y="0"/>
                    <a:pt x="1076" y="8"/>
                    <a:pt x="1104" y="16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</p:grpSp>
      <p:sp>
        <p:nvSpPr>
          <p:cNvPr id="7185" name="Line 29"/>
          <p:cNvSpPr>
            <a:spLocks noChangeShapeType="1"/>
          </p:cNvSpPr>
          <p:nvPr/>
        </p:nvSpPr>
        <p:spPr bwMode="auto">
          <a:xfrm>
            <a:off x="3560763" y="6151563"/>
            <a:ext cx="5105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71710" name="Text Box 30"/>
          <p:cNvSpPr txBox="1">
            <a:spLocks noChangeArrowheads="1"/>
          </p:cNvSpPr>
          <p:nvPr/>
        </p:nvSpPr>
        <p:spPr bwMode="auto">
          <a:xfrm>
            <a:off x="4876800" y="4419600"/>
            <a:ext cx="798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000">
                <a:solidFill>
                  <a:schemeClr val="accent2"/>
                </a:solidFill>
                <a:latin typeface="Symbol" pitchFamily="18" charset="2"/>
              </a:rPr>
              <a:t>m</a:t>
            </a:r>
            <a:r>
              <a:rPr lang="en-US" sz="2000">
                <a:solidFill>
                  <a:schemeClr val="accent2"/>
                </a:solidFill>
                <a:latin typeface="Arial Narrow" pitchFamily="34" charset="0"/>
              </a:rPr>
              <a:t> = 10</a:t>
            </a:r>
          </a:p>
        </p:txBody>
      </p:sp>
      <p:sp>
        <p:nvSpPr>
          <p:cNvPr id="71711" name="Text Box 31"/>
          <p:cNvSpPr txBox="1">
            <a:spLocks noChangeArrowheads="1"/>
          </p:cNvSpPr>
          <p:nvPr/>
        </p:nvSpPr>
        <p:spPr bwMode="auto">
          <a:xfrm>
            <a:off x="5715000" y="4419600"/>
            <a:ext cx="798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000">
                <a:solidFill>
                  <a:srgbClr val="FF00FF"/>
                </a:solidFill>
                <a:latin typeface="Symbol" pitchFamily="18" charset="2"/>
              </a:rPr>
              <a:t>m</a:t>
            </a:r>
            <a:r>
              <a:rPr lang="en-US" sz="2000">
                <a:solidFill>
                  <a:srgbClr val="FF00FF"/>
                </a:solidFill>
                <a:latin typeface="Arial Narrow" pitchFamily="34" charset="0"/>
              </a:rPr>
              <a:t> = 11</a:t>
            </a:r>
          </a:p>
        </p:txBody>
      </p:sp>
      <p:sp>
        <p:nvSpPr>
          <p:cNvPr id="71712" name="Text Box 32"/>
          <p:cNvSpPr txBox="1">
            <a:spLocks noChangeArrowheads="1"/>
          </p:cNvSpPr>
          <p:nvPr/>
        </p:nvSpPr>
        <p:spPr bwMode="auto">
          <a:xfrm>
            <a:off x="6440488" y="4419600"/>
            <a:ext cx="798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000">
                <a:solidFill>
                  <a:srgbClr val="FFFF00"/>
                </a:solidFill>
                <a:latin typeface="Symbol" pitchFamily="18" charset="2"/>
              </a:rPr>
              <a:t>m</a:t>
            </a:r>
            <a:r>
              <a:rPr lang="en-US" sz="2000">
                <a:solidFill>
                  <a:srgbClr val="FFFF00"/>
                </a:solidFill>
                <a:latin typeface="Arial Narrow" pitchFamily="34" charset="0"/>
              </a:rPr>
              <a:t> = 12</a:t>
            </a:r>
          </a:p>
        </p:txBody>
      </p:sp>
      <p:sp>
        <p:nvSpPr>
          <p:cNvPr id="71713" name="Line 33"/>
          <p:cNvSpPr>
            <a:spLocks noChangeShapeType="1"/>
          </p:cNvSpPr>
          <p:nvPr/>
        </p:nvSpPr>
        <p:spPr bwMode="auto">
          <a:xfrm>
            <a:off x="4114801" y="226695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7190" name="Text Box 34"/>
          <p:cNvSpPr txBox="1">
            <a:spLocks noChangeArrowheads="1"/>
          </p:cNvSpPr>
          <p:nvPr/>
        </p:nvSpPr>
        <p:spPr bwMode="auto">
          <a:xfrm>
            <a:off x="3276600" y="4038600"/>
            <a:ext cx="5307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000">
                <a:latin typeface="Arial Narrow" pitchFamily="34" charset="0"/>
              </a:rPr>
              <a:t>How does the expected value affect the location of f(x)?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4767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1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7" grpId="0" animBg="1" autoUpdateAnimBg="0"/>
      <p:bldP spid="71698" grpId="0" animBg="1" autoUpdateAnimBg="0"/>
      <p:bldP spid="71699" grpId="0" animBg="1" autoUpdateAnimBg="0"/>
      <p:bldP spid="71710" grpId="0" autoUpdateAnimBg="0"/>
      <p:bldP spid="71711" grpId="0" autoUpdateAnimBg="0"/>
      <p:bldP spid="71712" grpId="0" autoUpdateAnimBg="0"/>
      <p:bldP spid="717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46648"/>
            <a:ext cx="9046552" cy="1143000"/>
          </a:xfrm>
        </p:spPr>
        <p:txBody>
          <a:bodyPr/>
          <a:lstStyle/>
          <a:p>
            <a:r>
              <a:rPr lang="en-GB" sz="3200" dirty="0"/>
              <a:t>The normal distribution is a theoretical </a:t>
            </a:r>
            <a:r>
              <a:rPr lang="en-GB" sz="3200" dirty="0" smtClean="0"/>
              <a:t>probability.</a:t>
            </a:r>
            <a:endParaRPr lang="en-GB" sz="3200" dirty="0"/>
          </a:p>
        </p:txBody>
      </p:sp>
      <p:sp>
        <p:nvSpPr>
          <p:cNvPr id="9220" name="Control 4"/>
          <p:cNvSpPr>
            <a:spLocks noRot="1" noChangeArrowheads="1" noChangeShapeType="1" noTextEdit="1"/>
          </p:cNvSpPr>
          <p:nvPr/>
        </p:nvSpPr>
        <p:spPr bwMode="auto">
          <a:xfrm>
            <a:off x="-517525" y="179388"/>
            <a:ext cx="9048750" cy="4391025"/>
          </a:xfrm>
          <a:prstGeom prst="rect">
            <a:avLst/>
          </a:prstGeom>
          <a:noFill/>
          <a:ln w="1"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AU" sz="1800">
              <a:solidFill>
                <a:srgbClr val="FFFFFF"/>
              </a:solidFill>
              <a:latin typeface="Tahoma" pitchFamily="34" charset="0"/>
            </a:endParaRPr>
          </a:p>
        </p:txBody>
      </p:sp>
      <p:pic>
        <p:nvPicPr>
          <p:cNvPr id="9261" name="Picture 45" descr="clip_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575"/>
            <a:ext cx="9058275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723" y="1052390"/>
            <a:ext cx="9144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entury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entury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entury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entury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entury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entury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entury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entury" pitchFamily="18" charset="0"/>
              </a:defRPr>
            </a:lvl9pPr>
          </a:lstStyle>
          <a:p>
            <a:r>
              <a:rPr lang="en-GB" sz="2800" dirty="0" smtClean="0"/>
              <a:t>the area under the curve adds up to one</a:t>
            </a:r>
            <a:r>
              <a:rPr lang="en-GB" sz="4000" dirty="0" smtClean="0"/>
              <a:t> 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085676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GB" sz="3200" dirty="0"/>
              <a:t>The normal distribution is a theoretical </a:t>
            </a:r>
            <a:r>
              <a:rPr lang="en-GB" sz="3200" dirty="0" smtClean="0"/>
              <a:t>probability</a:t>
            </a:r>
            <a:endParaRPr lang="en-GB" sz="3200" dirty="0"/>
          </a:p>
        </p:txBody>
      </p:sp>
      <p:sp>
        <p:nvSpPr>
          <p:cNvPr id="12291" name="Control 3"/>
          <p:cNvSpPr>
            <a:spLocks noRot="1" noChangeArrowheads="1" noChangeShapeType="1" noTextEdit="1"/>
          </p:cNvSpPr>
          <p:nvPr/>
        </p:nvSpPr>
        <p:spPr bwMode="auto">
          <a:xfrm>
            <a:off x="-517525" y="179388"/>
            <a:ext cx="9048750" cy="4391025"/>
          </a:xfrm>
          <a:prstGeom prst="rect">
            <a:avLst/>
          </a:prstGeom>
          <a:noFill/>
          <a:ln w="1"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AU" sz="1800">
              <a:solidFill>
                <a:srgbClr val="FFFFFF"/>
              </a:solidFill>
              <a:latin typeface="Tahoma" pitchFamily="34" charset="0"/>
            </a:endParaRPr>
          </a:p>
        </p:txBody>
      </p:sp>
      <p:pic>
        <p:nvPicPr>
          <p:cNvPr id="12292" name="Picture 4" descr="clip_image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70138"/>
            <a:ext cx="9058275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-32238" y="1067691"/>
            <a:ext cx="9176238" cy="120032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Arial" charset="0"/>
              </a:rPr>
              <a:t>A Normal distribution is a theoretical model of the whole population.  It is perfectly symmetrical about the central value; the mean </a:t>
            </a:r>
            <a:r>
              <a:rPr lang="el-GR" b="1" dirty="0">
                <a:latin typeface="Arial" charset="0"/>
                <a:cs typeface="Arial" charset="0"/>
              </a:rPr>
              <a:t>μ</a:t>
            </a:r>
            <a:r>
              <a:rPr lang="en-GB" b="1" dirty="0">
                <a:latin typeface="Arial" charset="0"/>
              </a:rPr>
              <a:t> represented by zero.</a:t>
            </a:r>
          </a:p>
        </p:txBody>
      </p:sp>
    </p:spTree>
    <p:extLst>
      <p:ext uri="{BB962C8B-B14F-4D97-AF65-F5344CB8AC3E}">
        <p14:creationId xmlns:p14="http://schemas.microsoft.com/office/powerpoint/2010/main" val="1961559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Larson &amp; Farber">
  <a:themeElements>
    <a:clrScheme name="Larson &amp; Farber 6">
      <a:dk1>
        <a:srgbClr val="000000"/>
      </a:dk1>
      <a:lt1>
        <a:srgbClr val="DDDDDD"/>
      </a:lt1>
      <a:dk2>
        <a:srgbClr val="000000"/>
      </a:dk2>
      <a:lt2>
        <a:srgbClr val="FFFFFF"/>
      </a:lt2>
      <a:accent1>
        <a:srgbClr val="B5D335"/>
      </a:accent1>
      <a:accent2>
        <a:srgbClr val="FBE136"/>
      </a:accent2>
      <a:accent3>
        <a:srgbClr val="EBEBEB"/>
      </a:accent3>
      <a:accent4>
        <a:srgbClr val="000000"/>
      </a:accent4>
      <a:accent5>
        <a:srgbClr val="D7E6AE"/>
      </a:accent5>
      <a:accent6>
        <a:srgbClr val="E3CC30"/>
      </a:accent6>
      <a:hlink>
        <a:srgbClr val="E11521"/>
      </a:hlink>
      <a:folHlink>
        <a:srgbClr val="242985"/>
      </a:folHlink>
    </a:clrScheme>
    <a:fontScheme name="Larson &amp; Farber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entury" pitchFamily="18" charset="0"/>
          </a:defRPr>
        </a:defPPr>
      </a:lstStyle>
    </a:lnDef>
  </a:objectDefaults>
  <a:extraClrSchemeLst>
    <a:extraClrScheme>
      <a:clrScheme name="Larson &amp; Farber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son &amp; Farber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son &amp; Farber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son &amp; Farber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son &amp; Farber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son &amp; Farber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B5D335"/>
        </a:accent1>
        <a:accent2>
          <a:srgbClr val="FBE136"/>
        </a:accent2>
        <a:accent3>
          <a:srgbClr val="EBEBEB"/>
        </a:accent3>
        <a:accent4>
          <a:srgbClr val="000000"/>
        </a:accent4>
        <a:accent5>
          <a:srgbClr val="D7E6AE"/>
        </a:accent5>
        <a:accent6>
          <a:srgbClr val="E3CC30"/>
        </a:accent6>
        <a:hlink>
          <a:srgbClr val="E11521"/>
        </a:hlink>
        <a:folHlink>
          <a:srgbClr val="24298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4533</TotalTime>
  <Words>1811</Words>
  <Application>Microsoft Macintosh PowerPoint</Application>
  <PresentationFormat>On-screen Show (4:3)</PresentationFormat>
  <Paragraphs>506</Paragraphs>
  <Slides>28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Larson &amp; Farber</vt:lpstr>
      <vt:lpstr>Chart</vt:lpstr>
      <vt:lpstr>Equation</vt:lpstr>
      <vt:lpstr>Normal Probability Distributions</vt:lpstr>
      <vt:lpstr>The Normal Distribution</vt:lpstr>
      <vt:lpstr>A Normal Curve</vt:lpstr>
      <vt:lpstr>Normal Curve</vt:lpstr>
      <vt:lpstr>Properties of Normal Distributions</vt:lpstr>
      <vt:lpstr>Total area =1; symmetric around µ</vt:lpstr>
      <vt:lpstr>PowerPoint Presentation</vt:lpstr>
      <vt:lpstr>The normal distribution is a theoretical probability.</vt:lpstr>
      <vt:lpstr>The normal distribution is a theoretical probability</vt:lpstr>
      <vt:lpstr>As well as the mean the standard deviation (σ) must also be known.</vt:lpstr>
      <vt:lpstr>Two standard deviations from the mean</vt:lpstr>
      <vt:lpstr>Three standard deviations from the mean</vt:lpstr>
      <vt:lpstr>The 68%-95%-99.7% Rule  68% of data will fall within 1σ of the μ</vt:lpstr>
      <vt:lpstr>95% of data fits within 2σ of the μ</vt:lpstr>
      <vt:lpstr>99.7% of data fits within 3σ of the μ</vt:lpstr>
      <vt:lpstr>The 68%-95%-99.7% Rule</vt:lpstr>
      <vt:lpstr>PowerPoint Presentation</vt:lpstr>
      <vt:lpstr>Luckily you don’t have to use the equation each time and you don’t have to integrate it every time you need to work out the normal distribution probability - the area under the curve </vt:lpstr>
      <vt:lpstr>The Standard Normal Table</vt:lpstr>
      <vt:lpstr>The Standard Normal Table</vt:lpstr>
      <vt:lpstr>With a ClassPad you do not need to use the table. http://www.classpad.com.au/cp2/index.php?me=BA4&amp;mn=470&amp;mt=Normal_Probability_Calculations&amp;my=awgngSed02c </vt:lpstr>
      <vt:lpstr>Probability and Normal Distributions</vt:lpstr>
      <vt:lpstr>Probability and Normal Distributions</vt:lpstr>
      <vt:lpstr>Probability and Normal Distributions</vt:lpstr>
      <vt:lpstr>PowerPoint Presentation</vt:lpstr>
      <vt:lpstr>Finding z-Scores</vt:lpstr>
      <vt:lpstr>Finding z-Scores</vt:lpstr>
      <vt:lpstr>Once again with a ClassPad you do not need to use the table. http://www.classpad.com.au/cp2/index.php?me=BA4&amp;mn=081&amp;mt=Inverse_Normal_Probability_Calculations&amp;my=3VFcgs8Mp40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Normal Probability Distributions</dc:title>
  <dc:creator>Peggy M. Slavik</dc:creator>
  <cp:lastModifiedBy>Department of Education</cp:lastModifiedBy>
  <cp:revision>252</cp:revision>
  <cp:lastPrinted>1601-01-01T00:00:00Z</cp:lastPrinted>
  <dcterms:created xsi:type="dcterms:W3CDTF">2003-11-22T17:01:38Z</dcterms:created>
  <dcterms:modified xsi:type="dcterms:W3CDTF">2016-11-02T00:32:16Z</dcterms:modified>
</cp:coreProperties>
</file>