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9" r:id="rId2"/>
    <p:sldId id="270" r:id="rId3"/>
    <p:sldId id="334" r:id="rId4"/>
    <p:sldId id="335" r:id="rId5"/>
    <p:sldId id="336" r:id="rId6"/>
    <p:sldId id="282" r:id="rId7"/>
    <p:sldId id="284" r:id="rId8"/>
    <p:sldId id="287" r:id="rId9"/>
    <p:sldId id="289" r:id="rId10"/>
    <p:sldId id="304" r:id="rId11"/>
    <p:sldId id="305" r:id="rId12"/>
    <p:sldId id="337" r:id="rId13"/>
    <p:sldId id="339" r:id="rId14"/>
    <p:sldId id="340" r:id="rId15"/>
    <p:sldId id="341" r:id="rId16"/>
    <p:sldId id="342" r:id="rId17"/>
    <p:sldId id="343" r:id="rId18"/>
    <p:sldId id="338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C6E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>
      <p:cViewPr>
        <p:scale>
          <a:sx n="70" d="100"/>
          <a:sy n="70" d="100"/>
        </p:scale>
        <p:origin x="2304" y="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D319575-3D44-4435-9D13-993DE33F3932}" type="datetimeFigureOut">
              <a:rPr lang="en-US"/>
              <a:pPr>
                <a:defRPr/>
              </a:pPr>
              <a:t>9/21/17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A3CD250-5A0F-4DC7-839B-72AA5D8669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345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1F3BF9-D6A0-4E15-81CF-322E96F706C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259ABF-DF06-44F8-87F4-13E7EA949E02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F2573D-85A7-446D-9448-0BFE37B8E2A0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5E56BD-4AEB-41C8-949D-668974F1167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80F627-E4A6-415D-BAA2-06CCE42BEA7A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AE108-3F05-4707-B2EE-B9D8790C59C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C79433-2B89-4AAF-9F8C-ACE80979A43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4C0E29-F05C-4722-B5D9-BC283C4AC50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5D9A1B-BE75-4AC7-8F7A-B007EA7949A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F8296B-9DAB-4939-955F-07A96CDBC7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592781-899F-4A16-8B64-C4BF514EE57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AB1DB-53D9-4E71-A3E0-260559116B80}" type="datetimeFigureOut">
              <a:rPr lang="en-US"/>
              <a:pPr>
                <a:defRPr/>
              </a:pPr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8A571-40E2-4EA7-97C0-8A4ABA1C9C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21622-AD2E-4133-A93F-24ED85460C85}" type="datetimeFigureOut">
              <a:rPr lang="en-US"/>
              <a:pPr>
                <a:defRPr/>
              </a:pPr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B7E9A-A077-4B95-8DA7-E1F24F3AD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4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CE335-6F9B-4DCC-B54A-9B7304ECD278}" type="datetimeFigureOut">
              <a:rPr lang="en-US"/>
              <a:pPr>
                <a:defRPr/>
              </a:pPr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BEF03-15D2-40B0-89DA-5C9A6BBF06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8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984EC-D055-4108-BD34-C512B2E636A6}" type="datetimeFigureOut">
              <a:rPr lang="en-US"/>
              <a:pPr>
                <a:defRPr/>
              </a:pPr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BD79B-91DF-48C5-9241-1B7FF166AD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3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BF3A3-9F3E-44BF-8527-DD358C31AFAB}" type="datetimeFigureOut">
              <a:rPr lang="en-US"/>
              <a:pPr>
                <a:defRPr/>
              </a:pPr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F7EE3-281D-4544-93D1-866224BEF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4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F86D6-9FC5-4EE6-AC4E-A505408F4E14}" type="datetimeFigureOut">
              <a:rPr lang="en-US"/>
              <a:pPr>
                <a:defRPr/>
              </a:pPr>
              <a:t>9/21/17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6A09E-C7CF-4DA8-8406-A00B54D6E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18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8EFF6-CA4B-47DD-BA45-FB9CD0989FEC}" type="datetimeFigureOut">
              <a:rPr lang="en-US"/>
              <a:pPr>
                <a:defRPr/>
              </a:pPr>
              <a:t>9/21/17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D57860-FA15-42B5-96BC-CF8DEDB831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1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C2903-7200-460D-B650-E466F1FED5ED}" type="datetimeFigureOut">
              <a:rPr lang="en-US"/>
              <a:pPr>
                <a:defRPr/>
              </a:pPr>
              <a:t>9/21/17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C6093-9788-444A-93CE-423A77B59D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6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C55F3B-0747-41E8-852E-D1FF6910E8AF}" type="datetimeFigureOut">
              <a:rPr lang="en-US"/>
              <a:pPr>
                <a:defRPr/>
              </a:pPr>
              <a:t>9/21/17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ABBA8-0E22-494B-B6F8-DA7697081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7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2CF7C-70D7-4FD4-9DBC-FCB05E5D61DE}" type="datetimeFigureOut">
              <a:rPr lang="en-US"/>
              <a:pPr>
                <a:defRPr/>
              </a:pPr>
              <a:t>9/21/17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504CF8-93ED-40EA-AB93-2D000CE466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2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D142E-6ED6-4DCF-99AE-F63123439A27}" type="datetimeFigureOut">
              <a:rPr lang="en-US"/>
              <a:pPr>
                <a:defRPr/>
              </a:pPr>
              <a:t>9/21/17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36634-EE9D-4578-901A-D2A9FF9969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9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C150FC2-12C6-4FF4-83F1-D06C4A4884C1}" type="datetimeFigureOut">
              <a:rPr lang="en-US"/>
              <a:pPr>
                <a:defRPr/>
              </a:pPr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257F6F-5DBC-423F-A2AB-BA2FEA6247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1.wmf"/><Relationship Id="rId5" Type="http://schemas.openxmlformats.org/officeDocument/2006/relationships/image" Target="../media/image1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4.png"/><Relationship Id="rId5" Type="http://schemas.openxmlformats.org/officeDocument/2006/relationships/image" Target="../media/image5.wmf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6.wmf"/><Relationship Id="rId5" Type="http://schemas.openxmlformats.org/officeDocument/2006/relationships/image" Target="../media/image4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1752600"/>
            <a:ext cx="906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 smtClean="0"/>
              <a:t>Normal Distribution Probabilities Part B</a:t>
            </a:r>
            <a:endParaRPr lang="en-AU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ChangeArrowheads="1"/>
          </p:cNvSpPr>
          <p:nvPr/>
        </p:nvSpPr>
        <p:spPr bwMode="auto">
          <a:xfrm>
            <a:off x="407988" y="779463"/>
            <a:ext cx="8229600" cy="838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04800" y="762000"/>
            <a:ext cx="8458200" cy="420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dirty="0">
                <a:latin typeface="+mj-lt"/>
              </a:rPr>
              <a:t>Notation for the Probability of a Standard Normal Random Variable</a:t>
            </a:r>
          </a:p>
          <a:p>
            <a:pPr>
              <a:spcBef>
                <a:spcPct val="50000"/>
              </a:spcBef>
              <a:defRPr/>
            </a:pPr>
            <a:endParaRPr lang="en-US" i="1" dirty="0"/>
          </a:p>
          <a:p>
            <a:pPr>
              <a:spcBef>
                <a:spcPct val="50000"/>
              </a:spcBef>
              <a:defRPr/>
            </a:pP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 &lt; Z</a:t>
            </a:r>
            <a:r>
              <a:rPr lang="en-US" dirty="0"/>
              <a:t> &lt; </a:t>
            </a:r>
            <a:r>
              <a:rPr lang="en-US" i="1" dirty="0"/>
              <a:t>b</a:t>
            </a:r>
            <a:r>
              <a:rPr lang="en-US" dirty="0"/>
              <a:t>) 		represents the probability a standard 					normal random variable is between 						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sz="2400" dirty="0"/>
              <a:t> </a:t>
            </a:r>
          </a:p>
          <a:p>
            <a:pPr>
              <a:spcBef>
                <a:spcPct val="50000"/>
              </a:spcBef>
              <a:defRPr/>
            </a:pP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Z &gt; a</a:t>
            </a:r>
            <a:r>
              <a:rPr lang="en-US" dirty="0"/>
              <a:t>)			represents the probability a standard 					normal random variable is greater 						than </a:t>
            </a:r>
            <a:r>
              <a:rPr lang="en-US" i="1" dirty="0"/>
              <a:t>a</a:t>
            </a:r>
            <a:r>
              <a:rPr lang="en-US" dirty="0"/>
              <a:t>.</a:t>
            </a:r>
          </a:p>
          <a:p>
            <a:pPr lvl="2">
              <a:defRPr/>
            </a:pPr>
            <a:endParaRPr lang="en-US" dirty="0"/>
          </a:p>
          <a:p>
            <a:pPr>
              <a:defRPr/>
            </a:pP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Z</a:t>
            </a:r>
            <a:r>
              <a:rPr lang="en-US" dirty="0"/>
              <a:t> &lt; </a:t>
            </a:r>
            <a:r>
              <a:rPr lang="en-US" i="1" dirty="0"/>
              <a:t>a</a:t>
            </a:r>
            <a:r>
              <a:rPr lang="en-US" dirty="0"/>
              <a:t>) 			represents the probability a standard 					normal random variable is less than </a:t>
            </a:r>
            <a:r>
              <a:rPr lang="en-US" i="1" dirty="0"/>
              <a:t>a</a:t>
            </a:r>
            <a:r>
              <a:rPr lang="en-US" dirty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8077200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+mj-lt"/>
              </a:rPr>
              <a:t>Find each of the following probabilities:</a:t>
            </a:r>
          </a:p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+mj-lt"/>
              </a:rPr>
              <a:t>(a) </a:t>
            </a:r>
            <a:r>
              <a:rPr lang="en-US" sz="2000" i="1" dirty="0">
                <a:latin typeface="+mj-lt"/>
              </a:rPr>
              <a:t>P</a:t>
            </a:r>
            <a:r>
              <a:rPr lang="en-US" sz="2000" dirty="0">
                <a:latin typeface="+mj-lt"/>
              </a:rPr>
              <a:t>(</a:t>
            </a:r>
            <a:r>
              <a:rPr lang="en-US" sz="2000" i="1" dirty="0">
                <a:latin typeface="+mj-lt"/>
              </a:rPr>
              <a:t>Z</a:t>
            </a:r>
            <a:r>
              <a:rPr lang="en-US" sz="2000" dirty="0">
                <a:latin typeface="+mj-lt"/>
              </a:rPr>
              <a:t> &lt; -0.23)</a:t>
            </a:r>
          </a:p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+mj-lt"/>
              </a:rPr>
              <a:t>(b) </a:t>
            </a:r>
            <a:r>
              <a:rPr lang="en-US" sz="2000" i="1" dirty="0">
                <a:latin typeface="+mj-lt"/>
              </a:rPr>
              <a:t>P</a:t>
            </a:r>
            <a:r>
              <a:rPr lang="en-US" sz="2000" dirty="0">
                <a:latin typeface="+mj-lt"/>
              </a:rPr>
              <a:t>(</a:t>
            </a:r>
            <a:r>
              <a:rPr lang="en-US" sz="2000" i="1" dirty="0">
                <a:latin typeface="+mj-lt"/>
              </a:rPr>
              <a:t>Z</a:t>
            </a:r>
            <a:r>
              <a:rPr lang="en-US" sz="2000" dirty="0">
                <a:latin typeface="+mj-lt"/>
              </a:rPr>
              <a:t> &gt; 1.93)</a:t>
            </a:r>
          </a:p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+mj-lt"/>
              </a:rPr>
              <a:t>(c) </a:t>
            </a:r>
            <a:r>
              <a:rPr lang="en-US" sz="2000" i="1" dirty="0">
                <a:latin typeface="+mj-lt"/>
              </a:rPr>
              <a:t>P</a:t>
            </a:r>
            <a:r>
              <a:rPr lang="en-US" sz="2000" dirty="0">
                <a:latin typeface="+mj-lt"/>
              </a:rPr>
              <a:t>(0.65 &lt; </a:t>
            </a:r>
            <a:r>
              <a:rPr lang="en-US" sz="2000" i="1" dirty="0">
                <a:latin typeface="+mj-lt"/>
              </a:rPr>
              <a:t>Z</a:t>
            </a:r>
            <a:r>
              <a:rPr lang="en-US" sz="2000" dirty="0">
                <a:latin typeface="+mj-lt"/>
              </a:rPr>
              <a:t> &lt; 2.10)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457200"/>
            <a:ext cx="8077200" cy="4000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EXAMPLE        </a:t>
            </a:r>
            <a:r>
              <a:rPr lang="en-US" sz="2000" i="1" dirty="0">
                <a:solidFill>
                  <a:schemeClr val="tx1"/>
                </a:solidFill>
                <a:latin typeface="+mj-lt"/>
              </a:rPr>
              <a:t>Finding Probabilities of Standard Normal Random Variables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3657600"/>
            <a:ext cx="45720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+mj-lt"/>
              </a:rPr>
              <a:t>(a) </a:t>
            </a:r>
            <a:r>
              <a:rPr lang="en-US" i="1" dirty="0">
                <a:latin typeface="+mj-lt"/>
              </a:rPr>
              <a:t>P</a:t>
            </a:r>
            <a:r>
              <a:rPr lang="en-US" dirty="0">
                <a:latin typeface="+mj-lt"/>
              </a:rPr>
              <a:t>(</a:t>
            </a:r>
            <a:r>
              <a:rPr lang="en-US" i="1" dirty="0">
                <a:latin typeface="+mj-lt"/>
              </a:rPr>
              <a:t>Z</a:t>
            </a:r>
            <a:r>
              <a:rPr lang="en-US" dirty="0">
                <a:latin typeface="+mj-lt"/>
              </a:rPr>
              <a:t> &lt; -0.23) = 0.4090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latin typeface="+mj-lt"/>
              </a:rPr>
              <a:t>(b) </a:t>
            </a:r>
            <a:r>
              <a:rPr lang="en-US" i="1" dirty="0">
                <a:latin typeface="+mj-lt"/>
              </a:rPr>
              <a:t>P</a:t>
            </a:r>
            <a:r>
              <a:rPr lang="en-US" dirty="0">
                <a:latin typeface="+mj-lt"/>
              </a:rPr>
              <a:t>(</a:t>
            </a:r>
            <a:r>
              <a:rPr lang="en-US" i="1" dirty="0">
                <a:latin typeface="+mj-lt"/>
              </a:rPr>
              <a:t>Z</a:t>
            </a:r>
            <a:r>
              <a:rPr lang="en-US" dirty="0">
                <a:latin typeface="+mj-lt"/>
              </a:rPr>
              <a:t> &gt; 1.93) = 0.0268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latin typeface="+mj-lt"/>
              </a:rPr>
              <a:t>(c) </a:t>
            </a:r>
            <a:r>
              <a:rPr lang="en-US" i="1" dirty="0">
                <a:latin typeface="+mj-lt"/>
              </a:rPr>
              <a:t>P</a:t>
            </a:r>
            <a:r>
              <a:rPr lang="en-US" dirty="0">
                <a:latin typeface="+mj-lt"/>
              </a:rPr>
              <a:t>(0.65 &lt; </a:t>
            </a:r>
            <a:r>
              <a:rPr lang="en-US" i="1" dirty="0">
                <a:latin typeface="+mj-lt"/>
              </a:rPr>
              <a:t>Z</a:t>
            </a:r>
            <a:r>
              <a:rPr lang="en-US" dirty="0">
                <a:latin typeface="+mj-lt"/>
              </a:rPr>
              <a:t> &lt; 2.10) = 0.2399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r>
              <a:rPr lang="en-US" sz="3600" dirty="0" smtClean="0"/>
              <a:t>Notation</a:t>
            </a:r>
            <a:endParaRPr lang="en-US" sz="3600" dirty="0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085589"/>
              </p:ext>
            </p:extLst>
          </p:nvPr>
        </p:nvGraphicFramePr>
        <p:xfrm>
          <a:off x="413857" y="1828800"/>
          <a:ext cx="7431088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1" name="Equation" r:id="rId3" imgW="2616120" imgH="393480" progId="Equation.3">
                  <p:embed/>
                </p:oleObj>
              </mc:Choice>
              <mc:Fallback>
                <p:oleObj name="Equation" r:id="rId3" imgW="2616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57" y="1828800"/>
                        <a:ext cx="7431088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149" name="Text Box 5"/>
              <p:cNvSpPr txBox="1">
                <a:spLocks noChangeArrowheads="1"/>
              </p:cNvSpPr>
              <p:nvPr/>
            </p:nvSpPr>
            <p:spPr bwMode="auto">
              <a:xfrm>
                <a:off x="304800" y="3429000"/>
                <a:ext cx="85344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 smtClean="0"/>
                  <a:t>X – possible value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AU" b="0" i="0" smtClean="0">
                        <a:latin typeface="Cambria Math"/>
                        <a:ea typeface="Cambria Math"/>
                      </a:rPr>
                      <m:t> − </m:t>
                    </m:r>
                  </m:oMath>
                </a14:m>
                <a:r>
                  <a:rPr lang="en-US" dirty="0" smtClean="0"/>
                  <a:t>mean  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AU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/>
                      </a:rPr>
                      <m:t> − </m:t>
                    </m:r>
                  </m:oMath>
                </a14:m>
                <a:r>
                  <a:rPr lang="en-US" dirty="0" smtClean="0"/>
                  <a:t>variance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en-AU" b="0" i="1" smtClean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dirty="0" smtClean="0"/>
                  <a:t> standard deviation</a:t>
                </a:r>
                <a:endParaRPr lang="en-US" dirty="0"/>
              </a:p>
            </p:txBody>
          </p:sp>
        </mc:Choice>
        <mc:Fallback xmlns="">
          <p:sp>
            <p:nvSpPr>
              <p:cNvPr id="6149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3429000"/>
                <a:ext cx="85344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71" t="-8333" b="-2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18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r>
              <a:rPr lang="en-US" sz="3600" dirty="0" err="1" smtClean="0"/>
              <a:t>Quantiles</a:t>
            </a:r>
            <a:r>
              <a:rPr lang="en-US" sz="3600" dirty="0" smtClean="0"/>
              <a:t>/Percentiles</a:t>
            </a:r>
            <a:endParaRPr lang="en-US" sz="3600" dirty="0"/>
          </a:p>
        </p:txBody>
      </p:sp>
      <p:pic>
        <p:nvPicPr>
          <p:cNvPr id="1955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65" t="33174" r="13571" b="34285"/>
          <a:stretch/>
        </p:blipFill>
        <p:spPr bwMode="auto">
          <a:xfrm>
            <a:off x="97972" y="1219200"/>
            <a:ext cx="8773885" cy="2231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37457" y="4038600"/>
            <a:ext cx="8534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AU" dirty="0" smtClean="0"/>
              <a:t>Percentiles divide the distribution into 100 equal parts.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22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3" name="Text Box 3"/>
          <p:cNvSpPr txBox="1">
            <a:spLocks noChangeArrowheads="1"/>
          </p:cNvSpPr>
          <p:nvPr/>
        </p:nvSpPr>
        <p:spPr bwMode="auto">
          <a:xfrm>
            <a:off x="0" y="2173288"/>
            <a:ext cx="9144000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7030A0"/>
                </a:solidFill>
              </a:rPr>
              <a:t>Standardized tests taken by larger numbers of students, convert raw scores to a </a:t>
            </a:r>
            <a:r>
              <a:rPr lang="en-US" b="1">
                <a:solidFill>
                  <a:srgbClr val="7030A0"/>
                </a:solidFill>
              </a:rPr>
              <a:t>percentile</a:t>
            </a:r>
            <a:r>
              <a:rPr lang="en-US">
                <a:solidFill>
                  <a:srgbClr val="7030A0"/>
                </a:solidFill>
              </a:rPr>
              <a:t> score.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-9525" y="2286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600" dirty="0" err="1" smtClean="0">
                <a:solidFill>
                  <a:srgbClr val="FF0000"/>
                </a:solidFill>
                <a:cs typeface="Times New Roman" pitchFamily="18" charset="0"/>
              </a:rPr>
              <a:t>Quantiles</a:t>
            </a:r>
            <a:r>
              <a:rPr lang="en-US" sz="3600" dirty="0" smtClean="0">
                <a:solidFill>
                  <a:srgbClr val="FF0000"/>
                </a:solidFill>
                <a:cs typeface="Times New Roman" pitchFamily="18" charset="0"/>
              </a:rPr>
              <a:t>/Percentiles</a:t>
            </a:r>
            <a:endParaRPr lang="en-US" sz="3600" dirty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0" y="3127375"/>
            <a:ext cx="91440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002060"/>
                </a:solidFill>
              </a:rPr>
              <a:t>If approximately </a:t>
            </a:r>
            <a:r>
              <a:rPr lang="en-US" i="1">
                <a:solidFill>
                  <a:srgbClr val="002060"/>
                </a:solidFill>
              </a:rPr>
              <a:t>n</a:t>
            </a:r>
            <a:r>
              <a:rPr lang="en-US">
                <a:solidFill>
                  <a:srgbClr val="002060"/>
                </a:solidFill>
              </a:rPr>
              <a:t> percent of the items in a distribution are less than the number </a:t>
            </a:r>
            <a:r>
              <a:rPr lang="en-US" i="1">
                <a:solidFill>
                  <a:srgbClr val="002060"/>
                </a:solidFill>
              </a:rPr>
              <a:t>x</a:t>
            </a:r>
            <a:r>
              <a:rPr lang="en-US">
                <a:solidFill>
                  <a:srgbClr val="002060"/>
                </a:solidFill>
              </a:rPr>
              <a:t>, then </a:t>
            </a:r>
            <a:r>
              <a:rPr lang="en-US" i="1">
                <a:solidFill>
                  <a:srgbClr val="002060"/>
                </a:solidFill>
              </a:rPr>
              <a:t>x</a:t>
            </a:r>
            <a:r>
              <a:rPr lang="en-US">
                <a:solidFill>
                  <a:srgbClr val="002060"/>
                </a:solidFill>
              </a:rPr>
              <a:t> is the </a:t>
            </a:r>
            <a:r>
              <a:rPr lang="en-US" b="1" i="1">
                <a:solidFill>
                  <a:srgbClr val="002060"/>
                </a:solidFill>
              </a:rPr>
              <a:t>n</a:t>
            </a:r>
            <a:r>
              <a:rPr lang="en-US" b="1">
                <a:solidFill>
                  <a:srgbClr val="002060"/>
                </a:solidFill>
              </a:rPr>
              <a:t>th percentile</a:t>
            </a:r>
            <a:r>
              <a:rPr lang="en-US">
                <a:solidFill>
                  <a:srgbClr val="002060"/>
                </a:solidFill>
              </a:rPr>
              <a:t> of the distribution, denoted </a:t>
            </a:r>
            <a:r>
              <a:rPr lang="en-US" i="1">
                <a:solidFill>
                  <a:srgbClr val="002060"/>
                </a:solidFill>
              </a:rPr>
              <a:t>P</a:t>
            </a:r>
            <a:r>
              <a:rPr lang="en-US" i="1" baseline="-25000">
                <a:solidFill>
                  <a:srgbClr val="002060"/>
                </a:solidFill>
              </a:rPr>
              <a:t>n</a:t>
            </a:r>
            <a:r>
              <a:rPr lang="en-US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-9525" y="1219200"/>
            <a:ext cx="914400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A </a:t>
            </a:r>
            <a:r>
              <a:rPr lang="en-US" b="1" dirty="0"/>
              <a:t>percentile</a:t>
            </a:r>
            <a:r>
              <a:rPr lang="en-US" dirty="0"/>
              <a:t> </a:t>
            </a:r>
            <a:r>
              <a:rPr lang="en-US" dirty="0" smtClean="0"/>
              <a:t>measures </a:t>
            </a:r>
            <a:r>
              <a:rPr lang="en-US" dirty="0"/>
              <a:t>the position of a single data item based on the percentage of data items below that single data item.</a:t>
            </a:r>
          </a:p>
        </p:txBody>
      </p:sp>
    </p:spTree>
    <p:extLst>
      <p:ext uri="{BB962C8B-B14F-4D97-AF65-F5344CB8AC3E}">
        <p14:creationId xmlns:p14="http://schemas.microsoft.com/office/powerpoint/2010/main" val="292678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3" grpId="0"/>
      <p:bldP spid="6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" y="914400"/>
            <a:ext cx="9144000" cy="533400"/>
          </a:xfrm>
        </p:spPr>
        <p:txBody>
          <a:bodyPr/>
          <a:lstStyle/>
          <a:p>
            <a:pPr algn="l" eaLnBrk="1" hangingPunct="1"/>
            <a:r>
              <a:rPr lang="en-US" sz="2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</p:txBody>
      </p:sp>
      <p:sp>
        <p:nvSpPr>
          <p:cNvPr id="497667" name="Text Box 3"/>
          <p:cNvSpPr txBox="1">
            <a:spLocks noChangeArrowheads="1"/>
          </p:cNvSpPr>
          <p:nvPr/>
        </p:nvSpPr>
        <p:spPr bwMode="auto">
          <a:xfrm>
            <a:off x="0" y="1504950"/>
            <a:ext cx="9144000" cy="224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The following are test scores (out of 100) for a particular math class.</a:t>
            </a:r>
          </a:p>
          <a:p>
            <a:r>
              <a:rPr lang="en-US" dirty="0"/>
              <a:t>44	56	58	62	64	64	70	72	72	72 74	74	75	78	78	79	80	82	82	84 86	87	88	90	92	95	96	96	98	100</a:t>
            </a:r>
          </a:p>
        </p:txBody>
      </p:sp>
      <p:sp>
        <p:nvSpPr>
          <p:cNvPr id="497668" name="Text Box 4"/>
          <p:cNvSpPr txBox="1">
            <a:spLocks noChangeArrowheads="1"/>
          </p:cNvSpPr>
          <p:nvPr/>
        </p:nvSpPr>
        <p:spPr bwMode="auto">
          <a:xfrm>
            <a:off x="0" y="4075113"/>
            <a:ext cx="914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Find the fortieth percentile.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4594225"/>
            <a:ext cx="16764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40% = 0.4</a:t>
            </a:r>
          </a:p>
        </p:txBody>
      </p:sp>
      <p:sp>
        <p:nvSpPr>
          <p:cNvPr id="3" name="Oval 2"/>
          <p:cNvSpPr/>
          <p:nvPr/>
        </p:nvSpPr>
        <p:spPr>
          <a:xfrm>
            <a:off x="747713" y="2743200"/>
            <a:ext cx="1781175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648075" y="5700713"/>
            <a:ext cx="5257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rgbClr val="006600"/>
                </a:solidFill>
              </a:rPr>
              <a:t>40% of the scores were below 74.5</a:t>
            </a:r>
            <a:r>
              <a:rPr lang="en-US" dirty="0" smtClean="0">
                <a:solidFill>
                  <a:srgbClr val="00660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6600"/>
                </a:solidFill>
              </a:rPr>
              <a:t>So 74.5 is the 40</a:t>
            </a:r>
            <a:r>
              <a:rPr lang="en-US" baseline="30000" dirty="0" smtClean="0">
                <a:solidFill>
                  <a:srgbClr val="006600"/>
                </a:solidFill>
              </a:rPr>
              <a:t>th</a:t>
            </a:r>
            <a:r>
              <a:rPr lang="en-US" dirty="0" smtClean="0">
                <a:solidFill>
                  <a:srgbClr val="006600"/>
                </a:solidFill>
              </a:rPr>
              <a:t> Percentile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419475" y="4594225"/>
            <a:ext cx="5715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AC0484"/>
                </a:solidFill>
              </a:rPr>
              <a:t>The average of the 12</a:t>
            </a:r>
            <a:r>
              <a:rPr lang="en-US" baseline="30000">
                <a:solidFill>
                  <a:srgbClr val="AC0484"/>
                </a:solidFill>
              </a:rPr>
              <a:t>th</a:t>
            </a:r>
            <a:r>
              <a:rPr lang="en-US">
                <a:solidFill>
                  <a:srgbClr val="AC0484"/>
                </a:solidFill>
              </a:rPr>
              <a:t> and 13</a:t>
            </a:r>
            <a:r>
              <a:rPr lang="en-US" baseline="30000">
                <a:solidFill>
                  <a:srgbClr val="AC0484"/>
                </a:solidFill>
              </a:rPr>
              <a:t>th</a:t>
            </a:r>
            <a:r>
              <a:rPr lang="en-US">
                <a:solidFill>
                  <a:srgbClr val="AC0484"/>
                </a:solidFill>
              </a:rPr>
              <a:t> items represents the 40th percentile (P</a:t>
            </a:r>
            <a:r>
              <a:rPr lang="en-US" baseline="-25000">
                <a:solidFill>
                  <a:srgbClr val="AC0484"/>
                </a:solidFill>
              </a:rPr>
              <a:t>40</a:t>
            </a:r>
            <a:r>
              <a:rPr lang="en-US">
                <a:solidFill>
                  <a:srgbClr val="AC0484"/>
                </a:solidFill>
              </a:rPr>
              <a:t>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2614" y="5024438"/>
            <a:ext cx="131445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= 0.4(30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0239" y="5553075"/>
            <a:ext cx="6096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=12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-9525" y="2286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600" dirty="0" err="1" smtClean="0">
                <a:solidFill>
                  <a:srgbClr val="FF0000"/>
                </a:solidFill>
                <a:cs typeface="Times New Roman" pitchFamily="18" charset="0"/>
              </a:rPr>
              <a:t>Quantiles</a:t>
            </a:r>
            <a:r>
              <a:rPr lang="en-US" sz="3600" dirty="0" smtClean="0">
                <a:solidFill>
                  <a:srgbClr val="FF0000"/>
                </a:solidFill>
                <a:cs typeface="Times New Roman" pitchFamily="18" charset="0"/>
              </a:rPr>
              <a:t>/Percentiles</a:t>
            </a:r>
            <a:endParaRPr lang="en-US" sz="3600" dirty="0">
              <a:solidFill>
                <a:srgbClr val="FF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48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8" grpId="0"/>
      <p:bldP spid="2" grpId="0"/>
      <p:bldP spid="3" grpId="0" animBg="1"/>
      <p:bldP spid="14" grpId="0"/>
      <p:bldP spid="13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6858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600" dirty="0">
                <a:solidFill>
                  <a:srgbClr val="FF0000"/>
                </a:solidFill>
                <a:cs typeface="Times New Roman" pitchFamily="18" charset="0"/>
              </a:rPr>
              <a:t>Other Percentiles</a:t>
            </a:r>
            <a:r>
              <a:rPr lang="en-US" sz="3600" dirty="0" smtClean="0">
                <a:solidFill>
                  <a:srgbClr val="FF0000"/>
                </a:solidFill>
                <a:cs typeface="Times New Roman" pitchFamily="18" charset="0"/>
              </a:rPr>
              <a:t>: </a:t>
            </a:r>
            <a:r>
              <a:rPr lang="en-US" sz="3600" dirty="0">
                <a:solidFill>
                  <a:srgbClr val="FF0000"/>
                </a:solidFill>
                <a:cs typeface="Times New Roman" pitchFamily="18" charset="0"/>
              </a:rPr>
              <a:t>Quartiles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57200" y="1524000"/>
            <a:ext cx="8305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/>
              <a:t>Quartiles</a:t>
            </a:r>
            <a:r>
              <a:rPr lang="en-US" sz="2000" dirty="0"/>
              <a:t> are the three values (</a:t>
            </a:r>
            <a:r>
              <a:rPr lang="en-US" sz="2000" i="1" dirty="0"/>
              <a:t>Q</a:t>
            </a:r>
            <a:r>
              <a:rPr lang="en-US" sz="2000" baseline="-25000" dirty="0"/>
              <a:t>1</a:t>
            </a:r>
            <a:r>
              <a:rPr lang="en-US" sz="2000" dirty="0"/>
              <a:t>, </a:t>
            </a:r>
            <a:r>
              <a:rPr lang="en-US" sz="2000" i="1" dirty="0"/>
              <a:t>Q</a:t>
            </a:r>
            <a:r>
              <a:rPr lang="en-US" sz="2000" baseline="-25000" dirty="0"/>
              <a:t>2</a:t>
            </a:r>
            <a:r>
              <a:rPr lang="en-US" sz="2000" dirty="0"/>
              <a:t>, </a:t>
            </a:r>
            <a:r>
              <a:rPr lang="en-US" sz="2000" i="1" dirty="0"/>
              <a:t>Q</a:t>
            </a:r>
            <a:r>
              <a:rPr lang="en-US" sz="2000" baseline="-25000" dirty="0"/>
              <a:t>3</a:t>
            </a:r>
            <a:r>
              <a:rPr lang="en-US" sz="2000" dirty="0"/>
              <a:t>) that divide the data set into four (approximately) equal parts.</a:t>
            </a:r>
            <a:endParaRPr lang="en-US" sz="2000" b="1" dirty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-27214" y="251460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solidFill>
                  <a:srgbClr val="AC0484"/>
                </a:solidFill>
              </a:rPr>
              <a:t>25%, 50%, and 75%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28600" y="3276600"/>
            <a:ext cx="8534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AU" sz="2000" dirty="0" smtClean="0"/>
              <a:t>Quartiles divide a distribution into four equal parts.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964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200"/>
            <a:ext cx="9144000" cy="533400"/>
          </a:xfrm>
        </p:spPr>
        <p:txBody>
          <a:bodyPr/>
          <a:lstStyle/>
          <a:p>
            <a:pPr algn="l" eaLnBrk="1" hangingPunct="1"/>
            <a:r>
              <a:rPr lang="en-US" sz="2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Example: Quartiles</a:t>
            </a:r>
          </a:p>
        </p:txBody>
      </p:sp>
      <p:sp>
        <p:nvSpPr>
          <p:cNvPr id="503811" name="Text Box 3"/>
          <p:cNvSpPr txBox="1">
            <a:spLocks noChangeArrowheads="1"/>
          </p:cNvSpPr>
          <p:nvPr/>
        </p:nvSpPr>
        <p:spPr bwMode="auto">
          <a:xfrm>
            <a:off x="0" y="1676400"/>
            <a:ext cx="9144000" cy="224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The following are test scores (out of 100) for a particular math class.</a:t>
            </a:r>
          </a:p>
          <a:p>
            <a:r>
              <a:rPr lang="en-US"/>
              <a:t>44	56	58	62	64	64	70	72	72	72 74	74	75	78	78	79	80	82	82	84 86	87	88	90	92	95	96	96	98	100</a:t>
            </a:r>
          </a:p>
        </p:txBody>
      </p:sp>
      <p:sp>
        <p:nvSpPr>
          <p:cNvPr id="503812" name="Text Box 4"/>
          <p:cNvSpPr txBox="1">
            <a:spLocks noChangeArrowheads="1"/>
          </p:cNvSpPr>
          <p:nvPr/>
        </p:nvSpPr>
        <p:spPr bwMode="auto">
          <a:xfrm>
            <a:off x="0" y="3922713"/>
            <a:ext cx="4648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Find the three quartiles.</a:t>
            </a:r>
          </a:p>
        </p:txBody>
      </p:sp>
      <p:sp>
        <p:nvSpPr>
          <p:cNvPr id="13317" name="Rectangle 2"/>
          <p:cNvSpPr txBox="1">
            <a:spLocks noChangeArrowheads="1"/>
          </p:cNvSpPr>
          <p:nvPr/>
        </p:nvSpPr>
        <p:spPr bwMode="auto">
          <a:xfrm>
            <a:off x="0" y="1524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600" dirty="0">
                <a:solidFill>
                  <a:srgbClr val="FF0000"/>
                </a:solidFill>
                <a:cs typeface="Times New Roman" pitchFamily="18" charset="0"/>
              </a:rPr>
              <a:t>Other </a:t>
            </a:r>
            <a:r>
              <a:rPr lang="en-US" sz="3600" dirty="0" smtClean="0">
                <a:solidFill>
                  <a:srgbClr val="FF0000"/>
                </a:solidFill>
                <a:cs typeface="Times New Roman" pitchFamily="18" charset="0"/>
              </a:rPr>
              <a:t>Percentiles: Quartiles</a:t>
            </a:r>
            <a:endParaRPr lang="en-US" sz="3600" dirty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52400" y="4432300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Q</a:t>
            </a:r>
            <a:r>
              <a:rPr lang="en-US" baseline="-25000"/>
              <a:t>1</a:t>
            </a:r>
            <a:r>
              <a:rPr lang="en-US"/>
              <a:t>= 25%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33400" y="4951413"/>
            <a:ext cx="19002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25% = 0.25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257300" y="5476875"/>
            <a:ext cx="1735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 smtClean="0"/>
              <a:t>= 0.25(30</a:t>
            </a:r>
            <a:r>
              <a:rPr lang="en-US" dirty="0"/>
              <a:t>)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174750" y="5992813"/>
            <a:ext cx="11493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 smtClean="0"/>
              <a:t>= 7.5</a:t>
            </a:r>
            <a:endParaRPr lang="en-US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429000" y="4454525"/>
            <a:ext cx="5715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AC0484"/>
                </a:solidFill>
              </a:rPr>
              <a:t>The 8</a:t>
            </a:r>
            <a:r>
              <a:rPr lang="en-US" baseline="30000">
                <a:solidFill>
                  <a:srgbClr val="AC0484"/>
                </a:solidFill>
              </a:rPr>
              <a:t>th</a:t>
            </a:r>
            <a:r>
              <a:rPr lang="en-US">
                <a:solidFill>
                  <a:srgbClr val="AC0484"/>
                </a:solidFill>
              </a:rPr>
              <a:t> item represents the 1</a:t>
            </a:r>
            <a:r>
              <a:rPr lang="en-US" baseline="30000">
                <a:solidFill>
                  <a:srgbClr val="AC0484"/>
                </a:solidFill>
              </a:rPr>
              <a:t>st</a:t>
            </a:r>
            <a:r>
              <a:rPr lang="en-US">
                <a:solidFill>
                  <a:srgbClr val="AC0484"/>
                </a:solidFill>
              </a:rPr>
              <a:t> quartile (Q</a:t>
            </a:r>
            <a:r>
              <a:rPr lang="en-US" baseline="-25000">
                <a:solidFill>
                  <a:srgbClr val="AC0484"/>
                </a:solidFill>
              </a:rPr>
              <a:t>1</a:t>
            </a:r>
            <a:r>
              <a:rPr lang="en-US">
                <a:solidFill>
                  <a:srgbClr val="AC0484"/>
                </a:solidFill>
              </a:rPr>
              <a:t>)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276600" y="5562600"/>
            <a:ext cx="58674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6600"/>
                </a:solidFill>
              </a:rPr>
              <a:t>25% of the scores were below 72</a:t>
            </a:r>
            <a:r>
              <a:rPr lang="en-US" dirty="0" smtClean="0">
                <a:solidFill>
                  <a:srgbClr val="006600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rgbClr val="006600"/>
                </a:solidFill>
              </a:rPr>
              <a:t>So 72 is the 1</a:t>
            </a:r>
            <a:r>
              <a:rPr lang="en-US" baseline="30000" dirty="0" smtClean="0">
                <a:solidFill>
                  <a:srgbClr val="006600"/>
                </a:solidFill>
              </a:rPr>
              <a:t>st</a:t>
            </a:r>
            <a:r>
              <a:rPr lang="en-US" dirty="0" smtClean="0">
                <a:solidFill>
                  <a:srgbClr val="006600"/>
                </a:solidFill>
              </a:rPr>
              <a:t> Quartile.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6400800" y="2571750"/>
            <a:ext cx="533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2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2" grpId="0"/>
      <p:bldP spid="9" grpId="0"/>
      <p:bldP spid="10" grpId="0"/>
      <p:bldP spid="11" grpId="0"/>
      <p:bldP spid="12" grpId="0"/>
      <p:bldP spid="13" grpId="0"/>
      <p:bldP spid="14" grpId="0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/>
              <a:t>7: Normal Probability Distributions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4028D8DC-7584-48F5-BF74-BE2152B65254}" type="slidenum">
              <a:rPr lang="en-US"/>
              <a:pPr>
                <a:defRPr/>
              </a:pPr>
              <a:t>18</a:t>
            </a:fld>
            <a:endParaRPr lang="en-US"/>
          </a:p>
        </p:txBody>
      </p:sp>
      <p:pic>
        <p:nvPicPr>
          <p:cNvPr id="3072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74"/>
          <a:stretch/>
        </p:blipFill>
        <p:spPr bwMode="auto">
          <a:xfrm>
            <a:off x="4622800" y="346075"/>
            <a:ext cx="4521200" cy="2967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0" y="3505200"/>
            <a:ext cx="1620837" cy="68103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i="1" dirty="0"/>
              <a:t>k</a:t>
            </a:r>
            <a:r>
              <a:rPr lang="en-US" sz="2800" i="1" dirty="0" smtClean="0"/>
              <a:t> </a:t>
            </a:r>
            <a:r>
              <a:rPr lang="en-US" sz="2800" dirty="0" smtClean="0"/>
              <a:t>= 1.96</a:t>
            </a: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2889250"/>
            <a:ext cx="4427538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296863" y="449263"/>
            <a:ext cx="4533900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/>
              <a:t>e.g., What is the 97.5</a:t>
            </a:r>
            <a:r>
              <a:rPr lang="en-US" sz="2800" baseline="30000" dirty="0"/>
              <a:t>th</a:t>
            </a:r>
            <a:r>
              <a:rPr lang="en-US" sz="2800" dirty="0"/>
              <a:t> percentile on the Standard Normal curve? 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P(X&lt;k) = 0.975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0020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81000"/>
            <a:ext cx="50958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43200"/>
            <a:ext cx="6105525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4525963"/>
          </a:xfrm>
        </p:spPr>
        <p:txBody>
          <a:bodyPr/>
          <a:lstStyle/>
          <a:p>
            <a:pPr marL="533400" indent="-533400">
              <a:buFont typeface="Arial" charset="0"/>
              <a:buNone/>
            </a:pPr>
            <a:r>
              <a:rPr lang="en-US" smtClean="0"/>
              <a:t>The curve below is not a normal curve because</a:t>
            </a:r>
          </a:p>
          <a:p>
            <a:pPr marL="533400" indent="-533400"/>
            <a:endParaRPr lang="en-US" smtClean="0"/>
          </a:p>
          <a:p>
            <a:pPr marL="533400" indent="-533400"/>
            <a:endParaRPr lang="en-US" smtClean="0"/>
          </a:p>
          <a:p>
            <a:pPr marL="533400" indent="-533400">
              <a:buFont typeface="Arial" charset="0"/>
              <a:buNone/>
            </a:pPr>
            <a:endParaRPr lang="en-US" smtClean="0"/>
          </a:p>
          <a:p>
            <a:pPr marL="533400" indent="-533400">
              <a:buFont typeface="Arial" charset="0"/>
              <a:buNone/>
            </a:pPr>
            <a:endParaRPr lang="en-US" smtClean="0"/>
          </a:p>
          <a:p>
            <a:pPr marL="914400" lvl="1" indent="-457200">
              <a:buFont typeface="Arial" charset="0"/>
              <a:buNone/>
            </a:pPr>
            <a:r>
              <a:rPr lang="en-US" smtClean="0"/>
              <a:t>(a) It is skewed left</a:t>
            </a:r>
          </a:p>
          <a:p>
            <a:pPr marL="914400" lvl="1" indent="-457200">
              <a:buFont typeface="Arial" charset="0"/>
              <a:buNone/>
            </a:pPr>
            <a:r>
              <a:rPr lang="en-US" smtClean="0"/>
              <a:t>(b) It is not continuous</a:t>
            </a:r>
          </a:p>
          <a:p>
            <a:pPr marL="914400" lvl="1" indent="-457200">
              <a:buFont typeface="Arial" charset="0"/>
              <a:buNone/>
            </a:pPr>
            <a:r>
              <a:rPr lang="en-US" smtClean="0"/>
              <a:t>(c) It is skewed right</a:t>
            </a:r>
          </a:p>
          <a:p>
            <a:pPr marL="914400" lvl="1" indent="-457200">
              <a:buFont typeface="Arial" charset="0"/>
              <a:buNone/>
            </a:pPr>
            <a:r>
              <a:rPr lang="en-US" smtClean="0"/>
              <a:t>(d) It has outliers</a:t>
            </a:r>
          </a:p>
          <a:p>
            <a:pPr marL="914400" lvl="1" indent="-457200">
              <a:buFont typeface="Arial" charset="0"/>
              <a:buNone/>
            </a:pPr>
            <a:r>
              <a:rPr lang="en-US" smtClean="0"/>
              <a:t>(e) Not sure</a:t>
            </a:r>
          </a:p>
        </p:txBody>
      </p:sp>
      <p:pic>
        <p:nvPicPr>
          <p:cNvPr id="20483" name="Picture 4" descr="07_prs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524000"/>
            <a:ext cx="3811588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RS Question Icon" descr="PRS Question Icon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270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6043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What is the mean of the normal distribution shown?</a:t>
            </a:r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r>
              <a:rPr lang="en-US" smtClean="0"/>
              <a:t>						(a) 120</a:t>
            </a:r>
          </a:p>
          <a:p>
            <a:pPr>
              <a:buFont typeface="Arial" charset="0"/>
              <a:buNone/>
            </a:pPr>
            <a:r>
              <a:rPr lang="en-US" smtClean="0"/>
              <a:t>						(b) 20</a:t>
            </a:r>
          </a:p>
          <a:p>
            <a:pPr>
              <a:buFont typeface="Arial" charset="0"/>
              <a:buNone/>
            </a:pPr>
            <a:r>
              <a:rPr lang="en-US" smtClean="0"/>
              <a:t>						(c) 140</a:t>
            </a:r>
          </a:p>
          <a:p>
            <a:pPr>
              <a:buFont typeface="Arial" charset="0"/>
              <a:buNone/>
            </a:pPr>
            <a:r>
              <a:rPr lang="en-US" smtClean="0"/>
              <a:t>						(d) 100	</a:t>
            </a:r>
          </a:p>
          <a:p>
            <a:pPr>
              <a:buFont typeface="Arial" charset="0"/>
              <a:buNone/>
            </a:pPr>
            <a:r>
              <a:rPr lang="en-US" smtClean="0"/>
              <a:t>						(e) Not sure</a:t>
            </a:r>
          </a:p>
          <a:p>
            <a:pPr>
              <a:buFont typeface="Arial" charset="0"/>
              <a:buNone/>
            </a:pPr>
            <a:endParaRPr lang="en-US" smtClean="0"/>
          </a:p>
        </p:txBody>
      </p:sp>
      <p:pic>
        <p:nvPicPr>
          <p:cNvPr id="21507" name="PRS Question Icon" descr="PRS Question Icon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270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4311650" cy="290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Each graph represents a normal curve with mean </a:t>
            </a:r>
            <a:r>
              <a:rPr lang="el-GR" smtClean="0">
                <a:cs typeface="Arial" charset="0"/>
              </a:rPr>
              <a:t>μ</a:t>
            </a:r>
            <a:r>
              <a:rPr lang="en-US" smtClean="0">
                <a:cs typeface="Arial" charset="0"/>
              </a:rPr>
              <a:t> = 100. Which graph indicates the normal random variable </a:t>
            </a:r>
            <a:r>
              <a:rPr lang="en-US" i="1" smtClean="0">
                <a:cs typeface="Arial" charset="0"/>
              </a:rPr>
              <a:t>X</a:t>
            </a:r>
            <a:r>
              <a:rPr lang="en-US" smtClean="0">
                <a:cs typeface="Arial" charset="0"/>
              </a:rPr>
              <a:t> has more dispersion?</a:t>
            </a:r>
          </a:p>
          <a:p>
            <a:pPr>
              <a:buFont typeface="Arial" charset="0"/>
              <a:buNone/>
            </a:pPr>
            <a:endParaRPr lang="en-US" smtClean="0"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mtClean="0">
                <a:cs typeface="Arial" charset="0"/>
              </a:rPr>
              <a:t>							(a) Blue graph</a:t>
            </a:r>
          </a:p>
          <a:p>
            <a:pPr>
              <a:buFont typeface="Arial" charset="0"/>
              <a:buNone/>
            </a:pPr>
            <a:r>
              <a:rPr lang="en-US" smtClean="0">
                <a:cs typeface="Arial" charset="0"/>
              </a:rPr>
              <a:t>							(b) Red graph</a:t>
            </a:r>
          </a:p>
          <a:p>
            <a:pPr>
              <a:buFont typeface="Arial" charset="0"/>
              <a:buNone/>
            </a:pPr>
            <a:r>
              <a:rPr lang="en-US" smtClean="0">
                <a:cs typeface="Arial" charset="0"/>
              </a:rPr>
              <a:t>							(c) Not sure</a:t>
            </a:r>
            <a:endParaRPr lang="el-GR" smtClean="0">
              <a:cs typeface="Arial" charset="0"/>
            </a:endParaRP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95600"/>
            <a:ext cx="5191125" cy="363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RS Question Icon" descr="PRS Question Icon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270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381000"/>
            <a:ext cx="8382000" cy="4619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EXAMPLE	Interpreting the Area Under a Normal Curve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066800"/>
            <a:ext cx="8382000" cy="2246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j-lt"/>
                <a:cs typeface="+mn-cs"/>
              </a:rPr>
              <a:t>The weights of giraffes are approximately normally distributed with mean </a:t>
            </a:r>
            <a:r>
              <a:rPr lang="el-GR" sz="2000" i="1" dirty="0">
                <a:latin typeface="+mj-lt"/>
                <a:cs typeface="Arial" pitchFamily="34" charset="0"/>
              </a:rPr>
              <a:t>μ</a:t>
            </a:r>
            <a:r>
              <a:rPr lang="en-US" sz="2000" dirty="0">
                <a:latin typeface="+mj-lt"/>
                <a:cs typeface="+mn-cs"/>
              </a:rPr>
              <a:t> = 2200 pounds and standard deviation </a:t>
            </a:r>
            <a:r>
              <a:rPr lang="el-GR" sz="2000" i="1" dirty="0">
                <a:latin typeface="+mj-lt"/>
                <a:cs typeface="+mn-cs"/>
              </a:rPr>
              <a:t>σ</a:t>
            </a:r>
            <a:r>
              <a:rPr lang="en-US" sz="2000" dirty="0">
                <a:latin typeface="+mj-lt"/>
                <a:cs typeface="Arial" pitchFamily="34" charset="0"/>
              </a:rPr>
              <a:t> = </a:t>
            </a:r>
            <a:r>
              <a:rPr lang="en-US" sz="2000" dirty="0">
                <a:latin typeface="+mj-lt"/>
                <a:cs typeface="+mn-cs"/>
              </a:rPr>
              <a:t>200 pounds.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latin typeface="+mj-lt"/>
              <a:cs typeface="+mn-cs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lphaLcParenBoth"/>
              <a:defRPr/>
            </a:pPr>
            <a:r>
              <a:rPr lang="en-US" sz="2000" dirty="0">
                <a:latin typeface="+mj-lt"/>
                <a:cs typeface="+mn-cs"/>
              </a:rPr>
              <a:t>Draw a normal curve with the parameters labeled.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lphaLcParenBoth"/>
              <a:defRPr/>
            </a:pPr>
            <a:r>
              <a:rPr lang="en-US" sz="2000" dirty="0">
                <a:latin typeface="+mj-lt"/>
                <a:cs typeface="+mn-cs"/>
              </a:rPr>
              <a:t>Shade the area under the normal curve to the left of </a:t>
            </a:r>
            <a:r>
              <a:rPr lang="en-US" sz="2000" i="1" dirty="0">
                <a:latin typeface="+mj-lt"/>
                <a:cs typeface="+mn-cs"/>
              </a:rPr>
              <a:t>x</a:t>
            </a:r>
            <a:r>
              <a:rPr lang="en-US" sz="2000" dirty="0">
                <a:latin typeface="+mj-lt"/>
                <a:cs typeface="+mn-cs"/>
              </a:rPr>
              <a:t> = 2100 pounds.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lphaLcParenBoth"/>
              <a:defRPr/>
            </a:pPr>
            <a:r>
              <a:rPr lang="en-US" sz="2000" dirty="0">
                <a:latin typeface="+mj-lt"/>
                <a:cs typeface="+mn-cs"/>
              </a:rPr>
              <a:t>Suppose that the area under the normal curve to the left of </a:t>
            </a:r>
            <a:r>
              <a:rPr lang="en-US" sz="2000" i="1" dirty="0">
                <a:latin typeface="+mj-lt"/>
                <a:cs typeface="+mn-cs"/>
              </a:rPr>
              <a:t>x</a:t>
            </a:r>
            <a:r>
              <a:rPr lang="en-US" sz="2000" dirty="0">
                <a:latin typeface="+mj-lt"/>
                <a:cs typeface="+mn-cs"/>
              </a:rPr>
              <a:t> = 2100 pounds is 0.3085.  Provide two interpretations of this result. </a:t>
            </a:r>
          </a:p>
        </p:txBody>
      </p:sp>
      <p:pic>
        <p:nvPicPr>
          <p:cNvPr id="5" name="Picture 5" descr="07_my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0"/>
            <a:ext cx="3811588" cy="285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8600" y="3429000"/>
            <a:ext cx="144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(a), (b)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029200" y="3581400"/>
            <a:ext cx="3581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(c) </a:t>
            </a:r>
          </a:p>
          <a:p>
            <a:pPr eaLnBrk="1" hangingPunct="1">
              <a:buFont typeface="Arial" charset="0"/>
              <a:buChar char="•"/>
            </a:pPr>
            <a:r>
              <a:rPr lang="en-US">
                <a:latin typeface="Calibri" pitchFamily="34" charset="0"/>
              </a:rPr>
              <a:t> The proportion of giraffes whose weight is less than 2100 pounds is 0.3085</a:t>
            </a:r>
          </a:p>
          <a:p>
            <a:pPr eaLnBrk="1" hangingPunct="1">
              <a:buFont typeface="Arial" charset="0"/>
              <a:buChar char="•"/>
            </a:pPr>
            <a:r>
              <a:rPr lang="en-US">
                <a:latin typeface="Calibri" pitchFamily="34" charset="0"/>
              </a:rPr>
              <a:t> The probability that a randomly selected giraffe weighs less than 2100 pounds is 0.3085.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2076450"/>
            <a:ext cx="8894763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1900238"/>
            <a:ext cx="440055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47850"/>
            <a:ext cx="57912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ON" val="4.10"/>
  <p:tag name="QUESTIONNAME" val="Chapter 7 – Sect"/>
  <p:tag name="QUESTIONTYPE" val=" 0"/>
  <p:tag name="QUESTIONCHOICES" val=" 3"/>
  <p:tag name="QUESTIONANSWER" val="Any"/>
  <p:tag name="QUESTIONDIFFICULTY" val=" 0"/>
  <p:tag name="QUESTIONPOINTS" val=" 1"/>
  <p:tag name="QUESTIONCHANCES" val=" 3"/>
  <p:tag name="QUESTIONTIMER" val="00:30"/>
  <p:tag name="QUESTIONCHOICESTYPE" val=" 1"/>
  <p:tag name="QUESTIONCHARTTYPE" val="0"/>
  <p:tag name="MANUALQUESTIONSTART" val="N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ON" val="4.10"/>
  <p:tag name="QUESTIONNAME" val="Mean of normal c"/>
  <p:tag name="QUESTIONTYPE" val=" 0"/>
  <p:tag name="QUESTIONCHOICES" val=" 3"/>
  <p:tag name="QUESTIONANSWER" val="Any"/>
  <p:tag name="QUESTIONDIFFICULTY" val=" 0"/>
  <p:tag name="QUESTIONPOINTS" val=" 1"/>
  <p:tag name="QUESTIONCHANCES" val=" 3"/>
  <p:tag name="QUESTIONTIMER" val="00:30"/>
  <p:tag name="QUESTIONCHOICESTYPE" val=" 1"/>
  <p:tag name="QUESTIONCHARTTYPE" val="0"/>
  <p:tag name="MANUALQUESTIONSTART" val="N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ON" val="4.10"/>
  <p:tag name="QUESTIONNAME" val="Chapter 7 – Sect"/>
  <p:tag name="QUESTIONTYPE" val=" 0"/>
  <p:tag name="QUESTIONCHOICES" val=" 1"/>
  <p:tag name="QUESTIONANSWER" val="Any"/>
  <p:tag name="QUESTIONDIFFICULTY" val=" 0"/>
  <p:tag name="QUESTIONPOINTS" val=" 1"/>
  <p:tag name="QUESTIONCHANCES" val=" 3"/>
  <p:tag name="QUESTIONTIMER" val="00:30"/>
  <p:tag name="QUESTIONCHOICESTYPE" val=" 1"/>
  <p:tag name="QUESTIONCHARTTYPE" val="0"/>
  <p:tag name="MANUALQUESTIONSTART" val="No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581</Words>
  <Application>Microsoft Macintosh PowerPoint</Application>
  <PresentationFormat>On-screen Show (4:3)</PresentationFormat>
  <Paragraphs>98</Paragraphs>
  <Slides>18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Monotype Sorts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Notation</vt:lpstr>
      <vt:lpstr>Quantiles/Percentiles</vt:lpstr>
      <vt:lpstr>PowerPoint Presentation</vt:lpstr>
      <vt:lpstr>Example:</vt:lpstr>
      <vt:lpstr>PowerPoint Presentation</vt:lpstr>
      <vt:lpstr>Example: Quartiles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Sullivan</dc:creator>
  <cp:lastModifiedBy>EVANS Clem [Baldivis Secondary College]</cp:lastModifiedBy>
  <cp:revision>53</cp:revision>
  <dcterms:created xsi:type="dcterms:W3CDTF">2008-10-14T12:52:56Z</dcterms:created>
  <dcterms:modified xsi:type="dcterms:W3CDTF">2017-09-20T23:49:32Z</dcterms:modified>
</cp:coreProperties>
</file>