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65" r:id="rId4"/>
    <p:sldId id="262" r:id="rId5"/>
    <p:sldId id="361" r:id="rId6"/>
    <p:sldId id="333" r:id="rId7"/>
    <p:sldId id="261" r:id="rId8"/>
    <p:sldId id="267" r:id="rId9"/>
    <p:sldId id="266" r:id="rId10"/>
    <p:sldId id="264" r:id="rId11"/>
    <p:sldId id="340" r:id="rId12"/>
    <p:sldId id="344" r:id="rId13"/>
    <p:sldId id="341" r:id="rId14"/>
    <p:sldId id="345" r:id="rId15"/>
    <p:sldId id="346" r:id="rId16"/>
    <p:sldId id="258" r:id="rId17"/>
    <p:sldId id="272" r:id="rId18"/>
    <p:sldId id="271" r:id="rId19"/>
    <p:sldId id="36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7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4EB8F7-BB80-4C16-8E40-E8863FAFD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4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B4C069-13E1-4F9B-B19B-58D4F19CD5A4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l-GR" b="1" smtClean="0">
                <a:solidFill>
                  <a:srgbClr val="00FFFF"/>
                </a:solidFill>
                <a:cs typeface="Arial" charset="0"/>
              </a:rPr>
              <a:t>Figure 5.3</a:t>
            </a:r>
            <a:endParaRPr lang="el-GR" smtClean="0">
              <a:solidFill>
                <a:srgbClr val="00FFFF"/>
              </a:solidFill>
              <a:cs typeface="Arial" charset="0"/>
            </a:endParaRPr>
          </a:p>
          <a:p>
            <a:pPr eaLnBrk="1" hangingPunct="1"/>
            <a:r>
              <a:rPr lang="el-GR" smtClean="0">
                <a:solidFill>
                  <a:srgbClr val="00FFFF"/>
                </a:solidFill>
                <a:cs typeface="Arial" charset="0"/>
              </a:rPr>
              <a:t>The relationship between </a:t>
            </a:r>
            <a:r>
              <a:rPr lang="el-GR" i="1" smtClean="0">
                <a:solidFill>
                  <a:srgbClr val="00FFFF"/>
                </a:solidFill>
                <a:cs typeface="Arial" charset="0"/>
              </a:rPr>
              <a:t>z</a:t>
            </a:r>
            <a:r>
              <a:rPr lang="el-GR" smtClean="0">
                <a:solidFill>
                  <a:srgbClr val="00FFFF"/>
                </a:solidFill>
                <a:cs typeface="Arial" charset="0"/>
              </a:rPr>
              <a:t>-score values and locations in a population distribution.</a:t>
            </a:r>
          </a:p>
          <a:p>
            <a:pPr eaLnBrk="1" hangingPunct="1"/>
            <a:r>
              <a:rPr lang="el-GR" b="1" smtClean="0">
                <a:solidFill>
                  <a:srgbClr val="00FFFF"/>
                </a:solidFill>
                <a:cs typeface="Arial" charset="0"/>
              </a:rPr>
              <a:t>Figure 5.5</a:t>
            </a:r>
            <a:endParaRPr lang="el-GR" smtClean="0">
              <a:solidFill>
                <a:srgbClr val="00FFFF"/>
              </a:solidFill>
              <a:cs typeface="Arial" charset="0"/>
            </a:endParaRPr>
          </a:p>
          <a:p>
            <a:pPr eaLnBrk="1" hangingPunct="1"/>
            <a:r>
              <a:rPr lang="el-GR" smtClean="0">
                <a:solidFill>
                  <a:srgbClr val="00FFFF"/>
                </a:solidFill>
                <a:cs typeface="Arial" charset="0"/>
              </a:rPr>
              <a:t>An entire population of scores is transformed into </a:t>
            </a:r>
            <a:r>
              <a:rPr lang="el-GR" i="1" smtClean="0">
                <a:solidFill>
                  <a:srgbClr val="00FFFF"/>
                </a:solidFill>
                <a:cs typeface="Arial" charset="0"/>
              </a:rPr>
              <a:t>z</a:t>
            </a:r>
            <a:r>
              <a:rPr lang="el-GR" smtClean="0">
                <a:solidFill>
                  <a:srgbClr val="00FFFF"/>
                </a:solidFill>
                <a:cs typeface="Arial" charset="0"/>
              </a:rPr>
              <a:t>-scores. The transformation does not change the shape of the population, but the mean is transformed into a value of 0 and the standard deviation is transformed to a value of 1.</a:t>
            </a:r>
            <a:endParaRPr lang="en-US" smtClean="0">
              <a:solidFill>
                <a:srgbClr val="00FFFF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B83D64-A32B-49B0-980E-CDEBB6694474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l-GR" b="1" smtClean="0">
                <a:solidFill>
                  <a:srgbClr val="00FFFF"/>
                </a:solidFill>
                <a:cs typeface="Arial" charset="0"/>
              </a:rPr>
              <a:t>Figure 5.6</a:t>
            </a:r>
            <a:endParaRPr lang="el-GR" smtClean="0">
              <a:solidFill>
                <a:srgbClr val="00FFFF"/>
              </a:solidFill>
              <a:cs typeface="Arial" charset="0"/>
            </a:endParaRPr>
          </a:p>
          <a:p>
            <a:pPr eaLnBrk="1" hangingPunct="1"/>
            <a:r>
              <a:rPr lang="el-GR" smtClean="0">
                <a:solidFill>
                  <a:srgbClr val="00FFFF"/>
                </a:solidFill>
                <a:cs typeface="Arial" charset="0"/>
              </a:rPr>
              <a:t>Following a </a:t>
            </a:r>
            <a:r>
              <a:rPr lang="el-GR" i="1" smtClean="0">
                <a:solidFill>
                  <a:srgbClr val="00FFFF"/>
                </a:solidFill>
                <a:cs typeface="Arial" charset="0"/>
              </a:rPr>
              <a:t>z</a:t>
            </a:r>
            <a:r>
              <a:rPr lang="el-GR" smtClean="0">
                <a:solidFill>
                  <a:srgbClr val="00FFFF"/>
                </a:solidFill>
                <a:cs typeface="Arial" charset="0"/>
              </a:rPr>
              <a:t>-score transformation, the </a:t>
            </a:r>
            <a:r>
              <a:rPr lang="el-GR" i="1" smtClean="0">
                <a:solidFill>
                  <a:srgbClr val="00FFFF"/>
                </a:solidFill>
                <a:cs typeface="Arial" charset="0"/>
              </a:rPr>
              <a:t>X</a:t>
            </a:r>
            <a:r>
              <a:rPr lang="el-GR" smtClean="0">
                <a:solidFill>
                  <a:srgbClr val="00FFFF"/>
                </a:solidFill>
                <a:cs typeface="Arial" charset="0"/>
              </a:rPr>
              <a:t>-axis is relabeled in </a:t>
            </a:r>
            <a:r>
              <a:rPr lang="el-GR" i="1" smtClean="0">
                <a:solidFill>
                  <a:srgbClr val="00FFFF"/>
                </a:solidFill>
                <a:cs typeface="Arial" charset="0"/>
              </a:rPr>
              <a:t>z</a:t>
            </a:r>
            <a:r>
              <a:rPr lang="el-GR" smtClean="0">
                <a:solidFill>
                  <a:srgbClr val="00FFFF"/>
                </a:solidFill>
                <a:cs typeface="Arial" charset="0"/>
              </a:rPr>
              <a:t>-score units. The distance that is equivalent to 1 standard deviation on the </a:t>
            </a:r>
            <a:r>
              <a:rPr lang="el-GR" i="1" smtClean="0">
                <a:solidFill>
                  <a:srgbClr val="00FFFF"/>
                </a:solidFill>
                <a:cs typeface="Arial" charset="0"/>
              </a:rPr>
              <a:t>X</a:t>
            </a:r>
            <a:r>
              <a:rPr lang="el-GR" smtClean="0">
                <a:solidFill>
                  <a:srgbClr val="00FFFF"/>
                </a:solidFill>
                <a:cs typeface="Arial" charset="0"/>
              </a:rPr>
              <a:t>-axis (σ</a:t>
            </a:r>
            <a:r>
              <a:rPr lang="en-US" smtClean="0">
                <a:solidFill>
                  <a:srgbClr val="00FFFF"/>
                </a:solidFill>
                <a:cs typeface="Arial" charset="0"/>
              </a:rPr>
              <a:t> =</a:t>
            </a:r>
            <a:r>
              <a:rPr lang="el-GR" smtClean="0">
                <a:solidFill>
                  <a:srgbClr val="00FFFF"/>
                </a:solidFill>
                <a:cs typeface="Arial" charset="0"/>
              </a:rPr>
              <a:t> 10 points in this example) corresponds to 1 point on the </a:t>
            </a:r>
            <a:r>
              <a:rPr lang="el-GR" i="1" smtClean="0">
                <a:solidFill>
                  <a:srgbClr val="00FFFF"/>
                </a:solidFill>
                <a:cs typeface="Arial" charset="0"/>
              </a:rPr>
              <a:t>z</a:t>
            </a:r>
            <a:r>
              <a:rPr lang="el-GR" smtClean="0">
                <a:solidFill>
                  <a:srgbClr val="00FFFF"/>
                </a:solidFill>
                <a:cs typeface="Arial" charset="0"/>
              </a:rPr>
              <a:t>-score scale.</a:t>
            </a:r>
            <a:endParaRPr lang="en-US" smtClean="0">
              <a:solidFill>
                <a:srgbClr val="00FFFF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0C5EB8-4B19-4FA9-B409-4356F55E4E06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solidFill>
                <a:srgbClr val="00FFFF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C59624-4BB8-4909-A6BB-D94DA454F4E9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D4149-34F6-4348-A063-D9A9E7A74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5B479-374D-452C-8025-7FD6A84C0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5887-7B10-4D66-9C20-58D500287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4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5A514-6D1C-4B12-82CC-0B8187CA3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258FF-C298-4FCA-86C6-623656D4D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4010-4035-4796-BC3A-A5F1A2F45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43C0-9F17-4FEB-83AA-C415A465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224DD-2A5E-406D-81DC-B36908619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F5C11-056C-49F7-BA8C-42B07786E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F9C9C-EACB-4F84-8476-C4B0CFB52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0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10E0C-C3DB-4884-853A-B78F54C12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F8653-CCA5-48C3-B17C-9C95F167A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sych_head_new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688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F09791A-DF48-4216-8DDE-D1B0159B7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3F05E4-9F33-48AD-952A-257F025C8EF7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Z-scores or Standard Scores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052688-6165-4723-BFA0-0A7048963E25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Calculating z-scores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basic z-score definition is usually sufficient to complete most z-score transformations.  However, the definition can be written in mathematical notation to create a formula for computing the z-score for any value of X.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X –  </a:t>
            </a:r>
            <a:r>
              <a:rPr lang="en-US" smtClean="0">
                <a:latin typeface="Lucida Grande" pitchFamily="28" charset="0"/>
              </a:rPr>
              <a:t>μ</a:t>
            </a:r>
            <a:endParaRPr lang="en-US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z  =  </a:t>
            </a:r>
            <a:r>
              <a:rPr lang="en-US" smtClean="0">
                <a:ea typeface="ヒラギノ角ゴ Pro W3" pitchFamily="28" charset="-128"/>
              </a:rPr>
              <a:t>────</a:t>
            </a:r>
            <a:endParaRPr lang="en-US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</a:t>
            </a:r>
            <a:r>
              <a:rPr lang="en-US" smtClean="0">
                <a:latin typeface="Lucida Grande" pitchFamily="28" charset="0"/>
              </a:rPr>
              <a:t>σ</a:t>
            </a: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28600" y="1143000"/>
            <a:ext cx="4495800" cy="4572000"/>
            <a:chOff x="144" y="144"/>
            <a:chExt cx="3552" cy="3932"/>
          </a:xfrm>
        </p:grpSpPr>
        <p:graphicFrame>
          <p:nvGraphicFramePr>
            <p:cNvPr id="30733" name="Object 3"/>
            <p:cNvGraphicFramePr>
              <a:graphicFrameLocks noChangeAspect="1"/>
            </p:cNvGraphicFramePr>
            <p:nvPr/>
          </p:nvGraphicFramePr>
          <p:xfrm>
            <a:off x="144" y="144"/>
            <a:ext cx="3552" cy="3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8" name="Graph Sheet" r:id="rId3" imgW="446147" imgH="2576151" progId="SPLUSGraphSheetFileType">
                    <p:embed/>
                  </p:oleObj>
                </mc:Choice>
                <mc:Fallback>
                  <p:oleObj name="Graph Sheet" r:id="rId3" imgW="446147" imgH="2576151" progId="SPLUSGraphSheetFileTyp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44"/>
                          <a:ext cx="3552" cy="393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Line 4"/>
            <p:cNvSpPr>
              <a:spLocks noChangeShapeType="1"/>
            </p:cNvSpPr>
            <p:nvPr/>
          </p:nvSpPr>
          <p:spPr bwMode="auto">
            <a:xfrm>
              <a:off x="1968" y="72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5105400" y="1600200"/>
            <a:ext cx="34290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9538" indent="-109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Ben is a 4</a:t>
            </a:r>
            <a:r>
              <a:rPr lang="en-US" sz="2000" baseline="30000"/>
              <a:t>th</a:t>
            </a:r>
            <a:r>
              <a:rPr lang="en-US" sz="2000"/>
              <a:t> grader in an underperforming school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In one case, Ben’s math exam score is 10 points above the mean in his school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BUT, Ben’s exam score is 10 points below the mean for students in his grade in the country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It is useful to interpret Ben’s performance relative to </a:t>
            </a:r>
            <a:r>
              <a:rPr lang="en-US" sz="2000" u="sng"/>
              <a:t>average</a:t>
            </a:r>
            <a:r>
              <a:rPr lang="en-US" sz="2000"/>
              <a:t> performance.  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838200" y="19050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Ben’s class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3352800" y="1981200"/>
            <a:ext cx="990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Ben’s grade across the country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914400" y="5943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Mean of class = 40 </a:t>
            </a: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2971800" y="5867400"/>
            <a:ext cx="13716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Mean of students across country = 60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3072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369888"/>
          </a:xfrm>
        </p:spPr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30729" name="Text Box 11"/>
          <p:cNvSpPr txBox="1">
            <a:spLocks noChangeArrowheads="1"/>
          </p:cNvSpPr>
          <p:nvPr/>
        </p:nvSpPr>
        <p:spPr bwMode="auto">
          <a:xfrm>
            <a:off x="838200" y="19050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Ben’s class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3352800" y="1981200"/>
            <a:ext cx="990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Ben’s grade across the country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914400" y="5943600"/>
            <a:ext cx="1371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Mean of class = 40 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838200" y="190500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Ben’s class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05400" y="1371600"/>
            <a:ext cx="2971800" cy="4031360"/>
          </a:xfrm>
          <a:prstGeom prst="rect">
            <a:avLst/>
          </a:prstGeom>
          <a:blipFill rotWithShape="1">
            <a:blip r:embed="rId3"/>
            <a:stretch>
              <a:fillRect l="-2259" t="-605" b="-181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  <p:sp>
        <p:nvSpPr>
          <p:cNvPr id="31747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92100"/>
            <a:ext cx="8229600" cy="369888"/>
          </a:xfrm>
        </p:spPr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grpSp>
        <p:nvGrpSpPr>
          <p:cNvPr id="31748" name="Group 11"/>
          <p:cNvGrpSpPr>
            <a:grpSpLocks/>
          </p:cNvGrpSpPr>
          <p:nvPr/>
        </p:nvGrpSpPr>
        <p:grpSpPr bwMode="auto">
          <a:xfrm>
            <a:off x="304800" y="1143000"/>
            <a:ext cx="4495800" cy="4572000"/>
            <a:chOff x="144" y="144"/>
            <a:chExt cx="3552" cy="3932"/>
          </a:xfrm>
        </p:grpSpPr>
        <p:graphicFrame>
          <p:nvGraphicFramePr>
            <p:cNvPr id="31753" name="Object 12"/>
            <p:cNvGraphicFramePr>
              <a:graphicFrameLocks noChangeAspect="1"/>
            </p:cNvGraphicFramePr>
            <p:nvPr/>
          </p:nvGraphicFramePr>
          <p:xfrm>
            <a:off x="144" y="144"/>
            <a:ext cx="3552" cy="3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8" name="Graph Sheet" r:id="rId4" imgW="446147" imgH="2576151" progId="SPLUSGraphSheetFileType">
                    <p:embed/>
                  </p:oleObj>
                </mc:Choice>
                <mc:Fallback>
                  <p:oleObj name="Graph Sheet" r:id="rId4" imgW="446147" imgH="2576151" progId="SPLUSGraphSheetFileTyp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44"/>
                          <a:ext cx="3552" cy="393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4" name="Line 13"/>
            <p:cNvSpPr>
              <a:spLocks noChangeShapeType="1"/>
            </p:cNvSpPr>
            <p:nvPr/>
          </p:nvSpPr>
          <p:spPr bwMode="auto">
            <a:xfrm>
              <a:off x="1968" y="720"/>
              <a:ext cx="0" cy="2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1749" name="Text Box 14"/>
          <p:cNvSpPr txBox="1">
            <a:spLocks noChangeArrowheads="1"/>
          </p:cNvSpPr>
          <p:nvPr/>
        </p:nvSpPr>
        <p:spPr bwMode="auto">
          <a:xfrm>
            <a:off x="2819400" y="5791200"/>
            <a:ext cx="2895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Mean of students across country = 60</a:t>
            </a:r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31750" name="Text Box 15"/>
          <p:cNvSpPr txBox="1">
            <a:spLocks noChangeArrowheads="1"/>
          </p:cNvSpPr>
          <p:nvPr/>
        </p:nvSpPr>
        <p:spPr bwMode="auto">
          <a:xfrm>
            <a:off x="3352800" y="2089150"/>
            <a:ext cx="990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Ben’s grade across the country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1751" name="Text Box 16"/>
          <p:cNvSpPr txBox="1">
            <a:spLocks noChangeArrowheads="1"/>
          </p:cNvSpPr>
          <p:nvPr/>
        </p:nvSpPr>
        <p:spPr bwMode="auto">
          <a:xfrm>
            <a:off x="228600" y="5905500"/>
            <a:ext cx="1828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>
                <a:latin typeface="Times New Roman" pitchFamily="18" charset="0"/>
              </a:rPr>
              <a:t>Mean of class = 40 </a:t>
            </a:r>
          </a:p>
        </p:txBody>
      </p:sp>
      <p:sp>
        <p:nvSpPr>
          <p:cNvPr id="31752" name="Text Box 17"/>
          <p:cNvSpPr txBox="1">
            <a:spLocks noChangeArrowheads="1"/>
          </p:cNvSpPr>
          <p:nvPr/>
        </p:nvSpPr>
        <p:spPr bwMode="auto">
          <a:xfrm>
            <a:off x="838200" y="2012950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Ben’s class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0" y="1219200"/>
            <a:ext cx="3505200" cy="55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9538" indent="-1095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Both distributions have the same mean (40), but different standard deviations (5 vs. 20)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In one case, Dave is performing better than almost 95% of the class.  In the other, he is performing better than approximately 68% of the class.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Thus, how we evaluate Dave’s performance depends on how much </a:t>
            </a:r>
            <a:r>
              <a:rPr lang="en-US" sz="2000" u="sng"/>
              <a:t>variability</a:t>
            </a:r>
            <a:r>
              <a:rPr lang="en-US" sz="2000"/>
              <a:t> there is in the exam scores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/>
              <a:t>Dave got 50 on both exams</a:t>
            </a:r>
            <a:endParaRPr lang="en-US" sz="2400"/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28600" y="914400"/>
            <a:ext cx="4953000" cy="5448300"/>
            <a:chOff x="144" y="336"/>
            <a:chExt cx="3120" cy="3672"/>
          </a:xfrm>
        </p:grpSpPr>
        <p:sp>
          <p:nvSpPr>
            <p:cNvPr id="32775" name="Line 4"/>
            <p:cNvSpPr>
              <a:spLocks noChangeShapeType="1"/>
            </p:cNvSpPr>
            <p:nvPr/>
          </p:nvSpPr>
          <p:spPr bwMode="auto">
            <a:xfrm flipV="1">
              <a:off x="1776" y="912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aphicFrame>
          <p:nvGraphicFramePr>
            <p:cNvPr id="32776" name="Object 5"/>
            <p:cNvGraphicFramePr>
              <a:graphicFrameLocks noChangeAspect="1"/>
            </p:cNvGraphicFramePr>
            <p:nvPr/>
          </p:nvGraphicFramePr>
          <p:xfrm>
            <a:off x="144" y="336"/>
            <a:ext cx="3120" cy="3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" name="Graph Sheet" r:id="rId3" imgW="446147" imgH="2576151" progId="SPLUSGraphSheetFileType">
                    <p:embed/>
                  </p:oleObj>
                </mc:Choice>
                <mc:Fallback>
                  <p:oleObj name="Graph Sheet" r:id="rId3" imgW="446147" imgH="2576151" progId="SPLUSGraphSheetFileTyp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36"/>
                          <a:ext cx="3120" cy="367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772400" cy="304800"/>
          </a:xfrm>
        </p:spPr>
        <p:txBody>
          <a:bodyPr/>
          <a:lstStyle/>
          <a:p>
            <a:pPr eaLnBrk="1" hangingPunct="1"/>
            <a:r>
              <a:rPr lang="en-US" sz="3200" smtClean="0"/>
              <a:t>Example 2 – Dave is a Math Concentrator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3429000" y="44196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Calculus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066800" y="2209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Statistics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34000" y="1219200"/>
            <a:ext cx="3276600" cy="4800738"/>
          </a:xfrm>
          <a:prstGeom prst="rect">
            <a:avLst/>
          </a:prstGeom>
          <a:blipFill rotWithShape="1">
            <a:blip r:embed="rId3"/>
            <a:stretch>
              <a:fillRect l="-1859" t="-50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AU">
                <a:noFill/>
              </a:rPr>
              <a:t> 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28600" y="990600"/>
            <a:ext cx="4953000" cy="5372100"/>
            <a:chOff x="144" y="336"/>
            <a:chExt cx="3120" cy="3672"/>
          </a:xfrm>
        </p:grpSpPr>
        <p:sp>
          <p:nvSpPr>
            <p:cNvPr id="33799" name="Line 4"/>
            <p:cNvSpPr>
              <a:spLocks noChangeShapeType="1"/>
            </p:cNvSpPr>
            <p:nvPr/>
          </p:nvSpPr>
          <p:spPr bwMode="auto">
            <a:xfrm flipV="1">
              <a:off x="1776" y="912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graphicFrame>
          <p:nvGraphicFramePr>
            <p:cNvPr id="33800" name="Object 5"/>
            <p:cNvGraphicFramePr>
              <a:graphicFrameLocks noChangeAspect="1"/>
            </p:cNvGraphicFramePr>
            <p:nvPr/>
          </p:nvGraphicFramePr>
          <p:xfrm>
            <a:off x="144" y="336"/>
            <a:ext cx="3120" cy="3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4" name="Graph Sheet" r:id="rId4" imgW="446147" imgH="2576151" progId="SPLUSGraphSheetFileType">
                    <p:embed/>
                  </p:oleObj>
                </mc:Choice>
                <mc:Fallback>
                  <p:oleObj name="Graph Sheet" r:id="rId4" imgW="446147" imgH="2576151" progId="SPLUSGraphSheetFileTyp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36"/>
                          <a:ext cx="3120" cy="367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3352800" y="44958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Calculus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1219200" y="22860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b="1">
                <a:latin typeface="Times New Roman" pitchFamily="18" charset="0"/>
              </a:rPr>
              <a:t>Statistics</a:t>
            </a:r>
          </a:p>
        </p:txBody>
      </p:sp>
      <p:sp>
        <p:nvSpPr>
          <p:cNvPr id="3379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92100"/>
            <a:ext cx="8229600" cy="461963"/>
          </a:xfrm>
        </p:spPr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7"/>
          <p:cNvGraphicFramePr>
            <a:graphicFrameLocks noChangeAspect="1"/>
          </p:cNvGraphicFramePr>
          <p:nvPr/>
        </p:nvGraphicFramePr>
        <p:xfrm>
          <a:off x="1447800" y="1371600"/>
          <a:ext cx="62484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Graph Sheet" r:id="rId3" imgW="3345110" imgH="2583144" progId="SPLUSGraphSheetFileType">
                  <p:embed/>
                </p:oleObj>
              </mc:Choice>
              <mc:Fallback>
                <p:oleObj name="Graph Sheet" r:id="rId3" imgW="3345110" imgH="2583144" progId="SPLUSGraphSheetFileTyp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825"/>
                      <a:stretch>
                        <a:fillRect/>
                      </a:stretch>
                    </p:blipFill>
                    <p:spPr bwMode="auto">
                      <a:xfrm>
                        <a:off x="1447800" y="1371600"/>
                        <a:ext cx="6248400" cy="340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Line 8"/>
          <p:cNvSpPr>
            <a:spLocks noChangeShapeType="1"/>
          </p:cNvSpPr>
          <p:nvPr/>
        </p:nvSpPr>
        <p:spPr bwMode="auto">
          <a:xfrm>
            <a:off x="1600200" y="4800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0" name="Line 9"/>
          <p:cNvSpPr>
            <a:spLocks noChangeShapeType="1"/>
          </p:cNvSpPr>
          <p:nvPr/>
        </p:nvSpPr>
        <p:spPr bwMode="auto">
          <a:xfrm>
            <a:off x="48006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1" name="Line 10"/>
          <p:cNvSpPr>
            <a:spLocks noChangeShapeType="1"/>
          </p:cNvSpPr>
          <p:nvPr/>
        </p:nvSpPr>
        <p:spPr bwMode="auto">
          <a:xfrm>
            <a:off x="54102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2" name="Line 11"/>
          <p:cNvSpPr>
            <a:spLocks noChangeShapeType="1"/>
          </p:cNvSpPr>
          <p:nvPr/>
        </p:nvSpPr>
        <p:spPr bwMode="auto">
          <a:xfrm>
            <a:off x="60198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3" name="Line 12"/>
          <p:cNvSpPr>
            <a:spLocks noChangeShapeType="1"/>
          </p:cNvSpPr>
          <p:nvPr/>
        </p:nvSpPr>
        <p:spPr bwMode="auto">
          <a:xfrm>
            <a:off x="41910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4" name="Line 13"/>
          <p:cNvSpPr>
            <a:spLocks noChangeShapeType="1"/>
          </p:cNvSpPr>
          <p:nvPr/>
        </p:nvSpPr>
        <p:spPr bwMode="auto">
          <a:xfrm>
            <a:off x="36576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5" name="Line 14"/>
          <p:cNvSpPr>
            <a:spLocks noChangeShapeType="1"/>
          </p:cNvSpPr>
          <p:nvPr/>
        </p:nvSpPr>
        <p:spPr bwMode="auto">
          <a:xfrm>
            <a:off x="65532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6" name="Line 15"/>
          <p:cNvSpPr>
            <a:spLocks noChangeShapeType="1"/>
          </p:cNvSpPr>
          <p:nvPr/>
        </p:nvSpPr>
        <p:spPr bwMode="auto">
          <a:xfrm>
            <a:off x="30480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27" name="Text Box 16"/>
          <p:cNvSpPr txBox="1">
            <a:spLocks noChangeArrowheads="1"/>
          </p:cNvSpPr>
          <p:nvPr/>
        </p:nvSpPr>
        <p:spPr bwMode="auto">
          <a:xfrm>
            <a:off x="4572000" y="502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50</a:t>
            </a:r>
          </a:p>
        </p:txBody>
      </p:sp>
      <p:sp>
        <p:nvSpPr>
          <p:cNvPr id="34828" name="Text Box 17"/>
          <p:cNvSpPr txBox="1">
            <a:spLocks noChangeArrowheads="1"/>
          </p:cNvSpPr>
          <p:nvPr/>
        </p:nvSpPr>
        <p:spPr bwMode="auto">
          <a:xfrm>
            <a:off x="5181600" y="502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60</a:t>
            </a:r>
          </a:p>
        </p:txBody>
      </p:sp>
      <p:sp>
        <p:nvSpPr>
          <p:cNvPr id="34829" name="Text Box 18"/>
          <p:cNvSpPr txBox="1">
            <a:spLocks noChangeArrowheads="1"/>
          </p:cNvSpPr>
          <p:nvPr/>
        </p:nvSpPr>
        <p:spPr bwMode="auto">
          <a:xfrm>
            <a:off x="5791200" y="502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70</a:t>
            </a:r>
          </a:p>
        </p:txBody>
      </p:sp>
      <p:sp>
        <p:nvSpPr>
          <p:cNvPr id="34830" name="Text Box 19"/>
          <p:cNvSpPr txBox="1">
            <a:spLocks noChangeArrowheads="1"/>
          </p:cNvSpPr>
          <p:nvPr/>
        </p:nvSpPr>
        <p:spPr bwMode="auto">
          <a:xfrm>
            <a:off x="6324600" y="502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80</a:t>
            </a:r>
          </a:p>
        </p:txBody>
      </p:sp>
      <p:sp>
        <p:nvSpPr>
          <p:cNvPr id="34831" name="Text Box 20"/>
          <p:cNvSpPr txBox="1">
            <a:spLocks noChangeArrowheads="1"/>
          </p:cNvSpPr>
          <p:nvPr/>
        </p:nvSpPr>
        <p:spPr bwMode="auto">
          <a:xfrm>
            <a:off x="3962400" y="502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40</a:t>
            </a:r>
          </a:p>
        </p:txBody>
      </p:sp>
      <p:sp>
        <p:nvSpPr>
          <p:cNvPr id="34832" name="Text Box 21"/>
          <p:cNvSpPr txBox="1">
            <a:spLocks noChangeArrowheads="1"/>
          </p:cNvSpPr>
          <p:nvPr/>
        </p:nvSpPr>
        <p:spPr bwMode="auto">
          <a:xfrm>
            <a:off x="3429000" y="502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30</a:t>
            </a:r>
          </a:p>
        </p:txBody>
      </p:sp>
      <p:sp>
        <p:nvSpPr>
          <p:cNvPr id="34833" name="Text Box 22"/>
          <p:cNvSpPr txBox="1">
            <a:spLocks noChangeArrowheads="1"/>
          </p:cNvSpPr>
          <p:nvPr/>
        </p:nvSpPr>
        <p:spPr bwMode="auto">
          <a:xfrm>
            <a:off x="2819400" y="502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20</a:t>
            </a:r>
          </a:p>
        </p:txBody>
      </p:sp>
      <p:sp>
        <p:nvSpPr>
          <p:cNvPr id="34834" name="Text Box 23"/>
          <p:cNvSpPr txBox="1">
            <a:spLocks noChangeArrowheads="1"/>
          </p:cNvSpPr>
          <p:nvPr/>
        </p:nvSpPr>
        <p:spPr bwMode="auto">
          <a:xfrm>
            <a:off x="4572000" y="5334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0</a:t>
            </a:r>
          </a:p>
        </p:txBody>
      </p:sp>
      <p:sp>
        <p:nvSpPr>
          <p:cNvPr id="34835" name="Text Box 24"/>
          <p:cNvSpPr txBox="1">
            <a:spLocks noChangeArrowheads="1"/>
          </p:cNvSpPr>
          <p:nvPr/>
        </p:nvSpPr>
        <p:spPr bwMode="auto">
          <a:xfrm>
            <a:off x="5181600" y="5334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1</a:t>
            </a:r>
          </a:p>
        </p:txBody>
      </p:sp>
      <p:sp>
        <p:nvSpPr>
          <p:cNvPr id="34836" name="Text Box 25"/>
          <p:cNvSpPr txBox="1">
            <a:spLocks noChangeArrowheads="1"/>
          </p:cNvSpPr>
          <p:nvPr/>
        </p:nvSpPr>
        <p:spPr bwMode="auto">
          <a:xfrm>
            <a:off x="5791200" y="5334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4837" name="Text Box 26"/>
          <p:cNvSpPr txBox="1">
            <a:spLocks noChangeArrowheads="1"/>
          </p:cNvSpPr>
          <p:nvPr/>
        </p:nvSpPr>
        <p:spPr bwMode="auto">
          <a:xfrm>
            <a:off x="6324600" y="5334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34838" name="Text Box 27"/>
          <p:cNvSpPr txBox="1">
            <a:spLocks noChangeArrowheads="1"/>
          </p:cNvSpPr>
          <p:nvPr/>
        </p:nvSpPr>
        <p:spPr bwMode="auto">
          <a:xfrm>
            <a:off x="3962400" y="5334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-1</a:t>
            </a:r>
          </a:p>
        </p:txBody>
      </p:sp>
      <p:sp>
        <p:nvSpPr>
          <p:cNvPr id="34839" name="Text Box 28"/>
          <p:cNvSpPr txBox="1">
            <a:spLocks noChangeArrowheads="1"/>
          </p:cNvSpPr>
          <p:nvPr/>
        </p:nvSpPr>
        <p:spPr bwMode="auto">
          <a:xfrm>
            <a:off x="3429000" y="5334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-2</a:t>
            </a:r>
          </a:p>
        </p:txBody>
      </p:sp>
      <p:sp>
        <p:nvSpPr>
          <p:cNvPr id="34840" name="Text Box 29"/>
          <p:cNvSpPr txBox="1">
            <a:spLocks noChangeArrowheads="1"/>
          </p:cNvSpPr>
          <p:nvPr/>
        </p:nvSpPr>
        <p:spPr bwMode="auto">
          <a:xfrm>
            <a:off x="2819400" y="5334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-3</a:t>
            </a:r>
          </a:p>
        </p:txBody>
      </p:sp>
      <p:sp>
        <p:nvSpPr>
          <p:cNvPr id="34841" name="Text Box 30"/>
          <p:cNvSpPr txBox="1">
            <a:spLocks noChangeArrowheads="1"/>
          </p:cNvSpPr>
          <p:nvPr/>
        </p:nvSpPr>
        <p:spPr bwMode="auto">
          <a:xfrm>
            <a:off x="1981200" y="50292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i="1">
                <a:latin typeface="Times New Roman" pitchFamily="18" charset="0"/>
              </a:rPr>
              <a:t>x</a:t>
            </a:r>
          </a:p>
        </p:txBody>
      </p:sp>
      <p:sp>
        <p:nvSpPr>
          <p:cNvPr id="34842" name="Text Box 31"/>
          <p:cNvSpPr txBox="1">
            <a:spLocks noChangeArrowheads="1"/>
          </p:cNvSpPr>
          <p:nvPr/>
        </p:nvSpPr>
        <p:spPr bwMode="auto">
          <a:xfrm>
            <a:off x="1981200" y="53340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i="1">
                <a:latin typeface="Times New Roman" pitchFamily="18" charset="0"/>
              </a:rPr>
              <a:t>z</a:t>
            </a:r>
          </a:p>
        </p:txBody>
      </p:sp>
      <p:sp>
        <p:nvSpPr>
          <p:cNvPr id="34843" name="Text Box 32"/>
          <p:cNvSpPr txBox="1">
            <a:spLocks noChangeArrowheads="1"/>
          </p:cNvSpPr>
          <p:nvPr/>
        </p:nvSpPr>
        <p:spPr bwMode="auto">
          <a:xfrm>
            <a:off x="381000" y="1676400"/>
            <a:ext cx="16002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M = 50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BUT what is the mean of the deviation scores?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Look back in your notes.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844" name="Line 36"/>
          <p:cNvSpPr>
            <a:spLocks noChangeShapeType="1"/>
          </p:cNvSpPr>
          <p:nvPr/>
        </p:nvSpPr>
        <p:spPr bwMode="auto">
          <a:xfrm>
            <a:off x="4800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4845" name="Rectangle 37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Why is the Mean of z-scores always equal to 0?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AEFDBA-1E3F-489B-83AE-8754291AE33D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z-Scores as a Standardized Distribution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an entire distribution of X values is transformed into z-scores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resulting distribution of z-scores will always have a mean of zero and a standard deviation of one.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transformation does not change the shape of the original distribution and it does not change the location of any individual score relative to others in the distribution.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1F5863-8A8A-475C-9F6B-E9E8CC0AF8DF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z-Scores as a Standardized Distribution (cont.)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advantage of standardizing distributions is that two (or more) different distributions can be made the same.  </a:t>
            </a:r>
          </a:p>
          <a:p>
            <a:pPr lvl="1" eaLnBrk="1" hangingPunct="1"/>
            <a:r>
              <a:rPr lang="en-US" smtClean="0"/>
              <a:t>For example, one distribution has </a:t>
            </a:r>
            <a:r>
              <a:rPr lang="en-US" smtClean="0">
                <a:latin typeface="Lucida Grande" pitchFamily="28" charset="0"/>
              </a:rPr>
              <a:t>μ</a:t>
            </a:r>
            <a:r>
              <a:rPr lang="en-US" smtClean="0"/>
              <a:t> = 100 and          </a:t>
            </a:r>
            <a:r>
              <a:rPr lang="en-US" smtClean="0">
                <a:latin typeface="Lucida Grande" pitchFamily="28" charset="0"/>
              </a:rPr>
              <a:t>σ</a:t>
            </a:r>
            <a:r>
              <a:rPr lang="en-US" smtClean="0"/>
              <a:t> = 10, and another distribution has </a:t>
            </a:r>
            <a:r>
              <a:rPr lang="en-US" smtClean="0">
                <a:latin typeface="Lucida Grande" pitchFamily="28" charset="0"/>
              </a:rPr>
              <a:t>μ</a:t>
            </a:r>
            <a:r>
              <a:rPr lang="en-US" smtClean="0"/>
              <a:t> = 40 and </a:t>
            </a:r>
            <a:r>
              <a:rPr lang="en-US" smtClean="0">
                <a:latin typeface="Lucida Grande" pitchFamily="28" charset="0"/>
              </a:rPr>
              <a:t>σ</a:t>
            </a:r>
            <a:r>
              <a:rPr lang="en-US" smtClean="0"/>
              <a:t> = 6.  </a:t>
            </a:r>
          </a:p>
          <a:p>
            <a:pPr lvl="1" eaLnBrk="1" hangingPunct="1"/>
            <a:r>
              <a:rPr lang="en-US" smtClean="0"/>
              <a:t>When these distribution are transformed to z-scores, both will have </a:t>
            </a:r>
            <a:r>
              <a:rPr lang="en-US" smtClean="0">
                <a:latin typeface="Lucida Grande" pitchFamily="28" charset="0"/>
              </a:rPr>
              <a:t>μ</a:t>
            </a:r>
            <a:r>
              <a:rPr lang="en-US" smtClean="0"/>
              <a:t> = 0 and </a:t>
            </a:r>
            <a:r>
              <a:rPr lang="en-US" smtClean="0">
                <a:latin typeface="Lucida Grande" pitchFamily="28" charset="0"/>
              </a:rPr>
              <a:t>σ</a:t>
            </a:r>
            <a:r>
              <a:rPr lang="en-US" smtClean="0"/>
              <a:t> = 1.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755C80-E057-413D-9B08-7E16A2AF11C8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z-Scores as a Standardized Distribution (cont.)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Because z-score distributions all have the same mean and standard deviation, individual scores from different distributions can be directly compared.  </a:t>
            </a:r>
          </a:p>
          <a:p>
            <a:pPr eaLnBrk="1" hangingPunct="1"/>
            <a:r>
              <a:rPr lang="en-US" smtClean="0"/>
              <a:t>A z-score of +1.00 specifies the same location in all z-score distributions.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755C80-E057-413D-9B08-7E16A2AF11C8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8229600" cy="36115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Read Pages 223-224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Complete Ex 13A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Note: The textbook calls z-scores standard scores.</a:t>
            </a:r>
          </a:p>
        </p:txBody>
      </p:sp>
    </p:spTree>
    <p:extLst>
      <p:ext uri="{BB962C8B-B14F-4D97-AF65-F5344CB8AC3E}">
        <p14:creationId xmlns:p14="http://schemas.microsoft.com/office/powerpoint/2010/main" val="64904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Scores or Z-Scores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z-score?</a:t>
            </a:r>
          </a:p>
          <a:p>
            <a:pPr lvl="1" eaLnBrk="1" hangingPunct="1"/>
            <a:r>
              <a:rPr lang="en-US" smtClean="0"/>
              <a:t>A measure of an observation’s distance from the mean.</a:t>
            </a:r>
          </a:p>
          <a:p>
            <a:pPr lvl="1" eaLnBrk="1" hangingPunct="1"/>
            <a:r>
              <a:rPr lang="en-US" smtClean="0"/>
              <a:t>The distance is measured in standard deviation units.</a:t>
            </a:r>
          </a:p>
          <a:p>
            <a:pPr lvl="2" eaLnBrk="1" hangingPunct="1"/>
            <a:r>
              <a:rPr lang="en-US" smtClean="0"/>
              <a:t>If a z-score is zero, it’s on the mean.</a:t>
            </a:r>
          </a:p>
          <a:p>
            <a:pPr lvl="2" eaLnBrk="1" hangingPunct="1"/>
            <a:r>
              <a:rPr lang="en-US" smtClean="0"/>
              <a:t>If a z-score is positive, it’s above the mean.</a:t>
            </a:r>
          </a:p>
          <a:p>
            <a:pPr lvl="2" eaLnBrk="1" hangingPunct="1"/>
            <a:r>
              <a:rPr lang="en-US" smtClean="0"/>
              <a:t>If a z-score is negative, it’s below the mean.</a:t>
            </a:r>
          </a:p>
          <a:p>
            <a:pPr lvl="2" eaLnBrk="1" hangingPunct="1"/>
            <a:r>
              <a:rPr lang="en-US" smtClean="0"/>
              <a:t>If a z-score is 1, it’s 1 SD above the mean.</a:t>
            </a:r>
          </a:p>
          <a:p>
            <a:pPr lvl="2" eaLnBrk="1" hangingPunct="1"/>
            <a:r>
              <a:rPr lang="en-US" smtClean="0"/>
              <a:t>If a z-score is –2, it’s 2 SDs below the mean.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05f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52400"/>
            <a:ext cx="536575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6" descr="05f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733800"/>
            <a:ext cx="89662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05f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900"/>
            <a:ext cx="8474075" cy="668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924800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 descr="NORMAL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28600"/>
            <a:ext cx="8686800" cy="6400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DAB5C4-8D86-4D71-9FD3-DEA3130E6603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z-Scores and Location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By itself, a raw score or X value provides very little information about how that particular score compares with other values in the distribution.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score of X = 53, for example, may be a relatively low score, or an average score, or an extremely high score depending on the mean and standard deviation for the distribution from which the score was obtained.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raw score is transformed into a z-score, however, the value of the z-score tells exactly where the score is located relative to all the other scores in the distribution.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BB1AE9-4C50-451F-939A-762C5DBA3426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z-Scores and Location (cont.)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process of changing an X value into a z-score involves creating a signed number, called a </a:t>
            </a:r>
            <a:r>
              <a:rPr lang="en-US" sz="2800" b="1" smtClean="0"/>
              <a:t>z-score</a:t>
            </a:r>
            <a:r>
              <a:rPr lang="en-US" sz="2800" smtClean="0"/>
              <a:t>, such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a. The sign of the z-score (+ or  –) 	identifies 	whether the X value is located above the 	mean (positive) or below the mean 	(negative).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b. The numerical value of the z-score 	corresponds to the number of standard       	deviations between X and the mean of the 	distribution.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61933F-3689-43B1-BDB0-825C944C10FD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z-Scores and Location (cont.)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Thus, a score that is located two standard deviations above the mean will have a z-score of +2.00.  And, a z-score of +2.00 always indicates a location above the mean by two standard deviations.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959</Words>
  <Application>Microsoft Macintosh PowerPoint</Application>
  <PresentationFormat>On-screen Show (4:3)</PresentationFormat>
  <Paragraphs>107</Paragraphs>
  <Slides>19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Graph Sheet</vt:lpstr>
      <vt:lpstr>Z-scores or Standard Scores</vt:lpstr>
      <vt:lpstr>Standard Scores or Z-Scores</vt:lpstr>
      <vt:lpstr>PowerPoint Presentation</vt:lpstr>
      <vt:lpstr>PowerPoint Presentation</vt:lpstr>
      <vt:lpstr>PowerPoint Presentation</vt:lpstr>
      <vt:lpstr>PowerPoint Presentation</vt:lpstr>
      <vt:lpstr>z-Scores and Location </vt:lpstr>
      <vt:lpstr>z-Scores and Location (cont.)</vt:lpstr>
      <vt:lpstr>z-Scores and Location (cont.)</vt:lpstr>
      <vt:lpstr>Calculating z-scores</vt:lpstr>
      <vt:lpstr>Example 1</vt:lpstr>
      <vt:lpstr>Example 1</vt:lpstr>
      <vt:lpstr>Example 2 – Dave is a Math Concentrator</vt:lpstr>
      <vt:lpstr>Example 2</vt:lpstr>
      <vt:lpstr>Why is the Mean of z-scores always equal to 0?</vt:lpstr>
      <vt:lpstr>z-Scores as a Standardized Distribution</vt:lpstr>
      <vt:lpstr>z-Scores as a Standardized Distribution (cont.)</vt:lpstr>
      <vt:lpstr>z-Scores as a Standardized Distribution (cont.)</vt:lpstr>
      <vt:lpstr>Read Pages 223-224  Complete Ex 13A  Note: The textbook calls z-scores standard scores.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z-scores</dc:title>
  <dc:creator>TL User</dc:creator>
  <cp:lastModifiedBy>Department of Education</cp:lastModifiedBy>
  <cp:revision>18</cp:revision>
  <dcterms:created xsi:type="dcterms:W3CDTF">2008-11-21T00:35:55Z</dcterms:created>
  <dcterms:modified xsi:type="dcterms:W3CDTF">2016-10-25T23:46:10Z</dcterms:modified>
</cp:coreProperties>
</file>