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23" r:id="rId3"/>
    <p:sldMasterId id="2147483750" r:id="rId4"/>
  </p:sldMasterIdLst>
  <p:notesMasterIdLst>
    <p:notesMasterId r:id="rId27"/>
  </p:notesMasterIdLst>
  <p:sldIdLst>
    <p:sldId id="256" r:id="rId5"/>
    <p:sldId id="262" r:id="rId6"/>
    <p:sldId id="261" r:id="rId7"/>
    <p:sldId id="257" r:id="rId8"/>
    <p:sldId id="260" r:id="rId9"/>
    <p:sldId id="273" r:id="rId10"/>
    <p:sldId id="274" r:id="rId11"/>
    <p:sldId id="275" r:id="rId12"/>
    <p:sldId id="258" r:id="rId13"/>
    <p:sldId id="259" r:id="rId14"/>
    <p:sldId id="263" r:id="rId15"/>
    <p:sldId id="264" r:id="rId16"/>
    <p:sldId id="265" r:id="rId17"/>
    <p:sldId id="266" r:id="rId18"/>
    <p:sldId id="278" r:id="rId19"/>
    <p:sldId id="276" r:id="rId20"/>
    <p:sldId id="281" r:id="rId21"/>
    <p:sldId id="282" r:id="rId22"/>
    <p:sldId id="283" r:id="rId23"/>
    <p:sldId id="280" r:id="rId24"/>
    <p:sldId id="284" r:id="rId25"/>
    <p:sldId id="27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C4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53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26340-3884-4C8A-85B4-EB5D807209AD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B855D-5A45-429E-8C58-93974ED3C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20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F8AEB7-8883-4212-B6E3-53F599F03464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B855D-5A45-429E-8C58-93974ED3CEA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1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D45FFDCE-C5A8-4C25-A8B2-6766D4141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B78BF-1BAF-47D4-B996-8DB9A7E23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DB729-2205-490E-89D8-2D6ED80718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8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231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7BB9D3-AED3-450A-86A3-DAA2EE2E41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723285-C438-4E13-9C4A-77FAA6749C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28D46-230D-4537-A2B5-C667F12800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9538C-836D-421B-9C90-C44EE5B098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3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1F719-C387-4888-91B4-1D1D155BB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41B4C-1509-41BD-A051-50ECB21C98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3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70BF0-D71E-4DB8-9728-B976CFC27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3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001E7-4B67-4451-83CC-CB9E11197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E1D75-F41B-4C26-BAB0-7131EDB315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3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36C34-7E07-4A45-AE21-3166AC9F1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8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ED443-9505-421B-9F91-66681B0F6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7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E6F09-6736-49DC-B6DE-9D58366924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3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E5460-907F-4AC0-BEDB-B7A79349F0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07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189D6-E799-459C-BC24-49474EA9D5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75C34-692E-45E1-8411-721C1BD6CA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64484-123A-4D5B-8665-FA1D327973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09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ED60B-360D-4DD4-AC89-7D4641C1B0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6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3814C-5225-4152-9AC5-F7E78E409E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70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5E154-1E7F-4683-BB74-C7A5F7530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0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36A48-9075-441D-9803-6AABA63CC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2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CE603-B590-47FE-9A60-C9B5B88772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8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0173B-8044-48A6-857A-FFB8417FEE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2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E5C59-B2F6-41B9-818B-826CCE4C07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34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9F9D7-FA67-44E9-89E3-AA385C78CA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17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6E5460-907F-4AC0-BEDB-B7A79349F0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2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189D6-E799-459C-BC24-49474EA9D5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40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75C34-692E-45E1-8411-721C1BD6CA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68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64484-123A-4D5B-8665-FA1D327973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08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ED60B-360D-4DD4-AC89-7D4641C1B00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2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3814C-5225-4152-9AC5-F7E78E409E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3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31D9B-0817-4742-9A48-DE02B2C43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0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5E154-1E7F-4683-BB74-C7A5F7530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14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BCE603-B590-47FE-9A60-C9B5B88772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14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0173B-8044-48A6-857A-FFB8417FEE4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13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E5C59-B2F6-41B9-818B-826CCE4C07F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99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9F9D7-FA67-44E9-89E3-AA385C78CA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9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F870E-637E-4777-93E5-EB90ECC3F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C8F6B-08D2-4A45-A8A5-691391C4F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5505E-12EA-4C76-83C6-88A0EDE41C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1F2EF-30B2-40C4-95EE-E3FFDDC8F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1FAC-5A8B-4D65-8CB8-E258B9711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DD20BA0E-3C2C-473A-8D1C-500151533E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3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</p:grpSp>
      <p:sp>
        <p:nvSpPr>
          <p:cNvPr id="1331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127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grpSp>
          <p:nvGrpSpPr>
            <p:cNvPr id="1333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333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33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33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33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333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127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</p:grpSp>
      <p:grpSp>
        <p:nvGrpSpPr>
          <p:cNvPr id="133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3323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4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5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6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7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3328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128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9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ED3A46D-3FFD-4EF3-987E-C0A1DFF5700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5BD4322B-6CB9-442E-9E26-CA97B3FD7109}" type="slidenum">
              <a:rPr lang="en-US">
                <a:solidFill>
                  <a:srgbClr val="000000"/>
                </a:solidFill>
                <a:latin typeface="Arial" charset="0"/>
                <a:ea typeface="+mn-ea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0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5BD4322B-6CB9-442E-9E26-CA97B3FD7109}" type="slidenum">
              <a:rPr lang="en-US">
                <a:solidFill>
                  <a:srgbClr val="000000"/>
                </a:solidFill>
                <a:latin typeface="Arial" charset="0"/>
                <a:ea typeface="+mn-ea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2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22.gi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8.gif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0.wmf"/><Relationship Id="rId4" Type="http://schemas.openxmlformats.org/officeDocument/2006/relationships/image" Target="../media/image29.gif"/><Relationship Id="rId9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google.com.au/url?sa=i&amp;rct=j&amp;q=&amp;esrc=s&amp;frm=1&amp;source=imgres&amp;cd=&amp;cad=rja&amp;uact=8&amp;ved=0ahUKEwia6bD7h8jPAhVIVZQKHfzLDB0QjRwIBw&amp;url=http://jp7numeracy.blogspot.com/2010/08/true-bearings-and-compass-bearings.html&amp;psig=AFQjCNF5_6KwMv5BEgbM7XOtspEJ92PCEA&amp;ust=1475908019262927" TargetMode="Externa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gi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3.wmf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200400"/>
            <a:ext cx="6172200" cy="781050"/>
          </a:xfrm>
        </p:spPr>
        <p:txBody>
          <a:bodyPr/>
          <a:lstStyle/>
          <a:p>
            <a:pPr algn="l" eaLnBrk="1" hangingPunct="1"/>
            <a:r>
              <a:rPr lang="en-US" sz="4800" b="1" dirty="0" smtClean="0">
                <a:ea typeface="ＭＳ Ｐゴシック" pitchFamily="34" charset="-128"/>
              </a:rPr>
              <a:t>- Bearings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990600"/>
            <a:ext cx="86106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ＭＳ Ｐゴシック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/>
            <a:r>
              <a:rPr lang="en-US" sz="4800" b="1" dirty="0" smtClean="0">
                <a:ea typeface="ＭＳ Ｐゴシック" pitchFamily="34" charset="-128"/>
              </a:rPr>
              <a:t/>
            </a:r>
            <a:br>
              <a:rPr lang="en-US" sz="4800" b="1" dirty="0" smtClean="0">
                <a:ea typeface="ＭＳ Ｐゴシック" pitchFamily="34" charset="-128"/>
              </a:rPr>
            </a:br>
            <a:r>
              <a:rPr lang="en-US" sz="4800" b="1" dirty="0" smtClean="0">
                <a:ea typeface="ＭＳ Ｐゴシック" pitchFamily="34" charset="-128"/>
              </a:rPr>
              <a:t>- Angles of Elevation and Depression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 An Airplane Example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An airplane pilots sights a life raft at a 26</a:t>
            </a:r>
            <a:r>
              <a:rPr lang="en-US" baseline="30000" smtClean="0">
                <a:ea typeface="ＭＳ Ｐゴシック" pitchFamily="34" charset="-128"/>
              </a:rPr>
              <a:t>o</a:t>
            </a:r>
            <a:r>
              <a:rPr lang="en-US" smtClean="0">
                <a:ea typeface="ＭＳ Ｐゴシック" pitchFamily="34" charset="-128"/>
              </a:rPr>
              <a:t> angle of depression.  The airplane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altitude is 3 km.  What is the airplane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surface distance </a:t>
            </a:r>
            <a:r>
              <a:rPr lang="en-US" altLang="ja-JP" i="1" smtClean="0">
                <a:ea typeface="ＭＳ Ｐゴシック" pitchFamily="34" charset="-128"/>
              </a:rPr>
              <a:t>d</a:t>
            </a:r>
            <a:r>
              <a:rPr lang="en-US" altLang="ja-JP" smtClean="0">
                <a:ea typeface="ＭＳ Ｐゴシック" pitchFamily="34" charset="-128"/>
              </a:rPr>
              <a:t> from the raft?</a:t>
            </a:r>
            <a:endParaRPr lang="en-US" smtClean="0">
              <a:ea typeface="ＭＳ Ｐゴシック" pitchFamily="34" charset="-128"/>
            </a:endParaRPr>
          </a:p>
        </p:txBody>
      </p:sp>
      <p:pic>
        <p:nvPicPr>
          <p:cNvPr id="30723" name="Picture 5" descr="MMj0283577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05200"/>
            <a:ext cx="914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 descr="MCj021577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638800"/>
            <a:ext cx="5381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6096000" y="3962400"/>
            <a:ext cx="2133600" cy="1905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6096000" y="3962400"/>
            <a:ext cx="0" cy="1905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727" name="Line 9"/>
          <p:cNvSpPr>
            <a:spLocks noChangeShapeType="1"/>
          </p:cNvSpPr>
          <p:nvPr/>
        </p:nvSpPr>
        <p:spPr bwMode="auto">
          <a:xfrm>
            <a:off x="6096000" y="5867400"/>
            <a:ext cx="2133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477000" y="39624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5" imgW="253670" imgH="177569" progId="Equation.3">
                  <p:embed/>
                </p:oleObj>
              </mc:Choice>
              <mc:Fallback>
                <p:oleObj name="Equation" r:id="rId5" imgW="253670" imgH="1775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609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6096000" y="3962400"/>
            <a:ext cx="21336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7315200" y="54864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7" imgW="253670" imgH="177569" progId="Equation.3">
                  <p:embed/>
                </p:oleObj>
              </mc:Choice>
              <mc:Fallback>
                <p:oleObj name="Equation" r:id="rId7" imgW="253670" imgH="1775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86400"/>
                        <a:ext cx="609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257800" y="472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 km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781800" y="594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d</a:t>
            </a: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72317"/>
              </p:ext>
            </p:extLst>
          </p:nvPr>
        </p:nvGraphicFramePr>
        <p:xfrm>
          <a:off x="1400175" y="3505200"/>
          <a:ext cx="22383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9" imgW="799920" imgH="393480" progId="Equation.3">
                  <p:embed/>
                </p:oleObj>
              </mc:Choice>
              <mc:Fallback>
                <p:oleObj name="Equation" r:id="rId9" imgW="79992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505200"/>
                        <a:ext cx="22383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00388"/>
              </p:ext>
            </p:extLst>
          </p:nvPr>
        </p:nvGraphicFramePr>
        <p:xfrm>
          <a:off x="1385888" y="4648200"/>
          <a:ext cx="2233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11" imgW="799920" imgH="393480" progId="Equation.3">
                  <p:embed/>
                </p:oleObj>
              </mc:Choice>
              <mc:Fallback>
                <p:oleObj name="Equation" r:id="rId11" imgW="7999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648200"/>
                        <a:ext cx="22336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506538" y="6096000"/>
          <a:ext cx="1990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13" imgW="710891" imgH="177723" progId="Equation.3">
                  <p:embed/>
                </p:oleObj>
              </mc:Choice>
              <mc:Fallback>
                <p:oleObj name="Equation" r:id="rId13" imgW="710891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6096000"/>
                        <a:ext cx="19907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524000" y="6019800"/>
            <a:ext cx="198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  <p:bldP spid="16398" grpId="0"/>
      <p:bldP spid="164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2" descr="\\MCENOV2\VOL1\Installs\MSOffice\CD2\PFiles\MSOffice\Clipart\standard\stddir3\na0177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60007"/>
            <a:ext cx="91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9908" y="1371600"/>
            <a:ext cx="91440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400" dirty="0">
                <a:solidFill>
                  <a:schemeClr val="tx2"/>
                </a:solidFill>
              </a:rPr>
              <a:t>A surveyor is standing </a:t>
            </a:r>
            <a:r>
              <a:rPr lang="en-US" sz="3400" b="1" dirty="0" smtClean="0">
                <a:solidFill>
                  <a:srgbClr val="00CC00"/>
                </a:solidFill>
              </a:rPr>
              <a:t>15 m</a:t>
            </a:r>
            <a:r>
              <a:rPr lang="en-US" sz="3400" dirty="0" smtClean="0">
                <a:solidFill>
                  <a:schemeClr val="tx2"/>
                </a:solidFill>
              </a:rPr>
              <a:t> </a:t>
            </a:r>
            <a:r>
              <a:rPr lang="en-US" sz="3400" dirty="0">
                <a:solidFill>
                  <a:schemeClr val="tx2"/>
                </a:solidFill>
              </a:rPr>
              <a:t>from the base of a large tree.  The surveyor measures the </a:t>
            </a:r>
            <a:r>
              <a:rPr lang="en-US" sz="3400" b="1" dirty="0">
                <a:solidFill>
                  <a:srgbClr val="00CC00"/>
                </a:solidFill>
              </a:rPr>
              <a:t>angle of elevation</a:t>
            </a:r>
            <a:r>
              <a:rPr lang="en-US" sz="3400" dirty="0">
                <a:solidFill>
                  <a:schemeClr val="tx2"/>
                </a:solidFill>
              </a:rPr>
              <a:t> to the top of the tree as </a:t>
            </a:r>
            <a:r>
              <a:rPr lang="en-US" sz="3400" b="1" dirty="0">
                <a:solidFill>
                  <a:srgbClr val="00CC00"/>
                </a:solidFill>
              </a:rPr>
              <a:t>71.5</a:t>
            </a:r>
            <a:r>
              <a:rPr lang="en-US" sz="3400" b="1" dirty="0">
                <a:solidFill>
                  <a:srgbClr val="00CC00"/>
                </a:solidFill>
                <a:cs typeface="Times New Roman" pitchFamily="18" charset="0"/>
              </a:rPr>
              <a:t>°</a:t>
            </a:r>
            <a:r>
              <a:rPr lang="en-US" sz="3400" dirty="0">
                <a:solidFill>
                  <a:srgbClr val="00CC00"/>
                </a:solidFill>
                <a:cs typeface="Times New Roman" pitchFamily="18" charset="0"/>
              </a:rPr>
              <a:t>.</a:t>
            </a:r>
            <a:r>
              <a:rPr lang="en-US" sz="3400" dirty="0">
                <a:solidFill>
                  <a:schemeClr val="tx2"/>
                </a:solidFill>
                <a:cs typeface="Times New Roman" pitchFamily="18" charset="0"/>
              </a:rPr>
              <a:t>  How tall is the tree?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990600" y="6157119"/>
            <a:ext cx="3581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981200" y="6157119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15 m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990600" y="3947319"/>
            <a:ext cx="3505200" cy="213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200" name="Arc 8"/>
          <p:cNvSpPr>
            <a:spLocks/>
          </p:cNvSpPr>
          <p:nvPr/>
        </p:nvSpPr>
        <p:spPr bwMode="auto">
          <a:xfrm flipH="1">
            <a:off x="3352800" y="5623719"/>
            <a:ext cx="304800" cy="533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514600" y="548560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71.5°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0" y="4785519"/>
            <a:ext cx="38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b="1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153637" y="3947319"/>
            <a:ext cx="1981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</a:rPr>
              <a:t> tan 71.5</a:t>
            </a:r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°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181600" y="4937919"/>
            <a:ext cx="3276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</a:rPr>
              <a:t> y = </a:t>
            </a:r>
            <a:r>
              <a:rPr lang="en-US" sz="3000" dirty="0" smtClean="0">
                <a:solidFill>
                  <a:schemeClr val="tx2"/>
                </a:solidFill>
              </a:rPr>
              <a:t>15 </a:t>
            </a:r>
            <a:r>
              <a:rPr lang="en-US" sz="3000" dirty="0">
                <a:solidFill>
                  <a:schemeClr val="tx2"/>
                </a:solidFill>
              </a:rPr>
              <a:t>(tan </a:t>
            </a:r>
            <a:r>
              <a:rPr lang="en-US" sz="3000" dirty="0" smtClean="0">
                <a:solidFill>
                  <a:schemeClr val="tx2"/>
                </a:solidFill>
              </a:rPr>
              <a:t>71.5</a:t>
            </a:r>
            <a:r>
              <a:rPr lang="en-US" sz="3000" dirty="0" smtClean="0">
                <a:solidFill>
                  <a:schemeClr val="tx2"/>
                </a:solidFill>
                <a:cs typeface="Times New Roman" pitchFamily="18" charset="0"/>
              </a:rPr>
              <a:t>°)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181600" y="6385719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3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2002" name="Picture 21" descr="\\MCENOV2\VOL1\Installs\MSOffice\CD2\PFiles\MSOffice\Clipart\smbusbas\bd09860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22107"/>
            <a:ext cx="655638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524000" y="190500"/>
            <a:ext cx="7010400" cy="15271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ea typeface="ＭＳ Ｐゴシック" pitchFamily="34" charset="-128"/>
              </a:rPr>
              <a:t>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05600" y="3839963"/>
                <a:ext cx="991490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839963"/>
                <a:ext cx="991490" cy="7248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3340" y="5775203"/>
                <a:ext cx="1746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/>
                        </a:rPr>
                        <m:t>𝑦</m:t>
                      </m:r>
                      <m:r>
                        <a:rPr lang="en-AU" sz="2400" b="0" i="1" smtClean="0">
                          <a:latin typeface="Cambria Math"/>
                          <a:ea typeface="Cambria Math"/>
                        </a:rPr>
                        <m:t>≈44.8 </m:t>
                      </m:r>
                      <m:r>
                        <a:rPr lang="en-AU" sz="24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40" y="5775203"/>
                <a:ext cx="174631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6397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utoUpdateAnimBg="0"/>
      <p:bldP spid="8199" grpId="0" animBg="1"/>
      <p:bldP spid="8200" grpId="0" animBg="1"/>
      <p:bldP spid="8201" grpId="0" autoUpdateAnimBg="0"/>
      <p:bldP spid="8202" grpId="0" autoUpdateAnimBg="0"/>
      <p:bldP spid="8205" grpId="0" autoUpdateAnimBg="0"/>
      <p:bldP spid="8207" grpId="0" autoUpdateAnimBg="0"/>
      <p:bldP spid="8209" grpId="0" autoUpdateAnimBg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bg2"/>
                </a:solidFill>
              </a:rPr>
              <a:t>Angle of Elevation and Depression</a:t>
            </a:r>
          </a:p>
        </p:txBody>
      </p:sp>
      <p:pic>
        <p:nvPicPr>
          <p:cNvPr id="27651" name="Picture 3" descr="MMj03034340000[1]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105400"/>
            <a:ext cx="838200" cy="600075"/>
          </a:xfrm>
          <a:noFill/>
        </p:spPr>
      </p:pic>
      <p:pic>
        <p:nvPicPr>
          <p:cNvPr id="27652" name="Picture 4" descr="MMj02544630000[1]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2650" y="2743200"/>
            <a:ext cx="2720975" cy="3200400"/>
          </a:xfrm>
          <a:noFill/>
        </p:spPr>
      </p:pic>
      <p:pic>
        <p:nvPicPr>
          <p:cNvPr id="27653" name="Picture 5" descr="MCj0318890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77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981200" y="1600200"/>
            <a:ext cx="6477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Suppose the angle of depression from a lighthouse to a sailboat is 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.  If the lighthouse is 150 ft tall, how far away is the sailboat?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1295400" y="3200400"/>
            <a:ext cx="617220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1295400" y="3276600"/>
            <a:ext cx="6172200" cy="2209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1295400" y="3200400"/>
            <a:ext cx="0" cy="220980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334000" y="3276600"/>
          <a:ext cx="384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384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1295400" y="5486400"/>
            <a:ext cx="6172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>
            <a:off x="7467600" y="3276600"/>
            <a:ext cx="0" cy="2209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971800" y="495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8" imgW="126725" imgH="177415" progId="Equation.DSMT4">
                  <p:embed/>
                </p:oleObj>
              </mc:Choice>
              <mc:Fallback>
                <p:oleObj name="Equation" r:id="rId8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81000" y="5670550"/>
            <a:ext cx="6019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Construct a triangle and label the known parts. Use a variable for the unknown value.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791200" y="3276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362200" y="5029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324600" y="4114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150 ft.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648200" y="5410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x</a:t>
            </a:r>
            <a:endParaRPr lang="en-US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/>
      <p:bldP spid="13329" grpId="1"/>
      <p:bldP spid="13330" grpId="0"/>
      <p:bldP spid="13331" grpId="0"/>
      <p:bldP spid="13332" grpId="0"/>
      <p:bldP spid="133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bg2"/>
                </a:solidFill>
              </a:rPr>
              <a:t>Angle of Elevation and Depression</a:t>
            </a:r>
          </a:p>
        </p:txBody>
      </p:sp>
      <p:pic>
        <p:nvPicPr>
          <p:cNvPr id="28675" name="Picture 3" descr="MMj03034340000[1]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5105400"/>
            <a:ext cx="838200" cy="600075"/>
          </a:xfrm>
          <a:noFill/>
        </p:spPr>
      </p:pic>
      <p:pic>
        <p:nvPicPr>
          <p:cNvPr id="28676" name="Picture 4" descr="MMj02544630000[1]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2650" y="2743200"/>
            <a:ext cx="2720975" cy="3200400"/>
          </a:xfrm>
          <a:noFill/>
        </p:spPr>
      </p:pic>
      <p:pic>
        <p:nvPicPr>
          <p:cNvPr id="28677" name="Picture 5" descr="MCj0318890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77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981200" y="1600200"/>
            <a:ext cx="6477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Suppose the angle of depression from a lighthouse to a sailboat is 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.  If the lighthouse is 150 ft tall, how far away is the sailboat?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1295400" y="3200400"/>
            <a:ext cx="6172200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295400" y="3276600"/>
            <a:ext cx="6172200" cy="2209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295400" y="3200400"/>
            <a:ext cx="0" cy="220980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>
            <a:off x="1295400" y="5486400"/>
            <a:ext cx="6172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467600" y="3276600"/>
            <a:ext cx="0" cy="2209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5791200" y="3276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2362200" y="5029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6324600" y="4114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150 ft.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8687" name="Text Box 18"/>
          <p:cNvSpPr txBox="1">
            <a:spLocks noChangeArrowheads="1"/>
          </p:cNvSpPr>
          <p:nvPr/>
        </p:nvSpPr>
        <p:spPr bwMode="auto">
          <a:xfrm>
            <a:off x="4648200" y="5410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x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990600" y="5867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Set up an equation and solve.</a:t>
            </a:r>
          </a:p>
        </p:txBody>
      </p:sp>
    </p:spTree>
    <p:extLst>
      <p:ext uri="{BB962C8B-B14F-4D97-AF65-F5344CB8AC3E}">
        <p14:creationId xmlns:p14="http://schemas.microsoft.com/office/powerpoint/2010/main" val="30360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bg2"/>
                </a:solidFill>
              </a:rPr>
              <a:t>Angle of Elevation and Depression</a:t>
            </a:r>
          </a:p>
        </p:txBody>
      </p:sp>
      <p:sp>
        <p:nvSpPr>
          <p:cNvPr id="29699" name="Line 8"/>
          <p:cNvSpPr>
            <a:spLocks noChangeShapeType="1"/>
          </p:cNvSpPr>
          <p:nvPr/>
        </p:nvSpPr>
        <p:spPr bwMode="auto">
          <a:xfrm flipH="1">
            <a:off x="4572000" y="3276600"/>
            <a:ext cx="2895600" cy="1066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0" name="Line 10"/>
          <p:cNvSpPr>
            <a:spLocks noChangeShapeType="1"/>
          </p:cNvSpPr>
          <p:nvPr/>
        </p:nvSpPr>
        <p:spPr bwMode="auto">
          <a:xfrm flipH="1">
            <a:off x="4572000" y="4343400"/>
            <a:ext cx="28956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1" name="Line 11"/>
          <p:cNvSpPr>
            <a:spLocks noChangeShapeType="1"/>
          </p:cNvSpPr>
          <p:nvPr/>
        </p:nvSpPr>
        <p:spPr bwMode="auto">
          <a:xfrm>
            <a:off x="7467600" y="3276600"/>
            <a:ext cx="0" cy="1066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2" name="Text Box 13"/>
          <p:cNvSpPr txBox="1">
            <a:spLocks noChangeArrowheads="1"/>
          </p:cNvSpPr>
          <p:nvPr/>
        </p:nvSpPr>
        <p:spPr bwMode="auto">
          <a:xfrm>
            <a:off x="5486400" y="3886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5.7</a:t>
            </a:r>
            <a:r>
              <a:rPr lang="en-US" baseline="3000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7543800" y="3505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150 ft.</a:t>
            </a:r>
            <a:endParaRPr lang="en-US" baseline="30000">
              <a:solidFill>
                <a:srgbClr val="FF0000"/>
              </a:solidFill>
            </a:endParaRPr>
          </a:p>
        </p:txBody>
      </p:sp>
      <p:sp>
        <p:nvSpPr>
          <p:cNvPr id="29704" name="Text Box 15"/>
          <p:cNvSpPr txBox="1">
            <a:spLocks noChangeArrowheads="1"/>
          </p:cNvSpPr>
          <p:nvPr/>
        </p:nvSpPr>
        <p:spPr bwMode="auto">
          <a:xfrm>
            <a:off x="6019800" y="4419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x</a:t>
            </a:r>
            <a:endParaRPr lang="en-US" baseline="30000">
              <a:solidFill>
                <a:srgbClr val="FF0000"/>
              </a:solidFill>
            </a:endParaRPr>
          </a:p>
        </p:txBody>
      </p: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219200" y="2057400"/>
          <a:ext cx="1600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3" imgW="977476" imgH="393529" progId="Equation.DSMT4">
                  <p:embed/>
                </p:oleObj>
              </mc:Choice>
              <mc:Fallback>
                <p:oleObj name="Equation" r:id="rId3" imgW="97747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16002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1219200" y="2743200"/>
          <a:ext cx="1905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1905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295400" y="3429000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7" imgW="850531" imgH="418918" progId="Equation.DSMT4">
                  <p:embed/>
                </p:oleObj>
              </mc:Choice>
              <mc:Fallback>
                <p:oleObj name="Equation" r:id="rId7" imgW="850531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23"/>
          <p:cNvGraphicFramePr>
            <a:graphicFrameLocks noChangeAspect="1"/>
          </p:cNvGraphicFramePr>
          <p:nvPr/>
        </p:nvGraphicFramePr>
        <p:xfrm>
          <a:off x="3016250" y="1914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914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x is approximately 1,503 ft.</a:t>
            </a:r>
          </a:p>
        </p:txBody>
      </p:sp>
    </p:spTree>
    <p:extLst>
      <p:ext uri="{BB962C8B-B14F-4D97-AF65-F5344CB8AC3E}">
        <p14:creationId xmlns:p14="http://schemas.microsoft.com/office/powerpoint/2010/main" val="2093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64" name="Oval 108"/>
          <p:cNvSpPr>
            <a:spLocks noChangeArrowheads="1"/>
          </p:cNvSpPr>
          <p:nvPr/>
        </p:nvSpPr>
        <p:spPr bwMode="auto">
          <a:xfrm>
            <a:off x="2857500" y="1906588"/>
            <a:ext cx="3429000" cy="3429000"/>
          </a:xfrm>
          <a:prstGeom prst="ellipse">
            <a:avLst/>
          </a:prstGeom>
          <a:solidFill>
            <a:srgbClr val="FF7575"/>
          </a:solidFill>
          <a:ln w="28575">
            <a:solidFill>
              <a:schemeClr val="tx1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lt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GB" sz="2800" b="1" smtClean="0">
                <a:solidFill>
                  <a:srgbClr val="5B0091"/>
                </a:solidFill>
              </a:rPr>
              <a:t>Compass points</a:t>
            </a:r>
            <a:endParaRPr lang="en-GB" smtClean="0"/>
          </a:p>
        </p:txBody>
      </p:sp>
      <p:grpSp>
        <p:nvGrpSpPr>
          <p:cNvPr id="25605" name="Group 34"/>
          <p:cNvGrpSpPr>
            <a:grpSpLocks/>
          </p:cNvGrpSpPr>
          <p:nvPr/>
        </p:nvGrpSpPr>
        <p:grpSpPr bwMode="auto">
          <a:xfrm>
            <a:off x="2781300" y="1830388"/>
            <a:ext cx="3581400" cy="3581400"/>
            <a:chOff x="1824" y="1128"/>
            <a:chExt cx="2256" cy="2256"/>
          </a:xfrm>
        </p:grpSpPr>
        <p:grpSp>
          <p:nvGrpSpPr>
            <p:cNvPr id="25646" name="Group 26"/>
            <p:cNvGrpSpPr>
              <a:grpSpLocks/>
            </p:cNvGrpSpPr>
            <p:nvPr/>
          </p:nvGrpSpPr>
          <p:grpSpPr bwMode="auto">
            <a:xfrm>
              <a:off x="2112" y="1416"/>
              <a:ext cx="1680" cy="1680"/>
              <a:chOff x="2124" y="1329"/>
              <a:chExt cx="1680" cy="1680"/>
            </a:xfrm>
          </p:grpSpPr>
          <p:sp>
            <p:nvSpPr>
              <p:cNvPr id="25649" name="Freeform 6"/>
              <p:cNvSpPr>
                <a:spLocks/>
              </p:cNvSpPr>
              <p:nvPr/>
            </p:nvSpPr>
            <p:spPr bwMode="auto">
              <a:xfrm>
                <a:off x="2663" y="1332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0" name="Freeform 7"/>
              <p:cNvSpPr>
                <a:spLocks/>
              </p:cNvSpPr>
              <p:nvPr/>
            </p:nvSpPr>
            <p:spPr bwMode="auto">
              <a:xfrm flipV="1">
                <a:off x="2663" y="2167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rgbClr val="9C6AB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1" name="Freeform 8"/>
              <p:cNvSpPr>
                <a:spLocks/>
              </p:cNvSpPr>
              <p:nvPr/>
            </p:nvSpPr>
            <p:spPr bwMode="auto">
              <a:xfrm flipH="1" flipV="1">
                <a:off x="2964" y="2167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2" name="Freeform 9"/>
              <p:cNvSpPr>
                <a:spLocks/>
              </p:cNvSpPr>
              <p:nvPr/>
            </p:nvSpPr>
            <p:spPr bwMode="auto">
              <a:xfrm flipH="1">
                <a:off x="2964" y="1339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rgbClr val="9C6AB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3" name="Freeform 10"/>
              <p:cNvSpPr>
                <a:spLocks/>
              </p:cNvSpPr>
              <p:nvPr/>
            </p:nvSpPr>
            <p:spPr bwMode="auto">
              <a:xfrm rot="5400000" flipH="1">
                <a:off x="3231" y="1900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rgbClr val="9C6AB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4" name="Freeform 11"/>
              <p:cNvSpPr>
                <a:spLocks/>
              </p:cNvSpPr>
              <p:nvPr/>
            </p:nvSpPr>
            <p:spPr bwMode="auto">
              <a:xfrm rot="-5400000">
                <a:off x="2392" y="1906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5" name="Freeform 12"/>
              <p:cNvSpPr>
                <a:spLocks/>
              </p:cNvSpPr>
              <p:nvPr/>
            </p:nvSpPr>
            <p:spPr bwMode="auto">
              <a:xfrm rot="5400000" flipV="1">
                <a:off x="2399" y="1599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rgbClr val="9C6AB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6" name="Freeform 13"/>
              <p:cNvSpPr>
                <a:spLocks/>
              </p:cNvSpPr>
              <p:nvPr/>
            </p:nvSpPr>
            <p:spPr bwMode="auto">
              <a:xfrm rot="-5400000" flipH="1" flipV="1">
                <a:off x="3231" y="1600"/>
                <a:ext cx="301" cy="835"/>
              </a:xfrm>
              <a:custGeom>
                <a:avLst/>
                <a:gdLst>
                  <a:gd name="T0" fmla="*/ 301 w 301"/>
                  <a:gd name="T1" fmla="*/ 835 h 835"/>
                  <a:gd name="T2" fmla="*/ 301 w 301"/>
                  <a:gd name="T3" fmla="*/ 0 h 835"/>
                  <a:gd name="T4" fmla="*/ 0 w 301"/>
                  <a:gd name="T5" fmla="*/ 528 h 835"/>
                  <a:gd name="T6" fmla="*/ 301 w 301"/>
                  <a:gd name="T7" fmla="*/ 835 h 8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1"/>
                  <a:gd name="T13" fmla="*/ 0 h 835"/>
                  <a:gd name="T14" fmla="*/ 301 w 301"/>
                  <a:gd name="T15" fmla="*/ 835 h 8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1" h="835">
                    <a:moveTo>
                      <a:pt x="301" y="835"/>
                    </a:moveTo>
                    <a:lnTo>
                      <a:pt x="301" y="0"/>
                    </a:lnTo>
                    <a:lnTo>
                      <a:pt x="0" y="528"/>
                    </a:lnTo>
                    <a:lnTo>
                      <a:pt x="301" y="83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25657" name="Line 14"/>
              <p:cNvSpPr>
                <a:spLocks noChangeShapeType="1"/>
              </p:cNvSpPr>
              <p:nvPr/>
            </p:nvSpPr>
            <p:spPr bwMode="auto">
              <a:xfrm rot="18900000" flipH="1">
                <a:off x="2965" y="1732"/>
                <a:ext cx="0" cy="8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15"/>
              <p:cNvSpPr>
                <a:spLocks noChangeShapeType="1"/>
              </p:cNvSpPr>
              <p:nvPr/>
            </p:nvSpPr>
            <p:spPr bwMode="auto">
              <a:xfrm flipH="1">
                <a:off x="2659" y="1329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Line 16"/>
              <p:cNvSpPr>
                <a:spLocks noChangeShapeType="1"/>
              </p:cNvSpPr>
              <p:nvPr/>
            </p:nvSpPr>
            <p:spPr bwMode="auto">
              <a:xfrm flipH="1" flipV="1">
                <a:off x="2964" y="1329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0" name="Line 17"/>
              <p:cNvSpPr>
                <a:spLocks noChangeShapeType="1"/>
              </p:cNvSpPr>
              <p:nvPr/>
            </p:nvSpPr>
            <p:spPr bwMode="auto">
              <a:xfrm flipH="1" flipV="1">
                <a:off x="2659" y="2468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Line 18"/>
              <p:cNvSpPr>
                <a:spLocks noChangeShapeType="1"/>
              </p:cNvSpPr>
              <p:nvPr/>
            </p:nvSpPr>
            <p:spPr bwMode="auto">
              <a:xfrm flipH="1">
                <a:off x="2964" y="2468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19"/>
              <p:cNvSpPr>
                <a:spLocks noChangeShapeType="1"/>
              </p:cNvSpPr>
              <p:nvPr/>
            </p:nvSpPr>
            <p:spPr bwMode="auto">
              <a:xfrm rot="-5400000" flipH="1" flipV="1">
                <a:off x="2242" y="1746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Line 20"/>
              <p:cNvSpPr>
                <a:spLocks noChangeShapeType="1"/>
              </p:cNvSpPr>
              <p:nvPr/>
            </p:nvSpPr>
            <p:spPr bwMode="auto">
              <a:xfrm rot="-5400000" flipH="1" flipV="1">
                <a:off x="3381" y="2051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21"/>
              <p:cNvSpPr>
                <a:spLocks noChangeShapeType="1"/>
              </p:cNvSpPr>
              <p:nvPr/>
            </p:nvSpPr>
            <p:spPr bwMode="auto">
              <a:xfrm rot="5400000" flipH="1">
                <a:off x="2242" y="2051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22"/>
              <p:cNvSpPr>
                <a:spLocks noChangeShapeType="1"/>
              </p:cNvSpPr>
              <p:nvPr/>
            </p:nvSpPr>
            <p:spPr bwMode="auto">
              <a:xfrm rot="5400000" flipH="1">
                <a:off x="3381" y="1746"/>
                <a:ext cx="305" cy="5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23"/>
              <p:cNvSpPr>
                <a:spLocks noChangeShapeType="1"/>
              </p:cNvSpPr>
              <p:nvPr/>
            </p:nvSpPr>
            <p:spPr bwMode="auto">
              <a:xfrm>
                <a:off x="2964" y="1329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24"/>
              <p:cNvSpPr>
                <a:spLocks noChangeShapeType="1"/>
              </p:cNvSpPr>
              <p:nvPr/>
            </p:nvSpPr>
            <p:spPr bwMode="auto">
              <a:xfrm rot="5400000">
                <a:off x="2964" y="1329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8" name="Line 25"/>
              <p:cNvSpPr>
                <a:spLocks noChangeShapeType="1"/>
              </p:cNvSpPr>
              <p:nvPr/>
            </p:nvSpPr>
            <p:spPr bwMode="auto">
              <a:xfrm rot="2700000">
                <a:off x="2965" y="1732"/>
                <a:ext cx="0" cy="8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7" name="Line 27"/>
            <p:cNvSpPr>
              <a:spLocks noChangeShapeType="1"/>
            </p:cNvSpPr>
            <p:nvPr/>
          </p:nvSpPr>
          <p:spPr bwMode="auto">
            <a:xfrm>
              <a:off x="1824" y="225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 rot="5400000">
              <a:off x="1824" y="225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4370388" y="1331913"/>
            <a:ext cx="371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N</a:t>
            </a:r>
          </a:p>
        </p:txBody>
      </p:sp>
      <p:sp>
        <p:nvSpPr>
          <p:cNvPr id="173086" name="Text Box 30"/>
          <p:cNvSpPr txBox="1">
            <a:spLocks noChangeArrowheads="1"/>
          </p:cNvSpPr>
          <p:nvPr/>
        </p:nvSpPr>
        <p:spPr bwMode="auto">
          <a:xfrm>
            <a:off x="6477000" y="3390900"/>
            <a:ext cx="32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E</a:t>
            </a:r>
          </a:p>
        </p:txBody>
      </p:sp>
      <p:sp>
        <p:nvSpPr>
          <p:cNvPr id="173087" name="Text Box 31"/>
          <p:cNvSpPr txBox="1">
            <a:spLocks noChangeArrowheads="1"/>
          </p:cNvSpPr>
          <p:nvPr/>
        </p:nvSpPr>
        <p:spPr bwMode="auto">
          <a:xfrm>
            <a:off x="2209800" y="3392488"/>
            <a:ext cx="425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W</a:t>
            </a:r>
          </a:p>
        </p:txBody>
      </p:sp>
      <p:sp>
        <p:nvSpPr>
          <p:cNvPr id="173088" name="Text Box 32"/>
          <p:cNvSpPr txBox="1">
            <a:spLocks noChangeArrowheads="1"/>
          </p:cNvSpPr>
          <p:nvPr/>
        </p:nvSpPr>
        <p:spPr bwMode="auto">
          <a:xfrm>
            <a:off x="4395788" y="5522913"/>
            <a:ext cx="344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S</a:t>
            </a:r>
          </a:p>
        </p:txBody>
      </p:sp>
      <p:grpSp>
        <p:nvGrpSpPr>
          <p:cNvPr id="25610" name="Group 35"/>
          <p:cNvGrpSpPr>
            <a:grpSpLocks/>
          </p:cNvGrpSpPr>
          <p:nvPr/>
        </p:nvGrpSpPr>
        <p:grpSpPr bwMode="auto">
          <a:xfrm>
            <a:off x="3238500" y="1830388"/>
            <a:ext cx="2667000" cy="3581400"/>
            <a:chOff x="441" y="1918"/>
            <a:chExt cx="1680" cy="2256"/>
          </a:xfrm>
        </p:grpSpPr>
        <p:sp>
          <p:nvSpPr>
            <p:cNvPr id="25624" name="Freeform 36"/>
            <p:cNvSpPr>
              <a:spLocks/>
            </p:cNvSpPr>
            <p:nvPr/>
          </p:nvSpPr>
          <p:spPr bwMode="auto">
            <a:xfrm>
              <a:off x="1282" y="2452"/>
              <a:ext cx="590" cy="590"/>
            </a:xfrm>
            <a:custGeom>
              <a:avLst/>
              <a:gdLst>
                <a:gd name="T0" fmla="*/ 0 w 590"/>
                <a:gd name="T1" fmla="*/ 590 h 590"/>
                <a:gd name="T2" fmla="*/ 590 w 590"/>
                <a:gd name="T3" fmla="*/ 0 h 590"/>
                <a:gd name="T4" fmla="*/ 0 w 590"/>
                <a:gd name="T5" fmla="*/ 308 h 590"/>
                <a:gd name="T6" fmla="*/ 0 w 590"/>
                <a:gd name="T7" fmla="*/ 59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0"/>
                <a:gd name="T14" fmla="*/ 590 w 590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0">
                  <a:moveTo>
                    <a:pt x="0" y="590"/>
                  </a:moveTo>
                  <a:lnTo>
                    <a:pt x="590" y="0"/>
                  </a:lnTo>
                  <a:lnTo>
                    <a:pt x="0" y="308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25" name="Freeform 37"/>
            <p:cNvSpPr>
              <a:spLocks/>
            </p:cNvSpPr>
            <p:nvPr/>
          </p:nvSpPr>
          <p:spPr bwMode="auto">
            <a:xfrm>
              <a:off x="690" y="3043"/>
              <a:ext cx="590" cy="591"/>
            </a:xfrm>
            <a:custGeom>
              <a:avLst/>
              <a:gdLst>
                <a:gd name="T0" fmla="*/ 590 w 590"/>
                <a:gd name="T1" fmla="*/ 1 h 591"/>
                <a:gd name="T2" fmla="*/ 0 w 590"/>
                <a:gd name="T3" fmla="*/ 591 h 591"/>
                <a:gd name="T4" fmla="*/ 304 w 590"/>
                <a:gd name="T5" fmla="*/ 0 h 591"/>
                <a:gd name="T6" fmla="*/ 590 w 590"/>
                <a:gd name="T7" fmla="*/ 1 h 5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1"/>
                <a:gd name="T14" fmla="*/ 590 w 590"/>
                <a:gd name="T15" fmla="*/ 591 h 5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1">
                  <a:moveTo>
                    <a:pt x="590" y="1"/>
                  </a:moveTo>
                  <a:lnTo>
                    <a:pt x="0" y="591"/>
                  </a:lnTo>
                  <a:lnTo>
                    <a:pt x="304" y="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9C6A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26" name="Freeform 38"/>
            <p:cNvSpPr>
              <a:spLocks/>
            </p:cNvSpPr>
            <p:nvPr/>
          </p:nvSpPr>
          <p:spPr bwMode="auto">
            <a:xfrm>
              <a:off x="691" y="3044"/>
              <a:ext cx="593" cy="590"/>
            </a:xfrm>
            <a:custGeom>
              <a:avLst/>
              <a:gdLst>
                <a:gd name="T0" fmla="*/ 590 w 593"/>
                <a:gd name="T1" fmla="*/ 0 h 590"/>
                <a:gd name="T2" fmla="*/ 0 w 593"/>
                <a:gd name="T3" fmla="*/ 590 h 590"/>
                <a:gd name="T4" fmla="*/ 593 w 593"/>
                <a:gd name="T5" fmla="*/ 287 h 590"/>
                <a:gd name="T6" fmla="*/ 590 w 593"/>
                <a:gd name="T7" fmla="*/ 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3"/>
                <a:gd name="T13" fmla="*/ 0 h 590"/>
                <a:gd name="T14" fmla="*/ 593 w 593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3" h="590">
                  <a:moveTo>
                    <a:pt x="590" y="0"/>
                  </a:moveTo>
                  <a:lnTo>
                    <a:pt x="0" y="590"/>
                  </a:lnTo>
                  <a:lnTo>
                    <a:pt x="593" y="287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27" name="Freeform 39"/>
            <p:cNvSpPr>
              <a:spLocks/>
            </p:cNvSpPr>
            <p:nvPr/>
          </p:nvSpPr>
          <p:spPr bwMode="auto">
            <a:xfrm>
              <a:off x="1278" y="2458"/>
              <a:ext cx="590" cy="590"/>
            </a:xfrm>
            <a:custGeom>
              <a:avLst/>
              <a:gdLst>
                <a:gd name="T0" fmla="*/ 0 w 590"/>
                <a:gd name="T1" fmla="*/ 590 h 590"/>
                <a:gd name="T2" fmla="*/ 590 w 590"/>
                <a:gd name="T3" fmla="*/ 0 h 590"/>
                <a:gd name="T4" fmla="*/ 292 w 590"/>
                <a:gd name="T5" fmla="*/ 588 h 590"/>
                <a:gd name="T6" fmla="*/ 0 w 590"/>
                <a:gd name="T7" fmla="*/ 59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0"/>
                <a:gd name="T14" fmla="*/ 590 w 590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0">
                  <a:moveTo>
                    <a:pt x="0" y="590"/>
                  </a:moveTo>
                  <a:lnTo>
                    <a:pt x="590" y="0"/>
                  </a:lnTo>
                  <a:lnTo>
                    <a:pt x="292" y="588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9C6A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28" name="Freeform 40"/>
            <p:cNvSpPr>
              <a:spLocks/>
            </p:cNvSpPr>
            <p:nvPr/>
          </p:nvSpPr>
          <p:spPr bwMode="auto">
            <a:xfrm>
              <a:off x="1282" y="3044"/>
              <a:ext cx="590" cy="590"/>
            </a:xfrm>
            <a:custGeom>
              <a:avLst/>
              <a:gdLst>
                <a:gd name="T0" fmla="*/ 0 w 590"/>
                <a:gd name="T1" fmla="*/ 0 h 590"/>
                <a:gd name="T2" fmla="*/ 590 w 590"/>
                <a:gd name="T3" fmla="*/ 590 h 590"/>
                <a:gd name="T4" fmla="*/ 2 w 590"/>
                <a:gd name="T5" fmla="*/ 294 h 590"/>
                <a:gd name="T6" fmla="*/ 0 w 590"/>
                <a:gd name="T7" fmla="*/ 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0"/>
                <a:gd name="T14" fmla="*/ 590 w 590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0">
                  <a:moveTo>
                    <a:pt x="0" y="0"/>
                  </a:moveTo>
                  <a:lnTo>
                    <a:pt x="590" y="590"/>
                  </a:lnTo>
                  <a:lnTo>
                    <a:pt x="2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6A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29" name="Freeform 41"/>
            <p:cNvSpPr>
              <a:spLocks/>
            </p:cNvSpPr>
            <p:nvPr/>
          </p:nvSpPr>
          <p:spPr bwMode="auto">
            <a:xfrm>
              <a:off x="683" y="2454"/>
              <a:ext cx="590" cy="590"/>
            </a:xfrm>
            <a:custGeom>
              <a:avLst/>
              <a:gdLst>
                <a:gd name="T0" fmla="*/ 590 w 590"/>
                <a:gd name="T1" fmla="*/ 590 h 590"/>
                <a:gd name="T2" fmla="*/ 0 w 590"/>
                <a:gd name="T3" fmla="*/ 0 h 590"/>
                <a:gd name="T4" fmla="*/ 303 w 590"/>
                <a:gd name="T5" fmla="*/ 587 h 590"/>
                <a:gd name="T6" fmla="*/ 590 w 590"/>
                <a:gd name="T7" fmla="*/ 59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0"/>
                <a:gd name="T14" fmla="*/ 590 w 590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0">
                  <a:moveTo>
                    <a:pt x="590" y="590"/>
                  </a:moveTo>
                  <a:lnTo>
                    <a:pt x="0" y="0"/>
                  </a:lnTo>
                  <a:lnTo>
                    <a:pt x="303" y="587"/>
                  </a:lnTo>
                  <a:lnTo>
                    <a:pt x="590" y="59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30" name="Freeform 42"/>
            <p:cNvSpPr>
              <a:spLocks/>
            </p:cNvSpPr>
            <p:nvPr/>
          </p:nvSpPr>
          <p:spPr bwMode="auto">
            <a:xfrm>
              <a:off x="693" y="2454"/>
              <a:ext cx="590" cy="590"/>
            </a:xfrm>
            <a:custGeom>
              <a:avLst/>
              <a:gdLst>
                <a:gd name="T0" fmla="*/ 590 w 590"/>
                <a:gd name="T1" fmla="*/ 590 h 590"/>
                <a:gd name="T2" fmla="*/ 0 w 590"/>
                <a:gd name="T3" fmla="*/ 0 h 590"/>
                <a:gd name="T4" fmla="*/ 586 w 590"/>
                <a:gd name="T5" fmla="*/ 299 h 590"/>
                <a:gd name="T6" fmla="*/ 590 w 590"/>
                <a:gd name="T7" fmla="*/ 590 h 5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0"/>
                <a:gd name="T14" fmla="*/ 590 w 590"/>
                <a:gd name="T15" fmla="*/ 590 h 5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0">
                  <a:moveTo>
                    <a:pt x="590" y="590"/>
                  </a:moveTo>
                  <a:lnTo>
                    <a:pt x="0" y="0"/>
                  </a:lnTo>
                  <a:lnTo>
                    <a:pt x="586" y="299"/>
                  </a:lnTo>
                  <a:lnTo>
                    <a:pt x="590" y="590"/>
                  </a:lnTo>
                  <a:close/>
                </a:path>
              </a:pathLst>
            </a:custGeom>
            <a:solidFill>
              <a:srgbClr val="9C6AB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31" name="Freeform 43"/>
            <p:cNvSpPr>
              <a:spLocks/>
            </p:cNvSpPr>
            <p:nvPr/>
          </p:nvSpPr>
          <p:spPr bwMode="auto">
            <a:xfrm>
              <a:off x="1282" y="3043"/>
              <a:ext cx="590" cy="591"/>
            </a:xfrm>
            <a:custGeom>
              <a:avLst/>
              <a:gdLst>
                <a:gd name="T0" fmla="*/ 0 w 590"/>
                <a:gd name="T1" fmla="*/ 1 h 591"/>
                <a:gd name="T2" fmla="*/ 590 w 590"/>
                <a:gd name="T3" fmla="*/ 591 h 591"/>
                <a:gd name="T4" fmla="*/ 283 w 590"/>
                <a:gd name="T5" fmla="*/ 0 h 591"/>
                <a:gd name="T6" fmla="*/ 0 w 590"/>
                <a:gd name="T7" fmla="*/ 1 h 5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591"/>
                <a:gd name="T14" fmla="*/ 590 w 590"/>
                <a:gd name="T15" fmla="*/ 591 h 5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591">
                  <a:moveTo>
                    <a:pt x="0" y="1"/>
                  </a:moveTo>
                  <a:lnTo>
                    <a:pt x="590" y="591"/>
                  </a:lnTo>
                  <a:lnTo>
                    <a:pt x="28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25632" name="Line 44"/>
            <p:cNvSpPr>
              <a:spLocks noChangeShapeType="1"/>
            </p:cNvSpPr>
            <p:nvPr/>
          </p:nvSpPr>
          <p:spPr bwMode="auto">
            <a:xfrm rot="2700000">
              <a:off x="1281" y="2205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45"/>
            <p:cNvSpPr>
              <a:spLocks noChangeShapeType="1"/>
            </p:cNvSpPr>
            <p:nvPr/>
          </p:nvSpPr>
          <p:spPr bwMode="auto">
            <a:xfrm rot="8100000">
              <a:off x="1281" y="2205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46"/>
            <p:cNvSpPr>
              <a:spLocks noChangeShapeType="1"/>
            </p:cNvSpPr>
            <p:nvPr/>
          </p:nvSpPr>
          <p:spPr bwMode="auto">
            <a:xfrm flipH="1">
              <a:off x="1281" y="275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47"/>
            <p:cNvSpPr>
              <a:spLocks noChangeShapeType="1"/>
            </p:cNvSpPr>
            <p:nvPr/>
          </p:nvSpPr>
          <p:spPr bwMode="auto">
            <a:xfrm rot="2700000" flipH="1">
              <a:off x="1475" y="2285"/>
              <a:ext cx="200" cy="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48"/>
            <p:cNvSpPr>
              <a:spLocks noChangeShapeType="1"/>
            </p:cNvSpPr>
            <p:nvPr/>
          </p:nvSpPr>
          <p:spPr bwMode="auto">
            <a:xfrm rot="2700000" flipH="1" flipV="1">
              <a:off x="1617" y="2429"/>
              <a:ext cx="204" cy="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49"/>
            <p:cNvSpPr>
              <a:spLocks noChangeShapeType="1"/>
            </p:cNvSpPr>
            <p:nvPr/>
          </p:nvSpPr>
          <p:spPr bwMode="auto">
            <a:xfrm rot="2700000" flipH="1" flipV="1">
              <a:off x="737" y="3026"/>
              <a:ext cx="202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50"/>
            <p:cNvSpPr>
              <a:spLocks noChangeShapeType="1"/>
            </p:cNvSpPr>
            <p:nvPr/>
          </p:nvSpPr>
          <p:spPr bwMode="auto">
            <a:xfrm rot="2700000" flipH="1">
              <a:off x="884" y="3160"/>
              <a:ext cx="204" cy="6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51"/>
            <p:cNvSpPr>
              <a:spLocks noChangeShapeType="1"/>
            </p:cNvSpPr>
            <p:nvPr/>
          </p:nvSpPr>
          <p:spPr bwMode="auto">
            <a:xfrm rot="-2700000" flipH="1" flipV="1">
              <a:off x="881" y="2287"/>
              <a:ext cx="202" cy="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52"/>
            <p:cNvSpPr>
              <a:spLocks noChangeShapeType="1"/>
            </p:cNvSpPr>
            <p:nvPr/>
          </p:nvSpPr>
          <p:spPr bwMode="auto">
            <a:xfrm rot="-2700000" flipH="1" flipV="1">
              <a:off x="1479" y="3168"/>
              <a:ext cx="199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53"/>
            <p:cNvSpPr>
              <a:spLocks noChangeShapeType="1"/>
            </p:cNvSpPr>
            <p:nvPr/>
          </p:nvSpPr>
          <p:spPr bwMode="auto">
            <a:xfrm rot="8100000" flipH="1">
              <a:off x="739" y="2428"/>
              <a:ext cx="203" cy="6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54"/>
            <p:cNvSpPr>
              <a:spLocks noChangeShapeType="1"/>
            </p:cNvSpPr>
            <p:nvPr/>
          </p:nvSpPr>
          <p:spPr bwMode="auto">
            <a:xfrm rot="8100000" flipH="1">
              <a:off x="1616" y="3015"/>
              <a:ext cx="200" cy="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55"/>
            <p:cNvSpPr>
              <a:spLocks noChangeShapeType="1"/>
            </p:cNvSpPr>
            <p:nvPr/>
          </p:nvSpPr>
          <p:spPr bwMode="auto">
            <a:xfrm rot="2700000">
              <a:off x="154" y="304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56"/>
            <p:cNvSpPr>
              <a:spLocks noChangeShapeType="1"/>
            </p:cNvSpPr>
            <p:nvPr/>
          </p:nvSpPr>
          <p:spPr bwMode="auto">
            <a:xfrm rot="18900000" flipV="1">
              <a:off x="154" y="3046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diamond" w="med" len="med"/>
              <a:tailEnd type="diamond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57"/>
            <p:cNvSpPr>
              <a:spLocks noChangeShapeType="1"/>
            </p:cNvSpPr>
            <p:nvPr/>
          </p:nvSpPr>
          <p:spPr bwMode="auto">
            <a:xfrm rot="5400000" flipH="1">
              <a:off x="1282" y="275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114" name="Text Box 58"/>
          <p:cNvSpPr txBox="1">
            <a:spLocks noChangeArrowheads="1"/>
          </p:cNvSpPr>
          <p:nvPr/>
        </p:nvSpPr>
        <p:spPr bwMode="auto">
          <a:xfrm>
            <a:off x="5867400" y="1865313"/>
            <a:ext cx="51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NE</a:t>
            </a:r>
          </a:p>
        </p:txBody>
      </p:sp>
      <p:sp>
        <p:nvSpPr>
          <p:cNvPr id="173115" name="Text Box 59"/>
          <p:cNvSpPr txBox="1">
            <a:spLocks noChangeArrowheads="1"/>
          </p:cNvSpPr>
          <p:nvPr/>
        </p:nvSpPr>
        <p:spPr bwMode="auto">
          <a:xfrm>
            <a:off x="5867400" y="4913313"/>
            <a:ext cx="488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SE</a:t>
            </a:r>
          </a:p>
        </p:txBody>
      </p:sp>
      <p:sp>
        <p:nvSpPr>
          <p:cNvPr id="173116" name="Text Box 60"/>
          <p:cNvSpPr txBox="1">
            <a:spLocks noChangeArrowheads="1"/>
          </p:cNvSpPr>
          <p:nvPr/>
        </p:nvSpPr>
        <p:spPr bwMode="auto">
          <a:xfrm>
            <a:off x="2667000" y="4913313"/>
            <a:ext cx="585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SW</a:t>
            </a:r>
          </a:p>
        </p:txBody>
      </p:sp>
      <p:sp>
        <p:nvSpPr>
          <p:cNvPr id="173117" name="Text Box 61"/>
          <p:cNvSpPr txBox="1">
            <a:spLocks noChangeArrowheads="1"/>
          </p:cNvSpPr>
          <p:nvPr/>
        </p:nvSpPr>
        <p:spPr bwMode="auto">
          <a:xfrm>
            <a:off x="2590800" y="1865313"/>
            <a:ext cx="612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i="1">
                <a:latin typeface="Comic Sans MS" pitchFamily="66" charset="0"/>
              </a:rPr>
              <a:t>NW</a:t>
            </a:r>
          </a:p>
        </p:txBody>
      </p:sp>
      <p:sp>
        <p:nvSpPr>
          <p:cNvPr id="173173" name="Text Box 117"/>
          <p:cNvSpPr txBox="1">
            <a:spLocks noChangeArrowheads="1"/>
          </p:cNvSpPr>
          <p:nvPr/>
        </p:nvSpPr>
        <p:spPr bwMode="auto">
          <a:xfrm>
            <a:off x="4576763" y="914400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000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4" name="Text Box 118"/>
          <p:cNvSpPr txBox="1">
            <a:spLocks noChangeArrowheads="1"/>
          </p:cNvSpPr>
          <p:nvPr/>
        </p:nvSpPr>
        <p:spPr bwMode="auto">
          <a:xfrm>
            <a:off x="6470650" y="1455738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045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5" name="Text Box 119"/>
          <p:cNvSpPr txBox="1">
            <a:spLocks noChangeArrowheads="1"/>
          </p:cNvSpPr>
          <p:nvPr/>
        </p:nvSpPr>
        <p:spPr bwMode="auto">
          <a:xfrm>
            <a:off x="6934200" y="3392488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090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6" name="Text Box 120"/>
          <p:cNvSpPr txBox="1">
            <a:spLocks noChangeArrowheads="1"/>
          </p:cNvSpPr>
          <p:nvPr/>
        </p:nvSpPr>
        <p:spPr bwMode="auto">
          <a:xfrm>
            <a:off x="6270625" y="5294313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135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7" name="Text Box 121"/>
          <p:cNvSpPr txBox="1">
            <a:spLocks noChangeArrowheads="1"/>
          </p:cNvSpPr>
          <p:nvPr/>
        </p:nvSpPr>
        <p:spPr bwMode="auto">
          <a:xfrm>
            <a:off x="4164013" y="5903913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180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8" name="Text Box 122"/>
          <p:cNvSpPr txBox="1">
            <a:spLocks noChangeArrowheads="1"/>
          </p:cNvSpPr>
          <p:nvPr/>
        </p:nvSpPr>
        <p:spPr bwMode="auto">
          <a:xfrm>
            <a:off x="1927225" y="5294313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225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79" name="Text Box 123"/>
          <p:cNvSpPr txBox="1">
            <a:spLocks noChangeArrowheads="1"/>
          </p:cNvSpPr>
          <p:nvPr/>
        </p:nvSpPr>
        <p:spPr bwMode="auto">
          <a:xfrm>
            <a:off x="1371600" y="3392488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270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173180" name="Text Box 124"/>
          <p:cNvSpPr txBox="1">
            <a:spLocks noChangeArrowheads="1"/>
          </p:cNvSpPr>
          <p:nvPr/>
        </p:nvSpPr>
        <p:spPr bwMode="auto">
          <a:xfrm>
            <a:off x="1828800" y="1484313"/>
            <a:ext cx="844550" cy="485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315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  <p:sp>
        <p:nvSpPr>
          <p:cNvPr id="67" name="Text Box 117"/>
          <p:cNvSpPr txBox="1">
            <a:spLocks noChangeArrowheads="1"/>
          </p:cNvSpPr>
          <p:nvPr/>
        </p:nvSpPr>
        <p:spPr bwMode="auto">
          <a:xfrm>
            <a:off x="3944938" y="914400"/>
            <a:ext cx="628650" cy="369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Calibri" pitchFamily="34" charset="0"/>
              </a:rPr>
              <a:t>360</a:t>
            </a:r>
            <a:r>
              <a:rPr lang="en-GB" b="1">
                <a:solidFill>
                  <a:srgbClr val="FF6600"/>
                </a:solidFill>
                <a:latin typeface="Calibri" pitchFamily="34" charset="0"/>
                <a:cs typeface="Arial" charset="0"/>
              </a:rPr>
              <a:t>°</a:t>
            </a:r>
            <a:endParaRPr lang="en-GB" b="1">
              <a:solidFill>
                <a:srgbClr val="FF6600"/>
              </a:solidFill>
              <a:latin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7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5" grpId="0"/>
      <p:bldP spid="173086" grpId="0"/>
      <p:bldP spid="173087" grpId="0"/>
      <p:bldP spid="173088" grpId="0"/>
      <p:bldP spid="173114" grpId="0"/>
      <p:bldP spid="173115" grpId="0"/>
      <p:bldP spid="173116" grpId="0"/>
      <p:bldP spid="173117" grpId="0"/>
      <p:bldP spid="173173" grpId="0"/>
      <p:bldP spid="173174" grpId="0"/>
      <p:bldP spid="173175" grpId="0"/>
      <p:bldP spid="173176" grpId="0"/>
      <p:bldP spid="173177" grpId="0"/>
      <p:bldP spid="173178" grpId="0"/>
      <p:bldP spid="173179" grpId="0"/>
      <p:bldP spid="173180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1038225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The </a:t>
            </a:r>
            <a:r>
              <a:rPr lang="en-US" sz="2400" b="1" u="sng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 bearing to a point is the angle measured in degrees in a clockwise direction from the north line. Always given using three figures.</a:t>
            </a:r>
            <a:endParaRPr lang="en-US" sz="2400" dirty="0">
              <a:solidFill>
                <a:srgbClr val="000000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152400"/>
            <a:ext cx="232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u="sng" dirty="0" smtClean="0">
                <a:solidFill>
                  <a:srgbClr val="CC0099"/>
                </a:solidFill>
                <a:latin typeface="Baskerville Old Face" pitchFamily="18" charset="0"/>
              </a:rPr>
              <a:t>Bearings </a:t>
            </a:r>
            <a:endParaRPr lang="en-AU" sz="4400" b="1" u="sng" dirty="0">
              <a:solidFill>
                <a:srgbClr val="CC0099"/>
              </a:solidFill>
              <a:latin typeface="Baskerville Old Face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6" t="55555" r="55180" b="32922"/>
          <a:stretch/>
        </p:blipFill>
        <p:spPr bwMode="auto">
          <a:xfrm>
            <a:off x="1286932" y="2286000"/>
            <a:ext cx="2218267" cy="153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48049" y="3052808"/>
            <a:ext cx="474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Bearing of B from A is 055˚ </a:t>
            </a:r>
            <a:endParaRPr lang="en-AU" dirty="0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76200" y="4648200"/>
            <a:ext cx="920636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en-GB" sz="2400" dirty="0" smtClean="0">
                <a:latin typeface="Comic Sans MS" pitchFamily="66" charset="0"/>
              </a:rPr>
              <a:t>True bearings </a:t>
            </a:r>
            <a:r>
              <a:rPr lang="en-GB" sz="2400" dirty="0">
                <a:latin typeface="Comic Sans MS" pitchFamily="66" charset="0"/>
              </a:rPr>
              <a:t>are a measure of direction </a:t>
            </a:r>
            <a:r>
              <a:rPr lang="en-GB" sz="2400" dirty="0" smtClean="0">
                <a:latin typeface="Comic Sans MS" pitchFamily="66" charset="0"/>
              </a:rPr>
              <a:t>taken </a:t>
            </a:r>
            <a:r>
              <a:rPr lang="en-GB" sz="2400" b="1" dirty="0" smtClean="0">
                <a:latin typeface="Comic Sans MS" pitchFamily="66" charset="0"/>
              </a:rPr>
              <a:t>from </a:t>
            </a:r>
            <a:r>
              <a:rPr lang="en-GB" sz="2400" b="1" dirty="0">
                <a:latin typeface="Comic Sans MS" pitchFamily="66" charset="0"/>
              </a:rPr>
              <a:t>North</a:t>
            </a:r>
            <a:r>
              <a:rPr lang="en-GB" sz="2400" dirty="0">
                <a:latin typeface="Comic Sans MS" pitchFamily="66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en-GB" sz="2400" dirty="0" smtClean="0">
                <a:latin typeface="Comic Sans MS" pitchFamily="66" charset="0"/>
              </a:rPr>
              <a:t>True bearings </a:t>
            </a:r>
            <a:r>
              <a:rPr lang="en-GB" sz="2400" dirty="0">
                <a:latin typeface="Comic Sans MS" pitchFamily="66" charset="0"/>
              </a:rPr>
              <a:t>are always measured in a </a:t>
            </a:r>
            <a:r>
              <a:rPr lang="en-GB" sz="2400" b="1" dirty="0">
                <a:latin typeface="Comic Sans MS" pitchFamily="66" charset="0"/>
              </a:rPr>
              <a:t>clockwise</a:t>
            </a:r>
            <a:r>
              <a:rPr lang="en-GB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GB" sz="2400" dirty="0">
                <a:latin typeface="Comic Sans MS" pitchFamily="66" charset="0"/>
              </a:rPr>
              <a:t>direction</a:t>
            </a: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arenR"/>
            </a:pPr>
            <a:r>
              <a:rPr lang="en-GB" sz="2400" dirty="0" smtClean="0">
                <a:latin typeface="Comic Sans MS" pitchFamily="66" charset="0"/>
              </a:rPr>
              <a:t>True bearings </a:t>
            </a:r>
            <a:r>
              <a:rPr lang="en-GB" sz="2400" dirty="0">
                <a:latin typeface="Comic Sans MS" pitchFamily="66" charset="0"/>
              </a:rPr>
              <a:t>are always written in </a:t>
            </a:r>
            <a:r>
              <a:rPr lang="en-GB" sz="2400" b="1" dirty="0">
                <a:latin typeface="Comic Sans MS" pitchFamily="66" charset="0"/>
              </a:rPr>
              <a:t>3 figures.</a:t>
            </a:r>
          </a:p>
        </p:txBody>
      </p:sp>
      <p:sp>
        <p:nvSpPr>
          <p:cNvPr id="20" name="Rectangle 5"/>
          <p:cNvSpPr txBox="1">
            <a:spLocks noChangeArrowheads="1"/>
          </p:cNvSpPr>
          <p:nvPr/>
        </p:nvSpPr>
        <p:spPr bwMode="auto">
          <a:xfrm>
            <a:off x="220133" y="4038600"/>
            <a:ext cx="487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800" b="1" u="sng" smtClean="0">
                <a:solidFill>
                  <a:srgbClr val="5B0091"/>
                </a:solidFill>
              </a:rPr>
              <a:t>Bearings – The Key Points</a:t>
            </a:r>
            <a:endParaRPr lang="en-GB" u="sng" dirty="0" smtClean="0"/>
          </a:p>
        </p:txBody>
      </p:sp>
    </p:spTree>
    <p:extLst>
      <p:ext uri="{BB962C8B-B14F-4D97-AF65-F5344CB8AC3E}">
        <p14:creationId xmlns:p14="http://schemas.microsoft.com/office/powerpoint/2010/main" val="3996670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T Madas</a:t>
            </a:r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>
            <a:off x="5641975" y="2965450"/>
            <a:ext cx="0" cy="1425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87338" y="273050"/>
            <a:ext cx="856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800" b="0"/>
              <a:t>A </a:t>
            </a:r>
            <a:r>
              <a:rPr lang="en-GB" sz="2800" b="0">
                <a:solidFill>
                  <a:srgbClr val="0000CC"/>
                </a:solidFill>
              </a:rPr>
              <a:t>bearing</a:t>
            </a:r>
            <a:r>
              <a:rPr lang="en-GB" sz="2800" b="0"/>
              <a:t> is a way of defining direction as an </a:t>
            </a:r>
            <a:r>
              <a:rPr lang="en-GB" sz="2800" b="0">
                <a:solidFill>
                  <a:srgbClr val="0000CC"/>
                </a:solidFill>
              </a:rPr>
              <a:t>angle</a:t>
            </a:r>
            <a:r>
              <a:rPr lang="en-GB" sz="2800" b="0"/>
              <a:t> measured from due North in a </a:t>
            </a:r>
            <a:r>
              <a:rPr lang="en-GB" sz="2800" b="0" u="sng"/>
              <a:t>clockwise direction</a:t>
            </a:r>
            <a:endParaRPr lang="en-US" sz="2800" b="0" u="sng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195263" y="5253038"/>
            <a:ext cx="8586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400"/>
              <a:t>In other words if you are at </a:t>
            </a:r>
            <a:r>
              <a:rPr lang="en-GB" sz="2400" i="1"/>
              <a:t>B</a:t>
            </a:r>
            <a:r>
              <a:rPr lang="en-GB" sz="2400"/>
              <a:t> and facing North, by how many degrees must you turn in a clockwise direction until you are facing </a:t>
            </a:r>
            <a:r>
              <a:rPr lang="en-GB" sz="2400" i="1"/>
              <a:t>A </a:t>
            </a:r>
            <a:r>
              <a:rPr lang="en-GB" sz="2400"/>
              <a:t>?</a:t>
            </a:r>
            <a:endParaRPr lang="en-US" sz="2400"/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704850" y="4443413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0"/>
              <a:t>What is the bearing of </a:t>
            </a:r>
            <a:r>
              <a:rPr lang="en-GB" sz="3600" b="0" i="1"/>
              <a:t>A</a:t>
            </a:r>
            <a:r>
              <a:rPr lang="en-GB" sz="3600">
                <a:solidFill>
                  <a:srgbClr val="FF0000"/>
                </a:solidFill>
              </a:rPr>
              <a:t>  from </a:t>
            </a:r>
            <a:r>
              <a:rPr lang="en-GB" sz="3600" i="1">
                <a:solidFill>
                  <a:srgbClr val="FF0000"/>
                </a:solidFill>
              </a:rPr>
              <a:t>B </a:t>
            </a:r>
            <a:r>
              <a:rPr lang="en-GB" sz="3600"/>
              <a:t>?</a:t>
            </a:r>
            <a:endParaRPr lang="en-US" sz="3600"/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142875" y="95250"/>
            <a:ext cx="8882063" cy="656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1816" name="Freeform 24"/>
          <p:cNvSpPr>
            <a:spLocks/>
          </p:cNvSpPr>
          <p:nvPr/>
        </p:nvSpPr>
        <p:spPr bwMode="auto">
          <a:xfrm>
            <a:off x="2524125" y="2957513"/>
            <a:ext cx="3108325" cy="1214437"/>
          </a:xfrm>
          <a:custGeom>
            <a:avLst/>
            <a:gdLst>
              <a:gd name="T0" fmla="*/ 0 w 1958"/>
              <a:gd name="T1" fmla="*/ 765 h 765"/>
              <a:gd name="T2" fmla="*/ 1958 w 1958"/>
              <a:gd name="T3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8" h="765">
                <a:moveTo>
                  <a:pt x="0" y="765"/>
                </a:moveTo>
                <a:lnTo>
                  <a:pt x="19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 flipV="1">
            <a:off x="5649913" y="1790700"/>
            <a:ext cx="0" cy="1141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5443538" y="1368425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N</a:t>
            </a:r>
            <a:endParaRPr lang="en-US" sz="2800"/>
          </a:p>
        </p:txBody>
      </p:sp>
      <p:sp>
        <p:nvSpPr>
          <p:cNvPr id="161819" name="Arc 27"/>
          <p:cNvSpPr>
            <a:spLocks/>
          </p:cNvSpPr>
          <p:nvPr/>
        </p:nvSpPr>
        <p:spPr bwMode="auto">
          <a:xfrm rot="-10800000">
            <a:off x="5160963" y="2943225"/>
            <a:ext cx="487362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014"/>
              <a:gd name="T1" fmla="*/ 0 h 21600"/>
              <a:gd name="T2" fmla="*/ 20014 w 20014"/>
              <a:gd name="T3" fmla="*/ 13477 h 21600"/>
              <a:gd name="T4" fmla="*/ 0 w 200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14" h="21600" fill="none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</a:path>
              <a:path w="20014" h="21600" stroke="0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1798" name="Oval 6"/>
          <p:cNvSpPr>
            <a:spLocks noChangeAspect="1" noChangeArrowheads="1"/>
          </p:cNvSpPr>
          <p:nvPr/>
        </p:nvSpPr>
        <p:spPr bwMode="auto">
          <a:xfrm>
            <a:off x="3475038" y="3689350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3040063" y="3557588"/>
            <a:ext cx="55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A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61799" name="Oval 7"/>
          <p:cNvSpPr>
            <a:spLocks noChangeAspect="1" noChangeArrowheads="1"/>
          </p:cNvSpPr>
          <p:nvPr/>
        </p:nvSpPr>
        <p:spPr bwMode="auto">
          <a:xfrm>
            <a:off x="5575300" y="2878138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5776913" y="2590800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B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61820" name="Arc 28"/>
          <p:cNvSpPr>
            <a:spLocks/>
          </p:cNvSpPr>
          <p:nvPr/>
        </p:nvSpPr>
        <p:spPr bwMode="auto">
          <a:xfrm rot="-21600000">
            <a:off x="5649913" y="2420938"/>
            <a:ext cx="538162" cy="1054100"/>
          </a:xfrm>
          <a:custGeom>
            <a:avLst/>
            <a:gdLst>
              <a:gd name="G0" fmla="+- 524 0 0"/>
              <a:gd name="G1" fmla="+- 21600 0 0"/>
              <a:gd name="G2" fmla="+- 21600 0 0"/>
              <a:gd name="T0" fmla="*/ 524 w 22124"/>
              <a:gd name="T1" fmla="*/ 0 h 43200"/>
              <a:gd name="T2" fmla="*/ 0 w 22124"/>
              <a:gd name="T3" fmla="*/ 43194 h 43200"/>
              <a:gd name="T4" fmla="*/ 524 w 2212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4" h="43200" fill="none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</a:path>
              <a:path w="22124" h="43200" stroke="0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  <a:lnTo>
                  <a:pt x="524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5942013" y="3243263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243</a:t>
            </a:r>
            <a:r>
              <a:rPr lang="en-US" sz="2400">
                <a:solidFill>
                  <a:srgbClr val="FF0000"/>
                </a:solidFill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7169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1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2" grpId="0" animBg="1"/>
      <p:bldP spid="161805" grpId="0"/>
      <p:bldP spid="161816" grpId="0" animBg="1"/>
      <p:bldP spid="161817" grpId="0" animBg="1"/>
      <p:bldP spid="161818" grpId="0" autoUpdateAnimBg="0"/>
      <p:bldP spid="161819" grpId="0" animBg="1"/>
      <p:bldP spid="161820" grpId="0" animBg="1"/>
      <p:bldP spid="1618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T Madas</a:t>
            </a:r>
          </a:p>
        </p:txBody>
      </p:sp>
      <p:sp>
        <p:nvSpPr>
          <p:cNvPr id="163857" name="Freeform 17"/>
          <p:cNvSpPr>
            <a:spLocks/>
          </p:cNvSpPr>
          <p:nvPr/>
        </p:nvSpPr>
        <p:spPr bwMode="auto">
          <a:xfrm>
            <a:off x="5643563" y="2109788"/>
            <a:ext cx="2136775" cy="828675"/>
          </a:xfrm>
          <a:custGeom>
            <a:avLst/>
            <a:gdLst>
              <a:gd name="T0" fmla="*/ 0 w 1346"/>
              <a:gd name="T1" fmla="*/ 522 h 522"/>
              <a:gd name="T2" fmla="*/ 1346 w 1346"/>
              <a:gd name="T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46" h="522">
                <a:moveTo>
                  <a:pt x="0" y="522"/>
                </a:moveTo>
                <a:lnTo>
                  <a:pt x="13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842" name="Line 2"/>
          <p:cNvSpPr>
            <a:spLocks noChangeShapeType="1"/>
          </p:cNvSpPr>
          <p:nvPr/>
        </p:nvSpPr>
        <p:spPr bwMode="auto">
          <a:xfrm>
            <a:off x="5641975" y="2965450"/>
            <a:ext cx="0" cy="1425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87338" y="273050"/>
            <a:ext cx="856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800" b="0"/>
              <a:t>A </a:t>
            </a:r>
            <a:r>
              <a:rPr lang="en-GB" sz="2800" b="0">
                <a:solidFill>
                  <a:srgbClr val="0000CC"/>
                </a:solidFill>
              </a:rPr>
              <a:t>bearing</a:t>
            </a:r>
            <a:r>
              <a:rPr lang="en-GB" sz="2800" b="0"/>
              <a:t> is a way of defining direction as an </a:t>
            </a:r>
            <a:r>
              <a:rPr lang="en-GB" sz="2800" b="0">
                <a:solidFill>
                  <a:srgbClr val="0000CC"/>
                </a:solidFill>
              </a:rPr>
              <a:t>angle</a:t>
            </a:r>
            <a:r>
              <a:rPr lang="en-GB" sz="2800" b="0"/>
              <a:t> measured from due North in a </a:t>
            </a:r>
            <a:r>
              <a:rPr lang="en-GB" sz="2800" b="0" u="sng"/>
              <a:t>clockwise direction</a:t>
            </a:r>
            <a:endParaRPr lang="en-US" sz="2800" b="0" u="sng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95263" y="5253038"/>
            <a:ext cx="85867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400"/>
              <a:t>In other words if you are at </a:t>
            </a:r>
            <a:r>
              <a:rPr lang="en-GB" sz="2400" i="1"/>
              <a:t>B</a:t>
            </a:r>
            <a:r>
              <a:rPr lang="en-GB" sz="2400"/>
              <a:t> and facing North, by how many degrees must you turn in a clockwise direction until you are facing </a:t>
            </a:r>
            <a:r>
              <a:rPr lang="en-GB" sz="2400" i="1"/>
              <a:t>A </a:t>
            </a:r>
            <a:r>
              <a:rPr lang="en-GB" sz="2400"/>
              <a:t>?</a:t>
            </a:r>
            <a:endParaRPr lang="en-US" sz="2400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04850" y="4443413"/>
            <a:ext cx="762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0"/>
              <a:t>What is the bearing of </a:t>
            </a:r>
            <a:r>
              <a:rPr lang="en-GB" sz="3600" b="0" i="1"/>
              <a:t>A</a:t>
            </a:r>
            <a:r>
              <a:rPr lang="en-GB" sz="3600">
                <a:solidFill>
                  <a:srgbClr val="FF0000"/>
                </a:solidFill>
              </a:rPr>
              <a:t>  from </a:t>
            </a:r>
            <a:r>
              <a:rPr lang="en-GB" sz="3600" i="1">
                <a:solidFill>
                  <a:srgbClr val="FF0000"/>
                </a:solidFill>
              </a:rPr>
              <a:t>B </a:t>
            </a:r>
            <a:r>
              <a:rPr lang="en-GB" sz="3600"/>
              <a:t>?</a:t>
            </a:r>
            <a:endParaRPr lang="en-US" sz="3600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42875" y="95250"/>
            <a:ext cx="8882063" cy="656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47" name="Freeform 7"/>
          <p:cNvSpPr>
            <a:spLocks/>
          </p:cNvSpPr>
          <p:nvPr/>
        </p:nvSpPr>
        <p:spPr bwMode="auto">
          <a:xfrm>
            <a:off x="2524125" y="2957513"/>
            <a:ext cx="3108325" cy="1214437"/>
          </a:xfrm>
          <a:custGeom>
            <a:avLst/>
            <a:gdLst>
              <a:gd name="T0" fmla="*/ 0 w 1958"/>
              <a:gd name="T1" fmla="*/ 765 h 765"/>
              <a:gd name="T2" fmla="*/ 1958 w 1958"/>
              <a:gd name="T3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8" h="765">
                <a:moveTo>
                  <a:pt x="0" y="765"/>
                </a:moveTo>
                <a:lnTo>
                  <a:pt x="19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848" name="Line 8"/>
          <p:cNvSpPr>
            <a:spLocks noChangeShapeType="1"/>
          </p:cNvSpPr>
          <p:nvPr/>
        </p:nvSpPr>
        <p:spPr bwMode="auto">
          <a:xfrm flipV="1">
            <a:off x="5649913" y="1790700"/>
            <a:ext cx="0" cy="1141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5443538" y="1368425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N</a:t>
            </a:r>
            <a:endParaRPr lang="en-US" sz="2800"/>
          </a:p>
        </p:txBody>
      </p:sp>
      <p:sp>
        <p:nvSpPr>
          <p:cNvPr id="163850" name="Arc 10"/>
          <p:cNvSpPr>
            <a:spLocks/>
          </p:cNvSpPr>
          <p:nvPr/>
        </p:nvSpPr>
        <p:spPr bwMode="auto">
          <a:xfrm rot="-10800000">
            <a:off x="5160963" y="2943225"/>
            <a:ext cx="487362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014"/>
              <a:gd name="T1" fmla="*/ 0 h 21600"/>
              <a:gd name="T2" fmla="*/ 20014 w 20014"/>
              <a:gd name="T3" fmla="*/ 13477 h 21600"/>
              <a:gd name="T4" fmla="*/ 0 w 200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14" h="21600" fill="none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</a:path>
              <a:path w="20014" h="21600" stroke="0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53" name="Oval 13"/>
          <p:cNvSpPr>
            <a:spLocks noChangeAspect="1" noChangeArrowheads="1"/>
          </p:cNvSpPr>
          <p:nvPr/>
        </p:nvSpPr>
        <p:spPr bwMode="auto">
          <a:xfrm>
            <a:off x="5575300" y="2878138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76913" y="2590800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B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63855" name="Arc 15"/>
          <p:cNvSpPr>
            <a:spLocks/>
          </p:cNvSpPr>
          <p:nvPr/>
        </p:nvSpPr>
        <p:spPr bwMode="auto">
          <a:xfrm rot="-21600000">
            <a:off x="5649913" y="2420938"/>
            <a:ext cx="538162" cy="1054100"/>
          </a:xfrm>
          <a:custGeom>
            <a:avLst/>
            <a:gdLst>
              <a:gd name="G0" fmla="+- 524 0 0"/>
              <a:gd name="G1" fmla="+- 21600 0 0"/>
              <a:gd name="G2" fmla="+- 21600 0 0"/>
              <a:gd name="T0" fmla="*/ 524 w 22124"/>
              <a:gd name="T1" fmla="*/ 0 h 43200"/>
              <a:gd name="T2" fmla="*/ 0 w 22124"/>
              <a:gd name="T3" fmla="*/ 43194 h 43200"/>
              <a:gd name="T4" fmla="*/ 524 w 2212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4" h="43200" fill="none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</a:path>
              <a:path w="22124" h="43200" stroke="0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  <a:lnTo>
                  <a:pt x="524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5942013" y="3243263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243</a:t>
            </a:r>
            <a:r>
              <a:rPr lang="en-US" sz="240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 flipV="1">
            <a:off x="3543300" y="2060575"/>
            <a:ext cx="0" cy="164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295650" y="1581150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N</a:t>
            </a:r>
            <a:endParaRPr lang="en-US" sz="2800"/>
          </a:p>
        </p:txBody>
      </p:sp>
      <p:sp>
        <p:nvSpPr>
          <p:cNvPr id="163860" name="Arc 20"/>
          <p:cNvSpPr>
            <a:spLocks/>
          </p:cNvSpPr>
          <p:nvPr/>
        </p:nvSpPr>
        <p:spPr bwMode="auto">
          <a:xfrm>
            <a:off x="3554413" y="3236913"/>
            <a:ext cx="487362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014"/>
              <a:gd name="T1" fmla="*/ 0 h 21600"/>
              <a:gd name="T2" fmla="*/ 20014 w 20014"/>
              <a:gd name="T3" fmla="*/ 13477 h 21600"/>
              <a:gd name="T4" fmla="*/ 0 w 200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14" h="21600" fill="none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</a:path>
              <a:path w="20014" h="21600" stroke="0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3671888" y="2832100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063</a:t>
            </a:r>
            <a:r>
              <a:rPr lang="en-US" sz="240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163851" name="Oval 11"/>
          <p:cNvSpPr>
            <a:spLocks noChangeAspect="1" noChangeArrowheads="1"/>
          </p:cNvSpPr>
          <p:nvPr/>
        </p:nvSpPr>
        <p:spPr bwMode="auto">
          <a:xfrm>
            <a:off x="3475038" y="3689350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040063" y="3557588"/>
            <a:ext cx="55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A</a:t>
            </a:r>
            <a:endParaRPr lang="en-US" sz="2800" i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reeform 2"/>
          <p:cNvSpPr>
            <a:spLocks/>
          </p:cNvSpPr>
          <p:nvPr/>
        </p:nvSpPr>
        <p:spPr bwMode="auto">
          <a:xfrm>
            <a:off x="5643563" y="2109788"/>
            <a:ext cx="2136775" cy="828675"/>
          </a:xfrm>
          <a:custGeom>
            <a:avLst/>
            <a:gdLst>
              <a:gd name="T0" fmla="*/ 0 w 1346"/>
              <a:gd name="T1" fmla="*/ 522 h 522"/>
              <a:gd name="T2" fmla="*/ 1346 w 1346"/>
              <a:gd name="T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46" h="522">
                <a:moveTo>
                  <a:pt x="0" y="522"/>
                </a:moveTo>
                <a:lnTo>
                  <a:pt x="13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5891" name="Line 3"/>
          <p:cNvSpPr>
            <a:spLocks noChangeShapeType="1"/>
          </p:cNvSpPr>
          <p:nvPr/>
        </p:nvSpPr>
        <p:spPr bwMode="auto">
          <a:xfrm>
            <a:off x="5641975" y="2965450"/>
            <a:ext cx="0" cy="14255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87338" y="273050"/>
            <a:ext cx="856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800" b="0"/>
              <a:t>A </a:t>
            </a:r>
            <a:r>
              <a:rPr lang="en-GB" sz="2800" b="0">
                <a:solidFill>
                  <a:srgbClr val="0000CC"/>
                </a:solidFill>
              </a:rPr>
              <a:t>bearing</a:t>
            </a:r>
            <a:r>
              <a:rPr lang="en-GB" sz="2800" b="0"/>
              <a:t> is a way of defining direction as an </a:t>
            </a:r>
            <a:r>
              <a:rPr lang="en-GB" sz="2800" b="0">
                <a:solidFill>
                  <a:srgbClr val="0000CC"/>
                </a:solidFill>
              </a:rPr>
              <a:t>angle</a:t>
            </a:r>
            <a:r>
              <a:rPr lang="en-GB" sz="2800" b="0"/>
              <a:t> measured from due North in a </a:t>
            </a:r>
            <a:r>
              <a:rPr lang="en-GB" sz="2800" b="0" u="sng"/>
              <a:t>clockwise direction</a:t>
            </a:r>
            <a:endParaRPr lang="en-US" sz="2800" b="0" u="sng"/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142875" y="95250"/>
            <a:ext cx="8882063" cy="656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896" name="Freeform 8"/>
          <p:cNvSpPr>
            <a:spLocks/>
          </p:cNvSpPr>
          <p:nvPr/>
        </p:nvSpPr>
        <p:spPr bwMode="auto">
          <a:xfrm>
            <a:off x="2524125" y="2957513"/>
            <a:ext cx="3108325" cy="1214437"/>
          </a:xfrm>
          <a:custGeom>
            <a:avLst/>
            <a:gdLst>
              <a:gd name="T0" fmla="*/ 0 w 1958"/>
              <a:gd name="T1" fmla="*/ 765 h 765"/>
              <a:gd name="T2" fmla="*/ 1958 w 1958"/>
              <a:gd name="T3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8" h="765">
                <a:moveTo>
                  <a:pt x="0" y="765"/>
                </a:moveTo>
                <a:lnTo>
                  <a:pt x="19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V="1">
            <a:off x="5649913" y="1790700"/>
            <a:ext cx="0" cy="1141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5443538" y="1368425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N</a:t>
            </a:r>
            <a:endParaRPr lang="en-US" sz="2800"/>
          </a:p>
        </p:txBody>
      </p:sp>
      <p:sp>
        <p:nvSpPr>
          <p:cNvPr id="165899" name="Arc 11"/>
          <p:cNvSpPr>
            <a:spLocks/>
          </p:cNvSpPr>
          <p:nvPr/>
        </p:nvSpPr>
        <p:spPr bwMode="auto">
          <a:xfrm rot="-10800000">
            <a:off x="5160963" y="2943225"/>
            <a:ext cx="487362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014"/>
              <a:gd name="T1" fmla="*/ 0 h 21600"/>
              <a:gd name="T2" fmla="*/ 20014 w 20014"/>
              <a:gd name="T3" fmla="*/ 13477 h 21600"/>
              <a:gd name="T4" fmla="*/ 0 w 200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14" h="21600" fill="none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</a:path>
              <a:path w="20014" h="21600" stroke="0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900" name="Oval 12"/>
          <p:cNvSpPr>
            <a:spLocks noChangeAspect="1" noChangeArrowheads="1"/>
          </p:cNvSpPr>
          <p:nvPr/>
        </p:nvSpPr>
        <p:spPr bwMode="auto">
          <a:xfrm>
            <a:off x="5575300" y="2878138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901" name="Text Box 13"/>
          <p:cNvSpPr txBox="1">
            <a:spLocks noChangeArrowheads="1"/>
          </p:cNvSpPr>
          <p:nvPr/>
        </p:nvSpPr>
        <p:spPr bwMode="auto">
          <a:xfrm>
            <a:off x="5776913" y="2590800"/>
            <a:ext cx="557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B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65902" name="Arc 14"/>
          <p:cNvSpPr>
            <a:spLocks/>
          </p:cNvSpPr>
          <p:nvPr/>
        </p:nvSpPr>
        <p:spPr bwMode="auto">
          <a:xfrm rot="-21600000">
            <a:off x="5649913" y="2420938"/>
            <a:ext cx="538162" cy="1054100"/>
          </a:xfrm>
          <a:custGeom>
            <a:avLst/>
            <a:gdLst>
              <a:gd name="G0" fmla="+- 524 0 0"/>
              <a:gd name="G1" fmla="+- 21600 0 0"/>
              <a:gd name="G2" fmla="+- 21600 0 0"/>
              <a:gd name="T0" fmla="*/ 524 w 22124"/>
              <a:gd name="T1" fmla="*/ 0 h 43200"/>
              <a:gd name="T2" fmla="*/ 0 w 22124"/>
              <a:gd name="T3" fmla="*/ 43194 h 43200"/>
              <a:gd name="T4" fmla="*/ 524 w 2212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24" h="43200" fill="none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</a:path>
              <a:path w="22124" h="43200" stroke="0" extrusionOk="0">
                <a:moveTo>
                  <a:pt x="523" y="0"/>
                </a:moveTo>
                <a:cubicBezTo>
                  <a:pt x="12453" y="0"/>
                  <a:pt x="22124" y="9670"/>
                  <a:pt x="22124" y="21600"/>
                </a:cubicBezTo>
                <a:cubicBezTo>
                  <a:pt x="22124" y="33529"/>
                  <a:pt x="12453" y="43200"/>
                  <a:pt x="524" y="43200"/>
                </a:cubicBezTo>
                <a:cubicBezTo>
                  <a:pt x="349" y="43200"/>
                  <a:pt x="174" y="43197"/>
                  <a:pt x="0" y="43193"/>
                </a:cubicBezTo>
                <a:lnTo>
                  <a:pt x="524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5942013" y="3243263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243</a:t>
            </a:r>
            <a:r>
              <a:rPr lang="en-US" sz="240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 flipV="1">
            <a:off x="3543300" y="2060575"/>
            <a:ext cx="0" cy="1643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295650" y="1581150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/>
              <a:t>N</a:t>
            </a:r>
            <a:endParaRPr lang="en-US" sz="2800"/>
          </a:p>
        </p:txBody>
      </p:sp>
      <p:sp>
        <p:nvSpPr>
          <p:cNvPr id="165906" name="Arc 18"/>
          <p:cNvSpPr>
            <a:spLocks/>
          </p:cNvSpPr>
          <p:nvPr/>
        </p:nvSpPr>
        <p:spPr bwMode="auto">
          <a:xfrm>
            <a:off x="3554413" y="3236913"/>
            <a:ext cx="487362" cy="527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014"/>
              <a:gd name="T1" fmla="*/ 0 h 21600"/>
              <a:gd name="T2" fmla="*/ 20014 w 20014"/>
              <a:gd name="T3" fmla="*/ 13477 h 21600"/>
              <a:gd name="T4" fmla="*/ 0 w 2001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14" h="21600" fill="none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</a:path>
              <a:path w="20014" h="21600" stroke="0" extrusionOk="0">
                <a:moveTo>
                  <a:pt x="-1" y="0"/>
                </a:moveTo>
                <a:cubicBezTo>
                  <a:pt x="8792" y="0"/>
                  <a:pt x="16707" y="5329"/>
                  <a:pt x="20014" y="13476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671888" y="2832100"/>
            <a:ext cx="92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063</a:t>
            </a:r>
            <a:r>
              <a:rPr lang="en-US" sz="2400">
                <a:solidFill>
                  <a:srgbClr val="FF0000"/>
                </a:solidFill>
              </a:rPr>
              <a:t>°</a:t>
            </a:r>
          </a:p>
        </p:txBody>
      </p:sp>
      <p:sp>
        <p:nvSpPr>
          <p:cNvPr id="165908" name="Oval 20"/>
          <p:cNvSpPr>
            <a:spLocks noChangeAspect="1" noChangeArrowheads="1"/>
          </p:cNvSpPr>
          <p:nvPr/>
        </p:nvSpPr>
        <p:spPr bwMode="auto">
          <a:xfrm>
            <a:off x="3475038" y="3689350"/>
            <a:ext cx="136525" cy="136525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3040063" y="3557588"/>
            <a:ext cx="55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i="1">
                <a:solidFill>
                  <a:srgbClr val="0000CC"/>
                </a:solidFill>
              </a:rPr>
              <a:t>A</a:t>
            </a:r>
            <a:endParaRPr lang="en-US" sz="2800" i="1">
              <a:solidFill>
                <a:srgbClr val="0000CC"/>
              </a:solidFill>
            </a:endParaRP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466975" y="4840288"/>
            <a:ext cx="6308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200" b="0"/>
              <a:t>The bearing of </a:t>
            </a:r>
            <a:r>
              <a:rPr lang="en-GB" sz="3200" i="1"/>
              <a:t>B</a:t>
            </a:r>
            <a:r>
              <a:rPr lang="en-GB" sz="3200"/>
              <a:t>  from </a:t>
            </a:r>
            <a:r>
              <a:rPr lang="en-GB" sz="3200" i="1"/>
              <a:t>A</a:t>
            </a:r>
            <a:r>
              <a:rPr lang="en-GB" sz="3200" b="0"/>
              <a:t>  is 063</a:t>
            </a:r>
            <a:r>
              <a:rPr lang="en-US" sz="3200" b="0">
                <a:cs typeface="Arial" charset="0"/>
              </a:rPr>
              <a:t>°</a:t>
            </a:r>
            <a:endParaRPr lang="en-US" sz="1800" b="0">
              <a:cs typeface="Arial" charset="0"/>
            </a:endParaRP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2460625" y="5407025"/>
            <a:ext cx="630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3200" b="0">
                <a:cs typeface="Arial" charset="0"/>
              </a:rPr>
              <a:t>The bearing of </a:t>
            </a:r>
            <a:r>
              <a:rPr lang="en-GB" sz="3200" i="1">
                <a:cs typeface="Arial" charset="0"/>
              </a:rPr>
              <a:t>A</a:t>
            </a:r>
            <a:r>
              <a:rPr lang="en-GB" sz="3200">
                <a:cs typeface="Arial" charset="0"/>
              </a:rPr>
              <a:t>  from </a:t>
            </a:r>
            <a:r>
              <a:rPr lang="en-GB" sz="3200" i="1">
                <a:cs typeface="Arial" charset="0"/>
              </a:rPr>
              <a:t>B</a:t>
            </a:r>
            <a:r>
              <a:rPr lang="en-GB" sz="3200" b="0">
                <a:cs typeface="Arial" charset="0"/>
              </a:rPr>
              <a:t>  is 243</a:t>
            </a:r>
            <a:r>
              <a:rPr lang="en-US" sz="3200" b="0">
                <a:cs typeface="Arial" charset="0"/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39189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1038225"/>
            <a:ext cx="838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An </a:t>
            </a:r>
            <a:r>
              <a:rPr lang="en-US" sz="2400" b="1" u="sng" dirty="0">
                <a:solidFill>
                  <a:srgbClr val="000000"/>
                </a:solidFill>
                <a:latin typeface="Verdana" pitchFamily="34" charset="0"/>
                <a:ea typeface="+mn-ea"/>
              </a:rPr>
              <a:t>angle of elevation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+mn-e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is the angle formed by a horizontal line and a line of sight to a point </a:t>
            </a:r>
            <a:r>
              <a:rPr lang="en-US" sz="2400" i="1" dirty="0">
                <a:solidFill>
                  <a:srgbClr val="000000"/>
                </a:solidFill>
                <a:latin typeface="Verdana" pitchFamily="34" charset="0"/>
                <a:ea typeface="+mn-ea"/>
              </a:rPr>
              <a:t>above 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the line. In the diagram, 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1 is the angle of elevation from the tower </a:t>
            </a:r>
            <a:r>
              <a:rPr lang="en-US" sz="2400" i="1" dirty="0">
                <a:solidFill>
                  <a:srgbClr val="000000"/>
                </a:solidFill>
                <a:latin typeface="Verdana" pitchFamily="34" charset="0"/>
                <a:ea typeface="+mn-ea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to the plane </a:t>
            </a:r>
            <a:r>
              <a:rPr lang="en-US" sz="2400" i="1" dirty="0">
                <a:solidFill>
                  <a:srgbClr val="000000"/>
                </a:solidFill>
                <a:latin typeface="Verdana" pitchFamily="34" charset="0"/>
                <a:ea typeface="+mn-ea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  <a:ea typeface="+mn-ea"/>
              </a:rPr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2743200"/>
            <a:ext cx="8305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An </a:t>
            </a:r>
            <a:r>
              <a:rPr lang="en-US" sz="2400" b="1" u="sng">
                <a:solidFill>
                  <a:srgbClr val="000000"/>
                </a:solidFill>
                <a:latin typeface="Verdana" pitchFamily="34" charset="0"/>
                <a:ea typeface="+mn-ea"/>
              </a:rPr>
              <a:t>angle of depression</a:t>
            </a:r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is the angle formed by a horizontal line and a line of sight to a point </a:t>
            </a:r>
            <a:r>
              <a:rPr lang="en-US" sz="2400" i="1">
                <a:solidFill>
                  <a:srgbClr val="000000"/>
                </a:solidFill>
                <a:latin typeface="Verdana" pitchFamily="34" charset="0"/>
                <a:ea typeface="+mn-ea"/>
              </a:rPr>
              <a:t>below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the line. 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2 is the angle of depression from the plane to the tower.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3400"/>
            <a:ext cx="464820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" y="1524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u="sng" dirty="0" smtClean="0">
                <a:solidFill>
                  <a:srgbClr val="CC0099"/>
                </a:solidFill>
                <a:latin typeface="Baskerville Old Face" pitchFamily="18" charset="0"/>
              </a:rPr>
              <a:t>Angles of Elevation and Depression</a:t>
            </a:r>
            <a:endParaRPr lang="en-AU" sz="4400" b="1" u="sng" dirty="0">
              <a:solidFill>
                <a:srgbClr val="CC0099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08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52400"/>
            <a:ext cx="232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u="sng" dirty="0" smtClean="0">
                <a:solidFill>
                  <a:srgbClr val="CC0099"/>
                </a:solidFill>
                <a:latin typeface="Baskerville Old Face" pitchFamily="18" charset="0"/>
              </a:rPr>
              <a:t>Bearings </a:t>
            </a:r>
            <a:endParaRPr lang="en-AU" sz="4400" b="1" u="sng" dirty="0">
              <a:solidFill>
                <a:srgbClr val="CC0099"/>
              </a:solidFill>
              <a:latin typeface="Baskerville Old Face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8600" y="1235892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The </a:t>
            </a:r>
            <a:r>
              <a:rPr lang="en-US" sz="2400" b="1" u="sng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conventional</a:t>
            </a:r>
            <a:r>
              <a:rPr lang="en-US" sz="2400" dirty="0" smtClean="0">
                <a:solidFill>
                  <a:srgbClr val="000000"/>
                </a:solidFill>
                <a:latin typeface="Verdana" pitchFamily="34" charset="0"/>
                <a:ea typeface="+mn-ea"/>
              </a:rPr>
              <a:t> bearing, also known as direction, of a point is stated as the number of degrees east or west of the north-south line. Always measured from north or south in an east or west direction.</a:t>
            </a:r>
            <a:endParaRPr lang="en-US" sz="2400" dirty="0">
              <a:solidFill>
                <a:srgbClr val="000000"/>
              </a:solidFill>
              <a:latin typeface="Verdana" pitchFamily="34" charset="0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6" t="55555" r="55180" b="33025"/>
          <a:stretch/>
        </p:blipFill>
        <p:spPr bwMode="auto">
          <a:xfrm>
            <a:off x="468284" y="2996866"/>
            <a:ext cx="2187632" cy="149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472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 55˚ E</a:t>
            </a:r>
            <a:endParaRPr lang="en-AU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5" t="45397" r="45337" b="42269"/>
          <a:stretch/>
        </p:blipFill>
        <p:spPr bwMode="auto">
          <a:xfrm>
            <a:off x="3224493" y="2917376"/>
            <a:ext cx="1971113" cy="151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9" t="45397" r="35962" b="41952"/>
          <a:stretch/>
        </p:blipFill>
        <p:spPr bwMode="auto">
          <a:xfrm>
            <a:off x="6019800" y="2928262"/>
            <a:ext cx="1888978" cy="150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95700" y="472545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</a:t>
            </a:r>
            <a:r>
              <a:rPr lang="en-AU" dirty="0" smtClean="0"/>
              <a:t> 70˚ E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473556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</a:t>
            </a:r>
            <a:r>
              <a:rPr lang="en-AU" dirty="0" smtClean="0"/>
              <a:t> 50˚ </a:t>
            </a:r>
            <a:r>
              <a:rPr lang="en-AU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706512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result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0"/>
          <a:stretch/>
        </p:blipFill>
        <p:spPr bwMode="auto">
          <a:xfrm>
            <a:off x="228600" y="1066800"/>
            <a:ext cx="871390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3" t="61111" r="34643" b="17936"/>
          <a:stretch/>
        </p:blipFill>
        <p:spPr bwMode="auto">
          <a:xfrm>
            <a:off x="990600" y="1295400"/>
            <a:ext cx="781050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1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Definitions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u="sng" smtClean="0">
                <a:solidFill>
                  <a:srgbClr val="FFC000"/>
                </a:solidFill>
                <a:ea typeface="ＭＳ Ｐゴシック" pitchFamily="34" charset="-128"/>
              </a:rPr>
              <a:t>Angle of Elevation </a:t>
            </a:r>
            <a:r>
              <a:rPr lang="en-US" smtClean="0">
                <a:ea typeface="ＭＳ Ｐゴシック" pitchFamily="34" charset="-128"/>
              </a:rPr>
              <a:t>- is the angle between the horizontal and the line of sight to an object above the horizontal.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b="1" u="sng" smtClean="0">
                <a:solidFill>
                  <a:srgbClr val="FF0000"/>
                </a:solidFill>
                <a:ea typeface="ＭＳ Ｐゴシック" pitchFamily="34" charset="-128"/>
              </a:rPr>
              <a:t>Angle of Depression </a:t>
            </a:r>
            <a:r>
              <a:rPr lang="en-US" smtClean="0">
                <a:ea typeface="ＭＳ Ｐゴシック" pitchFamily="34" charset="-128"/>
              </a:rPr>
              <a:t>- is the angle between the horizontal and the line of sight to an object beneath the horizontal.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0" name="Picture 16" descr="MCBD19883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0"/>
            <a:ext cx="1579563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Vocabulary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3657600" cy="4114800"/>
          </a:xfrm>
        </p:spPr>
        <p:txBody>
          <a:bodyPr/>
          <a:lstStyle/>
          <a:p>
            <a:pPr eaLnBrk="1" hangingPunct="1"/>
            <a:r>
              <a:rPr lang="en-US" sz="2600" smtClean="0">
                <a:ea typeface="ＭＳ Ｐゴシック" pitchFamily="34" charset="-128"/>
              </a:rPr>
              <a:t>Angle of Depression and Angle of Elevation are Equal</a:t>
            </a:r>
          </a:p>
        </p:txBody>
      </p:sp>
      <p:pic>
        <p:nvPicPr>
          <p:cNvPr id="6151" name="Picture 7" descr="MCj038867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00200"/>
            <a:ext cx="1828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048000" y="5562600"/>
            <a:ext cx="42672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0" y="2514600"/>
            <a:ext cx="4191000" cy="304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038600" y="2514600"/>
            <a:ext cx="3200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886200" y="26670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Comic Sans MS" pitchFamily="66" charset="0"/>
              </a:rPr>
              <a:t>Angle of Depression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038600" y="50292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Comic Sans MS" pitchFamily="66" charset="0"/>
              </a:rPr>
              <a:t>Angle of Elevation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962400" y="20574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C4B14"/>
                </a:solidFill>
                <a:latin typeface="Comic Sans MS" pitchFamily="66" charset="0"/>
              </a:rPr>
              <a:t>Horizontal Line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733800" y="5638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C4B14"/>
                </a:solidFill>
                <a:latin typeface="Comic Sans MS" pitchFamily="66" charset="0"/>
              </a:rPr>
              <a:t>Horizontal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 build="p"/>
      <p:bldP spid="6155" grpId="0" animBg="1"/>
      <p:bldP spid="6156" grpId="0" animBg="1"/>
      <p:bldP spid="6157" grpId="0" animBg="1"/>
      <p:bldP spid="6158" grpId="0"/>
      <p:bldP spid="6159" grpId="0"/>
      <p:bldP spid="6161" grpId="0"/>
      <p:bldP spid="61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Identifying Angles of Elevation and Depression</a:t>
            </a:r>
          </a:p>
        </p:txBody>
      </p:sp>
      <p:pic>
        <p:nvPicPr>
          <p:cNvPr id="28674" name="Picture 6" descr="MMj0336929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0"/>
            <a:ext cx="20383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7" descr="MCj0398535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951252"/>
            <a:ext cx="18383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8"/>
          <p:cNvSpPr>
            <a:spLocks noChangeShapeType="1"/>
          </p:cNvSpPr>
          <p:nvPr/>
        </p:nvSpPr>
        <p:spPr bwMode="auto">
          <a:xfrm flipV="1">
            <a:off x="2133600" y="4191000"/>
            <a:ext cx="5943600" cy="1447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77" name="Line 9"/>
          <p:cNvSpPr>
            <a:spLocks noChangeShapeType="1"/>
          </p:cNvSpPr>
          <p:nvPr/>
        </p:nvSpPr>
        <p:spPr bwMode="auto">
          <a:xfrm flipV="1">
            <a:off x="2133600" y="5791200"/>
            <a:ext cx="5715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8678" name="Line 10"/>
          <p:cNvSpPr>
            <a:spLocks noChangeShapeType="1"/>
          </p:cNvSpPr>
          <p:nvPr/>
        </p:nvSpPr>
        <p:spPr bwMode="auto">
          <a:xfrm flipV="1">
            <a:off x="2133600" y="4114800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6096000" y="4114800"/>
          <a:ext cx="212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5" imgW="88707" imgH="164742" progId="Equation.3">
                  <p:embed/>
                </p:oleObj>
              </mc:Choice>
              <mc:Fallback>
                <p:oleObj name="Equation" r:id="rId5" imgW="88707" imgH="1647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14800"/>
                        <a:ext cx="2127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352800" y="5334000"/>
          <a:ext cx="3032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7" imgW="126780" imgH="164814" progId="Equation.3">
                  <p:embed/>
                </p:oleObj>
              </mc:Choice>
              <mc:Fallback>
                <p:oleObj name="Equation" r:id="rId7" imgW="126780" imgH="16481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0"/>
                        <a:ext cx="3032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81000" y="1676400"/>
          <a:ext cx="82438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9" imgW="2616200" imgH="660400" progId="Equation.3">
                  <p:embed/>
                </p:oleObj>
              </mc:Choice>
              <mc:Fallback>
                <p:oleObj name="Equation" r:id="rId9" imgW="2616200" imgH="660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2438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itchFamily="34" charset="0"/>
                <a:ea typeface="+mn-ea"/>
              </a:rPr>
              <a:t>Example 1: Classifying Angles of Elevation and Depression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04800" y="198120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978400" algn="l"/>
              </a:tabLst>
            </a:pPr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Classify each angle as an angle of elevation or an angle of depression.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09750"/>
            <a:ext cx="379095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4800" y="32766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1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4800" y="4267200"/>
            <a:ext cx="7634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1 is formed by a horizontal line and a line of sight to a point below the line. It is an angle of depression. </a:t>
            </a:r>
          </a:p>
        </p:txBody>
      </p:sp>
    </p:spTree>
    <p:extLst>
      <p:ext uri="{BB962C8B-B14F-4D97-AF65-F5344CB8AC3E}">
        <p14:creationId xmlns:p14="http://schemas.microsoft.com/office/powerpoint/2010/main" val="1341309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itchFamily="34" charset="0"/>
                <a:ea typeface="+mn-ea"/>
              </a:rPr>
              <a:t>Example 2: Classifying Angles of Elevation and Depression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4800" y="1981200"/>
            <a:ext cx="5105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978400" algn="l"/>
              </a:tabLst>
            </a:pPr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Classify each angle as an angle of elevation or an angle of depression.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09750"/>
            <a:ext cx="379095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32766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4 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81000" y="4191000"/>
            <a:ext cx="8315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4 is formed by a horizontal line and a line of sight to a point above the line. It is an angle of elevation.</a:t>
            </a:r>
          </a:p>
        </p:txBody>
      </p:sp>
    </p:spTree>
    <p:extLst>
      <p:ext uri="{BB962C8B-B14F-4D97-AF65-F5344CB8AC3E}">
        <p14:creationId xmlns:p14="http://schemas.microsoft.com/office/powerpoint/2010/main" val="62322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Arial Black" pitchFamily="34" charset="0"/>
                <a:ea typeface="+mn-ea"/>
              </a:rPr>
              <a:t>Check It Out!</a:t>
            </a:r>
            <a:r>
              <a:rPr lang="en-US" altLang="en-US" sz="2400">
                <a:solidFill>
                  <a:srgbClr val="006699"/>
                </a:solidFill>
                <a:latin typeface="Arial Black" pitchFamily="34" charset="0"/>
                <a:ea typeface="+mn-ea"/>
              </a:rPr>
              <a:t> Example 3 </a:t>
            </a:r>
            <a:endParaRPr lang="en-US" altLang="en-US" sz="2600">
              <a:solidFill>
                <a:srgbClr val="333399"/>
              </a:solidFill>
              <a:latin typeface="Arial MT Bl" charset="0"/>
              <a:ea typeface="+mn-ea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" y="1524000"/>
            <a:ext cx="5791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</a:rPr>
              <a:t>Use the diagram above to classify each angle as an angle of elevation or angle of depression.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627188"/>
            <a:ext cx="3067050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32004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3a. 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5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1000" y="5029200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3b. 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6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5562600"/>
            <a:ext cx="8315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6 is formed by a horizontal line and a line of sight to a point above the line. It is an angle of elevation.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81000" y="3810000"/>
            <a:ext cx="7634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  <a:sym typeface="Symbol" pitchFamily="18" charset="2"/>
              </a:rPr>
              <a:t></a:t>
            </a:r>
            <a:r>
              <a:rPr lang="en-US" sz="2400">
                <a:solidFill>
                  <a:srgbClr val="000000"/>
                </a:solidFill>
                <a:latin typeface="Verdana" pitchFamily="34" charset="0"/>
                <a:ea typeface="+mn-ea"/>
              </a:rPr>
              <a:t>5 is formed by a horizontal line and a line of sight to a point below the line. It is an angle of depression. </a:t>
            </a:r>
          </a:p>
        </p:txBody>
      </p:sp>
    </p:spTree>
    <p:extLst>
      <p:ext uri="{BB962C8B-B14F-4D97-AF65-F5344CB8AC3E}">
        <p14:creationId xmlns:p14="http://schemas.microsoft.com/office/powerpoint/2010/main" val="1026105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1" descr="MCj040632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1565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 Line of Sight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34" charset="-128"/>
              </a:rPr>
              <a:t>You sight a rock climber on a cliff at a 32</a:t>
            </a:r>
            <a:r>
              <a:rPr lang="en-US" baseline="30000" dirty="0" smtClean="0">
                <a:ea typeface="ＭＳ Ｐゴシック" pitchFamily="34" charset="-128"/>
              </a:rPr>
              <a:t>o</a:t>
            </a:r>
            <a:r>
              <a:rPr lang="en-US" dirty="0" smtClean="0">
                <a:ea typeface="ＭＳ Ｐゴシック" pitchFamily="34" charset="-128"/>
              </a:rPr>
              <a:t> angle of elevation.  The horizontal ground distance to the cliff is 305 m.  Find the line of sight distance to the rock climber.</a:t>
            </a:r>
          </a:p>
        </p:txBody>
      </p:sp>
      <p:pic>
        <p:nvPicPr>
          <p:cNvPr id="29700" name="Picture 6" descr="MPj038754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410200"/>
            <a:ext cx="76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Line 8"/>
          <p:cNvSpPr>
            <a:spLocks noChangeShapeType="1"/>
          </p:cNvSpPr>
          <p:nvPr/>
        </p:nvSpPr>
        <p:spPr bwMode="auto">
          <a:xfrm flipH="1">
            <a:off x="5486400" y="6324600"/>
            <a:ext cx="2743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5486400" y="3429000"/>
            <a:ext cx="2743200" cy="2895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>
            <a:off x="5486400" y="3429000"/>
            <a:ext cx="0" cy="2895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7315200" y="58674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5" imgW="253670" imgH="177569" progId="Equation.3">
                  <p:embed/>
                </p:oleObj>
              </mc:Choice>
              <mc:Fallback>
                <p:oleObj name="Equation" r:id="rId5" imgW="253670" imgH="1775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867400"/>
                        <a:ext cx="6096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324600" y="6400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305 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781800" y="441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783226"/>
              </p:ext>
            </p:extLst>
          </p:nvPr>
        </p:nvGraphicFramePr>
        <p:xfrm>
          <a:off x="1255713" y="3200400"/>
          <a:ext cx="25574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7" imgW="914400" imgH="393480" progId="Equation.3">
                  <p:embed/>
                </p:oleObj>
              </mc:Choice>
              <mc:Fallback>
                <p:oleObj name="Equation" r:id="rId7" imgW="9144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200400"/>
                        <a:ext cx="25574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48889"/>
              </p:ext>
            </p:extLst>
          </p:nvPr>
        </p:nvGraphicFramePr>
        <p:xfrm>
          <a:off x="1454150" y="4419600"/>
          <a:ext cx="2165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9" imgW="774360" imgH="393480" progId="Equation.3">
                  <p:embed/>
                </p:oleObj>
              </mc:Choice>
              <mc:Fallback>
                <p:oleObj name="Equation" r:id="rId9" imgW="7743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419600"/>
                        <a:ext cx="21653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29434"/>
              </p:ext>
            </p:extLst>
          </p:nvPr>
        </p:nvGraphicFramePr>
        <p:xfrm>
          <a:off x="1577975" y="6096000"/>
          <a:ext cx="1846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1" imgW="660240" imgH="177480" progId="Equation.3">
                  <p:embed/>
                </p:oleObj>
              </mc:Choice>
              <mc:Fallback>
                <p:oleObj name="Equation" r:id="rId11" imgW="66024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6096000"/>
                        <a:ext cx="18462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524000" y="6019800"/>
            <a:ext cx="198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  <p:bldP spid="15375" grpId="0"/>
      <p:bldP spid="153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194</TotalTime>
  <Words>956</Words>
  <Application>Microsoft Office PowerPoint</Application>
  <PresentationFormat>On-screen Show (4:3)</PresentationFormat>
  <Paragraphs>126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Echo</vt:lpstr>
      <vt:lpstr>Mountain Top</vt:lpstr>
      <vt:lpstr>Default Design</vt:lpstr>
      <vt:lpstr>2_Default Design</vt:lpstr>
      <vt:lpstr>Equation</vt:lpstr>
      <vt:lpstr>- Bearings   </vt:lpstr>
      <vt:lpstr>PowerPoint Presentation</vt:lpstr>
      <vt:lpstr>Definitions</vt:lpstr>
      <vt:lpstr>Vocabulary</vt:lpstr>
      <vt:lpstr>Identifying Angles of Elevation and Depression</vt:lpstr>
      <vt:lpstr>PowerPoint Presentation</vt:lpstr>
      <vt:lpstr>PowerPoint Presentation</vt:lpstr>
      <vt:lpstr>PowerPoint Presentation</vt:lpstr>
      <vt:lpstr>A Line of Sight Example</vt:lpstr>
      <vt:lpstr> An Airplane Example</vt:lpstr>
      <vt:lpstr>PowerPoint Presentation</vt:lpstr>
      <vt:lpstr>Angle of Elevation and Depression</vt:lpstr>
      <vt:lpstr>Angle of Elevation and Depression</vt:lpstr>
      <vt:lpstr>Angle of Elevation and Depression</vt:lpstr>
      <vt:lpstr>Compass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WSHUHSD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9-3 Angles of Elevation and Depression</dc:title>
  <dc:creator>wr</dc:creator>
  <cp:lastModifiedBy>FRASER-JONES Laura</cp:lastModifiedBy>
  <cp:revision>22</cp:revision>
  <dcterms:created xsi:type="dcterms:W3CDTF">2006-02-05T22:55:19Z</dcterms:created>
  <dcterms:modified xsi:type="dcterms:W3CDTF">2016-10-14T04:38:06Z</dcterms:modified>
</cp:coreProperties>
</file>