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  <p:sldMasterId id="2147483733" r:id="rId3"/>
  </p:sldMasterIdLst>
  <p:notesMasterIdLst>
    <p:notesMasterId r:id="rId13"/>
  </p:notesMasterIdLst>
  <p:sldIdLst>
    <p:sldId id="456" r:id="rId4"/>
    <p:sldId id="388" r:id="rId5"/>
    <p:sldId id="450" r:id="rId6"/>
    <p:sldId id="390" r:id="rId7"/>
    <p:sldId id="451" r:id="rId8"/>
    <p:sldId id="452" r:id="rId9"/>
    <p:sldId id="453" r:id="rId10"/>
    <p:sldId id="454" r:id="rId11"/>
    <p:sldId id="4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>
        <p:scale>
          <a:sx n="80" d="100"/>
          <a:sy n="80" d="100"/>
        </p:scale>
        <p:origin x="-151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415B-7FD7-40AD-9129-E1C625A7711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D97F-B3B1-4FB2-A1C1-89A31E0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E2447-C01F-4057-ABEF-92A3328E2D7A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7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4603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507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-223838" y="6245225"/>
            <a:ext cx="5572126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51539DDC-C47C-4088-AEED-076901F42CEF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15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D6A6EBF3-4BB4-4B43-AC47-97B2A0CFEA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57F987BE-E02E-4AC7-ABC1-7AA5C51AD49E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92E4872C-259F-45FF-92F3-84F5B06329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20F97C7E-1F80-4F54-93CB-2FBD6043125A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74968C19-CABE-4E16-8F1B-7E3DA16187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0" name="Picture 2" descr="stri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8600"/>
            <a:ext cx="878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7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85738" y="6264275"/>
            <a:ext cx="58340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C3F2D48-3F7E-4729-AC57-A8F72683CF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82CCB3B-653F-48F6-9DA0-0C1984B2E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8BA2311D-E048-49C4-B800-78355ED26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9930CDB3-D9D1-4AE9-95D8-89D875702B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73859AC5-9C9E-4B16-B5D0-EE06E4C60B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0A56D4D-35D7-4E6A-A28D-4DB1428DE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CCC1BE49-6396-4869-8223-B59F1FE0E6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5FAD0C69-A316-477F-BCB5-9AB059E74A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7DF10141-20EC-488C-9548-A160E9F881D7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EBF1EA8-D35B-4467-B094-09E99883BF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4C534B1A-E176-43A2-B31B-566E9E8BF3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42839C59-ADCC-46E5-807F-F5E87DFA99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24936182-8B57-488D-B311-369E7A29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3E858E52-827B-41A7-BA14-E732FBBF0C08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B1F5EBBF-0D50-4EC1-A2ED-CEFB7C2E10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211138"/>
            <a:ext cx="2081212" cy="6507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211138"/>
            <a:ext cx="6096000" cy="6507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926849F-DB83-492A-900D-E0FC6DA458F1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D9FF789C-150F-40D8-9A41-0C75FC713F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3EFB5DF7-2FE7-48F5-83DF-13CE91972448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A31D0A9A-0DAB-454F-B9E5-747C5A2349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E7DC93A0-AAA8-4C89-90E3-122D8E4BEDC2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CB56DC9B-97D4-4414-9383-EFF3E42AC5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67852C6D-77AB-48B9-893B-3AB850E35632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B21734B2-DAF7-42DF-B777-C3702AAD87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6FD04E7-847A-4A5D-B561-22FCED4E041F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F33AC928-C100-40CF-8AAF-B0D66C3C67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17829ED-A448-4080-922F-441E044E3499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12B291F8-91DF-46CA-BF18-2103F20EDF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275" y="6245225"/>
            <a:ext cx="4608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tabLst>
                <a:tab pos="8170863" algn="r"/>
              </a:tabLst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2B466CD3-CA8D-4984-B45E-AF8DF957708A}" type="slidenum">
              <a:rPr lang="en-US" altLang="en-US" b="1">
                <a:solidFill>
                  <a:srgbClr val="FFFF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9900"/>
                </a:solidFill>
              </a:defRPr>
            </a:lvl1pPr>
          </a:lstStyle>
          <a:p>
            <a: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/>
              <a:t>8.2-</a:t>
            </a:r>
            <a:fld id="{E7BF4CF4-E8BF-4F3D-AEF4-12517C6E8537}" type="slidenum">
              <a:rPr lang="en-US" altLang="en-US"/>
              <a: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stri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8600"/>
            <a:ext cx="878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302375"/>
            <a:ext cx="563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5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000" b="1">
                <a:solidFill>
                  <a:srgbClr val="FF9933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8.2-</a:t>
            </a:r>
            <a:fld id="{8DAF038B-B28B-4EA3-B0BA-FCEECC7DD610}" type="slidenum">
              <a:rPr lang="en-US" altLang="en-US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85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11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F86C6E28-5453-460A-B58C-9E44CFA560D7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C4DA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713"/>
            <a:ext cx="1428750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150" y="2190750"/>
            <a:ext cx="8858250" cy="1905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71438" y="3200400"/>
            <a:ext cx="8843962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1676400" y="2457450"/>
            <a:ext cx="721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306F37"/>
                </a:solidFill>
              </a:rPr>
              <a:t>Area of a Triangle</a:t>
            </a:r>
            <a:endParaRPr lang="en-US" altLang="en-US" sz="2800" b="1" dirty="0">
              <a:solidFill>
                <a:srgbClr val="306F37"/>
              </a:solidFill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676400" y="3500437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306F37"/>
                </a:solidFill>
              </a:rPr>
              <a:t>Exercise 11 </a:t>
            </a:r>
            <a:r>
              <a:rPr lang="en-US" altLang="en-US" sz="2800" b="1" dirty="0" smtClean="0">
                <a:solidFill>
                  <a:srgbClr val="306F37"/>
                </a:solidFill>
              </a:rPr>
              <a:t>A and 11 B</a:t>
            </a:r>
            <a:endParaRPr lang="en-US" altLang="en-US" sz="2800" b="1" dirty="0">
              <a:solidFill>
                <a:srgbClr val="306F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Area of a Triangle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81000" y="2971800"/>
            <a:ext cx="6248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You </a:t>
            </a:r>
            <a:r>
              <a:rPr lang="en-US" sz="2800" dirty="0">
                <a:latin typeface="Arial" charset="0"/>
              </a:rPr>
              <a:t>already know the formula for the area of a triangle.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11795"/>
              </p:ext>
            </p:extLst>
          </p:nvPr>
        </p:nvGraphicFramePr>
        <p:xfrm>
          <a:off x="7095067" y="2979737"/>
          <a:ext cx="1371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571320" imgH="393480" progId="Equation.DSMT4">
                  <p:embed/>
                </p:oleObj>
              </mc:Choice>
              <mc:Fallback>
                <p:oleObj name="Equation" r:id="rId3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067" y="2979737"/>
                        <a:ext cx="1371600" cy="944563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36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1925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Area of a Triangle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28575" y="2747169"/>
            <a:ext cx="4697412" cy="465138"/>
          </a:xfrm>
        </p:spPr>
        <p:txBody>
          <a:bodyPr/>
          <a:lstStyle/>
          <a:p>
            <a:pPr eaLnBrk="1" hangingPunct="1"/>
            <a:r>
              <a:rPr lang="en-US" dirty="0" smtClean="0"/>
              <a:t>Using the sine ratio:</a:t>
            </a:r>
          </a:p>
        </p:txBody>
      </p:sp>
      <p:sp>
        <p:nvSpPr>
          <p:cNvPr id="5127" name="AutoShape 4"/>
          <p:cNvSpPr>
            <a:spLocks noChangeArrowheads="1"/>
          </p:cNvSpPr>
          <p:nvPr/>
        </p:nvSpPr>
        <p:spPr bwMode="auto">
          <a:xfrm>
            <a:off x="4995863" y="2890838"/>
            <a:ext cx="2835275" cy="1704975"/>
          </a:xfrm>
          <a:prstGeom prst="triangle">
            <a:avLst>
              <a:gd name="adj" fmla="val 175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5521325" y="2908300"/>
            <a:ext cx="0" cy="167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4808538" y="3355975"/>
            <a:ext cx="3144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b       h           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4518025" y="4540250"/>
            <a:ext cx="3811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                              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31" name="AutoShape 9"/>
          <p:cNvSpPr>
            <a:spLocks/>
          </p:cNvSpPr>
          <p:nvPr/>
        </p:nvSpPr>
        <p:spPr bwMode="auto">
          <a:xfrm rot="5400000">
            <a:off x="6253162" y="3392488"/>
            <a:ext cx="309563" cy="2846388"/>
          </a:xfrm>
          <a:prstGeom prst="rightBrace">
            <a:avLst>
              <a:gd name="adj1" fmla="val 766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6246813" y="4932363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35" name="Oval 14"/>
          <p:cNvSpPr>
            <a:spLocks noChangeArrowheads="1"/>
          </p:cNvSpPr>
          <p:nvPr/>
        </p:nvSpPr>
        <p:spPr bwMode="auto">
          <a:xfrm>
            <a:off x="2051185" y="4762955"/>
            <a:ext cx="311016" cy="57380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Oval 15"/>
          <p:cNvSpPr>
            <a:spLocks noChangeArrowheads="1"/>
          </p:cNvSpPr>
          <p:nvPr/>
        </p:nvSpPr>
        <p:spPr bwMode="auto">
          <a:xfrm>
            <a:off x="6175137" y="4894679"/>
            <a:ext cx="411638" cy="44208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5310188" y="2573337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1782064"/>
                <a:ext cx="227357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/>
                        </a:rPr>
                        <m:t>𝑏h</m:t>
                      </m:r>
                    </m:oMath>
                  </m:oMathPara>
                </a14:m>
                <a:endParaRPr lang="en-AU" sz="28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82064"/>
                <a:ext cx="2273571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59542" y="1359326"/>
            <a:ext cx="8755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Arial" charset="0"/>
              </a:rPr>
              <a:t>You </a:t>
            </a:r>
            <a:r>
              <a:rPr lang="en-US" sz="2400" dirty="0">
                <a:latin typeface="Arial" charset="0"/>
              </a:rPr>
              <a:t>already know the formula for the area of a triangle.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11126" y="4116387"/>
            <a:ext cx="1717674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Therefore: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590800" y="1958017"/>
            <a:ext cx="266700" cy="57380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0601" y="4553828"/>
                <a:ext cx="349736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𝑠𝑖𝑛𝐶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" y="4553828"/>
                <a:ext cx="3497368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6806" y="3355975"/>
                <a:ext cx="219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/>
                        </a:rPr>
                        <m:t>h</m:t>
                      </m:r>
                      <m:r>
                        <a:rPr lang="en-AU" sz="2800" b="0" i="1" smtClean="0">
                          <a:latin typeface="Cambria Math"/>
                        </a:rPr>
                        <m:t>=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800" b="0" i="1" smtClean="0">
                          <a:latin typeface="Cambria Math"/>
                          <a:ea typeface="Cambria Math"/>
                        </a:rPr>
                        <m:t>𝑠𝑖𝑛𝐶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06" y="3355975"/>
                <a:ext cx="219021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93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5135" grpId="0" animBg="1"/>
      <p:bldP spid="5136" grpId="0" animBg="1"/>
      <p:bldP spid="20" grpId="0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3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Try It Out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Determine the area of the triangle: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720725" y="2203450"/>
            <a:ext cx="2924175" cy="1004888"/>
          </a:xfrm>
          <a:prstGeom prst="triangle">
            <a:avLst>
              <a:gd name="adj" fmla="val 35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533525" y="2333625"/>
            <a:ext cx="1300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127°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11212" y="2538413"/>
            <a:ext cx="92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2576512" y="237172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 rot="-3300479">
            <a:off x="5122070" y="1937543"/>
            <a:ext cx="2924175" cy="1465263"/>
          </a:xfrm>
          <a:prstGeom prst="triangle">
            <a:avLst>
              <a:gd name="adj" fmla="val 35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878370" y="2548354"/>
            <a:ext cx="8651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94°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227764" y="2038349"/>
            <a:ext cx="87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18</a:t>
            </a:r>
            <a:endParaRPr lang="en-US" sz="1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937" y="3677164"/>
                <a:ext cx="255101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𝑠𝑖𝑛𝐶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7" y="3677164"/>
                <a:ext cx="2551019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937" y="4545704"/>
                <a:ext cx="3229025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∙24∙12∙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AU" sz="2000" b="0" i="0" smtClean="0">
                          <a:latin typeface="Cambria Math"/>
                          <a:ea typeface="Cambria Math"/>
                        </a:rPr>
                        <m:t>127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7" y="4545704"/>
                <a:ext cx="3229025" cy="6685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17512" y="3024982"/>
            <a:ext cx="362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A                                      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12391" y="1854993"/>
            <a:ext cx="43959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936" y="5389715"/>
                <a:ext cx="23615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=115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6" y="5389715"/>
                <a:ext cx="236154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94356" y="4662208"/>
                <a:ext cx="2551019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𝑠𝑖𝑛𝐶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56" y="4662208"/>
                <a:ext cx="2551019" cy="6685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356" y="5530748"/>
                <a:ext cx="3086358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∙18∙12∙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AU" sz="2000" b="0" i="1" smtClean="0">
                          <a:latin typeface="Cambria Math"/>
                          <a:ea typeface="Cambria Math"/>
                        </a:rPr>
                        <m:t>94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56" y="5530748"/>
                <a:ext cx="3086358" cy="6685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410200" y="2371725"/>
            <a:ext cx="43959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94355" y="6374759"/>
                <a:ext cx="23615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𝐴𝑟𝑒𝑎</m:t>
                      </m:r>
                      <m:r>
                        <a:rPr lang="en-AU" sz="2000" b="0" i="1" smtClean="0">
                          <a:latin typeface="Cambria Math"/>
                        </a:rPr>
                        <m:t>=107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55" y="6374759"/>
                <a:ext cx="236154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227764" y="4288100"/>
            <a:ext cx="439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555710" y="3208061"/>
            <a:ext cx="475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12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994230" y="1669017"/>
            <a:ext cx="439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5362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524000"/>
            <a:ext cx="4648200" cy="2514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Heron’s formula is used to find the area of a triangle using its sides.</a:t>
            </a:r>
            <a:endParaRPr lang="en-US" sz="3200" dirty="0"/>
          </a:p>
        </p:txBody>
      </p:sp>
      <p:pic>
        <p:nvPicPr>
          <p:cNvPr id="4" name="Picture 3" descr="triangle-ss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035" y="1676400"/>
            <a:ext cx="3076575" cy="2850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46482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formula is credited to Heron,  who was the “Hero of Alexandria”; a  proof can be found in his book, </a:t>
            </a:r>
            <a:r>
              <a:rPr lang="en-US" sz="2000" i="1" dirty="0" err="1" smtClean="0"/>
              <a:t>Metrica</a:t>
            </a:r>
            <a:r>
              <a:rPr lang="en-US" sz="2000" i="1" dirty="0" smtClean="0"/>
              <a:t> </a:t>
            </a:r>
            <a:r>
              <a:rPr lang="en-US" sz="2000" dirty="0" smtClean="0"/>
              <a:t>written in 60 A.D. It was discovered by the Chinese published in </a:t>
            </a:r>
            <a:r>
              <a:rPr lang="en-US" sz="2000" i="1" dirty="0" err="1" smtClean="0"/>
              <a:t>Shushu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Jiuzhang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1085" y="381000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0C4DA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dirty="0" smtClean="0"/>
              <a:t>Heron’s Formula</a:t>
            </a:r>
          </a:p>
        </p:txBody>
      </p:sp>
    </p:spTree>
    <p:extLst>
      <p:ext uri="{BB962C8B-B14F-4D97-AF65-F5344CB8AC3E}">
        <p14:creationId xmlns:p14="http://schemas.microsoft.com/office/powerpoint/2010/main" val="821482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le-ss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33500"/>
            <a:ext cx="3076575" cy="285096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14400" y="4610100"/>
            <a:ext cx="3429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“s” is half the triangle’s perimeter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herons-formula-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762500"/>
            <a:ext cx="2862153" cy="104298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14800" y="1790700"/>
            <a:ext cx="441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A, B, and C are the sides of the triangle.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1085" y="381000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0C4DA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dirty="0" smtClean="0"/>
              <a:t>Heron’s Formula</a:t>
            </a:r>
          </a:p>
        </p:txBody>
      </p:sp>
    </p:spTree>
    <p:extLst>
      <p:ext uri="{BB962C8B-B14F-4D97-AF65-F5344CB8AC3E}">
        <p14:creationId xmlns:p14="http://schemas.microsoft.com/office/powerpoint/2010/main" val="8165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rons-formul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5743" y="2060848"/>
            <a:ext cx="6870437" cy="896144"/>
          </a:xfrm>
        </p:spPr>
      </p:pic>
      <p:sp>
        <p:nvSpPr>
          <p:cNvPr id="5" name="TextBox 4"/>
          <p:cNvSpPr txBox="1"/>
          <p:nvPr/>
        </p:nvSpPr>
        <p:spPr>
          <a:xfrm>
            <a:off x="1043608" y="3645024"/>
            <a:ext cx="682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finding “s,” you use Heron’s formula to find the area of a triangle.</a:t>
            </a:r>
            <a:endParaRPr lang="en-US" sz="2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1085" y="381000"/>
            <a:ext cx="8229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0C4DA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C4DA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dirty="0" smtClean="0"/>
              <a:t>Heron’s Formula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687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49" y="228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Rockwell" pitchFamily="18" charset="0"/>
              </a:rPr>
              <a:t>Examples: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80" y="1371600"/>
            <a:ext cx="8503619" cy="1032228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altLang="zh-CN" sz="2400" dirty="0" smtClean="0">
                <a:latin typeface="Rockwell" pitchFamily="18" charset="0"/>
              </a:rPr>
              <a:t>What is the area of the triangle with sides of length 10 m, 15 m, and 17 m?</a:t>
            </a:r>
          </a:p>
          <a:p>
            <a:pPr marL="0" indent="0"/>
            <a:endParaRPr lang="en-US" altLang="zh-CN" sz="2400" dirty="0" smtClean="0">
              <a:latin typeface="Rockwell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9649" y="2561906"/>
                <a:ext cx="7488832" cy="4666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 (10 + 15 + 17) = 21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)(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)(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𝑐</m:t>
                        </m:r>
                      </m:e>
                    </m:rad>
                    <m:r>
                      <a:rPr lang="en-US" altLang="zh-CN" sz="2400" b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21(21−10)(21−15)(21−7)</m:t>
                        </m:r>
                      </m:e>
                    </m:rad>
                  </m:oMath>
                </a14:m>
                <a:endParaRPr lang="en-US" altLang="zh-CN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21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itchFamily="18" charset="0"/>
                                <a:ea typeface="Cambria Math" pitchFamily="18" charset="0"/>
                              </a:rPr>
                              <m:t>6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itchFamily="18" charset="0"/>
                                <a:ea typeface="Cambria Math" pitchFamily="18" charset="0"/>
                              </a:rPr>
                              <m:t>4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en-US" altLang="zh-CN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5,544</m:t>
                        </m:r>
                      </m:e>
                    </m:rad>
                  </m:oMath>
                </a14:m>
                <a:endParaRPr lang="en-AU" altLang="zh-CN" sz="24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itchFamily="18" charset="0"/>
                        <a:ea typeface="Cambria Math" pitchFamily="18" charset="0"/>
                      </a:rPr>
                      <m:t>≈</m:t>
                    </m:r>
                    <m:r>
                      <a:rPr lang="en-US" altLang="zh-CN" sz="2400" b="0" i="1" dirty="0">
                        <a:latin typeface="Cambria Math" pitchFamily="18" charset="0"/>
                        <a:ea typeface="Cambria Math" pitchFamily="18" charset="0"/>
                      </a:rPr>
                      <m:t>74.458</m:t>
                    </m:r>
                  </m:oMath>
                </a14:m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altLang="zh-CN" sz="2400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en-US" altLang="zh-CN" sz="2400" baseline="300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altLang="zh-CN" dirty="0">
                  <a:latin typeface="Rockwell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49" y="2561906"/>
                <a:ext cx="7488832" cy="4666214"/>
              </a:xfrm>
              <a:prstGeom prst="rect">
                <a:avLst/>
              </a:prstGeom>
              <a:blipFill rotWithShape="1">
                <a:blip r:embed="rId2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915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AU" altLang="zh-CN" dirty="0" smtClean="0">
                <a:latin typeface="Rockwell" pitchFamily="18" charset="0"/>
              </a:rPr>
              <a:t>Examples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96" y="1219200"/>
            <a:ext cx="8913304" cy="9602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Rockwell" pitchFamily="18" charset="0"/>
              </a:rPr>
              <a:t>2) What is the area of an equilateral triangle with all sides 6 cm in length?</a:t>
            </a:r>
          </a:p>
          <a:p>
            <a:endParaRPr lang="en-US" altLang="zh-CN" sz="2400" dirty="0" smtClean="0">
              <a:latin typeface="Rockwell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2492896"/>
                <a:ext cx="7560840" cy="441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(6 + 6 + 6) = 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)(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)(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𝑐</m:t>
                        </m:r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9(9−6)(9−6)(9−6)</m:t>
                        </m:r>
                      </m:e>
                    </m:rad>
                  </m:oMath>
                </a14:m>
                <a:endParaRPr lang="en-US" altLang="zh-CN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latin typeface="Cambria Math" pitchFamily="18" charset="0"/>
                            <a:ea typeface="Cambria Math" pitchFamily="18" charset="0"/>
                          </a:rPr>
                          <m:t>9(3)(3)(3)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area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AU" altLang="zh-CN" sz="2400" b="0" i="1" smtClean="0">
                            <a:latin typeface="Cambria Math"/>
                            <a:ea typeface="Cambria Math" pitchFamily="18" charset="0"/>
                          </a:rPr>
                          <m:t>243</m:t>
                        </m:r>
                      </m:e>
                    </m:rad>
                  </m:oMath>
                </a14:m>
                <a:endParaRPr lang="en-AU" altLang="zh-CN" sz="24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AU" altLang="zh-CN" sz="2400" dirty="0" smtClean="0">
                    <a:latin typeface="Cambria Math" pitchFamily="18" charset="0"/>
                    <a:ea typeface="Cambria Math" pitchFamily="18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itchFamily="18" charset="0"/>
                      </a:rPr>
                      <m:t>≈</m:t>
                    </m:r>
                  </m:oMath>
                </a14:m>
                <a:r>
                  <a:rPr lang="en-US" altLang="zh-CN" sz="2400" dirty="0">
                    <a:latin typeface="Cambria Math" pitchFamily="18" charset="0"/>
                    <a:ea typeface="Cambria Math" pitchFamily="18" charset="0"/>
                  </a:rPr>
                  <a:t>15.588 </a:t>
                </a:r>
                <a:r>
                  <a:rPr lang="en-AU" altLang="zh-CN" sz="2400" dirty="0" smtClean="0">
                    <a:latin typeface="Cambria Math" pitchFamily="18" charset="0"/>
                    <a:ea typeface="Cambria Math" pitchFamily="18" charset="0"/>
                  </a:rPr>
                  <a:t>cm</a:t>
                </a:r>
                <a:r>
                  <a:rPr lang="en-AU" altLang="zh-CN" sz="2400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zh-CN" altLang="en-US" sz="2400" baseline="30000" dirty="0">
                  <a:latin typeface="Cambria Math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896"/>
                <a:ext cx="7560840" cy="4416915"/>
              </a:xfrm>
              <a:prstGeom prst="rect">
                <a:avLst/>
              </a:prstGeom>
              <a:blipFill rotWithShape="1"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93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416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2_Custom Design</vt:lpstr>
      <vt:lpstr>2_Default Design</vt:lpstr>
      <vt:lpstr>3_Default Design</vt:lpstr>
      <vt:lpstr>Equation</vt:lpstr>
      <vt:lpstr>PowerPoint Presentation</vt:lpstr>
      <vt:lpstr>Area of a Triangle</vt:lpstr>
      <vt:lpstr>Area of a Triangle</vt:lpstr>
      <vt:lpstr>Try It Out</vt:lpstr>
      <vt:lpstr>The Heron’s formula is used to find the area of a triangle using its sides.</vt:lpstr>
      <vt:lpstr>PowerPoint Presentation</vt:lpstr>
      <vt:lpstr>PowerPoint Presentation</vt:lpstr>
      <vt:lpstr>Examples: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FRASER-JONES Laura</cp:lastModifiedBy>
  <cp:revision>54</cp:revision>
  <dcterms:created xsi:type="dcterms:W3CDTF">2014-12-24T22:13:59Z</dcterms:created>
  <dcterms:modified xsi:type="dcterms:W3CDTF">2016-10-18T05:05:30Z</dcterms:modified>
</cp:coreProperties>
</file>