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9" r:id="rId2"/>
    <p:sldMasterId id="2147483721" r:id="rId3"/>
    <p:sldMasterId id="2147483733" r:id="rId4"/>
  </p:sldMasterIdLst>
  <p:notesMasterIdLst>
    <p:notesMasterId r:id="rId48"/>
  </p:notesMasterIdLst>
  <p:sldIdLst>
    <p:sldId id="329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46" r:id="rId30"/>
    <p:sldId id="448" r:id="rId31"/>
    <p:sldId id="276" r:id="rId32"/>
    <p:sldId id="355" r:id="rId33"/>
    <p:sldId id="412" r:id="rId34"/>
    <p:sldId id="413" r:id="rId35"/>
    <p:sldId id="414" r:id="rId36"/>
    <p:sldId id="415" r:id="rId37"/>
    <p:sldId id="416" r:id="rId38"/>
    <p:sldId id="417" r:id="rId39"/>
    <p:sldId id="288" r:id="rId40"/>
    <p:sldId id="289" r:id="rId41"/>
    <p:sldId id="349" r:id="rId42"/>
    <p:sldId id="290" r:id="rId43"/>
    <p:sldId id="348" r:id="rId44"/>
    <p:sldId id="350" r:id="rId45"/>
    <p:sldId id="364" r:id="rId46"/>
    <p:sldId id="36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>
      <p:cViewPr>
        <p:scale>
          <a:sx n="80" d="100"/>
          <a:sy n="80" d="100"/>
        </p:scale>
        <p:origin x="-965" y="-1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4.wmf"/><Relationship Id="rId4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0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7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D415B-7FD7-40AD-9129-E1C625A77115}" type="datetimeFigureOut">
              <a:rPr lang="en-US" smtClean="0"/>
              <a:t>11/28/2016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D97F-B3B1-4FB2-A1C1-89A31E0B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4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E2447-C01F-4057-ABEF-92A3328E2D7A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807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fld id="{53AD6D73-6A26-418B-BDED-6A7FE23072F8}" type="slidenum">
              <a:rPr lang="en-GB"/>
              <a:pPr eaLnBrk="1" hangingPunct="1"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9BA8BF7-A65E-4E8D-ACF0-806EBB4473DE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2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E851C8D-1EDA-497E-9D0C-73D34A8362E3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28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67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8BB1F2-709A-4CFE-A908-3E3F5AFF684B}" type="slidenum">
              <a:rPr lang="en-US" altLang="en-US">
                <a:solidFill>
                  <a:srgbClr val="000000"/>
                </a:solidFill>
              </a:rPr>
              <a:pPr/>
              <a:t>29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650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13ED72-F8B4-480B-BCFC-4351A48D52D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36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379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DEDE671-4901-42A8-971F-A3169FC3F11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70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942682-C69F-48B3-A358-A96766FFA90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39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30825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5942682-C69F-48B3-A358-A96766FFA90E}" type="slidenum">
              <a:rPr lang="en-US" altLang="en-US" sz="1200">
                <a:solidFill>
                  <a:srgbClr val="000000"/>
                </a:solidFill>
              </a:rPr>
              <a:pPr eaLnBrk="1" hangingPunct="1"/>
              <a:t>40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127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F92744-34FF-4AA3-8967-58B138648BF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8B9913-8E83-45D9-AD2D-0129F74F68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1EDFB5-ECF6-4C5B-9ADC-8C6F2EEF636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46037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51507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-223838" y="6245225"/>
            <a:ext cx="5572126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51539DDC-C47C-4088-AEED-076901F42CEF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15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D6A6EBF3-4BB4-4B43-AC47-97B2A0CFEA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7DF10141-20EC-488C-9548-A160E9F881D7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EBF1EA8-D35B-4467-B094-09E99883BF5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3E858E52-827B-41A7-BA14-E732FBBF0C08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B1F5EBBF-0D50-4EC1-A2ED-CEFB7C2E108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926849F-DB83-492A-900D-E0FC6DA458F1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D9FF789C-150F-40D8-9A41-0C75FC713F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3EFB5DF7-2FE7-48F5-83DF-13CE91972448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A31D0A9A-0DAB-454F-B9E5-747C5A2349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E7DC93A0-AAA8-4C89-90E3-122D8E4BEDC2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CB56DC9B-97D4-4414-9383-EFF3E42AC5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67852C6D-77AB-48B9-893B-3AB850E35632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B21734B2-DAF7-42DF-B777-C3702AAD87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6FD04E7-847A-4A5D-B561-22FCED4E041F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F33AC928-C100-40CF-8AAF-B0D66C3C67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7B75C7-513D-488E-A93C-738964ABD8A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C17829ED-A448-4080-922F-441E044E3499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12B291F8-91DF-46CA-BF18-2103F20EDF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57F987BE-E02E-4AC7-ABC1-7AA5C51AD49E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92E4872C-259F-45FF-92F3-84F5B06329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20F97C7E-1F80-4F54-93CB-2FBD6043125A}" type="slidenum">
              <a:rPr lang="en-US" altLang="en-US" b="1">
                <a:solidFill>
                  <a:srgbClr val="FFFF99"/>
                </a:solidFill>
              </a:rPr>
              <a:pPr/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74968C19-CABE-4E16-8F1B-7E3DA16187E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730" name="Picture 2" descr="stri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8600"/>
            <a:ext cx="878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77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87475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5773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85738" y="6264275"/>
            <a:ext cx="5834062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C3F2D48-3F7E-4729-AC57-A8F72683CF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82CCB3B-653F-48F6-9DA0-0C1984B2E9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8BA2311D-E048-49C4-B800-78355ED26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9930CDB3-D9D1-4AE9-95D8-89D875702B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73859AC5-9C9E-4B16-B5D0-EE06E4C60B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60A56D4D-35D7-4E6A-A28D-4DB1428DE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CCC1BE49-6396-4869-8223-B59F1FE0E6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2FF53-1221-4018-9F9E-C31A1443AC8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5FAD0C69-A316-477F-BCB5-9AB059E74A0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4C534B1A-E176-43A2-B31B-566E9E8BF3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42839C59-ADCC-46E5-807F-F5E87DFA99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8.2-</a:t>
            </a:r>
            <a:fld id="{24936182-8B57-488D-B311-369E7A29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5051D4-EE18-4B84-BD7C-8B22ABD64F3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211138"/>
            <a:ext cx="2081212" cy="6507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211138"/>
            <a:ext cx="6096000" cy="6507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E526F-938A-4A25-84AB-F1DB99C4D9C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C61C6-D15F-466D-BDAC-0B93EFAD7F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C9F6F-580A-48DD-BDDF-88CEE11F086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C62B3-2AAD-4FD9-8CEA-D58472C4ED4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17A62-D732-4ED7-9828-7D1F043359F2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6FAEF1-F18C-4E6B-A868-B0669A03345A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5140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275" y="6245225"/>
            <a:ext cx="46085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tabLst>
                <a:tab pos="8170863" algn="r"/>
              </a:tabLst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2B466CD3-CA8D-4984-B45E-AF8DF957708A}" type="slidenum">
              <a:rPr lang="en-US" altLang="en-US" b="1">
                <a:solidFill>
                  <a:srgbClr val="FFFF99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140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FF9900"/>
                </a:solidFill>
              </a:defRPr>
            </a:lvl1pPr>
          </a:lstStyle>
          <a:p>
            <a:pPr defTabSz="457200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/>
              <a:t>8.2-</a:t>
            </a:r>
            <a:fld id="{E7BF4CF4-E8BF-4F3D-AEF4-12517C6E8537}" type="slidenum">
              <a:rPr lang="en-US" altLang="en-US"/>
              <a:pPr defTabSz="457200" fontAlgn="base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706" name="Picture 2" descr="stri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28600"/>
            <a:ext cx="878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67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567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56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302375"/>
            <a:ext cx="5638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000">
                <a:solidFill>
                  <a:schemeClr val="tx1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Copyright © 2009 Pearson Addison-Wesley</a:t>
            </a:r>
          </a:p>
        </p:txBody>
      </p:sp>
      <p:sp>
        <p:nvSpPr>
          <p:cNvPr id="456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000" b="1">
                <a:solidFill>
                  <a:srgbClr val="FF9933"/>
                </a:solidFill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8.2-</a:t>
            </a:r>
            <a:fld id="{8DAF038B-B28B-4EA3-B0BA-FCEECC7DD610}" type="slidenum">
              <a:rPr lang="en-US" altLang="en-US"/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6858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2111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fld id="{F86C6E28-5453-460A-B58C-9E44CFA560D7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rgbClr val="0C4DA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C4DA2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0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7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png"/><Relationship Id="rId11" Type="http://schemas.openxmlformats.org/officeDocument/2006/relationships/oleObject" Target="../embeddings/oleObject72.bin"/><Relationship Id="rId5" Type="http://schemas.openxmlformats.org/officeDocument/2006/relationships/image" Target="../media/image67.wmf"/><Relationship Id="rId10" Type="http://schemas.openxmlformats.org/officeDocument/2006/relationships/image" Target="../media/image69.wmf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3.wmf"/><Relationship Id="rId12" Type="http://schemas.openxmlformats.org/officeDocument/2006/relationships/image" Target="../media/image71.png"/><Relationship Id="rId2" Type="http://schemas.openxmlformats.org/officeDocument/2006/relationships/slideLayout" Target="../slideLayouts/slideLayout3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4.wmf"/><Relationship Id="rId1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24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5" Type="http://schemas.openxmlformats.org/officeDocument/2006/relationships/image" Target="../media/image22.png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8.wmf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29.png"/><Relationship Id="rId3" Type="http://schemas.openxmlformats.org/officeDocument/2006/relationships/image" Target="../media/image81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85.png"/><Relationship Id="rId4" Type="http://schemas.openxmlformats.org/officeDocument/2006/relationships/image" Target="../media/image22.png"/><Relationship Id="rId9" Type="http://schemas.openxmlformats.org/officeDocument/2006/relationships/image" Target="../media/image8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8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713"/>
            <a:ext cx="1428750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150" y="2190750"/>
            <a:ext cx="8858250" cy="1905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71438" y="3200400"/>
            <a:ext cx="8843962" cy="0"/>
          </a:xfrm>
          <a:prstGeom prst="line">
            <a:avLst/>
          </a:prstGeom>
          <a:noFill/>
          <a:ln w="50800">
            <a:solidFill>
              <a:srgbClr val="37794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1676400" y="2457450"/>
            <a:ext cx="721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306F37"/>
                </a:solidFill>
              </a:rPr>
              <a:t>SINE and COSINE Rule</a:t>
            </a:r>
            <a:endParaRPr lang="en-US" altLang="en-US" sz="2800" b="1" dirty="0">
              <a:solidFill>
                <a:srgbClr val="306F37"/>
              </a:solidFill>
            </a:endParaRPr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2438400" y="3500437"/>
            <a:ext cx="2776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800" b="1" dirty="0" smtClean="0">
                <a:solidFill>
                  <a:srgbClr val="306F37"/>
                </a:solidFill>
              </a:rPr>
              <a:t>Exercise 11 C</a:t>
            </a:r>
            <a:endParaRPr lang="en-US" altLang="en-US" sz="2800" b="1" dirty="0">
              <a:solidFill>
                <a:srgbClr val="306F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016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5"/>
          <p:cNvGraphicFramePr>
            <a:graphicFrameLocks noChangeAspect="1"/>
          </p:cNvGraphicFramePr>
          <p:nvPr/>
        </p:nvGraphicFramePr>
        <p:xfrm>
          <a:off x="838200" y="2438400"/>
          <a:ext cx="2987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4" name="Equation" r:id="rId3" imgW="1155600" imgH="177480" progId="Equation.3">
                  <p:embed/>
                </p:oleObj>
              </mc:Choice>
              <mc:Fallback>
                <p:oleObj name="Equation" r:id="rId3" imgW="1155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29876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31"/>
          <p:cNvGrpSpPr>
            <a:grpSpLocks/>
          </p:cNvGrpSpPr>
          <p:nvPr/>
        </p:nvGrpSpPr>
        <p:grpSpPr bwMode="auto">
          <a:xfrm>
            <a:off x="3657600" y="2209800"/>
            <a:ext cx="4953000" cy="3322638"/>
            <a:chOff x="2304" y="1392"/>
            <a:chExt cx="3120" cy="2093"/>
          </a:xfrm>
        </p:grpSpPr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>
              <a:off x="4385" y="1628"/>
              <a:ext cx="713" cy="1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85" name="Line 18"/>
            <p:cNvSpPr>
              <a:spLocks noChangeShapeType="1"/>
            </p:cNvSpPr>
            <p:nvPr/>
          </p:nvSpPr>
          <p:spPr bwMode="auto">
            <a:xfrm flipH="1">
              <a:off x="2527" y="1628"/>
              <a:ext cx="1872" cy="1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86" name="Line 19"/>
            <p:cNvSpPr>
              <a:spLocks noChangeShapeType="1"/>
            </p:cNvSpPr>
            <p:nvPr/>
          </p:nvSpPr>
          <p:spPr bwMode="auto">
            <a:xfrm flipH="1">
              <a:off x="2527" y="3133"/>
              <a:ext cx="25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7187" name="Rectangle 20"/>
            <p:cNvSpPr>
              <a:spLocks noChangeArrowheads="1"/>
            </p:cNvSpPr>
            <p:nvPr/>
          </p:nvSpPr>
          <p:spPr bwMode="auto">
            <a:xfrm>
              <a:off x="2304" y="3177"/>
              <a:ext cx="26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88" name="Rectangle 21"/>
            <p:cNvSpPr>
              <a:spLocks noChangeArrowheads="1"/>
            </p:cNvSpPr>
            <p:nvPr/>
          </p:nvSpPr>
          <p:spPr bwMode="auto">
            <a:xfrm>
              <a:off x="5157" y="3133"/>
              <a:ext cx="26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89" name="Rectangle 22"/>
            <p:cNvSpPr>
              <a:spLocks noChangeArrowheads="1"/>
            </p:cNvSpPr>
            <p:nvPr/>
          </p:nvSpPr>
          <p:spPr bwMode="auto">
            <a:xfrm>
              <a:off x="4251" y="1392"/>
              <a:ext cx="2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90" name="Arc 23"/>
            <p:cNvSpPr>
              <a:spLocks/>
            </p:cNvSpPr>
            <p:nvPr/>
          </p:nvSpPr>
          <p:spPr bwMode="auto">
            <a:xfrm rot="5400000" flipH="1">
              <a:off x="2736" y="29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Arc 24"/>
            <p:cNvSpPr>
              <a:spLocks/>
            </p:cNvSpPr>
            <p:nvPr/>
          </p:nvSpPr>
          <p:spPr bwMode="auto">
            <a:xfrm rot="-5400000">
              <a:off x="4824" y="295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27"/>
            <p:cNvSpPr>
              <a:spLocks noChangeArrowheads="1"/>
            </p:cNvSpPr>
            <p:nvPr/>
          </p:nvSpPr>
          <p:spPr bwMode="auto">
            <a:xfrm>
              <a:off x="3216" y="211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93" name="Rectangle 28"/>
            <p:cNvSpPr>
              <a:spLocks noChangeArrowheads="1"/>
            </p:cNvSpPr>
            <p:nvPr/>
          </p:nvSpPr>
          <p:spPr bwMode="auto">
            <a:xfrm>
              <a:off x="4752" y="211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194" name="Rectangle 29"/>
            <p:cNvSpPr>
              <a:spLocks noChangeArrowheads="1"/>
            </p:cNvSpPr>
            <p:nvPr/>
          </p:nvSpPr>
          <p:spPr bwMode="auto">
            <a:xfrm>
              <a:off x="3936" y="312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93566" name="Object 30"/>
          <p:cNvGraphicFramePr>
            <a:graphicFrameLocks noChangeAspect="1"/>
          </p:cNvGraphicFramePr>
          <p:nvPr/>
        </p:nvGraphicFramePr>
        <p:xfrm>
          <a:off x="762000" y="3048000"/>
          <a:ext cx="29194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5" name="Equation" r:id="rId5" imgW="1130040" imgH="380880" progId="Equation.3">
                  <p:embed/>
                </p:oleObj>
              </mc:Choice>
              <mc:Fallback>
                <p:oleObj name="Equation" r:id="rId5" imgW="11300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0"/>
                        <a:ext cx="29194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53"/>
          <p:cNvGrpSpPr>
            <a:grpSpLocks/>
          </p:cNvGrpSpPr>
          <p:nvPr/>
        </p:nvGrpSpPr>
        <p:grpSpPr bwMode="auto">
          <a:xfrm>
            <a:off x="650875" y="1579563"/>
            <a:ext cx="6207125" cy="512762"/>
            <a:chOff x="410" y="995"/>
            <a:chExt cx="3910" cy="323"/>
          </a:xfrm>
        </p:grpSpPr>
        <p:sp>
          <p:nvSpPr>
            <p:cNvPr id="7179" name="Rectangle 54"/>
            <p:cNvSpPr>
              <a:spLocks noChangeArrowheads="1"/>
            </p:cNvSpPr>
            <p:nvPr/>
          </p:nvSpPr>
          <p:spPr bwMode="auto">
            <a:xfrm>
              <a:off x="2256" y="1008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55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81" name="Group 56"/>
            <p:cNvGrpSpPr>
              <a:grpSpLocks/>
            </p:cNvGrpSpPr>
            <p:nvPr/>
          </p:nvGrpSpPr>
          <p:grpSpPr bwMode="auto">
            <a:xfrm>
              <a:off x="410" y="995"/>
              <a:ext cx="3856" cy="323"/>
              <a:chOff x="410" y="995"/>
              <a:chExt cx="3856" cy="323"/>
            </a:xfrm>
          </p:grpSpPr>
          <p:sp>
            <p:nvSpPr>
              <p:cNvPr id="7182" name="Rectangle 57"/>
              <p:cNvSpPr>
                <a:spLocks noChangeArrowheads="1"/>
              </p:cNvSpPr>
              <p:nvPr/>
            </p:nvSpPr>
            <p:spPr bwMode="auto">
              <a:xfrm>
                <a:off x="410" y="99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400" b="1"/>
                  <a:t>so, 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7172" name="Object 58"/>
              <p:cNvGraphicFramePr>
                <a:graphicFrameLocks noChangeAspect="1"/>
              </p:cNvGraphicFramePr>
              <p:nvPr/>
            </p:nvGraphicFramePr>
            <p:xfrm>
              <a:off x="1443" y="1024"/>
              <a:ext cx="82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6" name="Equation" r:id="rId7" imgW="507960" imgH="177480" progId="Equation.3">
                      <p:embed/>
                    </p:oleObj>
                  </mc:Choice>
                  <mc:Fallback>
                    <p:oleObj name="Equation" r:id="rId7" imgW="5079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3" y="1024"/>
                            <a:ext cx="827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3" name="Object 59"/>
              <p:cNvGraphicFramePr>
                <a:graphicFrameLocks noChangeAspect="1"/>
              </p:cNvGraphicFramePr>
              <p:nvPr/>
            </p:nvGraphicFramePr>
            <p:xfrm>
              <a:off x="3219" y="1024"/>
              <a:ext cx="82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7" name="Equation" r:id="rId9" imgW="507960" imgH="177480" progId="Equation.3">
                      <p:embed/>
                    </p:oleObj>
                  </mc:Choice>
                  <mc:Fallback>
                    <p:oleObj name="Equation" r:id="rId9" imgW="5079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024"/>
                            <a:ext cx="827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3" name="Rectangle 60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400" b="1"/>
                  <a:t>and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7174" name="Object 61"/>
              <p:cNvGraphicFramePr>
                <a:graphicFrameLocks noChangeAspect="1"/>
              </p:cNvGraphicFramePr>
              <p:nvPr/>
            </p:nvGraphicFramePr>
            <p:xfrm>
              <a:off x="2304" y="1021"/>
              <a:ext cx="18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8" name="Equation" r:id="rId11" imgW="114120" imgH="152280" progId="Equation.3">
                      <p:embed/>
                    </p:oleObj>
                  </mc:Choice>
                  <mc:Fallback>
                    <p:oleObj name="Equation" r:id="rId11" imgW="1141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021"/>
                            <a:ext cx="18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5" name="Object 62"/>
              <p:cNvGraphicFramePr>
                <a:graphicFrameLocks noChangeAspect="1"/>
              </p:cNvGraphicFramePr>
              <p:nvPr/>
            </p:nvGraphicFramePr>
            <p:xfrm>
              <a:off x="4080" y="1021"/>
              <a:ext cx="18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29" name="Equation" r:id="rId13" imgW="114120" imgH="152280" progId="Equation.3">
                      <p:embed/>
                    </p:oleObj>
                  </mc:Choice>
                  <mc:Fallback>
                    <p:oleObj name="Equation" r:id="rId13" imgW="1141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21"/>
                            <a:ext cx="18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3599" name="AutoShape 63"/>
          <p:cNvSpPr>
            <a:spLocks noChangeArrowheads="1"/>
          </p:cNvSpPr>
          <p:nvPr/>
        </p:nvSpPr>
        <p:spPr bwMode="auto">
          <a:xfrm flipV="1">
            <a:off x="8763000" y="152400"/>
            <a:ext cx="228600" cy="228600"/>
          </a:xfrm>
          <a:prstGeom prst="star5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25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4" name="Rectangle 54"/>
          <p:cNvSpPr>
            <a:spLocks noChangeArrowheads="1"/>
          </p:cNvSpPr>
          <p:nvPr/>
        </p:nvSpPr>
        <p:spPr bwMode="auto">
          <a:xfrm>
            <a:off x="762000" y="1905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.  .  .  can be turned so that BC is the base.</a:t>
            </a:r>
          </a:p>
        </p:txBody>
      </p:sp>
      <p:graphicFrame>
        <p:nvGraphicFramePr>
          <p:cNvPr id="194588" name="Object 28"/>
          <p:cNvGraphicFramePr>
            <a:graphicFrameLocks noChangeAspect="1"/>
          </p:cNvGraphicFramePr>
          <p:nvPr/>
        </p:nvGraphicFramePr>
        <p:xfrm>
          <a:off x="3854450" y="2409825"/>
          <a:ext cx="2886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6" name="Equation" r:id="rId3" imgW="1117440" imgH="177480" progId="Equation.3">
                  <p:embed/>
                </p:oleObj>
              </mc:Choice>
              <mc:Fallback>
                <p:oleObj name="Equation" r:id="rId3" imgW="1117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409825"/>
                        <a:ext cx="2886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304800" y="3200400"/>
            <a:ext cx="4267200" cy="2868613"/>
            <a:chOff x="192" y="2016"/>
            <a:chExt cx="2688" cy="1807"/>
          </a:xfrm>
        </p:grpSpPr>
        <p:sp>
          <p:nvSpPr>
            <p:cNvPr id="8219" name="Rectangle 36"/>
            <p:cNvSpPr>
              <a:spLocks noChangeArrowheads="1"/>
            </p:cNvSpPr>
            <p:nvPr/>
          </p:nvSpPr>
          <p:spPr bwMode="auto">
            <a:xfrm>
              <a:off x="1632" y="2016"/>
              <a:ext cx="22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20" name="Line 31"/>
            <p:cNvSpPr>
              <a:spLocks noChangeShapeType="1"/>
            </p:cNvSpPr>
            <p:nvPr/>
          </p:nvSpPr>
          <p:spPr bwMode="auto">
            <a:xfrm>
              <a:off x="1953" y="2214"/>
              <a:ext cx="603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21" name="Line 32"/>
            <p:cNvSpPr>
              <a:spLocks noChangeShapeType="1"/>
            </p:cNvSpPr>
            <p:nvPr/>
          </p:nvSpPr>
          <p:spPr bwMode="auto">
            <a:xfrm flipH="1">
              <a:off x="381" y="2214"/>
              <a:ext cx="1584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22" name="Line 33"/>
            <p:cNvSpPr>
              <a:spLocks noChangeShapeType="1"/>
            </p:cNvSpPr>
            <p:nvPr/>
          </p:nvSpPr>
          <p:spPr bwMode="auto">
            <a:xfrm flipH="1">
              <a:off x="381" y="3478"/>
              <a:ext cx="2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23" name="Rectangle 34"/>
            <p:cNvSpPr>
              <a:spLocks noChangeArrowheads="1"/>
            </p:cNvSpPr>
            <p:nvPr/>
          </p:nvSpPr>
          <p:spPr bwMode="auto">
            <a:xfrm>
              <a:off x="192" y="3515"/>
              <a:ext cx="22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24" name="Rectangle 35"/>
            <p:cNvSpPr>
              <a:spLocks noChangeArrowheads="1"/>
            </p:cNvSpPr>
            <p:nvPr/>
          </p:nvSpPr>
          <p:spPr bwMode="auto">
            <a:xfrm>
              <a:off x="2606" y="3478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B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25" name="Arc 37"/>
            <p:cNvSpPr>
              <a:spLocks/>
            </p:cNvSpPr>
            <p:nvPr/>
          </p:nvSpPr>
          <p:spPr bwMode="auto">
            <a:xfrm rot="5400000" flipH="1">
              <a:off x="558" y="3346"/>
              <a:ext cx="121" cy="121"/>
            </a:xfrm>
            <a:custGeom>
              <a:avLst/>
              <a:gdLst>
                <a:gd name="T0" fmla="*/ 0 w 21600"/>
                <a:gd name="T1" fmla="*/ 0 h 21600"/>
                <a:gd name="T2" fmla="*/ 121 w 21600"/>
                <a:gd name="T3" fmla="*/ 121 h 21600"/>
                <a:gd name="T4" fmla="*/ 0 w 21600"/>
                <a:gd name="T5" fmla="*/ 1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Arc 38"/>
            <p:cNvSpPr>
              <a:spLocks/>
            </p:cNvSpPr>
            <p:nvPr/>
          </p:nvSpPr>
          <p:spPr bwMode="auto">
            <a:xfrm rot="-5400000">
              <a:off x="2325" y="3326"/>
              <a:ext cx="161" cy="121"/>
            </a:xfrm>
            <a:custGeom>
              <a:avLst/>
              <a:gdLst>
                <a:gd name="T0" fmla="*/ 0 w 21600"/>
                <a:gd name="T1" fmla="*/ 0 h 21600"/>
                <a:gd name="T2" fmla="*/ 161 w 21600"/>
                <a:gd name="T3" fmla="*/ 121 h 21600"/>
                <a:gd name="T4" fmla="*/ 0 w 21600"/>
                <a:gd name="T5" fmla="*/ 1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39"/>
            <p:cNvSpPr>
              <a:spLocks noChangeArrowheads="1"/>
            </p:cNvSpPr>
            <p:nvPr/>
          </p:nvSpPr>
          <p:spPr bwMode="auto">
            <a:xfrm>
              <a:off x="964" y="2621"/>
              <a:ext cx="2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28" name="Rectangle 40"/>
            <p:cNvSpPr>
              <a:spLocks noChangeArrowheads="1"/>
            </p:cNvSpPr>
            <p:nvPr/>
          </p:nvSpPr>
          <p:spPr bwMode="auto">
            <a:xfrm>
              <a:off x="2263" y="2621"/>
              <a:ext cx="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29" name="Rectangle 41"/>
            <p:cNvSpPr>
              <a:spLocks noChangeArrowheads="1"/>
            </p:cNvSpPr>
            <p:nvPr/>
          </p:nvSpPr>
          <p:spPr bwMode="auto">
            <a:xfrm>
              <a:off x="1573" y="3467"/>
              <a:ext cx="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257800" y="2362200"/>
            <a:ext cx="3365500" cy="4032250"/>
            <a:chOff x="3312" y="1488"/>
            <a:chExt cx="2120" cy="2540"/>
          </a:xfrm>
        </p:grpSpPr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rot="6988076">
              <a:off x="4016" y="3095"/>
              <a:ext cx="603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09" name="Line 18"/>
            <p:cNvSpPr>
              <a:spLocks noChangeShapeType="1"/>
            </p:cNvSpPr>
            <p:nvPr/>
          </p:nvSpPr>
          <p:spPr bwMode="auto">
            <a:xfrm rot="6988076" flipH="1">
              <a:off x="4008" y="2127"/>
              <a:ext cx="1584" cy="1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10" name="Line 19"/>
            <p:cNvSpPr>
              <a:spLocks noChangeShapeType="1"/>
            </p:cNvSpPr>
            <p:nvPr/>
          </p:nvSpPr>
          <p:spPr bwMode="auto">
            <a:xfrm rot="6988076" flipH="1">
              <a:off x="3005" y="2748"/>
              <a:ext cx="2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11" name="Arc 23"/>
            <p:cNvSpPr>
              <a:spLocks/>
            </p:cNvSpPr>
            <p:nvPr/>
          </p:nvSpPr>
          <p:spPr bwMode="auto">
            <a:xfrm rot="218057" flipH="1">
              <a:off x="4799" y="3551"/>
              <a:ext cx="144" cy="174"/>
            </a:xfrm>
            <a:custGeom>
              <a:avLst/>
              <a:gdLst>
                <a:gd name="T0" fmla="*/ 0 w 21600"/>
                <a:gd name="T1" fmla="*/ 0 h 26142"/>
                <a:gd name="T2" fmla="*/ 141 w 21600"/>
                <a:gd name="T3" fmla="*/ 174 h 26142"/>
                <a:gd name="T4" fmla="*/ 0 w 21600"/>
                <a:gd name="T5" fmla="*/ 144 h 2614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6142"/>
                <a:gd name="T11" fmla="*/ 21600 w 21600"/>
                <a:gd name="T12" fmla="*/ 26142 h 26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6142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26"/>
                    <a:pt x="21438" y="24649"/>
                    <a:pt x="21117" y="26142"/>
                  </a:cubicBezTo>
                </a:path>
                <a:path w="21600" h="26142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126"/>
                    <a:pt x="21438" y="24649"/>
                    <a:pt x="21117" y="261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Arc 24"/>
            <p:cNvSpPr>
              <a:spLocks/>
            </p:cNvSpPr>
            <p:nvPr/>
          </p:nvSpPr>
          <p:spPr bwMode="auto">
            <a:xfrm rot="1588077">
              <a:off x="3685" y="3561"/>
              <a:ext cx="161" cy="121"/>
            </a:xfrm>
            <a:custGeom>
              <a:avLst/>
              <a:gdLst>
                <a:gd name="T0" fmla="*/ 0 w 21600"/>
                <a:gd name="T1" fmla="*/ 0 h 21600"/>
                <a:gd name="T2" fmla="*/ 161 w 21600"/>
                <a:gd name="T3" fmla="*/ 121 h 21600"/>
                <a:gd name="T4" fmla="*/ 0 w 21600"/>
                <a:gd name="T5" fmla="*/ 12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Rectangle 42"/>
            <p:cNvSpPr>
              <a:spLocks noChangeArrowheads="1"/>
            </p:cNvSpPr>
            <p:nvPr/>
          </p:nvSpPr>
          <p:spPr bwMode="auto">
            <a:xfrm>
              <a:off x="4464" y="1488"/>
              <a:ext cx="22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14" name="Rectangle 43"/>
            <p:cNvSpPr>
              <a:spLocks noChangeArrowheads="1"/>
            </p:cNvSpPr>
            <p:nvPr/>
          </p:nvSpPr>
          <p:spPr bwMode="auto">
            <a:xfrm>
              <a:off x="3312" y="3696"/>
              <a:ext cx="2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B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15" name="Rectangle 44"/>
            <p:cNvSpPr>
              <a:spLocks noChangeArrowheads="1"/>
            </p:cNvSpPr>
            <p:nvPr/>
          </p:nvSpPr>
          <p:spPr bwMode="auto">
            <a:xfrm>
              <a:off x="5040" y="3676"/>
              <a:ext cx="22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16" name="Rectangle 45"/>
            <p:cNvSpPr>
              <a:spLocks noChangeArrowheads="1"/>
            </p:cNvSpPr>
            <p:nvPr/>
          </p:nvSpPr>
          <p:spPr bwMode="auto">
            <a:xfrm>
              <a:off x="4848" y="2544"/>
              <a:ext cx="24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17" name="Rectangle 46"/>
            <p:cNvSpPr>
              <a:spLocks noChangeArrowheads="1"/>
            </p:cNvSpPr>
            <p:nvPr/>
          </p:nvSpPr>
          <p:spPr bwMode="auto">
            <a:xfrm>
              <a:off x="4320" y="3696"/>
              <a:ext cx="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8218" name="Rectangle 48"/>
            <p:cNvSpPr>
              <a:spLocks noChangeArrowheads="1"/>
            </p:cNvSpPr>
            <p:nvPr/>
          </p:nvSpPr>
          <p:spPr bwMode="auto">
            <a:xfrm>
              <a:off x="3888" y="2544"/>
              <a:ext cx="24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94613" name="Rectangle 53"/>
          <p:cNvSpPr>
            <a:spLocks noChangeArrowheads="1"/>
          </p:cNvSpPr>
          <p:nvPr/>
        </p:nvSpPr>
        <p:spPr bwMode="auto">
          <a:xfrm>
            <a:off x="762000" y="152400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The triangle ABC  . . .</a:t>
            </a:r>
          </a:p>
        </p:txBody>
      </p:sp>
      <p:sp>
        <p:nvSpPr>
          <p:cNvPr id="194615" name="Rectangle 55"/>
          <p:cNvSpPr>
            <a:spLocks noChangeArrowheads="1"/>
          </p:cNvSpPr>
          <p:nvPr/>
        </p:nvSpPr>
        <p:spPr bwMode="auto">
          <a:xfrm>
            <a:off x="762000" y="2362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We would then get</a:t>
            </a:r>
          </a:p>
        </p:txBody>
      </p:sp>
      <p:sp>
        <p:nvSpPr>
          <p:cNvPr id="194616" name="AutoShape 56"/>
          <p:cNvSpPr>
            <a:spLocks noChangeArrowheads="1"/>
          </p:cNvSpPr>
          <p:nvPr/>
        </p:nvSpPr>
        <p:spPr bwMode="auto">
          <a:xfrm>
            <a:off x="4724400" y="4114800"/>
            <a:ext cx="914400" cy="762000"/>
          </a:xfrm>
          <a:custGeom>
            <a:avLst/>
            <a:gdLst>
              <a:gd name="T0" fmla="*/ 674878 w 21600"/>
              <a:gd name="T1" fmla="*/ 45932 h 21600"/>
              <a:gd name="T2" fmla="*/ 108035 w 21600"/>
              <a:gd name="T3" fmla="*/ 381000 h 21600"/>
              <a:gd name="T4" fmla="*/ 571966 w 21600"/>
              <a:gd name="T5" fmla="*/ 204329 h 21600"/>
              <a:gd name="T6" fmla="*/ 769535 w 21600"/>
              <a:gd name="T7" fmla="*/ 779815 h 21600"/>
              <a:gd name="T8" fmla="*/ 461772 w 21600"/>
              <a:gd name="T9" fmla="*/ 725946 h 21600"/>
              <a:gd name="T10" fmla="*/ 526457 w 21600"/>
              <a:gd name="T11" fmla="*/ 46947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3912" y="15569"/>
                </a:moveTo>
                <a:cubicBezTo>
                  <a:pt x="15523" y="14517"/>
                  <a:pt x="16495" y="12723"/>
                  <a:pt x="16495" y="10800"/>
                </a:cubicBezTo>
                <a:cubicBezTo>
                  <a:pt x="16495" y="7654"/>
                  <a:pt x="13945" y="5105"/>
                  <a:pt x="10800" y="5105"/>
                </a:cubicBezTo>
                <a:cubicBezTo>
                  <a:pt x="7654" y="5105"/>
                  <a:pt x="5105" y="7654"/>
                  <a:pt x="5105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448"/>
                  <a:pt x="19757" y="17850"/>
                  <a:pt x="16702" y="19844"/>
                </a:cubicBezTo>
                <a:lnTo>
                  <a:pt x="18178" y="22105"/>
                </a:lnTo>
                <a:lnTo>
                  <a:pt x="10908" y="20578"/>
                </a:lnTo>
                <a:lnTo>
                  <a:pt x="12436" y="13308"/>
                </a:lnTo>
                <a:lnTo>
                  <a:pt x="13912" y="155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6934200" y="2819400"/>
            <a:ext cx="533400" cy="3071813"/>
            <a:chOff x="4368" y="1776"/>
            <a:chExt cx="336" cy="1935"/>
          </a:xfrm>
        </p:grpSpPr>
        <p:sp>
          <p:nvSpPr>
            <p:cNvPr id="8204" name="Line 49"/>
            <p:cNvSpPr>
              <a:spLocks noChangeShapeType="1"/>
            </p:cNvSpPr>
            <p:nvPr/>
          </p:nvSpPr>
          <p:spPr bwMode="auto">
            <a:xfrm flipH="1" flipV="1">
              <a:off x="4575" y="1776"/>
              <a:ext cx="15" cy="192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05" name="Line 57"/>
            <p:cNvSpPr>
              <a:spLocks noChangeShapeType="1"/>
            </p:cNvSpPr>
            <p:nvPr/>
          </p:nvSpPr>
          <p:spPr bwMode="auto">
            <a:xfrm flipH="1" flipV="1">
              <a:off x="4416" y="3570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06" name="Line 58"/>
            <p:cNvSpPr>
              <a:spLocks noChangeShapeType="1"/>
            </p:cNvSpPr>
            <p:nvPr/>
          </p:nvSpPr>
          <p:spPr bwMode="auto">
            <a:xfrm flipH="1" flipV="1">
              <a:off x="4416" y="3567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8207" name="Rectangle 67"/>
            <p:cNvSpPr>
              <a:spLocks noChangeArrowheads="1"/>
            </p:cNvSpPr>
            <p:nvPr/>
          </p:nvSpPr>
          <p:spPr bwMode="auto">
            <a:xfrm>
              <a:off x="4368" y="2832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h</a:t>
              </a:r>
            </a:p>
          </p:txBody>
        </p:sp>
      </p:grpSp>
      <p:graphicFrame>
        <p:nvGraphicFramePr>
          <p:cNvPr id="194629" name="Object 69"/>
          <p:cNvGraphicFramePr>
            <a:graphicFrameLocks noChangeAspect="1"/>
          </p:cNvGraphicFramePr>
          <p:nvPr/>
        </p:nvGraphicFramePr>
        <p:xfrm>
          <a:off x="3810000" y="2876550"/>
          <a:ext cx="275431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7" name="Equation" r:id="rId5" imgW="1066680" imgH="355320" progId="Equation.3">
                  <p:embed/>
                </p:oleObj>
              </mc:Choice>
              <mc:Fallback>
                <p:oleObj name="Equation" r:id="rId5" imgW="1066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76550"/>
                        <a:ext cx="275431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2" name="AutoShape 72"/>
          <p:cNvSpPr>
            <a:spLocks noChangeArrowheads="1"/>
          </p:cNvSpPr>
          <p:nvPr/>
        </p:nvSpPr>
        <p:spPr bwMode="auto">
          <a:xfrm flipV="1">
            <a:off x="8763000" y="152400"/>
            <a:ext cx="228600" cy="228600"/>
          </a:xfrm>
          <a:prstGeom prst="star5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534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4" grpId="0"/>
      <p:bldP spid="194613" grpId="0"/>
      <p:bldP spid="194615" grpId="0"/>
      <p:bldP spid="194616" grpId="0" animBg="1"/>
      <p:bldP spid="1946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2895600" y="1676400"/>
          <a:ext cx="223043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6" name="Equation" r:id="rId4" imgW="863280" imgH="380880" progId="Equation.3">
                  <p:embed/>
                </p:oleObj>
              </mc:Choice>
              <mc:Fallback>
                <p:oleObj name="Equation" r:id="rId4" imgW="863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76400"/>
                        <a:ext cx="223043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19" name="Rectangle 35"/>
          <p:cNvSpPr>
            <a:spLocks noChangeArrowheads="1"/>
          </p:cNvSpPr>
          <p:nvPr/>
        </p:nvSpPr>
        <p:spPr bwMode="auto">
          <a:xfrm>
            <a:off x="762000" y="1752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So,</a:t>
            </a:r>
          </a:p>
        </p:txBody>
      </p:sp>
      <p:graphicFrame>
        <p:nvGraphicFramePr>
          <p:cNvPr id="195621" name="Object 37"/>
          <p:cNvGraphicFramePr>
            <a:graphicFrameLocks noChangeAspect="1"/>
          </p:cNvGraphicFramePr>
          <p:nvPr/>
        </p:nvGraphicFramePr>
        <p:xfrm>
          <a:off x="1447800" y="3038475"/>
          <a:ext cx="2165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7" name="Equation" r:id="rId6" imgW="838080" imgH="380880" progId="Equation.3">
                  <p:embed/>
                </p:oleObj>
              </mc:Choice>
              <mc:Fallback>
                <p:oleObj name="Equation" r:id="rId6" imgW="8380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38475"/>
                        <a:ext cx="21653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22" name="Object 38"/>
          <p:cNvGraphicFramePr>
            <a:graphicFrameLocks noChangeAspect="1"/>
          </p:cNvGraphicFramePr>
          <p:nvPr/>
        </p:nvGraphicFramePr>
        <p:xfrm>
          <a:off x="4779963" y="3038475"/>
          <a:ext cx="2230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8" name="Equation" r:id="rId8" imgW="863280" imgH="380880" progId="Equation.3">
                  <p:embed/>
                </p:oleObj>
              </mc:Choice>
              <mc:Fallback>
                <p:oleObj name="Equation" r:id="rId8" imgW="863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963" y="3038475"/>
                        <a:ext cx="2230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2667000" y="4191000"/>
            <a:ext cx="3733800" cy="1076325"/>
            <a:chOff x="1728" y="2352"/>
            <a:chExt cx="2352" cy="678"/>
          </a:xfrm>
        </p:grpSpPr>
        <p:sp>
          <p:nvSpPr>
            <p:cNvPr id="9228" name="AutoShape 41"/>
            <p:cNvSpPr>
              <a:spLocks noChangeArrowheads="1"/>
            </p:cNvSpPr>
            <p:nvPr/>
          </p:nvSpPr>
          <p:spPr bwMode="auto">
            <a:xfrm>
              <a:off x="1728" y="2352"/>
              <a:ext cx="2352" cy="67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21" name="Object 40"/>
            <p:cNvGraphicFramePr>
              <a:graphicFrameLocks noChangeAspect="1"/>
            </p:cNvGraphicFramePr>
            <p:nvPr/>
          </p:nvGraphicFramePr>
          <p:xfrm>
            <a:off x="1872" y="2400"/>
            <a:ext cx="2067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29" name="Equation" r:id="rId10" imgW="1269720" imgH="380880" progId="Equation.3">
                    <p:embed/>
                  </p:oleObj>
                </mc:Choice>
                <mc:Fallback>
                  <p:oleObj name="Equation" r:id="rId10" imgW="126972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00"/>
                          <a:ext cx="2067" cy="6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5627" name="Rectangle 43"/>
          <p:cNvSpPr>
            <a:spLocks noChangeArrowheads="1"/>
          </p:cNvSpPr>
          <p:nvPr/>
        </p:nvSpPr>
        <p:spPr bwMode="auto">
          <a:xfrm>
            <a:off x="7620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We now have</a:t>
            </a:r>
          </a:p>
        </p:txBody>
      </p:sp>
      <p:sp>
        <p:nvSpPr>
          <p:cNvPr id="195628" name="Rectangle 44"/>
          <p:cNvSpPr>
            <a:spLocks noChangeArrowheads="1"/>
          </p:cNvSpPr>
          <p:nvPr/>
        </p:nvSpPr>
        <p:spPr bwMode="auto">
          <a:xfrm>
            <a:off x="838200" y="4114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So,</a:t>
            </a:r>
          </a:p>
        </p:txBody>
      </p:sp>
      <p:sp>
        <p:nvSpPr>
          <p:cNvPr id="195629" name="Rectangle 45"/>
          <p:cNvSpPr>
            <a:spLocks noChangeArrowheads="1"/>
          </p:cNvSpPr>
          <p:nvPr/>
        </p:nvSpPr>
        <p:spPr bwMode="auto">
          <a:xfrm>
            <a:off x="3962400" y="3276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and</a:t>
            </a:r>
          </a:p>
        </p:txBody>
      </p:sp>
      <p:sp>
        <p:nvSpPr>
          <p:cNvPr id="195636" name="AutoShape 52"/>
          <p:cNvSpPr>
            <a:spLocks noChangeArrowheads="1"/>
          </p:cNvSpPr>
          <p:nvPr/>
        </p:nvSpPr>
        <p:spPr bwMode="auto">
          <a:xfrm flipV="1">
            <a:off x="8763000" y="152400"/>
            <a:ext cx="228600" cy="228600"/>
          </a:xfrm>
          <a:prstGeom prst="star5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971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9" grpId="0"/>
      <p:bldP spid="195627" grpId="0"/>
      <p:bldP spid="195628" grpId="0"/>
      <p:bldP spid="195629" grpId="0"/>
      <p:bldP spid="1956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24075" y="404813"/>
            <a:ext cx="4608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3600" b="1" u="sng">
                <a:solidFill>
                  <a:srgbClr val="000000"/>
                </a:solidFill>
              </a:rPr>
              <a:t>The Sine Rule</a:t>
            </a:r>
            <a:r>
              <a:rPr lang="en-GB" sz="3600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9219" name="Freeform 3"/>
          <p:cNvSpPr>
            <a:spLocks/>
          </p:cNvSpPr>
          <p:nvPr/>
        </p:nvSpPr>
        <p:spPr bwMode="auto">
          <a:xfrm>
            <a:off x="3851275" y="1682221"/>
            <a:ext cx="3384550" cy="2016125"/>
          </a:xfrm>
          <a:custGeom>
            <a:avLst/>
            <a:gdLst>
              <a:gd name="T0" fmla="*/ 0 w 2132"/>
              <a:gd name="T1" fmla="*/ 1270 h 1270"/>
              <a:gd name="T2" fmla="*/ 2132 w 2132"/>
              <a:gd name="T3" fmla="*/ 1270 h 1270"/>
              <a:gd name="T4" fmla="*/ 1406 w 2132"/>
              <a:gd name="T5" fmla="*/ 0 h 1270"/>
              <a:gd name="T6" fmla="*/ 0 w 2132"/>
              <a:gd name="T7" fmla="*/ 1270 h 1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1270">
                <a:moveTo>
                  <a:pt x="0" y="1270"/>
                </a:moveTo>
                <a:lnTo>
                  <a:pt x="2132" y="1270"/>
                </a:lnTo>
                <a:lnTo>
                  <a:pt x="1406" y="0"/>
                </a:lnTo>
                <a:lnTo>
                  <a:pt x="0" y="1270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490913" y="340942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7235825" y="340942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867400" y="125042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588125" y="2256896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4643438" y="2329921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435600" y="3625321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395288" y="4267200"/>
            <a:ext cx="849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</a:rPr>
              <a:t>You can only use the Sine Rule if you have a “matching pair”.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95288" y="4914900"/>
            <a:ext cx="849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You have to know one angle, and the side opposite it.</a:t>
            </a: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3419475" y="2256896"/>
            <a:ext cx="3602038" cy="1646237"/>
            <a:chOff x="2154" y="1117"/>
            <a:chExt cx="2269" cy="1037"/>
          </a:xfrm>
        </p:grpSpPr>
        <p:sp>
          <p:nvSpPr>
            <p:cNvPr id="9229" name="Oval 13"/>
            <p:cNvSpPr>
              <a:spLocks noChangeArrowheads="1"/>
            </p:cNvSpPr>
            <p:nvPr/>
          </p:nvSpPr>
          <p:spPr bwMode="auto">
            <a:xfrm>
              <a:off x="2154" y="1836"/>
              <a:ext cx="318" cy="3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9230" name="Oval 14"/>
            <p:cNvSpPr>
              <a:spLocks noChangeArrowheads="1"/>
            </p:cNvSpPr>
            <p:nvPr/>
          </p:nvSpPr>
          <p:spPr bwMode="auto">
            <a:xfrm>
              <a:off x="4105" y="1117"/>
              <a:ext cx="318" cy="3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000000"/>
                </a:solidFill>
              </a:endParaRPr>
            </a:p>
          </p:txBody>
        </p:sp>
      </p:grpSp>
      <p:grpSp>
        <p:nvGrpSpPr>
          <p:cNvPr id="9231" name="Group 15"/>
          <p:cNvGrpSpPr>
            <a:grpSpLocks/>
          </p:cNvGrpSpPr>
          <p:nvPr/>
        </p:nvGrpSpPr>
        <p:grpSpPr bwMode="auto">
          <a:xfrm>
            <a:off x="4572000" y="2328333"/>
            <a:ext cx="3095625" cy="1574800"/>
            <a:chOff x="2880" y="1162"/>
            <a:chExt cx="1950" cy="992"/>
          </a:xfrm>
        </p:grpSpPr>
        <p:sp>
          <p:nvSpPr>
            <p:cNvPr id="9232" name="Oval 16"/>
            <p:cNvSpPr>
              <a:spLocks noChangeArrowheads="1"/>
            </p:cNvSpPr>
            <p:nvPr/>
          </p:nvSpPr>
          <p:spPr bwMode="auto">
            <a:xfrm>
              <a:off x="4513" y="1836"/>
              <a:ext cx="317" cy="31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9233" name="Oval 17"/>
            <p:cNvSpPr>
              <a:spLocks noChangeArrowheads="1"/>
            </p:cNvSpPr>
            <p:nvPr/>
          </p:nvSpPr>
          <p:spPr bwMode="auto">
            <a:xfrm>
              <a:off x="2880" y="1162"/>
              <a:ext cx="317" cy="31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</p:grpSp>
      <p:grpSp>
        <p:nvGrpSpPr>
          <p:cNvPr id="9234" name="Group 18"/>
          <p:cNvGrpSpPr>
            <a:grpSpLocks/>
          </p:cNvGrpSpPr>
          <p:nvPr/>
        </p:nvGrpSpPr>
        <p:grpSpPr bwMode="auto">
          <a:xfrm>
            <a:off x="5364163" y="1202796"/>
            <a:ext cx="969962" cy="2925762"/>
            <a:chOff x="3379" y="453"/>
            <a:chExt cx="611" cy="1843"/>
          </a:xfrm>
        </p:grpSpPr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3672" y="453"/>
              <a:ext cx="318" cy="317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990099"/>
                </a:solidFill>
              </a:endParaRPr>
            </a:p>
          </p:txBody>
        </p:sp>
        <p:sp>
          <p:nvSpPr>
            <p:cNvPr id="9236" name="Oval 20"/>
            <p:cNvSpPr>
              <a:spLocks noChangeArrowheads="1"/>
            </p:cNvSpPr>
            <p:nvPr/>
          </p:nvSpPr>
          <p:spPr bwMode="auto">
            <a:xfrm>
              <a:off x="3379" y="1979"/>
              <a:ext cx="318" cy="317"/>
            </a:xfrm>
            <a:prstGeom prst="ellipse">
              <a:avLst/>
            </a:prstGeom>
            <a:noFill/>
            <a:ln w="38100">
              <a:solidFill>
                <a:srgbClr val="99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990099"/>
                </a:solidFill>
              </a:endParaRPr>
            </a:p>
          </p:txBody>
        </p:sp>
      </p:grp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395288" y="5634038"/>
            <a:ext cx="8497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Then if you have just one other side or angle, you can use the </a:t>
            </a:r>
            <a:r>
              <a:rPr lang="en-GB" sz="2400" b="1" u="sng">
                <a:solidFill>
                  <a:srgbClr val="000000"/>
                </a:solidFill>
              </a:rPr>
              <a:t>Sine Rule</a:t>
            </a:r>
            <a:r>
              <a:rPr lang="en-GB" sz="2400">
                <a:solidFill>
                  <a:srgbClr val="000000"/>
                </a:solidFill>
              </a:rPr>
              <a:t> to find any of the other angles or sides.</a:t>
            </a:r>
          </a:p>
        </p:txBody>
      </p:sp>
    </p:spTree>
    <p:extLst>
      <p:ext uri="{BB962C8B-B14F-4D97-AF65-F5344CB8AC3E}">
        <p14:creationId xmlns:p14="http://schemas.microsoft.com/office/powerpoint/2010/main" val="1929473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Freeform 4"/>
          <p:cNvSpPr>
            <a:spLocks/>
          </p:cNvSpPr>
          <p:nvPr/>
        </p:nvSpPr>
        <p:spPr bwMode="auto">
          <a:xfrm>
            <a:off x="1619250" y="1858963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627313" y="22907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92725" y="26511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1271" name="Freeform 7"/>
          <p:cNvSpPr>
            <a:spLocks/>
          </p:cNvSpPr>
          <p:nvPr/>
        </p:nvSpPr>
        <p:spPr bwMode="auto">
          <a:xfrm>
            <a:off x="4910138" y="3505200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4932363" y="35861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547813" y="430688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1547813" y="4738688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5508625" y="43068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5508625" y="473868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Yes</a:t>
            </a:r>
          </a:p>
        </p:txBody>
      </p:sp>
      <p:grpSp>
        <p:nvGrpSpPr>
          <p:cNvPr id="11286" name="Group 22"/>
          <p:cNvGrpSpPr>
            <a:grpSpLocks/>
          </p:cNvGrpSpPr>
          <p:nvPr/>
        </p:nvGrpSpPr>
        <p:grpSpPr bwMode="auto">
          <a:xfrm>
            <a:off x="2700338" y="2217738"/>
            <a:ext cx="2735262" cy="1873250"/>
            <a:chOff x="1701" y="1123"/>
            <a:chExt cx="1723" cy="1128"/>
          </a:xfrm>
        </p:grpSpPr>
        <p:sp>
          <p:nvSpPr>
            <p:cNvPr id="11284" name="Oval 20"/>
            <p:cNvSpPr>
              <a:spLocks noChangeArrowheads="1"/>
            </p:cNvSpPr>
            <p:nvPr/>
          </p:nvSpPr>
          <p:spPr bwMode="auto">
            <a:xfrm>
              <a:off x="3107" y="1933"/>
              <a:ext cx="317" cy="31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1285" name="Oval 21"/>
            <p:cNvSpPr>
              <a:spLocks noChangeArrowheads="1"/>
            </p:cNvSpPr>
            <p:nvPr/>
          </p:nvSpPr>
          <p:spPr bwMode="auto">
            <a:xfrm>
              <a:off x="1701" y="1123"/>
              <a:ext cx="317" cy="318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1287" name="Freeform 23"/>
          <p:cNvSpPr>
            <a:spLocks/>
          </p:cNvSpPr>
          <p:nvPr/>
        </p:nvSpPr>
        <p:spPr bwMode="auto">
          <a:xfrm>
            <a:off x="2355850" y="3044825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979613" y="30829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5724525" y="1425575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278860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5" grpId="0"/>
      <p:bldP spid="11276" grpId="0"/>
      <p:bldP spid="11277" grpId="0"/>
      <p:bldP spid="1127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2"/>
          <p:cNvSpPr>
            <a:spLocks/>
          </p:cNvSpPr>
          <p:nvPr/>
        </p:nvSpPr>
        <p:spPr bwMode="auto">
          <a:xfrm>
            <a:off x="1619249" y="1773238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627312" y="22050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2293" name="Freeform 5"/>
          <p:cNvSpPr>
            <a:spLocks/>
          </p:cNvSpPr>
          <p:nvPr/>
        </p:nvSpPr>
        <p:spPr bwMode="auto">
          <a:xfrm>
            <a:off x="4910137" y="3419475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932362" y="35004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1547812" y="42211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47812" y="46529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08624" y="42211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508624" y="46529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1547812" y="551656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Label the sides and angles.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1187449" y="30686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A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508624" y="37163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B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859337" y="14128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5364162" y="22272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2916237" y="18669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3348037" y="352425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2311" name="Freeform 23"/>
          <p:cNvSpPr>
            <a:spLocks/>
          </p:cNvSpPr>
          <p:nvPr/>
        </p:nvSpPr>
        <p:spPr bwMode="auto">
          <a:xfrm>
            <a:off x="2355849" y="2959100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2312" name="Text Box 24"/>
          <p:cNvSpPr txBox="1">
            <a:spLocks noChangeArrowheads="1"/>
          </p:cNvSpPr>
          <p:nvPr/>
        </p:nvSpPr>
        <p:spPr bwMode="auto">
          <a:xfrm>
            <a:off x="1979612" y="29972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292724" y="25654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547812" y="50847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Use the Sine Rule</a:t>
            </a:r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5724524" y="133985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7985385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1" grpId="0"/>
      <p:bldP spid="12305" grpId="0"/>
      <p:bldP spid="12306" grpId="0"/>
      <p:bldP spid="12307" grpId="0"/>
      <p:bldP spid="12308" grpId="0"/>
      <p:bldP spid="12309" grpId="0"/>
      <p:bldP spid="12310" grpId="0"/>
      <p:bldP spid="123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reeform 2"/>
          <p:cNvSpPr>
            <a:spLocks/>
          </p:cNvSpPr>
          <p:nvPr/>
        </p:nvSpPr>
        <p:spPr bwMode="auto">
          <a:xfrm>
            <a:off x="1619250" y="1714501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627313" y="21463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3316" name="Freeform 4"/>
          <p:cNvSpPr>
            <a:spLocks/>
          </p:cNvSpPr>
          <p:nvPr/>
        </p:nvSpPr>
        <p:spPr bwMode="auto">
          <a:xfrm>
            <a:off x="4910138" y="3360738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932363" y="34417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187450" y="300990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A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508625" y="365760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B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4859338" y="13541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5364163" y="216852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916238" y="180816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3348038" y="3465513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3330" name="Freeform 18"/>
          <p:cNvSpPr>
            <a:spLocks/>
          </p:cNvSpPr>
          <p:nvPr/>
        </p:nvSpPr>
        <p:spPr bwMode="auto">
          <a:xfrm>
            <a:off x="2355850" y="2900363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79613" y="29384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292725" y="2506663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813450"/>
              </p:ext>
            </p:extLst>
          </p:nvPr>
        </p:nvGraphicFramePr>
        <p:xfrm>
          <a:off x="900113" y="4233863"/>
          <a:ext cx="316706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1" name="Equation" r:id="rId3" imgW="1371600" imgH="393700" progId="Equation.3">
                  <p:embed/>
                </p:oleObj>
              </mc:Choice>
              <mc:Fallback>
                <p:oleObj name="Equation" r:id="rId3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33863"/>
                        <a:ext cx="3167062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900113" y="5746751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We don’t need the “C” bit of the formula.</a:t>
            </a:r>
          </a:p>
        </p:txBody>
      </p:sp>
      <p:sp>
        <p:nvSpPr>
          <p:cNvPr id="13336" name="Text Box 24"/>
          <p:cNvSpPr txBox="1">
            <a:spLocks noChangeArrowheads="1"/>
          </p:cNvSpPr>
          <p:nvPr/>
        </p:nvSpPr>
        <p:spPr bwMode="auto">
          <a:xfrm>
            <a:off x="4716463" y="4306888"/>
            <a:ext cx="3527425" cy="104457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Because we are trying to find a missing length of a side, the little letters are on top </a:t>
            </a:r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5724525" y="1281113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21676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/>
      <p:bldP spid="133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1692275" y="1795463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700338" y="22272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4340" name="Freeform 4"/>
          <p:cNvSpPr>
            <a:spLocks/>
          </p:cNvSpPr>
          <p:nvPr/>
        </p:nvSpPr>
        <p:spPr bwMode="auto">
          <a:xfrm>
            <a:off x="4983163" y="3441700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005388" y="352266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1260475" y="30908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A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5581650" y="37385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B</a:t>
            </a: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4932363" y="14351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5437188" y="22494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989263" y="18891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421063" y="354647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>
            <a:off x="2428875" y="2981325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2052638" y="301942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65750" y="25876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284698"/>
              </p:ext>
            </p:extLst>
          </p:nvPr>
        </p:nvGraphicFramePr>
        <p:xfrm>
          <a:off x="973138" y="4314825"/>
          <a:ext cx="2016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5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14825"/>
                        <a:ext cx="201612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973138" y="5827713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Fill in the bits you know.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789488" y="4387850"/>
            <a:ext cx="3527425" cy="1044575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Because we are trying to find a missing length of a side, the little letters are on top 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5797550" y="1362075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993994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reeform 2"/>
          <p:cNvSpPr>
            <a:spLocks/>
          </p:cNvSpPr>
          <p:nvPr/>
        </p:nvSpPr>
        <p:spPr bwMode="auto">
          <a:xfrm>
            <a:off x="1609725" y="1951038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617788" y="23828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5364" name="Freeform 4"/>
          <p:cNvSpPr>
            <a:spLocks/>
          </p:cNvSpPr>
          <p:nvPr/>
        </p:nvSpPr>
        <p:spPr bwMode="auto">
          <a:xfrm>
            <a:off x="4900613" y="3597275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922838" y="36782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177925" y="32464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A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5499100" y="38941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B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849813" y="159067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354638" y="24050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2906713" y="20447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38513" y="3702050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5373" name="Freeform 13"/>
          <p:cNvSpPr>
            <a:spLocks/>
          </p:cNvSpPr>
          <p:nvPr/>
        </p:nvSpPr>
        <p:spPr bwMode="auto">
          <a:xfrm>
            <a:off x="2346325" y="3136900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970088" y="31750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283200" y="27432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923339"/>
              </p:ext>
            </p:extLst>
          </p:nvPr>
        </p:nvGraphicFramePr>
        <p:xfrm>
          <a:off x="890588" y="4470400"/>
          <a:ext cx="2016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4470400"/>
                        <a:ext cx="201612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890588" y="5983288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Fill in the bits you know.</a:t>
            </a:r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07599"/>
              </p:ext>
            </p:extLst>
          </p:nvPr>
        </p:nvGraphicFramePr>
        <p:xfrm>
          <a:off x="3986213" y="4470400"/>
          <a:ext cx="24479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5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4470400"/>
                        <a:ext cx="24479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5715000" y="151765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2286773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reeform 2"/>
          <p:cNvSpPr>
            <a:spLocks/>
          </p:cNvSpPr>
          <p:nvPr/>
        </p:nvSpPr>
        <p:spPr bwMode="auto">
          <a:xfrm>
            <a:off x="1655763" y="1694656"/>
            <a:ext cx="3889375" cy="2159000"/>
          </a:xfrm>
          <a:custGeom>
            <a:avLst/>
            <a:gdLst>
              <a:gd name="T0" fmla="*/ 0 w 2450"/>
              <a:gd name="T1" fmla="*/ 952 h 1360"/>
              <a:gd name="T2" fmla="*/ 2087 w 2450"/>
              <a:gd name="T3" fmla="*/ 0 h 1360"/>
              <a:gd name="T4" fmla="*/ 2450 w 2450"/>
              <a:gd name="T5" fmla="*/ 1360 h 1360"/>
              <a:gd name="T6" fmla="*/ 0 w 2450"/>
              <a:gd name="T7" fmla="*/ 952 h 1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0" h="1360">
                <a:moveTo>
                  <a:pt x="0" y="952"/>
                </a:moveTo>
                <a:lnTo>
                  <a:pt x="2087" y="0"/>
                </a:lnTo>
                <a:lnTo>
                  <a:pt x="2450" y="1360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663826" y="212645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4946651" y="3340893"/>
            <a:ext cx="454025" cy="441325"/>
          </a:xfrm>
          <a:custGeom>
            <a:avLst/>
            <a:gdLst>
              <a:gd name="T0" fmla="*/ 286 w 286"/>
              <a:gd name="T1" fmla="*/ 6 h 278"/>
              <a:gd name="T2" fmla="*/ 183 w 286"/>
              <a:gd name="T3" fmla="*/ 6 h 278"/>
              <a:gd name="T4" fmla="*/ 99 w 286"/>
              <a:gd name="T5" fmla="*/ 42 h 278"/>
              <a:gd name="T6" fmla="*/ 14 w 286"/>
              <a:gd name="T7" fmla="*/ 142 h 278"/>
              <a:gd name="T8" fmla="*/ 14 w 286"/>
              <a:gd name="T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" h="278">
                <a:moveTo>
                  <a:pt x="286" y="6"/>
                </a:moveTo>
                <a:cubicBezTo>
                  <a:pt x="269" y="6"/>
                  <a:pt x="214" y="0"/>
                  <a:pt x="183" y="6"/>
                </a:cubicBezTo>
                <a:cubicBezTo>
                  <a:pt x="152" y="12"/>
                  <a:pt x="127" y="19"/>
                  <a:pt x="99" y="42"/>
                </a:cubicBezTo>
                <a:cubicBezTo>
                  <a:pt x="71" y="65"/>
                  <a:pt x="28" y="103"/>
                  <a:pt x="14" y="142"/>
                </a:cubicBezTo>
                <a:cubicBezTo>
                  <a:pt x="0" y="181"/>
                  <a:pt x="14" y="255"/>
                  <a:pt x="14" y="278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968876" y="342185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65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1223963" y="299005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A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545138" y="363775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B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4895851" y="133429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5400676" y="21486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2952751" y="178831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3384551" y="3445668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990099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6397" name="Freeform 13"/>
          <p:cNvSpPr>
            <a:spLocks/>
          </p:cNvSpPr>
          <p:nvPr/>
        </p:nvSpPr>
        <p:spPr bwMode="auto">
          <a:xfrm>
            <a:off x="2392363" y="2880518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2016126" y="291861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40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5329238" y="2486818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00CC"/>
                </a:solidFill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15692"/>
              </p:ext>
            </p:extLst>
          </p:nvPr>
        </p:nvGraphicFramePr>
        <p:xfrm>
          <a:off x="936626" y="4214018"/>
          <a:ext cx="2016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8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6" y="4214018"/>
                        <a:ext cx="2016125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90825"/>
              </p:ext>
            </p:extLst>
          </p:nvPr>
        </p:nvGraphicFramePr>
        <p:xfrm>
          <a:off x="4032251" y="4214018"/>
          <a:ext cx="24479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9" name="Equation" r:id="rId5" imgW="1066680" imgH="393480" progId="Equation.3">
                  <p:embed/>
                </p:oleObj>
              </mc:Choice>
              <mc:Fallback>
                <p:oleObj name="Equation" r:id="rId5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1" y="4214018"/>
                        <a:ext cx="24479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54797"/>
              </p:ext>
            </p:extLst>
          </p:nvPr>
        </p:nvGraphicFramePr>
        <p:xfrm>
          <a:off x="4824413" y="5295106"/>
          <a:ext cx="2879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0" name="Equation" r:id="rId7" imgW="1244520" imgH="393480" progId="Equation.3">
                  <p:embed/>
                </p:oleObj>
              </mc:Choice>
              <mc:Fallback>
                <p:oleObj name="Equation" r:id="rId7" imgW="1244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5295106"/>
                        <a:ext cx="28797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014202"/>
              </p:ext>
            </p:extLst>
          </p:nvPr>
        </p:nvGraphicFramePr>
        <p:xfrm>
          <a:off x="4840288" y="6336506"/>
          <a:ext cx="12636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name="Equation" r:id="rId9" imgW="545760" imgH="177480" progId="Equation.3">
                  <p:embed/>
                </p:oleObj>
              </mc:Choice>
              <mc:Fallback>
                <p:oleObj name="Equation" r:id="rId9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0288" y="6336506"/>
                        <a:ext cx="12636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976938" y="6374606"/>
            <a:ext cx="576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cm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5761038" y="1261268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1607584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95" name="Rectangle 19"/>
          <p:cNvSpPr>
            <a:spLocks noChangeArrowheads="1"/>
          </p:cNvSpPr>
          <p:nvPr/>
        </p:nvSpPr>
        <p:spPr bwMode="auto">
          <a:xfrm>
            <a:off x="2362200" y="2717800"/>
            <a:ext cx="3505200" cy="990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8"/>
          <p:cNvSpPr>
            <a:spLocks noChangeArrowheads="1"/>
          </p:cNvSpPr>
          <p:nvPr/>
        </p:nvSpPr>
        <p:spPr bwMode="auto">
          <a:xfrm>
            <a:off x="1066800" y="595313"/>
            <a:ext cx="5410200" cy="457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>
            <a:spAutoFit/>
          </a:bodyPr>
          <a:lstStyle/>
          <a:p>
            <a:pPr algn="l">
              <a:buFont typeface="Wingdings" pitchFamily="2" charset="2"/>
              <a:buNone/>
              <a:tabLst>
                <a:tab pos="679450" algn="l"/>
                <a:tab pos="1800225" algn="l"/>
                <a:tab pos="2520950" algn="l"/>
              </a:tabLst>
            </a:pPr>
            <a:r>
              <a:rPr lang="en-US" sz="2400" b="1" dirty="0"/>
              <a:t>Triangles that aren’t Right Angled</a:t>
            </a: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609600" y="1828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 dirty="0"/>
              <a:t>To find unknown sides and angles in non-right angled triangles we can use one or both of 2 rules: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2590800" y="27432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Char char="•"/>
              <a:tabLst>
                <a:tab pos="468313" algn="l"/>
              </a:tabLst>
            </a:pPr>
            <a:r>
              <a:rPr lang="en-US" sz="2400" b="1">
                <a:solidFill>
                  <a:srgbClr val="FF0000"/>
                </a:solidFill>
              </a:rPr>
              <a:t>the sine rule</a:t>
            </a:r>
          </a:p>
        </p:txBody>
      </p:sp>
      <p:sp>
        <p:nvSpPr>
          <p:cNvPr id="178190" name="Rectangle 14"/>
          <p:cNvSpPr>
            <a:spLocks noChangeArrowheads="1"/>
          </p:cNvSpPr>
          <p:nvPr/>
        </p:nvSpPr>
        <p:spPr bwMode="auto">
          <a:xfrm>
            <a:off x="2590800" y="3276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buFontTx/>
              <a:buChar char="•"/>
              <a:tabLst>
                <a:tab pos="468313" algn="l"/>
              </a:tabLst>
            </a:pPr>
            <a:r>
              <a:rPr lang="en-US" sz="2400" b="1">
                <a:solidFill>
                  <a:srgbClr val="FF0000"/>
                </a:solidFill>
              </a:rPr>
              <a:t>the cosine rule</a:t>
            </a:r>
          </a:p>
        </p:txBody>
      </p:sp>
      <p:sp>
        <p:nvSpPr>
          <p:cNvPr id="178196" name="AutoShape 20"/>
          <p:cNvSpPr>
            <a:spLocks noChangeArrowheads="1"/>
          </p:cNvSpPr>
          <p:nvPr/>
        </p:nvSpPr>
        <p:spPr bwMode="auto">
          <a:xfrm flipV="1">
            <a:off x="8763000" y="152400"/>
            <a:ext cx="228600" cy="228600"/>
          </a:xfrm>
          <a:prstGeom prst="star5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982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5" grpId="0" animBg="1"/>
      <p:bldP spid="178188" grpId="0"/>
      <p:bldP spid="178189" grpId="0"/>
      <p:bldP spid="178190" grpId="0"/>
      <p:bldP spid="17819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reeform 2"/>
          <p:cNvSpPr>
            <a:spLocks/>
          </p:cNvSpPr>
          <p:nvPr/>
        </p:nvSpPr>
        <p:spPr bwMode="auto">
          <a:xfrm>
            <a:off x="1619250" y="1341438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627313" y="17732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292725" y="21336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18437" name="Freeform 5"/>
          <p:cNvSpPr>
            <a:spLocks/>
          </p:cNvSpPr>
          <p:nvPr/>
        </p:nvSpPr>
        <p:spPr bwMode="auto">
          <a:xfrm>
            <a:off x="4924425" y="2990850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932363" y="30686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65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116013" y="6096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angle: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1547813" y="37893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1547813" y="42211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508625" y="37893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5508625" y="42211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Yes</a:t>
            </a:r>
          </a:p>
        </p:txBody>
      </p:sp>
      <p:grpSp>
        <p:nvGrpSpPr>
          <p:cNvPr id="18444" name="Group 12"/>
          <p:cNvGrpSpPr>
            <a:grpSpLocks/>
          </p:cNvGrpSpPr>
          <p:nvPr/>
        </p:nvGrpSpPr>
        <p:grpSpPr bwMode="auto">
          <a:xfrm>
            <a:off x="2700338" y="1700213"/>
            <a:ext cx="2735262" cy="1873250"/>
            <a:chOff x="1701" y="1123"/>
            <a:chExt cx="1723" cy="1128"/>
          </a:xfrm>
        </p:grpSpPr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3107" y="1933"/>
              <a:ext cx="317" cy="318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18446" name="Oval 14"/>
            <p:cNvSpPr>
              <a:spLocks noChangeArrowheads="1"/>
            </p:cNvSpPr>
            <p:nvPr/>
          </p:nvSpPr>
          <p:spPr bwMode="auto">
            <a:xfrm>
              <a:off x="1701" y="1123"/>
              <a:ext cx="317" cy="318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18447" name="Freeform 15"/>
          <p:cNvSpPr>
            <a:spLocks/>
          </p:cNvSpPr>
          <p:nvPr/>
        </p:nvSpPr>
        <p:spPr bwMode="auto">
          <a:xfrm>
            <a:off x="2355850" y="2527300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979613" y="25654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 i="1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5795963" y="1333500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1152824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  <p:bldP spid="184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angle: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547813" y="4056064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47813" y="4487864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5508625" y="4056064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508625" y="4487864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1547813" y="5351464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Label the sides and angles.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1187450" y="2903539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5508625" y="3551239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4859338" y="124777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5364163" y="206216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2916238" y="1701801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348038" y="3359151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1547813" y="491966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Use the Sine Rule</a:t>
            </a:r>
          </a:p>
        </p:txBody>
      </p:sp>
      <p:sp>
        <p:nvSpPr>
          <p:cNvPr id="19498" name="Freeform 42"/>
          <p:cNvSpPr>
            <a:spLocks/>
          </p:cNvSpPr>
          <p:nvPr/>
        </p:nvSpPr>
        <p:spPr bwMode="auto">
          <a:xfrm>
            <a:off x="1619250" y="1608139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2627313" y="203993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5292725" y="24003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19501" name="Freeform 45"/>
          <p:cNvSpPr>
            <a:spLocks/>
          </p:cNvSpPr>
          <p:nvPr/>
        </p:nvSpPr>
        <p:spPr bwMode="auto">
          <a:xfrm>
            <a:off x="4924425" y="3257551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9502" name="Text Box 46"/>
          <p:cNvSpPr txBox="1">
            <a:spLocks noChangeArrowheads="1"/>
          </p:cNvSpPr>
          <p:nvPr/>
        </p:nvSpPr>
        <p:spPr bwMode="auto">
          <a:xfrm>
            <a:off x="4932363" y="333533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65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19506" name="Freeform 50"/>
          <p:cNvSpPr>
            <a:spLocks/>
          </p:cNvSpPr>
          <p:nvPr/>
        </p:nvSpPr>
        <p:spPr bwMode="auto">
          <a:xfrm>
            <a:off x="2355850" y="2794001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19507" name="Text Box 51"/>
          <p:cNvSpPr txBox="1">
            <a:spLocks noChangeArrowheads="1"/>
          </p:cNvSpPr>
          <p:nvPr/>
        </p:nvSpPr>
        <p:spPr bwMode="auto">
          <a:xfrm>
            <a:off x="1979613" y="28321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 i="1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19508" name="Text Box 52"/>
          <p:cNvSpPr txBox="1">
            <a:spLocks noChangeArrowheads="1"/>
          </p:cNvSpPr>
          <p:nvPr/>
        </p:nvSpPr>
        <p:spPr bwMode="auto">
          <a:xfrm>
            <a:off x="6552406" y="1736726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139766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116013" y="6096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angle:</a:t>
            </a: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901701" y="5807076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We don’t need the “C” bit of the formula.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189038" y="307022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5510213" y="371792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4860926" y="14144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5365751" y="222885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2917826" y="186848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3349626" y="3525838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0504" name="Freeform 24"/>
          <p:cNvSpPr>
            <a:spLocks/>
          </p:cNvSpPr>
          <p:nvPr/>
        </p:nvSpPr>
        <p:spPr bwMode="auto">
          <a:xfrm>
            <a:off x="1620838" y="1774826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628901" y="22066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294313" y="25669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20507" name="Freeform 27"/>
          <p:cNvSpPr>
            <a:spLocks/>
          </p:cNvSpPr>
          <p:nvPr/>
        </p:nvSpPr>
        <p:spPr bwMode="auto">
          <a:xfrm>
            <a:off x="4926013" y="3424238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933951" y="35020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65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0509" name="Freeform 29"/>
          <p:cNvSpPr>
            <a:spLocks/>
          </p:cNvSpPr>
          <p:nvPr/>
        </p:nvSpPr>
        <p:spPr bwMode="auto">
          <a:xfrm>
            <a:off x="2357438" y="2960688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981201" y="29987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 i="1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005388" y="4367213"/>
            <a:ext cx="3384550" cy="1044575"/>
          </a:xfrm>
          <a:prstGeom prst="rect">
            <a:avLst/>
          </a:prstGeom>
          <a:solidFill>
            <a:srgbClr val="FFFF00"/>
          </a:solidFill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Because we are trying to find a missing angle, the formula is the other way up. </a:t>
            </a:r>
          </a:p>
        </p:txBody>
      </p:sp>
      <p:graphicFrame>
        <p:nvGraphicFramePr>
          <p:cNvPr id="205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46461"/>
              </p:ext>
            </p:extLst>
          </p:nvPr>
        </p:nvGraphicFramePr>
        <p:xfrm>
          <a:off x="901701" y="4367213"/>
          <a:ext cx="33115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name="Equation" r:id="rId3" imgW="1346040" imgH="393480" progId="Equation.3">
                  <p:embed/>
                </p:oleObj>
              </mc:Choice>
              <mc:Fallback>
                <p:oleObj name="Equation" r:id="rId3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1" y="4367213"/>
                        <a:ext cx="33115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5726113" y="1341438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67524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7" grpId="0"/>
      <p:bldP spid="205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116013" y="6096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angle: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901701" y="5717381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Fill in the bits you know.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005388" y="4277518"/>
            <a:ext cx="3384550" cy="1044575"/>
          </a:xfrm>
          <a:prstGeom prst="rect">
            <a:avLst/>
          </a:prstGeom>
          <a:solidFill>
            <a:srgbClr val="FFFF00"/>
          </a:solidFill>
          <a:ln w="38100">
            <a:solidFill>
              <a:srgbClr val="66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Because we are trying to find a missing angle, the formula is the other way up. 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189038" y="298053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5510213" y="3628231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4860926" y="132476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365751" y="21391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2917826" y="1778793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3349626" y="3436143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1529" name="Freeform 25"/>
          <p:cNvSpPr>
            <a:spLocks/>
          </p:cNvSpPr>
          <p:nvPr/>
        </p:nvSpPr>
        <p:spPr bwMode="auto">
          <a:xfrm>
            <a:off x="1620838" y="1685131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2628901" y="211693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5294313" y="247729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21532" name="Freeform 28"/>
          <p:cNvSpPr>
            <a:spLocks/>
          </p:cNvSpPr>
          <p:nvPr/>
        </p:nvSpPr>
        <p:spPr bwMode="auto">
          <a:xfrm>
            <a:off x="4926013" y="3334543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933951" y="341233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65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1534" name="Freeform 30"/>
          <p:cNvSpPr>
            <a:spLocks/>
          </p:cNvSpPr>
          <p:nvPr/>
        </p:nvSpPr>
        <p:spPr bwMode="auto">
          <a:xfrm>
            <a:off x="2357438" y="2870993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1981201" y="2909093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 i="1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865323"/>
              </p:ext>
            </p:extLst>
          </p:nvPr>
        </p:nvGraphicFramePr>
        <p:xfrm>
          <a:off x="901701" y="4277518"/>
          <a:ext cx="2093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3" imgW="850680" imgH="393480" progId="Equation.3">
                  <p:embed/>
                </p:oleObj>
              </mc:Choice>
              <mc:Fallback>
                <p:oleObj name="Equation" r:id="rId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1" y="4277518"/>
                        <a:ext cx="20939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5726113" y="1251743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840155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116013" y="6096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angle: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900113" y="5724526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Fill in the bits you know.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73384"/>
              </p:ext>
            </p:extLst>
          </p:nvPr>
        </p:nvGraphicFramePr>
        <p:xfrm>
          <a:off x="3924300" y="4284663"/>
          <a:ext cx="21558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3" imgW="939600" imgH="393480" progId="Equation.3">
                  <p:embed/>
                </p:oleObj>
              </mc:Choice>
              <mc:Fallback>
                <p:oleObj name="Equation" r:id="rId3" imgW="939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84663"/>
                        <a:ext cx="21558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187450" y="298767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5508625" y="3635376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859338" y="133191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5364163" y="214630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916238" y="1835151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3348038" y="3443288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2553" name="Freeform 25"/>
          <p:cNvSpPr>
            <a:spLocks/>
          </p:cNvSpPr>
          <p:nvPr/>
        </p:nvSpPr>
        <p:spPr bwMode="auto">
          <a:xfrm>
            <a:off x="1619250" y="1692276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627313" y="212407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5292725" y="24844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22556" name="Freeform 28"/>
          <p:cNvSpPr>
            <a:spLocks/>
          </p:cNvSpPr>
          <p:nvPr/>
        </p:nvSpPr>
        <p:spPr bwMode="auto">
          <a:xfrm>
            <a:off x="4924425" y="3341688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932363" y="341947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65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2558" name="Freeform 30"/>
          <p:cNvSpPr>
            <a:spLocks/>
          </p:cNvSpPr>
          <p:nvPr/>
        </p:nvSpPr>
        <p:spPr bwMode="auto">
          <a:xfrm>
            <a:off x="2355850" y="2878138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1979613" y="291623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 i="1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graphicFrame>
        <p:nvGraphicFramePr>
          <p:cNvPr id="2256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930194"/>
              </p:ext>
            </p:extLst>
          </p:nvPr>
        </p:nvGraphicFramePr>
        <p:xfrm>
          <a:off x="900113" y="4284663"/>
          <a:ext cx="2093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5" imgW="850680" imgH="393480" progId="Equation.3">
                  <p:embed/>
                </p:oleObj>
              </mc:Choice>
              <mc:Fallback>
                <p:oleObj name="Equation" r:id="rId5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84663"/>
                        <a:ext cx="20939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5724525" y="1258888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180251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116013" y="47625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0000"/>
                </a:solidFill>
              </a:rPr>
              <a:t>Finding the missing  angle:</a:t>
            </a: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804117"/>
              </p:ext>
            </p:extLst>
          </p:nvPr>
        </p:nvGraphicFramePr>
        <p:xfrm>
          <a:off x="3854450" y="4970463"/>
          <a:ext cx="28209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9"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4970463"/>
                        <a:ext cx="28209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904304"/>
              </p:ext>
            </p:extLst>
          </p:nvPr>
        </p:nvGraphicFramePr>
        <p:xfrm>
          <a:off x="3792538" y="5905500"/>
          <a:ext cx="30257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0" name="Equation" r:id="rId5" imgW="1307880" imgH="177480" progId="Equation.3">
                  <p:embed/>
                </p:oleObj>
              </mc:Choice>
              <mc:Fallback>
                <p:oleObj name="Equation" r:id="rId5" imgW="1307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905500"/>
                        <a:ext cx="302577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187450" y="2732087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508625" y="3379787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859338" y="1076324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364163" y="189071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2916238" y="1530349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3348038" y="3187699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3579" name="Freeform 27"/>
          <p:cNvSpPr>
            <a:spLocks/>
          </p:cNvSpPr>
          <p:nvPr/>
        </p:nvSpPr>
        <p:spPr bwMode="auto">
          <a:xfrm>
            <a:off x="1619250" y="1436687"/>
            <a:ext cx="3925888" cy="2257425"/>
          </a:xfrm>
          <a:custGeom>
            <a:avLst/>
            <a:gdLst>
              <a:gd name="T0" fmla="*/ 0 w 2473"/>
              <a:gd name="T1" fmla="*/ 952 h 1422"/>
              <a:gd name="T2" fmla="*/ 2087 w 2473"/>
              <a:gd name="T3" fmla="*/ 0 h 1422"/>
              <a:gd name="T4" fmla="*/ 2473 w 2473"/>
              <a:gd name="T5" fmla="*/ 1422 h 1422"/>
              <a:gd name="T6" fmla="*/ 0 w 2473"/>
              <a:gd name="T7" fmla="*/ 95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3" h="1422">
                <a:moveTo>
                  <a:pt x="0" y="952"/>
                </a:moveTo>
                <a:lnTo>
                  <a:pt x="2087" y="0"/>
                </a:lnTo>
                <a:lnTo>
                  <a:pt x="2473" y="1422"/>
                </a:lnTo>
                <a:lnTo>
                  <a:pt x="0" y="952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2627313" y="1868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10cm</a:t>
            </a:r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5292725" y="222884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7.1cm</a:t>
            </a:r>
          </a:p>
        </p:txBody>
      </p:sp>
      <p:sp>
        <p:nvSpPr>
          <p:cNvPr id="23582" name="Freeform 30"/>
          <p:cNvSpPr>
            <a:spLocks/>
          </p:cNvSpPr>
          <p:nvPr/>
        </p:nvSpPr>
        <p:spPr bwMode="auto">
          <a:xfrm>
            <a:off x="4924425" y="3086099"/>
            <a:ext cx="439738" cy="471488"/>
          </a:xfrm>
          <a:custGeom>
            <a:avLst/>
            <a:gdLst>
              <a:gd name="T0" fmla="*/ 277 w 277"/>
              <a:gd name="T1" fmla="*/ 4 h 297"/>
              <a:gd name="T2" fmla="*/ 174 w 277"/>
              <a:gd name="T3" fmla="*/ 4 h 297"/>
              <a:gd name="T4" fmla="*/ 87 w 277"/>
              <a:gd name="T5" fmla="*/ 30 h 297"/>
              <a:gd name="T6" fmla="*/ 36 w 277"/>
              <a:gd name="T7" fmla="*/ 72 h 297"/>
              <a:gd name="T8" fmla="*/ 5 w 277"/>
              <a:gd name="T9" fmla="*/ 140 h 297"/>
              <a:gd name="T10" fmla="*/ 3 w 277"/>
              <a:gd name="T1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" h="297">
                <a:moveTo>
                  <a:pt x="277" y="4"/>
                </a:moveTo>
                <a:cubicBezTo>
                  <a:pt x="260" y="4"/>
                  <a:pt x="206" y="0"/>
                  <a:pt x="174" y="4"/>
                </a:cubicBezTo>
                <a:cubicBezTo>
                  <a:pt x="142" y="8"/>
                  <a:pt x="110" y="19"/>
                  <a:pt x="87" y="30"/>
                </a:cubicBezTo>
                <a:cubicBezTo>
                  <a:pt x="64" y="41"/>
                  <a:pt x="50" y="54"/>
                  <a:pt x="36" y="72"/>
                </a:cubicBezTo>
                <a:cubicBezTo>
                  <a:pt x="22" y="90"/>
                  <a:pt x="10" y="103"/>
                  <a:pt x="5" y="140"/>
                </a:cubicBezTo>
                <a:cubicBezTo>
                  <a:pt x="0" y="177"/>
                  <a:pt x="4" y="264"/>
                  <a:pt x="3" y="297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4932363" y="31638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72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3584" name="Freeform 32"/>
          <p:cNvSpPr>
            <a:spLocks/>
          </p:cNvSpPr>
          <p:nvPr/>
        </p:nvSpPr>
        <p:spPr bwMode="auto">
          <a:xfrm>
            <a:off x="2355850" y="2622549"/>
            <a:ext cx="180975" cy="465138"/>
          </a:xfrm>
          <a:custGeom>
            <a:avLst/>
            <a:gdLst>
              <a:gd name="T0" fmla="*/ 0 w 114"/>
              <a:gd name="T1" fmla="*/ 0 h 293"/>
              <a:gd name="T2" fmla="*/ 52 w 114"/>
              <a:gd name="T3" fmla="*/ 36 h 293"/>
              <a:gd name="T4" fmla="*/ 76 w 114"/>
              <a:gd name="T5" fmla="*/ 68 h 293"/>
              <a:gd name="T6" fmla="*/ 104 w 114"/>
              <a:gd name="T7" fmla="*/ 120 h 293"/>
              <a:gd name="T8" fmla="*/ 114 w 114"/>
              <a:gd name="T9" fmla="*/ 188 h 293"/>
              <a:gd name="T10" fmla="*/ 103 w 114"/>
              <a:gd name="T11" fmla="*/ 257 h 293"/>
              <a:gd name="T12" fmla="*/ 91 w 114"/>
              <a:gd name="T13" fmla="*/ 293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4" h="293">
                <a:moveTo>
                  <a:pt x="0" y="0"/>
                </a:moveTo>
                <a:cubicBezTo>
                  <a:pt x="9" y="6"/>
                  <a:pt x="39" y="25"/>
                  <a:pt x="52" y="36"/>
                </a:cubicBezTo>
                <a:cubicBezTo>
                  <a:pt x="65" y="47"/>
                  <a:pt x="67" y="54"/>
                  <a:pt x="76" y="68"/>
                </a:cubicBezTo>
                <a:cubicBezTo>
                  <a:pt x="85" y="82"/>
                  <a:pt x="98" y="100"/>
                  <a:pt x="104" y="120"/>
                </a:cubicBezTo>
                <a:cubicBezTo>
                  <a:pt x="110" y="140"/>
                  <a:pt x="114" y="165"/>
                  <a:pt x="114" y="188"/>
                </a:cubicBezTo>
                <a:cubicBezTo>
                  <a:pt x="114" y="211"/>
                  <a:pt x="107" y="240"/>
                  <a:pt x="103" y="257"/>
                </a:cubicBezTo>
                <a:cubicBezTo>
                  <a:pt x="99" y="274"/>
                  <a:pt x="93" y="286"/>
                  <a:pt x="91" y="293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979613" y="266064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000">
                <a:solidFill>
                  <a:srgbClr val="660033"/>
                </a:solidFill>
                <a:cs typeface="Arial" charset="0"/>
              </a:rPr>
              <a:t>θ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126522"/>
              </p:ext>
            </p:extLst>
          </p:nvPr>
        </p:nvGraphicFramePr>
        <p:xfrm>
          <a:off x="3840163" y="3962400"/>
          <a:ext cx="21844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1" name="Equation" r:id="rId7" imgW="952200" imgH="393480" progId="Equation.3">
                  <p:embed/>
                </p:oleObj>
              </mc:Choice>
              <mc:Fallback>
                <p:oleObj name="Equation" r:id="rId7" imgW="952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163" y="3962400"/>
                        <a:ext cx="21844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48824"/>
              </p:ext>
            </p:extLst>
          </p:nvPr>
        </p:nvGraphicFramePr>
        <p:xfrm>
          <a:off x="4207668" y="6389500"/>
          <a:ext cx="1661320" cy="4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2" name="Equation" r:id="rId9" imgW="685800" imgH="177480" progId="Equation.3">
                  <p:embed/>
                </p:oleObj>
              </mc:Choice>
              <mc:Fallback>
                <p:oleObj name="Equation" r:id="rId9" imgW="685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68" y="6389500"/>
                        <a:ext cx="1661320" cy="4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981497"/>
              </p:ext>
            </p:extLst>
          </p:nvPr>
        </p:nvGraphicFramePr>
        <p:xfrm>
          <a:off x="903288" y="3962400"/>
          <a:ext cx="20939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name="Equation" r:id="rId11" imgW="850680" imgH="393480" progId="Equation.3">
                  <p:embed/>
                </p:oleObj>
              </mc:Choice>
              <mc:Fallback>
                <p:oleObj name="Equation" r:id="rId11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962400"/>
                        <a:ext cx="20939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6013450" y="1606548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010229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Solving SAS and SSS Triangles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1827213"/>
            <a:ext cx="8197850" cy="5030787"/>
          </a:xfrm>
        </p:spPr>
        <p:txBody>
          <a:bodyPr/>
          <a:lstStyle/>
          <a:p>
            <a:pPr eaLnBrk="1" hangingPunct="1"/>
            <a:r>
              <a:rPr lang="en-US" smtClean="0"/>
              <a:t>The Law of Sines was good for</a:t>
            </a:r>
          </a:p>
          <a:p>
            <a:pPr lvl="1" eaLnBrk="1" hangingPunct="1"/>
            <a:r>
              <a:rPr lang="en-US" smtClean="0"/>
              <a:t>ASA	- two angles and the included side </a:t>
            </a:r>
          </a:p>
          <a:p>
            <a:pPr lvl="1" eaLnBrk="1" hangingPunct="1"/>
            <a:r>
              <a:rPr lang="en-US" smtClean="0"/>
              <a:t>AAS	- two angles and any side</a:t>
            </a:r>
          </a:p>
          <a:p>
            <a:pPr lvl="1" eaLnBrk="1" hangingPunct="1"/>
            <a:r>
              <a:rPr lang="en-US" smtClean="0"/>
              <a:t>SSA	- two sides and an opposite angle</a:t>
            </a:r>
            <a:br>
              <a:rPr lang="en-US" smtClean="0"/>
            </a:br>
            <a:r>
              <a:rPr lang="en-US" smtClean="0"/>
              <a:t>		  (being aware of possible ambiguity)</a:t>
            </a:r>
          </a:p>
          <a:p>
            <a:pPr eaLnBrk="1" hangingPunct="1"/>
            <a:r>
              <a:rPr lang="en-US" smtClean="0"/>
              <a:t>Why would the Law of Sines </a:t>
            </a:r>
            <a:r>
              <a:rPr lang="en-US" u="sng" smtClean="0"/>
              <a:t>not</a:t>
            </a:r>
            <a:r>
              <a:rPr lang="en-US" smtClean="0"/>
              <a:t> work for an SAS triangle? </a:t>
            </a:r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5378450" y="5129213"/>
            <a:ext cx="2014538" cy="1116012"/>
          </a:xfrm>
          <a:prstGeom prst="triangle">
            <a:avLst>
              <a:gd name="adj" fmla="val 8156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5626100" y="531495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7312025" y="5513388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12.5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6630988" y="5359400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26°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1735138" y="5392738"/>
            <a:ext cx="2449512" cy="9255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</a:rPr>
              <a:t>No side opposite from any angle to get the ratio</a:t>
            </a:r>
          </a:p>
        </p:txBody>
      </p:sp>
    </p:spTree>
    <p:extLst>
      <p:ext uri="{BB962C8B-B14F-4D97-AF65-F5344CB8AC3E}">
        <p14:creationId xmlns:p14="http://schemas.microsoft.com/office/powerpoint/2010/main" val="42506677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685800" y="1905000"/>
            <a:ext cx="3276600" cy="1219200"/>
          </a:xfrm>
          <a:prstGeom prst="triangle">
            <a:avLst>
              <a:gd name="adj" fmla="val 70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685800" y="3124200"/>
            <a:ext cx="3276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02" name="Arc 6"/>
          <p:cNvSpPr>
            <a:spLocks/>
          </p:cNvSpPr>
          <p:nvPr/>
        </p:nvSpPr>
        <p:spPr bwMode="auto">
          <a:xfrm rot="-5686809">
            <a:off x="3393282" y="2772568"/>
            <a:ext cx="304800" cy="3984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1981200" y="2514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 Black" panose="020B0A04020102020204" pitchFamily="34" charset="0"/>
              </a:rPr>
              <a:t>SAS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57200" y="3276600"/>
            <a:ext cx="4038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You may have a side, an angle, and then another side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5257800" y="2570163"/>
            <a:ext cx="3276600" cy="1219200"/>
          </a:xfrm>
          <a:prstGeom prst="triangle">
            <a:avLst>
              <a:gd name="adj" fmla="val 70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07" name="Arc 11"/>
          <p:cNvSpPr>
            <a:spLocks/>
          </p:cNvSpPr>
          <p:nvPr/>
        </p:nvSpPr>
        <p:spPr bwMode="auto">
          <a:xfrm rot="-5686809">
            <a:off x="7965282" y="3421856"/>
            <a:ext cx="304800" cy="39846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813550" y="31257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 Black" panose="020B0A04020102020204" pitchFamily="34" charset="0"/>
              </a:rPr>
              <a:t>AAA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648200" y="38354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You may have all three angles.</a:t>
            </a:r>
          </a:p>
        </p:txBody>
      </p:sp>
      <p:sp>
        <p:nvSpPr>
          <p:cNvPr id="4110" name="Arc 14"/>
          <p:cNvSpPr>
            <a:spLocks/>
          </p:cNvSpPr>
          <p:nvPr/>
        </p:nvSpPr>
        <p:spPr bwMode="auto">
          <a:xfrm rot="8702880">
            <a:off x="7239000" y="2589213"/>
            <a:ext cx="457200" cy="381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609600" y="4343400"/>
            <a:ext cx="3276600" cy="1219200"/>
          </a:xfrm>
          <a:prstGeom prst="triangle">
            <a:avLst>
              <a:gd name="adj" fmla="val 705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609600" y="5562600"/>
            <a:ext cx="3276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1905000" y="4953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 Black" panose="020B0A04020102020204" pitchFamily="34" charset="0"/>
              </a:rPr>
              <a:t>SSS</a:t>
            </a:r>
          </a:p>
        </p:txBody>
      </p:sp>
      <p:sp>
        <p:nvSpPr>
          <p:cNvPr id="4115" name="Text Box 19"/>
          <p:cNvSpPr txBox="1">
            <a:spLocks noChangeArrowheads="1"/>
          </p:cNvSpPr>
          <p:nvPr/>
        </p:nvSpPr>
        <p:spPr bwMode="auto">
          <a:xfrm>
            <a:off x="381000" y="5715000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You may have all three sides</a:t>
            </a: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2895600" y="4343400"/>
            <a:ext cx="990600" cy="1219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4572000" y="4724400"/>
            <a:ext cx="457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990033"/>
                </a:solidFill>
                <a:latin typeface="Arial" panose="020B0604020202020204" pitchFamily="34" charset="0"/>
              </a:rPr>
              <a:t>This case doesn't determine a triangle because similar triangles have the same angles and shape but "blown up" or "shrunk down"</a:t>
            </a:r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228600" y="1258887"/>
            <a:ext cx="876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</a:rPr>
              <a:t>We can't use the Law of </a:t>
            </a:r>
            <a:r>
              <a:rPr lang="en-US" altLang="en-US" sz="1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Sines</a:t>
            </a:r>
            <a:r>
              <a:rPr lang="en-US" altLang="en-US" sz="1800" b="1" dirty="0">
                <a:solidFill>
                  <a:srgbClr val="00B050"/>
                </a:solidFill>
                <a:latin typeface="Arial" panose="020B0604020202020204" pitchFamily="34" charset="0"/>
              </a:rPr>
              <a:t> on these because we don't have an angle and a side opposite it.  We need another method for SAS and SSS triangles.</a:t>
            </a:r>
            <a:endParaRPr lang="en-US" altLang="en-US" sz="1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2971800" y="1905000"/>
            <a:ext cx="990600" cy="1219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 flipV="1">
            <a:off x="685800" y="4343400"/>
            <a:ext cx="2209800" cy="12192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23" name="Freeform 27"/>
          <p:cNvSpPr>
            <a:spLocks/>
          </p:cNvSpPr>
          <p:nvPr/>
        </p:nvSpPr>
        <p:spPr bwMode="auto">
          <a:xfrm>
            <a:off x="5867400" y="3484563"/>
            <a:ext cx="165100" cy="304800"/>
          </a:xfrm>
          <a:custGeom>
            <a:avLst/>
            <a:gdLst>
              <a:gd name="T0" fmla="*/ 0 w 104"/>
              <a:gd name="T1" fmla="*/ 0 h 192"/>
              <a:gd name="T2" fmla="*/ 2147483647 w 104"/>
              <a:gd name="T3" fmla="*/ 2147483647 h 192"/>
              <a:gd name="T4" fmla="*/ 2147483647 w 104"/>
              <a:gd name="T5" fmla="*/ 2147483647 h 192"/>
              <a:gd name="T6" fmla="*/ 0 60000 65536"/>
              <a:gd name="T7" fmla="*/ 0 60000 65536"/>
              <a:gd name="T8" fmla="*/ 0 60000 65536"/>
              <a:gd name="T9" fmla="*/ 0 w 104"/>
              <a:gd name="T10" fmla="*/ 0 h 192"/>
              <a:gd name="T11" fmla="*/ 104 w 10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192">
                <a:moveTo>
                  <a:pt x="0" y="0"/>
                </a:moveTo>
                <a:cubicBezTo>
                  <a:pt x="44" y="8"/>
                  <a:pt x="88" y="16"/>
                  <a:pt x="96" y="48"/>
                </a:cubicBezTo>
                <a:cubicBezTo>
                  <a:pt x="104" y="80"/>
                  <a:pt x="76" y="136"/>
                  <a:pt x="48" y="19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4648200" y="2281238"/>
            <a:ext cx="4306888" cy="208438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56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4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725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725"/>
                            </p:stCondLst>
                            <p:childTnLst>
                              <p:par>
                                <p:cTn id="6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225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725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2" grpId="0" animBg="1"/>
      <p:bldP spid="4103" grpId="0" autoUpdateAnimBg="0"/>
      <p:bldP spid="4104" grpId="0" autoUpdateAnimBg="0"/>
      <p:bldP spid="4105" grpId="0" animBg="1"/>
      <p:bldP spid="4107" grpId="0" animBg="1"/>
      <p:bldP spid="4108" grpId="0" autoUpdateAnimBg="0"/>
      <p:bldP spid="4109" grpId="0" autoUpdateAnimBg="0"/>
      <p:bldP spid="4110" grpId="0" animBg="1"/>
      <p:bldP spid="4111" grpId="0" animBg="1"/>
      <p:bldP spid="4112" grpId="0" animBg="1"/>
      <p:bldP spid="4114" grpId="0" autoUpdateAnimBg="0"/>
      <p:bldP spid="4115" grpId="0" autoUpdateAnimBg="0"/>
      <p:bldP spid="4116" grpId="0" animBg="1"/>
      <p:bldP spid="4117" grpId="0" autoUpdateAnimBg="0"/>
      <p:bldP spid="4118" grpId="0" autoUpdateAnimBg="0"/>
      <p:bldP spid="4120" grpId="0" animBg="1"/>
      <p:bldP spid="4121" grpId="0" animBg="1"/>
      <p:bldP spid="4123" grpId="0" animBg="1"/>
      <p:bldP spid="41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-19297" y="-152400"/>
            <a:ext cx="77724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</a:rPr>
              <a:t>Proof of the Law of Cosines</a:t>
            </a:r>
          </a:p>
        </p:txBody>
      </p:sp>
      <p:grpSp>
        <p:nvGrpSpPr>
          <p:cNvPr id="5124" name="Group 16"/>
          <p:cNvGrpSpPr>
            <a:grpSpLocks noGrp="1"/>
          </p:cNvGrpSpPr>
          <p:nvPr/>
        </p:nvGrpSpPr>
        <p:grpSpPr bwMode="auto">
          <a:xfrm>
            <a:off x="458787" y="1459609"/>
            <a:ext cx="4205288" cy="2557156"/>
            <a:chOff x="240" y="1392"/>
            <a:chExt cx="2688" cy="1875"/>
          </a:xfrm>
        </p:grpSpPr>
        <p:sp>
          <p:nvSpPr>
            <p:cNvPr id="5131" name="AutoShape 5"/>
            <p:cNvSpPr>
              <a:spLocks noChangeArrowheads="1"/>
            </p:cNvSpPr>
            <p:nvPr/>
          </p:nvSpPr>
          <p:spPr bwMode="auto">
            <a:xfrm>
              <a:off x="432" y="1656"/>
              <a:ext cx="2160" cy="1392"/>
            </a:xfrm>
            <a:prstGeom prst="triangle">
              <a:avLst>
                <a:gd name="adj" fmla="val 24444"/>
              </a:avLst>
            </a:prstGeom>
            <a:solidFill>
              <a:srgbClr val="00B05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5132" name="Text Box 6"/>
            <p:cNvSpPr txBox="1">
              <a:spLocks noChangeArrowheads="1"/>
            </p:cNvSpPr>
            <p:nvPr/>
          </p:nvSpPr>
          <p:spPr bwMode="auto">
            <a:xfrm>
              <a:off x="240" y="2928"/>
              <a:ext cx="33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endParaRPr lang="en-US" altLang="en-US" dirty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3" name="Text Box 7"/>
            <p:cNvSpPr txBox="1">
              <a:spLocks noChangeArrowheads="1"/>
            </p:cNvSpPr>
            <p:nvPr/>
          </p:nvSpPr>
          <p:spPr bwMode="auto">
            <a:xfrm>
              <a:off x="2592" y="2928"/>
              <a:ext cx="33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en-US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4" name="Text Box 8"/>
            <p:cNvSpPr txBox="1">
              <a:spLocks noChangeArrowheads="1"/>
            </p:cNvSpPr>
            <p:nvPr/>
          </p:nvSpPr>
          <p:spPr bwMode="auto">
            <a:xfrm>
              <a:off x="816" y="1392"/>
              <a:ext cx="33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rgbClr val="000000"/>
                  </a:solidFill>
                  <a:latin typeface="Times" panose="02020603050405020304" pitchFamily="18" charset="0"/>
                </a:rPr>
                <a:t>B</a:t>
              </a:r>
              <a:endParaRPr lang="en-US" altLang="en-US" dirty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5" name="Text Box 11"/>
            <p:cNvSpPr txBox="1">
              <a:spLocks noChangeArrowheads="1"/>
            </p:cNvSpPr>
            <p:nvPr/>
          </p:nvSpPr>
          <p:spPr bwMode="auto">
            <a:xfrm>
              <a:off x="456" y="2832"/>
              <a:ext cx="72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6" name="Text Box 12"/>
            <p:cNvSpPr txBox="1">
              <a:spLocks noChangeArrowheads="1"/>
            </p:cNvSpPr>
            <p:nvPr/>
          </p:nvSpPr>
          <p:spPr bwMode="auto">
            <a:xfrm>
              <a:off x="864" y="1824"/>
              <a:ext cx="72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7" name="Text Box 13"/>
            <p:cNvSpPr txBox="1">
              <a:spLocks noChangeArrowheads="1"/>
            </p:cNvSpPr>
            <p:nvPr/>
          </p:nvSpPr>
          <p:spPr bwMode="auto">
            <a:xfrm>
              <a:off x="1728" y="2016"/>
              <a:ext cx="72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Times" panose="02020603050405020304" pitchFamily="18" charset="0"/>
                </a:rPr>
                <a:t>c</a:t>
              </a:r>
              <a:r>
                <a:rPr lang="en-US" altLang="en-US" b="1">
                  <a:solidFill>
                    <a:srgbClr val="000000"/>
                  </a:solidFill>
                  <a:latin typeface="Times" panose="02020603050405020304" pitchFamily="18" charset="0"/>
                </a:rPr>
                <a:t> </a:t>
              </a:r>
              <a:endParaRPr lang="en-US" altLang="en-US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5138" name="Text Box 14"/>
            <p:cNvSpPr txBox="1">
              <a:spLocks noChangeArrowheads="1"/>
            </p:cNvSpPr>
            <p:nvPr/>
          </p:nvSpPr>
          <p:spPr bwMode="auto">
            <a:xfrm>
              <a:off x="504" y="2122"/>
              <a:ext cx="22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b="1" i="1" dirty="0" smtClean="0">
                  <a:solidFill>
                    <a:srgbClr val="000000"/>
                  </a:solidFill>
                  <a:latin typeface="Times" panose="02020603050405020304" pitchFamily="18" charset="0"/>
                </a:rPr>
                <a:t>a</a:t>
              </a:r>
              <a:endParaRPr lang="en-US" altLang="en-US" i="1" dirty="0">
                <a:solidFill>
                  <a:srgbClr val="000000"/>
                </a:solidFill>
                <a:latin typeface="Times" panose="02020603050405020304" pitchFamily="18" charset="0"/>
              </a:endParaRPr>
            </a:p>
          </p:txBody>
        </p:sp>
      </p:grpSp>
      <p:cxnSp>
        <p:nvCxnSpPr>
          <p:cNvPr id="15" name="Straight Connector 14"/>
          <p:cNvCxnSpPr>
            <a:endCxn id="5131" idx="3"/>
          </p:cNvCxnSpPr>
          <p:nvPr/>
        </p:nvCxnSpPr>
        <p:spPr bwMode="auto">
          <a:xfrm flipH="1">
            <a:off x="1584325" y="1851722"/>
            <a:ext cx="11112" cy="186690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>
                <a:spLocks noChangeArrowheads="1"/>
              </p:cNvSpPr>
              <p:nvPr/>
            </p:nvSpPr>
            <p:spPr bwMode="auto">
              <a:xfrm>
                <a:off x="5061115" y="670152"/>
                <a:ext cx="4059237" cy="618784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 smtClean="0"/>
                  <a:t>Prove that 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b="1" dirty="0"/>
                  <a:t>= a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b="1" dirty="0"/>
                  <a:t> + b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b="1" dirty="0"/>
                  <a:t> – 2ab </a:t>
                </a:r>
                <a:r>
                  <a:rPr lang="en-US" altLang="en-US" sz="1800" b="1" dirty="0" err="1"/>
                  <a:t>cos</a:t>
                </a:r>
                <a:r>
                  <a:rPr lang="en-US" altLang="en-US" sz="1800" b="1" dirty="0"/>
                  <a:t> C</a:t>
                </a:r>
                <a:endParaRPr lang="en-US" altLang="en-US" sz="1800" dirty="0"/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C00000"/>
                    </a:solidFill>
                  </a:rPr>
                  <a:t>In triangle CBD,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rgbClr val="808080"/>
                    </a:solidFill>
                  </a:rPr>
                  <a:t>	</a:t>
                </a:r>
                <a:r>
                  <a:rPr lang="en-US" altLang="en-US" sz="1800" dirty="0" smtClean="0">
                    <a:solidFill>
                      <a:schemeClr val="tx1"/>
                    </a:solidFill>
                  </a:rPr>
                  <a:t>cos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 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AU" alt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AU" alt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</m:den>
                    </m:f>
                  </m:oMath>
                </a14:m>
                <a:endParaRPr lang="en-AU" altLang="en-US" sz="1800" dirty="0" smtClean="0">
                  <a:solidFill>
                    <a:schemeClr val="tx1"/>
                  </a:solidFill>
                </a:endParaRP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 smtClean="0">
                    <a:solidFill>
                      <a:schemeClr val="tx1"/>
                    </a:solidFill>
                  </a:rPr>
                  <a:t>Then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, 	   x= a </a:t>
                </a:r>
                <a:r>
                  <a:rPr lang="en-US" altLang="en-US" sz="1800" dirty="0" err="1">
                    <a:solidFill>
                      <a:schemeClr val="tx1"/>
                    </a:solidFill>
                  </a:rPr>
                  <a:t>cos</a:t>
                </a:r>
                <a:r>
                  <a:rPr lang="en-US" altLang="en-US" sz="1800" dirty="0">
                    <a:solidFill>
                      <a:schemeClr val="tx1"/>
                    </a:solidFill>
                  </a:rPr>
                  <a:t> C</a:t>
                </a:r>
                <a:r>
                  <a:rPr lang="en-US" altLang="en-US" sz="1800" dirty="0">
                    <a:solidFill>
                      <a:srgbClr val="808080"/>
                    </a:solidFill>
                  </a:rPr>
                  <a:t>	</a:t>
                </a:r>
                <a:r>
                  <a:rPr lang="en-US" altLang="en-US" sz="1800" dirty="0" smtClean="0">
                    <a:solidFill>
                      <a:srgbClr val="808080"/>
                    </a:solidFill>
                  </a:rPr>
                  <a:t>       </a:t>
                </a:r>
                <a:r>
                  <a:rPr lang="en-US" altLang="en-US" sz="1800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en-US" sz="1800" dirty="0" err="1">
                    <a:solidFill>
                      <a:srgbClr val="7030A0"/>
                    </a:solidFill>
                  </a:rPr>
                  <a:t>Eq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 #1)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Using Pythagorean Theorem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	h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= a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- x</a:t>
                </a:r>
                <a:r>
                  <a:rPr lang="en-US" altLang="en-US" sz="1800" b="1" baseline="30000" dirty="0"/>
                  <a:t>2	</a:t>
                </a: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      </a:t>
                </a:r>
                <a:r>
                  <a:rPr lang="en-US" altLang="en-US" sz="1800" dirty="0" smtClean="0">
                    <a:solidFill>
                      <a:srgbClr val="7030A0"/>
                    </a:solidFill>
                  </a:rPr>
                  <a:t>(</a:t>
                </a:r>
                <a:r>
                  <a:rPr lang="en-US" altLang="en-US" sz="1800" dirty="0" err="1">
                    <a:solidFill>
                      <a:srgbClr val="7030A0"/>
                    </a:solidFill>
                  </a:rPr>
                  <a:t>Eq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 #2)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C00000"/>
                    </a:solidFill>
                  </a:rPr>
                  <a:t>In triangle BDA,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Using Pythagorean Theorem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	 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= h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+ (b – x)</a:t>
                </a:r>
                <a:r>
                  <a:rPr lang="en-US" altLang="en-US" sz="1800" b="1" baseline="30000" dirty="0"/>
                  <a:t>2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808080"/>
                    </a:solidFill>
                  </a:rPr>
                  <a:t>	</a:t>
                </a:r>
                <a:r>
                  <a:rPr lang="en-US" altLang="en-US" sz="1800" dirty="0"/>
                  <a:t>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= </a:t>
                </a:r>
                <a:r>
                  <a:rPr lang="en-US" altLang="en-US" sz="1800" b="1" u="sng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en-US" sz="1800" b="1" u="sng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808080"/>
                    </a:solidFill>
                  </a:rPr>
                  <a:t> </a:t>
                </a:r>
                <a:r>
                  <a:rPr lang="en-US" altLang="en-US" sz="1800" dirty="0"/>
                  <a:t>+ b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– 2bx + </a:t>
                </a:r>
                <a:r>
                  <a:rPr lang="en-US" altLang="en-US" sz="1800" dirty="0" smtClean="0"/>
                  <a:t>x</a:t>
                </a:r>
                <a:r>
                  <a:rPr lang="en-US" altLang="en-US" sz="1800" b="1" baseline="30000" dirty="0" smtClean="0"/>
                  <a:t>2     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(</a:t>
                </a:r>
                <a:r>
                  <a:rPr lang="en-US" altLang="en-US" sz="1800" dirty="0" err="1">
                    <a:solidFill>
                      <a:srgbClr val="7030A0"/>
                    </a:solidFill>
                  </a:rPr>
                  <a:t>Eq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 #3)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Substitute </a:t>
                </a:r>
                <a:r>
                  <a:rPr lang="en-US" altLang="en-US" sz="1800" b="1" u="sng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en-US" sz="1800" b="1" u="sng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with </a:t>
                </a:r>
                <a:r>
                  <a:rPr lang="en-US" altLang="en-US" sz="1800" dirty="0" err="1" smtClean="0">
                    <a:solidFill>
                      <a:srgbClr val="7030A0"/>
                    </a:solidFill>
                  </a:rPr>
                  <a:t>Eq</a:t>
                </a:r>
                <a:r>
                  <a:rPr lang="en-US" altLang="en-US" sz="1800" dirty="0" smtClean="0">
                    <a:solidFill>
                      <a:srgbClr val="7030A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#</a:t>
                </a:r>
                <a:r>
                  <a:rPr lang="en-US" altLang="en-US" sz="1800" dirty="0" smtClean="0">
                    <a:solidFill>
                      <a:srgbClr val="7030A0"/>
                    </a:solidFill>
                  </a:rPr>
                  <a:t>2</a:t>
                </a:r>
                <a:endParaRPr lang="en-US" altLang="en-US" sz="1800" dirty="0">
                  <a:solidFill>
                    <a:srgbClr val="7030A0"/>
                  </a:solidFill>
                </a:endParaRP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	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= </a:t>
                </a:r>
                <a:r>
                  <a:rPr lang="en-US" altLang="en-US" sz="1800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en-US" sz="1800" b="1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C00000"/>
                    </a:solidFill>
                  </a:rPr>
                  <a:t> - x</a:t>
                </a:r>
                <a:r>
                  <a:rPr lang="en-US" altLang="en-US" sz="1800" b="1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808080"/>
                    </a:solidFill>
                  </a:rPr>
                  <a:t> </a:t>
                </a:r>
                <a:r>
                  <a:rPr lang="en-US" altLang="en-US" sz="1800" dirty="0"/>
                  <a:t>+ b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– 2bx + x</a:t>
                </a:r>
                <a:r>
                  <a:rPr lang="en-US" altLang="en-US" sz="1800" b="1" baseline="30000" dirty="0"/>
                  <a:t>2</a:t>
                </a:r>
                <a:endParaRPr lang="en-US" altLang="en-US" sz="1800" dirty="0"/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Combine like Terms 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	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= 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FF0000"/>
                    </a:solidFill>
                  </a:rPr>
                  <a:t>- x</a:t>
                </a:r>
                <a:r>
                  <a:rPr lang="en-US" altLang="en-US" sz="18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+ b</a:t>
                </a:r>
                <a:r>
                  <a:rPr lang="en-US" altLang="en-US" sz="1800" b="1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FF0066"/>
                    </a:solidFill>
                  </a:rPr>
                  <a:t>– 2bx </a:t>
                </a:r>
                <a:r>
                  <a:rPr lang="en-US" altLang="en-US" sz="1800" dirty="0">
                    <a:solidFill>
                      <a:srgbClr val="FF0000"/>
                    </a:solidFill>
                  </a:rPr>
                  <a:t>+ x</a:t>
                </a:r>
                <a:r>
                  <a:rPr lang="en-US" altLang="en-US" sz="1800" b="1" baseline="30000" dirty="0">
                    <a:solidFill>
                      <a:srgbClr val="FF0000"/>
                    </a:solidFill>
                  </a:rPr>
                  <a:t>2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808080"/>
                    </a:solidFill>
                  </a:rPr>
                  <a:t>	</a:t>
                </a:r>
                <a:r>
                  <a:rPr lang="en-US" altLang="en-US" sz="1800" dirty="0"/>
                  <a:t>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>
                    <a:solidFill>
                      <a:srgbClr val="80808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= 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a</a:t>
                </a:r>
                <a:r>
                  <a:rPr lang="en-US" alt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+ b</a:t>
                </a:r>
                <a:r>
                  <a:rPr lang="en-US" altLang="en-US" sz="1800" b="1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FF0066"/>
                    </a:solidFill>
                  </a:rPr>
                  <a:t>– 2b</a:t>
                </a:r>
                <a:r>
                  <a:rPr lang="en-US" altLang="en-US" sz="1800" b="1" u="sng" dirty="0">
                    <a:solidFill>
                      <a:srgbClr val="FF0066"/>
                    </a:solidFill>
                  </a:rPr>
                  <a:t>x</a:t>
                </a:r>
                <a:r>
                  <a:rPr lang="en-US" altLang="en-US" sz="1800" dirty="0">
                    <a:solidFill>
                      <a:srgbClr val="FF0066"/>
                    </a:solidFill>
                  </a:rPr>
                  <a:t> 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/>
                  <a:t>Finally, substitute </a:t>
                </a:r>
                <a:r>
                  <a:rPr lang="en-US" altLang="en-US" sz="1800" b="1" u="sng" dirty="0">
                    <a:solidFill>
                      <a:srgbClr val="FF0066"/>
                    </a:solidFill>
                  </a:rPr>
                  <a:t>x</a:t>
                </a:r>
                <a:r>
                  <a:rPr lang="en-US" altLang="en-US" sz="1800" dirty="0"/>
                  <a:t> with </a:t>
                </a:r>
                <a:r>
                  <a:rPr lang="en-US" altLang="en-US" sz="1800" dirty="0" err="1">
                    <a:solidFill>
                      <a:srgbClr val="7030A0"/>
                    </a:solidFill>
                  </a:rPr>
                  <a:t>Eq</a:t>
                </a:r>
                <a:r>
                  <a:rPr lang="en-US" altLang="en-US" sz="1800" dirty="0">
                    <a:solidFill>
                      <a:srgbClr val="7030A0"/>
                    </a:solidFill>
                  </a:rPr>
                  <a:t> #1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dirty="0">
                    <a:solidFill>
                      <a:srgbClr val="808080"/>
                    </a:solidFill>
                  </a:rPr>
                  <a:t>	</a:t>
                </a:r>
                <a:r>
                  <a:rPr lang="en-US" altLang="en-US" sz="1800" dirty="0"/>
                  <a:t>c</a:t>
                </a:r>
                <a:r>
                  <a:rPr lang="en-US" altLang="en-US" sz="1800" b="1" baseline="30000" dirty="0"/>
                  <a:t>2</a:t>
                </a:r>
                <a:r>
                  <a:rPr lang="en-US" altLang="en-US" sz="1800" dirty="0"/>
                  <a:t> 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=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a</a:t>
                </a:r>
                <a:r>
                  <a:rPr lang="en-US" alt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+ b</a:t>
                </a:r>
                <a:r>
                  <a:rPr lang="en-US" altLang="en-US" sz="1800" b="1" baseline="30000" dirty="0">
                    <a:solidFill>
                      <a:srgbClr val="00B050"/>
                    </a:solidFill>
                  </a:rPr>
                  <a:t>2</a:t>
                </a:r>
                <a:r>
                  <a:rPr lang="en-US" altLang="en-US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en-US" sz="1800" dirty="0">
                    <a:solidFill>
                      <a:srgbClr val="FF0066"/>
                    </a:solidFill>
                  </a:rPr>
                  <a:t>– </a:t>
                </a:r>
                <a:r>
                  <a:rPr lang="en-US" altLang="en-US" sz="1800" dirty="0" smtClean="0">
                    <a:solidFill>
                      <a:srgbClr val="FF0066"/>
                    </a:solidFill>
                  </a:rPr>
                  <a:t>2b</a:t>
                </a:r>
                <a:r>
                  <a:rPr lang="en-US" altLang="en-US" sz="1800" b="1" dirty="0" smtClean="0">
                    <a:solidFill>
                      <a:srgbClr val="FF0066"/>
                    </a:solidFill>
                  </a:rPr>
                  <a:t>a </a:t>
                </a:r>
                <a:r>
                  <a:rPr lang="en-US" altLang="en-US" sz="1800" b="1" dirty="0" err="1" smtClean="0">
                    <a:solidFill>
                      <a:srgbClr val="FF0066"/>
                    </a:solidFill>
                  </a:rPr>
                  <a:t>cos</a:t>
                </a:r>
                <a:r>
                  <a:rPr lang="en-US" altLang="en-US" sz="1800" b="1" dirty="0" smtClean="0">
                    <a:solidFill>
                      <a:srgbClr val="FF0066"/>
                    </a:solidFill>
                  </a:rPr>
                  <a:t> </a:t>
                </a:r>
                <a:r>
                  <a:rPr lang="en-US" altLang="en-US" sz="1800" b="1" dirty="0">
                    <a:solidFill>
                      <a:srgbClr val="FF0066"/>
                    </a:solidFill>
                  </a:rPr>
                  <a:t>C</a:t>
                </a:r>
              </a:p>
              <a:p>
                <a:pPr eaLnBrk="1" fontAlgn="base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dirty="0">
                    <a:solidFill>
                      <a:srgbClr val="C00000"/>
                    </a:solidFill>
                  </a:rPr>
                  <a:t>Therefore: c</a:t>
                </a:r>
                <a:r>
                  <a:rPr lang="en-US" altLang="en-US" sz="1800" b="1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b="1" dirty="0">
                    <a:solidFill>
                      <a:srgbClr val="C00000"/>
                    </a:solidFill>
                  </a:rPr>
                  <a:t> = a</a:t>
                </a:r>
                <a:r>
                  <a:rPr lang="en-US" altLang="en-US" sz="1800" b="1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b="1" dirty="0">
                    <a:solidFill>
                      <a:srgbClr val="C00000"/>
                    </a:solidFill>
                  </a:rPr>
                  <a:t> + b</a:t>
                </a:r>
                <a:r>
                  <a:rPr lang="en-US" altLang="en-US" sz="1800" b="1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altLang="en-US" sz="1800" b="1" dirty="0">
                    <a:solidFill>
                      <a:srgbClr val="C00000"/>
                    </a:solidFill>
                  </a:rPr>
                  <a:t> – 2ab </a:t>
                </a:r>
                <a:r>
                  <a:rPr lang="en-US" altLang="en-US" sz="1800" b="1" dirty="0" err="1">
                    <a:solidFill>
                      <a:srgbClr val="C00000"/>
                    </a:solidFill>
                  </a:rPr>
                  <a:t>cos</a:t>
                </a:r>
                <a:r>
                  <a:rPr lang="en-US" altLang="en-US" sz="1800" b="1" dirty="0">
                    <a:solidFill>
                      <a:srgbClr val="C00000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1115" y="670152"/>
                <a:ext cx="4059237" cy="6187848"/>
              </a:xfrm>
              <a:prstGeom prst="rect">
                <a:avLst/>
              </a:prstGeom>
              <a:blipFill rotWithShape="1">
                <a:blip r:embed="rId3"/>
                <a:stretch>
                  <a:fillRect l="-1048" r="-898" b="-98"/>
                </a:stretch>
              </a:blipFill>
              <a:ln w="9525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1428750" y="3664647"/>
            <a:ext cx="525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Times" panose="02020603050405020304" pitchFamily="18" charset="0"/>
              </a:rPr>
              <a:t>D</a:t>
            </a:r>
            <a:endParaRPr lang="en-US" altLang="en-US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960437" y="3669409"/>
            <a:ext cx="647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rgbClr val="000000"/>
                </a:solidFill>
                <a:latin typeface="Times" panose="02020603050405020304" pitchFamily="18" charset="0"/>
              </a:rPr>
              <a:t>x</a:t>
            </a:r>
            <a:endParaRPr lang="en-US" altLang="en-US" i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2514353" y="3669410"/>
            <a:ext cx="1125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rgbClr val="000000"/>
                </a:solidFill>
                <a:latin typeface="Times" panose="02020603050405020304" pitchFamily="18" charset="0"/>
              </a:rPr>
              <a:t>b - x</a:t>
            </a:r>
            <a:endParaRPr lang="en-US" altLang="en-US" i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5130" name="TextBox 23"/>
          <p:cNvSpPr txBox="1">
            <a:spLocks noChangeArrowheads="1"/>
          </p:cNvSpPr>
          <p:nvPr/>
        </p:nvSpPr>
        <p:spPr bwMode="auto">
          <a:xfrm>
            <a:off x="569911" y="5181600"/>
            <a:ext cx="3529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Prove: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00000"/>
                </a:solidFill>
              </a:rPr>
              <a:t>    c</a:t>
            </a:r>
            <a:r>
              <a:rPr lang="en-US" altLang="en-US" b="1" baseline="30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= a</a:t>
            </a:r>
            <a:r>
              <a:rPr lang="en-US" altLang="en-US" b="1" baseline="30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+ b</a:t>
            </a:r>
            <a:r>
              <a:rPr lang="en-US" altLang="en-US" b="1" baseline="30000" dirty="0">
                <a:solidFill>
                  <a:srgbClr val="C00000"/>
                </a:solidFill>
              </a:rPr>
              <a:t>2</a:t>
            </a:r>
            <a:r>
              <a:rPr lang="en-US" altLang="en-US" dirty="0">
                <a:solidFill>
                  <a:srgbClr val="C00000"/>
                </a:solidFill>
              </a:rPr>
              <a:t> – 2ab </a:t>
            </a:r>
            <a:r>
              <a:rPr lang="en-US" altLang="en-US" dirty="0" err="1">
                <a:solidFill>
                  <a:srgbClr val="C00000"/>
                </a:solidFill>
              </a:rPr>
              <a:t>cos</a:t>
            </a:r>
            <a:r>
              <a:rPr lang="en-US" altLang="en-US" dirty="0">
                <a:solidFill>
                  <a:srgbClr val="C00000"/>
                </a:solidFill>
              </a:rPr>
              <a:t> C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1641065" y="2536678"/>
            <a:ext cx="489031" cy="46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 dirty="0" smtClean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  <a:latin typeface="Times" panose="02020603050405020304" pitchFamily="18" charset="0"/>
              </a:rPr>
              <a:t>h</a:t>
            </a:r>
            <a:endParaRPr lang="en-US" altLang="en-US" i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1681698" y="3760198"/>
            <a:ext cx="359827" cy="462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 dirty="0">
                <a:solidFill>
                  <a:srgbClr val="000000"/>
                </a:solidFill>
                <a:latin typeface="Times" panose="02020603050405020304" pitchFamily="18" charset="0"/>
              </a:rPr>
              <a:t>b</a:t>
            </a:r>
            <a:endParaRPr lang="en-US" altLang="en-US" i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11187" y="4583809"/>
            <a:ext cx="344646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9165" y="4102808"/>
            <a:ext cx="7872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560592" y="4102808"/>
            <a:ext cx="257782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5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33 0.0643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0" grpId="0"/>
      <p:bldP spid="21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2028825"/>
            <a:ext cx="7989888" cy="3162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23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685800" y="1981200"/>
            <a:ext cx="8001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, </a:t>
            </a: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and </a:t>
            </a: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are the sides opposite angles </a:t>
            </a: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, </a:t>
            </a: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and </a:t>
            </a: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800" y="2406650"/>
            <a:ext cx="5334000" cy="3586163"/>
            <a:chOff x="2352" y="1516"/>
            <a:chExt cx="3360" cy="2259"/>
          </a:xfrm>
        </p:grpSpPr>
        <p:sp>
          <p:nvSpPr>
            <p:cNvPr id="35851" name="Line 4"/>
            <p:cNvSpPr>
              <a:spLocks noChangeShapeType="1"/>
            </p:cNvSpPr>
            <p:nvPr/>
          </p:nvSpPr>
          <p:spPr bwMode="auto">
            <a:xfrm>
              <a:off x="4593" y="1776"/>
              <a:ext cx="768" cy="1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852" name="Line 5"/>
            <p:cNvSpPr>
              <a:spLocks noChangeShapeType="1"/>
            </p:cNvSpPr>
            <p:nvPr/>
          </p:nvSpPr>
          <p:spPr bwMode="auto">
            <a:xfrm flipH="1">
              <a:off x="2592" y="1776"/>
              <a:ext cx="2016" cy="1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853" name="Line 6"/>
            <p:cNvSpPr>
              <a:spLocks noChangeShapeType="1"/>
            </p:cNvSpPr>
            <p:nvPr/>
          </p:nvSpPr>
          <p:spPr bwMode="auto">
            <a:xfrm flipH="1">
              <a:off x="2592" y="34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5854" name="Rectangle 7"/>
            <p:cNvSpPr>
              <a:spLocks noChangeArrowheads="1"/>
            </p:cNvSpPr>
            <p:nvPr/>
          </p:nvSpPr>
          <p:spPr bwMode="auto">
            <a:xfrm>
              <a:off x="2352" y="3484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 i="1" dirty="0"/>
                <a:t>B</a:t>
              </a:r>
              <a:r>
                <a:rPr lang="en-US" sz="2400" b="1" i="1" dirty="0" smtClean="0"/>
                <a:t> 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35855" name="Rectangle 8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35856" name="Rectangle 9"/>
            <p:cNvSpPr>
              <a:spLocks noChangeArrowheads="1"/>
            </p:cNvSpPr>
            <p:nvPr/>
          </p:nvSpPr>
          <p:spPr bwMode="auto">
            <a:xfrm>
              <a:off x="4449" y="1516"/>
              <a:ext cx="2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 i="1" dirty="0"/>
                <a:t>C</a:t>
              </a:r>
              <a:r>
                <a:rPr lang="en-US" sz="2400" b="1" i="1" dirty="0" smtClean="0"/>
                <a:t> 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8913" name="Rectangle 17"/>
          <p:cNvSpPr>
            <a:spLocks noChangeArrowheads="1"/>
          </p:cNvSpPr>
          <p:nvPr/>
        </p:nvSpPr>
        <p:spPr bwMode="auto">
          <a:xfrm>
            <a:off x="5257800" y="38100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8914" name="Rectangle 18"/>
          <p:cNvSpPr>
            <a:spLocks noChangeArrowheads="1"/>
          </p:cNvSpPr>
          <p:nvPr/>
        </p:nvSpPr>
        <p:spPr bwMode="auto">
          <a:xfrm>
            <a:off x="8001000" y="38544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8915" name="Rectangle 19"/>
          <p:cNvSpPr>
            <a:spLocks noChangeArrowheads="1"/>
          </p:cNvSpPr>
          <p:nvPr/>
        </p:nvSpPr>
        <p:spPr bwMode="auto">
          <a:xfrm>
            <a:off x="65532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8922" name="Rectangle 26"/>
          <p:cNvSpPr>
            <a:spLocks noChangeArrowheads="1"/>
          </p:cNvSpPr>
          <p:nvPr/>
        </p:nvSpPr>
        <p:spPr bwMode="auto">
          <a:xfrm>
            <a:off x="762000" y="15001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ABC is a scalene triangle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5850" name="Rectangle 29"/>
          <p:cNvSpPr>
            <a:spLocks noChangeArrowheads="1"/>
          </p:cNvSpPr>
          <p:nvPr/>
        </p:nvSpPr>
        <p:spPr bwMode="auto">
          <a:xfrm>
            <a:off x="838200" y="469613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>
              <a:buFont typeface="Wingdings" pitchFamily="2" charset="2"/>
              <a:buNone/>
              <a:tabLst>
                <a:tab pos="679450" algn="l"/>
                <a:tab pos="1800225" algn="l"/>
                <a:tab pos="2520950" algn="l"/>
              </a:tabLst>
            </a:pPr>
            <a:r>
              <a:rPr lang="en-US" sz="3200" b="1" dirty="0">
                <a:solidFill>
                  <a:srgbClr val="7030A0"/>
                </a:solidFill>
              </a:rPr>
              <a:t>The Sine Rule</a:t>
            </a:r>
          </a:p>
        </p:txBody>
      </p:sp>
    </p:spTree>
    <p:extLst>
      <p:ext uri="{BB962C8B-B14F-4D97-AF65-F5344CB8AC3E}">
        <p14:creationId xmlns:p14="http://schemas.microsoft.com/office/powerpoint/2010/main" val="2373517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/>
      <p:bldP spid="208913" grpId="0"/>
      <p:bldP spid="208914" grpId="0"/>
      <p:bldP spid="208915" grpId="0"/>
      <p:bldP spid="2089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107546" y="56197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1476375" y="4005263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476375" y="443706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5437188" y="40052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5437188" y="4437063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2943490" y="1510506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9km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59390" y="2663031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12cm</a:t>
            </a:r>
          </a:p>
        </p:txBody>
      </p:sp>
      <p:sp>
        <p:nvSpPr>
          <p:cNvPr id="25624" name="Freeform 24"/>
          <p:cNvSpPr>
            <a:spLocks/>
          </p:cNvSpPr>
          <p:nvPr/>
        </p:nvSpPr>
        <p:spPr bwMode="auto">
          <a:xfrm>
            <a:off x="2476765" y="1872456"/>
            <a:ext cx="127000" cy="387350"/>
          </a:xfrm>
          <a:custGeom>
            <a:avLst/>
            <a:gdLst>
              <a:gd name="T0" fmla="*/ 35 w 80"/>
              <a:gd name="T1" fmla="*/ 0 h 244"/>
              <a:gd name="T2" fmla="*/ 32 w 80"/>
              <a:gd name="T3" fmla="*/ 3 h 244"/>
              <a:gd name="T4" fmla="*/ 35 w 80"/>
              <a:gd name="T5" fmla="*/ 3 h 244"/>
              <a:gd name="T6" fmla="*/ 38 w 80"/>
              <a:gd name="T7" fmla="*/ 15 h 244"/>
              <a:gd name="T8" fmla="*/ 73 w 80"/>
              <a:gd name="T9" fmla="*/ 81 h 244"/>
              <a:gd name="T10" fmla="*/ 77 w 80"/>
              <a:gd name="T11" fmla="*/ 141 h 244"/>
              <a:gd name="T12" fmla="*/ 57 w 80"/>
              <a:gd name="T13" fmla="*/ 189 h 244"/>
              <a:gd name="T14" fmla="*/ 8 w 80"/>
              <a:gd name="T15" fmla="*/ 237 h 244"/>
              <a:gd name="T16" fmla="*/ 8 w 80"/>
              <a:gd name="T17" fmla="*/ 23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244">
                <a:moveTo>
                  <a:pt x="35" y="0"/>
                </a:moveTo>
                <a:cubicBezTo>
                  <a:pt x="35" y="0"/>
                  <a:pt x="32" y="3"/>
                  <a:pt x="32" y="3"/>
                </a:cubicBezTo>
                <a:cubicBezTo>
                  <a:pt x="32" y="3"/>
                  <a:pt x="34" y="1"/>
                  <a:pt x="35" y="3"/>
                </a:cubicBezTo>
                <a:cubicBezTo>
                  <a:pt x="36" y="5"/>
                  <a:pt x="32" y="2"/>
                  <a:pt x="38" y="15"/>
                </a:cubicBezTo>
                <a:cubicBezTo>
                  <a:pt x="44" y="28"/>
                  <a:pt x="66" y="60"/>
                  <a:pt x="73" y="81"/>
                </a:cubicBezTo>
                <a:cubicBezTo>
                  <a:pt x="80" y="102"/>
                  <a:pt x="80" y="123"/>
                  <a:pt x="77" y="141"/>
                </a:cubicBezTo>
                <a:cubicBezTo>
                  <a:pt x="74" y="159"/>
                  <a:pt x="68" y="173"/>
                  <a:pt x="57" y="189"/>
                </a:cubicBezTo>
                <a:cubicBezTo>
                  <a:pt x="46" y="205"/>
                  <a:pt x="16" y="230"/>
                  <a:pt x="8" y="237"/>
                </a:cubicBezTo>
                <a:cubicBezTo>
                  <a:pt x="0" y="244"/>
                  <a:pt x="8" y="232"/>
                  <a:pt x="8" y="231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006865" y="1799431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20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927365" y="158353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5535877" y="3239293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4670690" y="1510506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5175515" y="2231231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660033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476375" y="5013325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Use the Cosine Rule</a:t>
            </a:r>
          </a:p>
        </p:txBody>
      </p:sp>
      <p:sp>
        <p:nvSpPr>
          <p:cNvPr id="25641" name="Freeform 41"/>
          <p:cNvSpPr>
            <a:spLocks/>
          </p:cNvSpPr>
          <p:nvPr/>
        </p:nvSpPr>
        <p:spPr bwMode="auto">
          <a:xfrm>
            <a:off x="1359165" y="1870868"/>
            <a:ext cx="4176712" cy="1439863"/>
          </a:xfrm>
          <a:custGeom>
            <a:avLst/>
            <a:gdLst>
              <a:gd name="T0" fmla="*/ 0 w 2631"/>
              <a:gd name="T1" fmla="*/ 0 h 907"/>
              <a:gd name="T2" fmla="*/ 2132 w 2631"/>
              <a:gd name="T3" fmla="*/ 0 h 907"/>
              <a:gd name="T4" fmla="*/ 2631 w 2631"/>
              <a:gd name="T5" fmla="*/ 907 h 907"/>
              <a:gd name="T6" fmla="*/ 0 w 2631"/>
              <a:gd name="T7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31" h="907">
                <a:moveTo>
                  <a:pt x="0" y="0"/>
                </a:moveTo>
                <a:lnTo>
                  <a:pt x="2132" y="0"/>
                </a:lnTo>
                <a:lnTo>
                  <a:pt x="2631" y="907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1476375" y="5516563"/>
            <a:ext cx="5903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Label the sides and angles, calling the given angle “A” and the missing side “a”.</a:t>
            </a: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5391415" y="22534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5645" name="Rectangle 45"/>
          <p:cNvSpPr>
            <a:spLocks noChangeArrowheads="1"/>
          </p:cNvSpPr>
          <p:nvPr/>
        </p:nvSpPr>
        <p:spPr bwMode="auto">
          <a:xfrm>
            <a:off x="2943490" y="259159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5646" name="Rectangle 46"/>
          <p:cNvSpPr>
            <a:spLocks noChangeArrowheads="1"/>
          </p:cNvSpPr>
          <p:nvPr/>
        </p:nvSpPr>
        <p:spPr bwMode="auto">
          <a:xfrm>
            <a:off x="2727590" y="1366043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5650" name="Text Box 50"/>
          <p:cNvSpPr txBox="1">
            <a:spLocks noChangeArrowheads="1"/>
          </p:cNvSpPr>
          <p:nvPr/>
        </p:nvSpPr>
        <p:spPr bwMode="auto">
          <a:xfrm>
            <a:off x="5751777" y="1366043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dirty="0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147904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5616" grpId="0"/>
      <p:bldP spid="25617" grpId="0"/>
      <p:bldP spid="25618" grpId="0"/>
      <p:bldP spid="25628" grpId="0"/>
      <p:bldP spid="25629" grpId="0"/>
      <p:bldP spid="25630" grpId="0"/>
      <p:bldP spid="25639" grpId="0"/>
      <p:bldP spid="25642" grpId="0"/>
      <p:bldP spid="256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116013" y="487892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2917826" y="1302544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9km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133726" y="2455069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12cm</a:t>
            </a:r>
          </a:p>
        </p:txBody>
      </p:sp>
      <p:sp>
        <p:nvSpPr>
          <p:cNvPr id="30729" name="Freeform 9"/>
          <p:cNvSpPr>
            <a:spLocks/>
          </p:cNvSpPr>
          <p:nvPr/>
        </p:nvSpPr>
        <p:spPr bwMode="auto">
          <a:xfrm>
            <a:off x="2451101" y="1664494"/>
            <a:ext cx="127000" cy="387350"/>
          </a:xfrm>
          <a:custGeom>
            <a:avLst/>
            <a:gdLst>
              <a:gd name="T0" fmla="*/ 35 w 80"/>
              <a:gd name="T1" fmla="*/ 0 h 244"/>
              <a:gd name="T2" fmla="*/ 32 w 80"/>
              <a:gd name="T3" fmla="*/ 3 h 244"/>
              <a:gd name="T4" fmla="*/ 35 w 80"/>
              <a:gd name="T5" fmla="*/ 3 h 244"/>
              <a:gd name="T6" fmla="*/ 38 w 80"/>
              <a:gd name="T7" fmla="*/ 15 h 244"/>
              <a:gd name="T8" fmla="*/ 73 w 80"/>
              <a:gd name="T9" fmla="*/ 81 h 244"/>
              <a:gd name="T10" fmla="*/ 77 w 80"/>
              <a:gd name="T11" fmla="*/ 141 h 244"/>
              <a:gd name="T12" fmla="*/ 57 w 80"/>
              <a:gd name="T13" fmla="*/ 189 h 244"/>
              <a:gd name="T14" fmla="*/ 8 w 80"/>
              <a:gd name="T15" fmla="*/ 237 h 244"/>
              <a:gd name="T16" fmla="*/ 8 w 80"/>
              <a:gd name="T17" fmla="*/ 231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" h="244">
                <a:moveTo>
                  <a:pt x="35" y="0"/>
                </a:moveTo>
                <a:cubicBezTo>
                  <a:pt x="35" y="0"/>
                  <a:pt x="32" y="3"/>
                  <a:pt x="32" y="3"/>
                </a:cubicBezTo>
                <a:cubicBezTo>
                  <a:pt x="32" y="3"/>
                  <a:pt x="34" y="1"/>
                  <a:pt x="35" y="3"/>
                </a:cubicBezTo>
                <a:cubicBezTo>
                  <a:pt x="36" y="5"/>
                  <a:pt x="32" y="2"/>
                  <a:pt x="38" y="15"/>
                </a:cubicBezTo>
                <a:cubicBezTo>
                  <a:pt x="44" y="28"/>
                  <a:pt x="66" y="60"/>
                  <a:pt x="73" y="81"/>
                </a:cubicBezTo>
                <a:cubicBezTo>
                  <a:pt x="80" y="102"/>
                  <a:pt x="80" y="123"/>
                  <a:pt x="77" y="141"/>
                </a:cubicBezTo>
                <a:cubicBezTo>
                  <a:pt x="74" y="159"/>
                  <a:pt x="68" y="173"/>
                  <a:pt x="57" y="189"/>
                </a:cubicBezTo>
                <a:cubicBezTo>
                  <a:pt x="46" y="205"/>
                  <a:pt x="16" y="230"/>
                  <a:pt x="8" y="237"/>
                </a:cubicBezTo>
                <a:cubicBezTo>
                  <a:pt x="0" y="244"/>
                  <a:pt x="8" y="232"/>
                  <a:pt x="8" y="231"/>
                </a:cubicBezTo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981201" y="1591469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660033"/>
                </a:solidFill>
              </a:rPr>
              <a:t>20</a:t>
            </a:r>
            <a:r>
              <a:rPr lang="en-GB" sz="2000">
                <a:solidFill>
                  <a:srgbClr val="660033"/>
                </a:solidFill>
                <a:cs typeface="Arial" charset="0"/>
              </a:rPr>
              <a:t>°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901701" y="137556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510213" y="303133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645026" y="130254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5149851" y="2023269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660033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0736" name="Freeform 16"/>
          <p:cNvSpPr>
            <a:spLocks/>
          </p:cNvSpPr>
          <p:nvPr/>
        </p:nvSpPr>
        <p:spPr bwMode="auto">
          <a:xfrm>
            <a:off x="1333501" y="1662906"/>
            <a:ext cx="4176712" cy="1439863"/>
          </a:xfrm>
          <a:custGeom>
            <a:avLst/>
            <a:gdLst>
              <a:gd name="T0" fmla="*/ 0 w 2631"/>
              <a:gd name="T1" fmla="*/ 0 h 907"/>
              <a:gd name="T2" fmla="*/ 2132 w 2631"/>
              <a:gd name="T3" fmla="*/ 0 h 907"/>
              <a:gd name="T4" fmla="*/ 2631 w 2631"/>
              <a:gd name="T5" fmla="*/ 907 h 907"/>
              <a:gd name="T6" fmla="*/ 0 w 2631"/>
              <a:gd name="T7" fmla="*/ 0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31" h="907">
                <a:moveTo>
                  <a:pt x="0" y="0"/>
                </a:moveTo>
                <a:lnTo>
                  <a:pt x="2132" y="0"/>
                </a:lnTo>
                <a:lnTo>
                  <a:pt x="2631" y="907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365751" y="2045494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917826" y="2383631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 b="1" i="1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700338" y="1184275"/>
            <a:ext cx="34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800" b="1" i="1" dirty="0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901701" y="4039394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Fill in the bits you know.</a:t>
            </a:r>
          </a:p>
        </p:txBody>
      </p:sp>
      <p:graphicFrame>
        <p:nvGraphicFramePr>
          <p:cNvPr id="307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920790"/>
              </p:ext>
            </p:extLst>
          </p:nvPr>
        </p:nvGraphicFramePr>
        <p:xfrm>
          <a:off x="973138" y="3391694"/>
          <a:ext cx="40322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2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91694"/>
                        <a:ext cx="40322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5149851" y="5839619"/>
            <a:ext cx="2663825" cy="617537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sz="32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>
                <a:solidFill>
                  <a:srgbClr val="000000"/>
                </a:solidFill>
              </a:rPr>
              <a:t> = 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4.69cm</a:t>
            </a:r>
          </a:p>
        </p:txBody>
      </p:sp>
      <p:graphicFrame>
        <p:nvGraphicFramePr>
          <p:cNvPr id="307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447164"/>
              </p:ext>
            </p:extLst>
          </p:nvPr>
        </p:nvGraphicFramePr>
        <p:xfrm>
          <a:off x="973138" y="3966369"/>
          <a:ext cx="546735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3" name="Equation" r:id="rId5" imgW="2031840" imgH="203040" progId="Equation.3">
                  <p:embed/>
                </p:oleObj>
              </mc:Choice>
              <mc:Fallback>
                <p:oleObj name="Equation" r:id="rId5" imgW="2031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966369"/>
                        <a:ext cx="546735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59210"/>
              </p:ext>
            </p:extLst>
          </p:nvPr>
        </p:nvGraphicFramePr>
        <p:xfrm>
          <a:off x="901701" y="4542631"/>
          <a:ext cx="5740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4" name="Equation" r:id="rId7" imgW="2133360" imgH="228600" progId="Equation.3">
                  <p:embed/>
                </p:oleObj>
              </mc:Choice>
              <mc:Fallback>
                <p:oleObj name="Equation" r:id="rId7" imgW="2133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1" y="4542631"/>
                        <a:ext cx="57404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48233"/>
              </p:ext>
            </p:extLst>
          </p:nvPr>
        </p:nvGraphicFramePr>
        <p:xfrm>
          <a:off x="1044576" y="5118894"/>
          <a:ext cx="30067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5" name="Equation" r:id="rId9" imgW="1117440" imgH="228600" progId="Equation.3">
                  <p:embed/>
                </p:oleObj>
              </mc:Choice>
              <mc:Fallback>
                <p:oleObj name="Equation" r:id="rId9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6" y="5118894"/>
                        <a:ext cx="30067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860488"/>
              </p:ext>
            </p:extLst>
          </p:nvPr>
        </p:nvGraphicFramePr>
        <p:xfrm>
          <a:off x="1044576" y="5911056"/>
          <a:ext cx="14700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6" name="Equation" r:id="rId11" imgW="545760" imgH="177480" progId="Equation.3">
                  <p:embed/>
                </p:oleObj>
              </mc:Choice>
              <mc:Fallback>
                <p:oleObj name="Equation" r:id="rId11" imgW="5457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6" y="5911056"/>
                        <a:ext cx="14700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5726113" y="1158081"/>
            <a:ext cx="165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559300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/>
      <p:bldP spid="3074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116013" y="52387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476375" y="4360862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476375" y="4792662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437188" y="4360862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437188" y="4792662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7097713" y="4594225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8km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5873751" y="2720975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5km</a:t>
            </a:r>
          </a:p>
        </p:txBody>
      </p:sp>
      <p:grpSp>
        <p:nvGrpSpPr>
          <p:cNvPr id="29705" name="Group 9"/>
          <p:cNvGrpSpPr>
            <a:grpSpLocks/>
          </p:cNvGrpSpPr>
          <p:nvPr/>
        </p:nvGrpSpPr>
        <p:grpSpPr bwMode="auto">
          <a:xfrm>
            <a:off x="6450013" y="3360737"/>
            <a:ext cx="720725" cy="855663"/>
            <a:chOff x="4060" y="1384"/>
            <a:chExt cx="454" cy="539"/>
          </a:xfrm>
        </p:grpSpPr>
        <p:sp>
          <p:nvSpPr>
            <p:cNvPr id="29706" name="Freeform 10"/>
            <p:cNvSpPr>
              <a:spLocks/>
            </p:cNvSpPr>
            <p:nvPr/>
          </p:nvSpPr>
          <p:spPr bwMode="auto">
            <a:xfrm>
              <a:off x="4060" y="1384"/>
              <a:ext cx="411" cy="539"/>
            </a:xfrm>
            <a:custGeom>
              <a:avLst/>
              <a:gdLst>
                <a:gd name="T0" fmla="*/ 0 w 411"/>
                <a:gd name="T1" fmla="*/ 0 h 539"/>
                <a:gd name="T2" fmla="*/ 198 w 411"/>
                <a:gd name="T3" fmla="*/ 24 h 539"/>
                <a:gd name="T4" fmla="*/ 339 w 411"/>
                <a:gd name="T5" fmla="*/ 105 h 539"/>
                <a:gd name="T6" fmla="*/ 399 w 411"/>
                <a:gd name="T7" fmla="*/ 204 h 539"/>
                <a:gd name="T8" fmla="*/ 411 w 411"/>
                <a:gd name="T9" fmla="*/ 288 h 539"/>
                <a:gd name="T10" fmla="*/ 402 w 411"/>
                <a:gd name="T11" fmla="*/ 405 h 539"/>
                <a:gd name="T12" fmla="*/ 363 w 411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1" h="539">
                  <a:moveTo>
                    <a:pt x="0" y="0"/>
                  </a:moveTo>
                  <a:cubicBezTo>
                    <a:pt x="32" y="4"/>
                    <a:pt x="142" y="7"/>
                    <a:pt x="198" y="24"/>
                  </a:cubicBezTo>
                  <a:cubicBezTo>
                    <a:pt x="254" y="41"/>
                    <a:pt x="305" y="75"/>
                    <a:pt x="339" y="105"/>
                  </a:cubicBezTo>
                  <a:cubicBezTo>
                    <a:pt x="373" y="135"/>
                    <a:pt x="387" y="174"/>
                    <a:pt x="399" y="204"/>
                  </a:cubicBezTo>
                  <a:cubicBezTo>
                    <a:pt x="411" y="234"/>
                    <a:pt x="411" y="255"/>
                    <a:pt x="411" y="288"/>
                  </a:cubicBezTo>
                  <a:cubicBezTo>
                    <a:pt x="411" y="321"/>
                    <a:pt x="410" y="363"/>
                    <a:pt x="402" y="405"/>
                  </a:cubicBezTo>
                  <a:cubicBezTo>
                    <a:pt x="394" y="447"/>
                    <a:pt x="371" y="511"/>
                    <a:pt x="363" y="539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AU">
                <a:solidFill>
                  <a:srgbClr val="000000"/>
                </a:solidFill>
              </a:endParaRP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4060" y="1480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sz="2000">
                  <a:solidFill>
                    <a:srgbClr val="0000CC"/>
                  </a:solidFill>
                </a:rPr>
                <a:t>130</a:t>
              </a:r>
              <a:r>
                <a:rPr lang="en-GB" sz="2000">
                  <a:solidFill>
                    <a:srgbClr val="0000CC"/>
                  </a:solidFill>
                  <a:cs typeface="Arial" charset="0"/>
                </a:rPr>
                <a:t>°</a:t>
              </a:r>
            </a:p>
          </p:txBody>
        </p:sp>
      </p:grp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50825" y="1336674"/>
            <a:ext cx="59055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</a:rPr>
              <a:t>A man starts at the village of Chartham and walks 5 km due South to Aylesham. Then he walks another 8 km on a bearing of 130</a:t>
            </a:r>
            <a:r>
              <a:rPr lang="en-GB" sz="2000">
                <a:solidFill>
                  <a:srgbClr val="000000"/>
                </a:solidFill>
                <a:cs typeface="Arial" charset="0"/>
              </a:rPr>
              <a:t>° to Barham.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00"/>
                </a:solidFill>
                <a:cs typeface="Arial" charset="0"/>
              </a:rPr>
              <a:t>What is the direct distance between Chartham and Barham, in a straight line?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6161088" y="36576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303963" y="13811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8610601" y="5529262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323850" y="3352799"/>
            <a:ext cx="2952750" cy="4953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First, draw a sketch.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448426" y="1784350"/>
            <a:ext cx="0" cy="20161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6448426" y="3800475"/>
            <a:ext cx="2449512" cy="1800225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 flipV="1">
            <a:off x="6448426" y="1784350"/>
            <a:ext cx="2449512" cy="381635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1476375" y="5368924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Use the Cosine Rule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7169151" y="1928812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744475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1" grpId="0"/>
      <p:bldP spid="29702" grpId="0"/>
      <p:bldP spid="29703" grpId="0"/>
      <p:bldP spid="29704" grpId="0"/>
      <p:bldP spid="29708" grpId="0"/>
      <p:bldP spid="29709" grpId="0"/>
      <p:bldP spid="29710" grpId="0"/>
      <p:bldP spid="29711" grpId="0"/>
      <p:bldP spid="29712" grpId="0" animBg="1"/>
      <p:bldP spid="29713" grpId="0" animBg="1"/>
      <p:bldP spid="29714" grpId="0" animBg="1"/>
      <p:bldP spid="29715" grpId="0" animBg="1"/>
      <p:bldP spid="297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116013" y="561975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side: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715250" y="3282951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6996113" y="4435476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8km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5867400" y="1412875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5km</a:t>
            </a:r>
          </a:p>
        </p:txBody>
      </p:sp>
      <p:sp>
        <p:nvSpPr>
          <p:cNvPr id="26635" name="Freeform 11"/>
          <p:cNvSpPr>
            <a:spLocks/>
          </p:cNvSpPr>
          <p:nvPr/>
        </p:nvSpPr>
        <p:spPr bwMode="auto">
          <a:xfrm>
            <a:off x="6540500" y="3270251"/>
            <a:ext cx="604838" cy="860425"/>
          </a:xfrm>
          <a:custGeom>
            <a:avLst/>
            <a:gdLst>
              <a:gd name="T0" fmla="*/ 0 w 381"/>
              <a:gd name="T1" fmla="*/ 0 h 542"/>
              <a:gd name="T2" fmla="*/ 168 w 381"/>
              <a:gd name="T3" fmla="*/ 27 h 542"/>
              <a:gd name="T4" fmla="*/ 309 w 381"/>
              <a:gd name="T5" fmla="*/ 108 h 542"/>
              <a:gd name="T6" fmla="*/ 369 w 381"/>
              <a:gd name="T7" fmla="*/ 207 h 542"/>
              <a:gd name="T8" fmla="*/ 381 w 381"/>
              <a:gd name="T9" fmla="*/ 291 h 542"/>
              <a:gd name="T10" fmla="*/ 372 w 381"/>
              <a:gd name="T11" fmla="*/ 408 h 542"/>
              <a:gd name="T12" fmla="*/ 333 w 381"/>
              <a:gd name="T13" fmla="*/ 542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81" h="542">
                <a:moveTo>
                  <a:pt x="0" y="0"/>
                </a:moveTo>
                <a:cubicBezTo>
                  <a:pt x="27" y="4"/>
                  <a:pt x="116" y="9"/>
                  <a:pt x="168" y="27"/>
                </a:cubicBezTo>
                <a:cubicBezTo>
                  <a:pt x="220" y="45"/>
                  <a:pt x="275" y="78"/>
                  <a:pt x="309" y="108"/>
                </a:cubicBezTo>
                <a:cubicBezTo>
                  <a:pt x="343" y="138"/>
                  <a:pt x="357" y="177"/>
                  <a:pt x="369" y="207"/>
                </a:cubicBezTo>
                <a:cubicBezTo>
                  <a:pt x="381" y="237"/>
                  <a:pt x="381" y="258"/>
                  <a:pt x="381" y="291"/>
                </a:cubicBezTo>
                <a:cubicBezTo>
                  <a:pt x="381" y="324"/>
                  <a:pt x="380" y="366"/>
                  <a:pt x="372" y="408"/>
                </a:cubicBezTo>
                <a:cubicBezTo>
                  <a:pt x="364" y="450"/>
                  <a:pt x="341" y="514"/>
                  <a:pt x="333" y="542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492875" y="3427413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130</a:t>
            </a:r>
            <a:r>
              <a:rPr lang="en-GB" sz="20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153988" y="1611312"/>
            <a:ext cx="59055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</a:rPr>
              <a:t>A man starts at the village of </a:t>
            </a:r>
            <a:r>
              <a:rPr lang="en-GB" sz="2000" dirty="0" err="1">
                <a:solidFill>
                  <a:srgbClr val="000000"/>
                </a:solidFill>
              </a:rPr>
              <a:t>Chartham</a:t>
            </a:r>
            <a:r>
              <a:rPr lang="en-GB" sz="2000" dirty="0">
                <a:solidFill>
                  <a:srgbClr val="000000"/>
                </a:solidFill>
              </a:rPr>
              <a:t> and walks 5 km due South to </a:t>
            </a:r>
            <a:r>
              <a:rPr lang="en-GB" sz="2000" dirty="0" err="1">
                <a:solidFill>
                  <a:srgbClr val="000000"/>
                </a:solidFill>
              </a:rPr>
              <a:t>Aylesham</a:t>
            </a:r>
            <a:r>
              <a:rPr lang="en-GB" sz="2000" dirty="0">
                <a:solidFill>
                  <a:srgbClr val="000000"/>
                </a:solidFill>
              </a:rPr>
              <a:t>. Then he walks another 8 km to on a bearing of 130</a:t>
            </a:r>
            <a:r>
              <a:rPr lang="en-GB" sz="2000" dirty="0">
                <a:solidFill>
                  <a:srgbClr val="000000"/>
                </a:solidFill>
                <a:cs typeface="Arial" charset="0"/>
              </a:rPr>
              <a:t>° to </a:t>
            </a:r>
            <a:r>
              <a:rPr lang="en-GB" sz="2000" dirty="0" err="1">
                <a:solidFill>
                  <a:srgbClr val="000000"/>
                </a:solidFill>
                <a:cs typeface="Arial" charset="0"/>
              </a:rPr>
              <a:t>Barham</a:t>
            </a:r>
            <a:r>
              <a:rPr lang="en-GB" sz="2000" dirty="0">
                <a:solidFill>
                  <a:srgbClr val="000000"/>
                </a:solidFill>
                <a:cs typeface="Arial" charset="0"/>
              </a:rPr>
              <a:t>. 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 dirty="0">
                <a:solidFill>
                  <a:srgbClr val="000000"/>
                </a:solidFill>
                <a:cs typeface="Arial" charset="0"/>
              </a:rPr>
              <a:t>What is the direct distance between </a:t>
            </a:r>
            <a:r>
              <a:rPr lang="en-GB" sz="2000" dirty="0" err="1">
                <a:solidFill>
                  <a:srgbClr val="000000"/>
                </a:solidFill>
                <a:cs typeface="Arial" charset="0"/>
              </a:rPr>
              <a:t>Chartham</a:t>
            </a:r>
            <a:r>
              <a:rPr lang="en-GB" sz="20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GB" sz="2000" dirty="0" err="1">
                <a:solidFill>
                  <a:srgbClr val="000000"/>
                </a:solidFill>
                <a:cs typeface="Arial" charset="0"/>
              </a:rPr>
              <a:t>Barham</a:t>
            </a:r>
            <a:r>
              <a:rPr lang="en-GB" sz="2000" dirty="0">
                <a:solidFill>
                  <a:srgbClr val="000000"/>
                </a:solidFill>
                <a:cs typeface="Arial" charset="0"/>
              </a:rPr>
              <a:t>, in a straight line?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6203950" y="3571876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6346825" y="129540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8653463" y="544353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6492875" y="1674813"/>
            <a:ext cx="2444750" cy="3841750"/>
          </a:xfrm>
          <a:custGeom>
            <a:avLst/>
            <a:gdLst>
              <a:gd name="T0" fmla="*/ 0 w 1540"/>
              <a:gd name="T1" fmla="*/ 1284 h 2420"/>
              <a:gd name="T2" fmla="*/ 0 w 1540"/>
              <a:gd name="T3" fmla="*/ 0 h 2420"/>
              <a:gd name="T4" fmla="*/ 1540 w 1540"/>
              <a:gd name="T5" fmla="*/ 2420 h 2420"/>
              <a:gd name="T6" fmla="*/ 0 w 1540"/>
              <a:gd name="T7" fmla="*/ 1284 h 2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40" h="2420">
                <a:moveTo>
                  <a:pt x="0" y="1284"/>
                </a:moveTo>
                <a:lnTo>
                  <a:pt x="0" y="0"/>
                </a:lnTo>
                <a:lnTo>
                  <a:pt x="1540" y="2420"/>
                </a:lnTo>
                <a:lnTo>
                  <a:pt x="0" y="1284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398533"/>
              </p:ext>
            </p:extLst>
          </p:nvPr>
        </p:nvGraphicFramePr>
        <p:xfrm>
          <a:off x="785284" y="3554943"/>
          <a:ext cx="43195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284" y="3554943"/>
                        <a:ext cx="43195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640821" y="4309005"/>
            <a:ext cx="6049963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Call the missing length you want to find “</a:t>
            </a:r>
            <a:r>
              <a:rPr lang="en-GB" sz="28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712259" y="4382030"/>
            <a:ext cx="3097212" cy="495300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Label the other sides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6059488" y="2706688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7427913" y="4578351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712259" y="4309005"/>
            <a:ext cx="568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² = 5² + </a:t>
            </a:r>
            <a:r>
              <a:rPr lang="en-GB" sz="2800">
                <a:solidFill>
                  <a:srgbClr val="000000"/>
                </a:solidFill>
              </a:rPr>
              <a:t>8² - 2 x 5 x 8 x cos130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°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12259" y="4885268"/>
            <a:ext cx="525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² = 25 + </a:t>
            </a:r>
            <a:r>
              <a:rPr lang="en-GB" sz="2800">
                <a:solidFill>
                  <a:srgbClr val="000000"/>
                </a:solidFill>
              </a:rPr>
              <a:t>64 - 80cos130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°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712259" y="5461530"/>
            <a:ext cx="24495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² = 140.42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785284" y="6037793"/>
            <a:ext cx="187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3200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cs typeface="Arial" charset="0"/>
              </a:rPr>
              <a:t> = 11.85</a:t>
            </a: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3233209" y="5964768"/>
            <a:ext cx="1871662" cy="617537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GB" sz="3200">
                <a:solidFill>
                  <a:srgbClr val="000000"/>
                </a:solidFill>
                <a:cs typeface="Arial" charset="0"/>
              </a:rPr>
              <a:t>11.85km</a:t>
            </a:r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7212013" y="1843088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186310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2" grpId="0"/>
      <p:bldP spid="26644" grpId="0" animBg="1"/>
      <p:bldP spid="26645" grpId="0" animBg="1"/>
      <p:bldP spid="26646" grpId="0"/>
      <p:bldP spid="26647" grpId="0"/>
      <p:bldP spid="26649" grpId="0"/>
      <p:bldP spid="26650" grpId="0"/>
      <p:bldP spid="26651" grpId="0"/>
      <p:bldP spid="26652" grpId="0"/>
      <p:bldP spid="266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458913" y="4439444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it a right-angled triangle?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458913" y="4871244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Is there a matching pair?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5419726" y="4439444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419726" y="4871244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458913" y="5376069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Use the Cosine Rule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427538" y="2077244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427538" y="2436019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9cm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908175" y="2436019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6cm</a:t>
            </a:r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619250" y="3588544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916238" y="1212056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795963" y="3588544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7678" name="Freeform 30"/>
          <p:cNvSpPr>
            <a:spLocks/>
          </p:cNvSpPr>
          <p:nvPr/>
        </p:nvSpPr>
        <p:spPr bwMode="auto">
          <a:xfrm>
            <a:off x="2003425" y="1643856"/>
            <a:ext cx="3830638" cy="2139950"/>
          </a:xfrm>
          <a:custGeom>
            <a:avLst/>
            <a:gdLst>
              <a:gd name="T0" fmla="*/ 0 w 2413"/>
              <a:gd name="T1" fmla="*/ 1348 h 1348"/>
              <a:gd name="T2" fmla="*/ 711 w 2413"/>
              <a:gd name="T3" fmla="*/ 0 h 1348"/>
              <a:gd name="T4" fmla="*/ 2413 w 2413"/>
              <a:gd name="T5" fmla="*/ 1348 h 1348"/>
              <a:gd name="T6" fmla="*/ 0 w 2413"/>
              <a:gd name="T7" fmla="*/ 1348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3" h="1348">
                <a:moveTo>
                  <a:pt x="0" y="1348"/>
                </a:moveTo>
                <a:lnTo>
                  <a:pt x="711" y="0"/>
                </a:lnTo>
                <a:lnTo>
                  <a:pt x="2413" y="1348"/>
                </a:lnTo>
                <a:lnTo>
                  <a:pt x="0" y="1348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2195513" y="2077244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3995738" y="3804444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3419475" y="3733006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2124075" y="3371056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400" i="1">
                <a:solidFill>
                  <a:srgbClr val="0000CC"/>
                </a:solidFill>
                <a:cs typeface="Arial" charset="0"/>
              </a:rPr>
              <a:t>θ</a:t>
            </a:r>
            <a:r>
              <a:rPr lang="en-GB" sz="24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27683" name="Freeform 35"/>
          <p:cNvSpPr>
            <a:spLocks/>
          </p:cNvSpPr>
          <p:nvPr/>
        </p:nvSpPr>
        <p:spPr bwMode="auto">
          <a:xfrm>
            <a:off x="2286000" y="3244056"/>
            <a:ext cx="300038" cy="519113"/>
          </a:xfrm>
          <a:custGeom>
            <a:avLst/>
            <a:gdLst>
              <a:gd name="T0" fmla="*/ 0 w 189"/>
              <a:gd name="T1" fmla="*/ 0 h 327"/>
              <a:gd name="T2" fmla="*/ 93 w 189"/>
              <a:gd name="T3" fmla="*/ 30 h 327"/>
              <a:gd name="T4" fmla="*/ 135 w 189"/>
              <a:gd name="T5" fmla="*/ 60 h 327"/>
              <a:gd name="T6" fmla="*/ 168 w 189"/>
              <a:gd name="T7" fmla="*/ 93 h 327"/>
              <a:gd name="T8" fmla="*/ 186 w 189"/>
              <a:gd name="T9" fmla="*/ 144 h 327"/>
              <a:gd name="T10" fmla="*/ 186 w 189"/>
              <a:gd name="T11" fmla="*/ 222 h 327"/>
              <a:gd name="T12" fmla="*/ 171 w 189"/>
              <a:gd name="T13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327">
                <a:moveTo>
                  <a:pt x="0" y="0"/>
                </a:moveTo>
                <a:cubicBezTo>
                  <a:pt x="15" y="5"/>
                  <a:pt x="71" y="20"/>
                  <a:pt x="93" y="30"/>
                </a:cubicBezTo>
                <a:cubicBezTo>
                  <a:pt x="115" y="40"/>
                  <a:pt x="122" y="49"/>
                  <a:pt x="135" y="60"/>
                </a:cubicBezTo>
                <a:cubicBezTo>
                  <a:pt x="148" y="71"/>
                  <a:pt x="160" y="79"/>
                  <a:pt x="168" y="93"/>
                </a:cubicBezTo>
                <a:cubicBezTo>
                  <a:pt x="176" y="107"/>
                  <a:pt x="183" y="123"/>
                  <a:pt x="186" y="144"/>
                </a:cubicBezTo>
                <a:cubicBezTo>
                  <a:pt x="189" y="165"/>
                  <a:pt x="188" y="192"/>
                  <a:pt x="186" y="222"/>
                </a:cubicBezTo>
                <a:cubicBezTo>
                  <a:pt x="184" y="252"/>
                  <a:pt x="174" y="305"/>
                  <a:pt x="171" y="327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1458913" y="5879306"/>
            <a:ext cx="41767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</a:rPr>
              <a:t>Label the sides and angles, calling the missing angle “A”</a:t>
            </a:r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1154113" y="6096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 angle </a:t>
            </a:r>
            <a:r>
              <a:rPr lang="el-GR" sz="2400" b="1" i="1" dirty="0">
                <a:solidFill>
                  <a:srgbClr val="000000"/>
                </a:solidFill>
                <a:cs typeface="Arial" charset="0"/>
              </a:rPr>
              <a:t>θ</a:t>
            </a:r>
            <a:r>
              <a:rPr lang="en-GB" sz="24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755650" y="1788319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548390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3" grpId="0"/>
      <p:bldP spid="27654" grpId="0"/>
      <p:bldP spid="27669" grpId="0"/>
      <p:bldP spid="27670" grpId="0"/>
      <p:bldP spid="27679" grpId="0"/>
      <p:bldP spid="27680" grpId="0"/>
      <p:bldP spid="2768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131095" y="533400"/>
            <a:ext cx="467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b="1" dirty="0">
                <a:solidFill>
                  <a:srgbClr val="000000"/>
                </a:solidFill>
              </a:rPr>
              <a:t>Finding the missing </a:t>
            </a:r>
            <a:r>
              <a:rPr lang="en-GB" sz="2400" b="1" dirty="0" smtClean="0">
                <a:solidFill>
                  <a:srgbClr val="000000"/>
                </a:solidFill>
              </a:rPr>
              <a:t>angle </a:t>
            </a:r>
            <a:r>
              <a:rPr lang="el-GR" sz="2400" b="1" i="1" dirty="0">
                <a:solidFill>
                  <a:srgbClr val="000000"/>
                </a:solidFill>
                <a:cs typeface="Arial" charset="0"/>
              </a:rPr>
              <a:t>θ</a:t>
            </a:r>
            <a:r>
              <a:rPr lang="en-GB" sz="24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504532" y="1976439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4504532" y="2335214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9cm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985169" y="2335214"/>
            <a:ext cx="93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6cm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1696244" y="3487739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A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995613" y="1104901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dirty="0">
                <a:solidFill>
                  <a:srgbClr val="008000"/>
                </a:solidFill>
              </a:rPr>
              <a:t>C</a:t>
            </a: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5872957" y="348773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8000"/>
                </a:solidFill>
              </a:rPr>
              <a:t>B</a:t>
            </a:r>
          </a:p>
        </p:txBody>
      </p:sp>
      <p:sp>
        <p:nvSpPr>
          <p:cNvPr id="28686" name="Freeform 14"/>
          <p:cNvSpPr>
            <a:spLocks/>
          </p:cNvSpPr>
          <p:nvPr/>
        </p:nvSpPr>
        <p:spPr bwMode="auto">
          <a:xfrm>
            <a:off x="2080419" y="1543051"/>
            <a:ext cx="3830638" cy="2139950"/>
          </a:xfrm>
          <a:custGeom>
            <a:avLst/>
            <a:gdLst>
              <a:gd name="T0" fmla="*/ 0 w 2413"/>
              <a:gd name="T1" fmla="*/ 1348 h 1348"/>
              <a:gd name="T2" fmla="*/ 711 w 2413"/>
              <a:gd name="T3" fmla="*/ 0 h 1348"/>
              <a:gd name="T4" fmla="*/ 2413 w 2413"/>
              <a:gd name="T5" fmla="*/ 1348 h 1348"/>
              <a:gd name="T6" fmla="*/ 0 w 2413"/>
              <a:gd name="T7" fmla="*/ 1348 h 1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13" h="1348">
                <a:moveTo>
                  <a:pt x="0" y="1348"/>
                </a:moveTo>
                <a:lnTo>
                  <a:pt x="711" y="0"/>
                </a:lnTo>
                <a:lnTo>
                  <a:pt x="2413" y="1348"/>
                </a:lnTo>
                <a:lnTo>
                  <a:pt x="0" y="1348"/>
                </a:lnTo>
                <a:close/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2272507" y="1976439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144170" y="350996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800" i="1">
                <a:solidFill>
                  <a:srgbClr val="008000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3455988" y="3632200"/>
            <a:ext cx="1008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000">
                <a:solidFill>
                  <a:srgbClr val="0000CC"/>
                </a:solidFill>
              </a:rPr>
              <a:t>10cm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01069" y="3270251"/>
            <a:ext cx="93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l-GR" sz="2400" i="1">
                <a:solidFill>
                  <a:srgbClr val="0000CC"/>
                </a:solidFill>
                <a:cs typeface="Arial" charset="0"/>
              </a:rPr>
              <a:t>θ</a:t>
            </a:r>
            <a:r>
              <a:rPr lang="en-GB" sz="2400">
                <a:solidFill>
                  <a:srgbClr val="0000CC"/>
                </a:solidFill>
                <a:cs typeface="Arial" charset="0"/>
              </a:rPr>
              <a:t>°</a:t>
            </a:r>
          </a:p>
        </p:txBody>
      </p:sp>
      <p:sp>
        <p:nvSpPr>
          <p:cNvPr id="28691" name="Freeform 19"/>
          <p:cNvSpPr>
            <a:spLocks/>
          </p:cNvSpPr>
          <p:nvPr/>
        </p:nvSpPr>
        <p:spPr bwMode="auto">
          <a:xfrm>
            <a:off x="2362994" y="3143251"/>
            <a:ext cx="300038" cy="519113"/>
          </a:xfrm>
          <a:custGeom>
            <a:avLst/>
            <a:gdLst>
              <a:gd name="T0" fmla="*/ 0 w 189"/>
              <a:gd name="T1" fmla="*/ 0 h 327"/>
              <a:gd name="T2" fmla="*/ 93 w 189"/>
              <a:gd name="T3" fmla="*/ 30 h 327"/>
              <a:gd name="T4" fmla="*/ 135 w 189"/>
              <a:gd name="T5" fmla="*/ 60 h 327"/>
              <a:gd name="T6" fmla="*/ 168 w 189"/>
              <a:gd name="T7" fmla="*/ 93 h 327"/>
              <a:gd name="T8" fmla="*/ 186 w 189"/>
              <a:gd name="T9" fmla="*/ 144 h 327"/>
              <a:gd name="T10" fmla="*/ 186 w 189"/>
              <a:gd name="T11" fmla="*/ 222 h 327"/>
              <a:gd name="T12" fmla="*/ 171 w 189"/>
              <a:gd name="T13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9" h="327">
                <a:moveTo>
                  <a:pt x="0" y="0"/>
                </a:moveTo>
                <a:cubicBezTo>
                  <a:pt x="15" y="5"/>
                  <a:pt x="71" y="20"/>
                  <a:pt x="93" y="30"/>
                </a:cubicBezTo>
                <a:cubicBezTo>
                  <a:pt x="115" y="40"/>
                  <a:pt x="122" y="49"/>
                  <a:pt x="135" y="60"/>
                </a:cubicBezTo>
                <a:cubicBezTo>
                  <a:pt x="148" y="71"/>
                  <a:pt x="160" y="79"/>
                  <a:pt x="168" y="93"/>
                </a:cubicBezTo>
                <a:cubicBezTo>
                  <a:pt x="176" y="107"/>
                  <a:pt x="183" y="123"/>
                  <a:pt x="186" y="144"/>
                </a:cubicBezTo>
                <a:cubicBezTo>
                  <a:pt x="189" y="165"/>
                  <a:pt x="188" y="192"/>
                  <a:pt x="186" y="222"/>
                </a:cubicBezTo>
                <a:cubicBezTo>
                  <a:pt x="184" y="252"/>
                  <a:pt x="174" y="305"/>
                  <a:pt x="171" y="327"/>
                </a:cubicBezTo>
              </a:path>
            </a:pathLst>
          </a:custGeom>
          <a:noFill/>
          <a:ln w="38100" cmpd="sng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AU">
              <a:solidFill>
                <a:srgbClr val="000000"/>
              </a:solidFill>
            </a:endParaRPr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13351"/>
              </p:ext>
            </p:extLst>
          </p:nvPr>
        </p:nvGraphicFramePr>
        <p:xfrm>
          <a:off x="1696244" y="3943351"/>
          <a:ext cx="41751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0" name="Equation" r:id="rId3" imgW="1498320" imgH="203040" progId="Equation.3">
                  <p:embed/>
                </p:oleObj>
              </mc:Choice>
              <mc:Fallback>
                <p:oleObj name="Equation" r:id="rId3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244" y="3943351"/>
                        <a:ext cx="41751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354075"/>
              </p:ext>
            </p:extLst>
          </p:nvPr>
        </p:nvGraphicFramePr>
        <p:xfrm>
          <a:off x="1839119" y="5029200"/>
          <a:ext cx="28813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1" name="Equation" r:id="rId5" imgW="1320480" imgH="177480" progId="Equation.3">
                  <p:embed/>
                </p:oleObj>
              </mc:Choice>
              <mc:Fallback>
                <p:oleObj name="Equation" r:id="rId5" imgW="1320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119" y="5029200"/>
                        <a:ext cx="28813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39454"/>
              </p:ext>
            </p:extLst>
          </p:nvPr>
        </p:nvGraphicFramePr>
        <p:xfrm>
          <a:off x="1840707" y="4519613"/>
          <a:ext cx="41560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2" name="Equation" r:id="rId7" imgW="1904760" imgH="203040" progId="Equation.3">
                  <p:embed/>
                </p:oleObj>
              </mc:Choice>
              <mc:Fallback>
                <p:oleObj name="Equation" r:id="rId7" imgW="19047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07" y="4519613"/>
                        <a:ext cx="41560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50184"/>
              </p:ext>
            </p:extLst>
          </p:nvPr>
        </p:nvGraphicFramePr>
        <p:xfrm>
          <a:off x="1910557" y="5387975"/>
          <a:ext cx="2216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3" name="Equation" r:id="rId9" imgW="1015920" imgH="393480" progId="Equation.3">
                  <p:embed/>
                </p:oleObj>
              </mc:Choice>
              <mc:Fallback>
                <p:oleObj name="Equation" r:id="rId9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557" y="5387975"/>
                        <a:ext cx="22161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605144"/>
              </p:ext>
            </p:extLst>
          </p:nvPr>
        </p:nvGraphicFramePr>
        <p:xfrm>
          <a:off x="1910557" y="6253162"/>
          <a:ext cx="2825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4" name="Equation" r:id="rId11" imgW="1295280" imgH="177480" progId="Equation.3">
                  <p:embed/>
                </p:oleObj>
              </mc:Choice>
              <mc:Fallback>
                <p:oleObj name="Equation" r:id="rId11" imgW="12952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557" y="6253162"/>
                        <a:ext cx="28257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035860"/>
              </p:ext>
            </p:extLst>
          </p:nvPr>
        </p:nvGraphicFramePr>
        <p:xfrm>
          <a:off x="5511007" y="6108700"/>
          <a:ext cx="21875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5" name="Equation" r:id="rId13" imgW="685800" imgH="177480" progId="Equation.3">
                  <p:embed/>
                </p:oleObj>
              </mc:Choice>
              <mc:Fallback>
                <p:oleObj name="Equation" r:id="rId13" imgW="685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007" y="6108700"/>
                        <a:ext cx="21875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832644" y="1687514"/>
            <a:ext cx="1655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>
                <a:solidFill>
                  <a:srgbClr val="000000"/>
                </a:solidFill>
              </a:rPr>
              <a:t>Not to scale</a:t>
            </a:r>
          </a:p>
        </p:txBody>
      </p:sp>
    </p:spTree>
    <p:extLst>
      <p:ext uri="{BB962C8B-B14F-4D97-AF65-F5344CB8AC3E}">
        <p14:creationId xmlns:p14="http://schemas.microsoft.com/office/powerpoint/2010/main" val="367243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58199" cy="795338"/>
          </a:xfrm>
        </p:spPr>
        <p:txBody>
          <a:bodyPr/>
          <a:lstStyle/>
          <a:p>
            <a:pPr eaLnBrk="1" hangingPunct="1">
              <a:tabLst>
                <a:tab pos="850900" algn="l"/>
              </a:tabLst>
            </a:pPr>
            <a:r>
              <a:rPr lang="en-US" altLang="en-US" sz="2800" dirty="0" smtClean="0"/>
              <a:t>Using the Law of Cosines to Solve a Triangle (SAS)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36663"/>
            <a:ext cx="8105775" cy="1622425"/>
          </a:xfrm>
        </p:spPr>
        <p:txBody>
          <a:bodyPr/>
          <a:lstStyle/>
          <a:p>
            <a:pPr defTabSz="339725" eaLnBrk="1" hangingPunct="1">
              <a:buFontTx/>
              <a:buNone/>
              <a:tabLst>
                <a:tab pos="1544638" algn="l"/>
              </a:tabLst>
            </a:pPr>
            <a:r>
              <a:rPr lang="en-US" altLang="en-US" sz="2800" b="1" smtClean="0">
                <a:cs typeface="Times New Roman" panose="02020603050405020304" pitchFamily="18" charset="0"/>
              </a:rPr>
              <a:t>Example	</a:t>
            </a:r>
            <a:r>
              <a:rPr lang="en-US" altLang="en-US" sz="2800" smtClean="0">
                <a:cs typeface="Times New Roman" panose="02020603050405020304" pitchFamily="18" charset="0"/>
              </a:rPr>
              <a:t>Solve triangle </a:t>
            </a:r>
            <a:r>
              <a:rPr lang="en-US" altLang="en-US" sz="2800" i="1" smtClean="0">
                <a:cs typeface="Times New Roman" panose="02020603050405020304" pitchFamily="18" charset="0"/>
              </a:rPr>
              <a:t>ABC</a:t>
            </a:r>
            <a:r>
              <a:rPr lang="en-US" altLang="en-US" sz="2800" smtClean="0">
                <a:cs typeface="Times New Roman" panose="02020603050405020304" pitchFamily="18" charset="0"/>
              </a:rPr>
              <a:t> if</a:t>
            </a:r>
          </a:p>
          <a:p>
            <a:pPr defTabSz="339725" eaLnBrk="1" hangingPunct="1">
              <a:buFontTx/>
              <a:buNone/>
              <a:tabLst>
                <a:tab pos="1544638" algn="l"/>
              </a:tabLst>
            </a:pPr>
            <a:r>
              <a:rPr lang="en-US" altLang="en-US" sz="2800" smtClean="0">
                <a:cs typeface="Times New Roman" panose="02020603050405020304" pitchFamily="18" charset="0"/>
              </a:rPr>
              <a:t> </a:t>
            </a:r>
            <a:r>
              <a:rPr lang="en-US" altLang="en-US" sz="2800" i="1" smtClean="0">
                <a:cs typeface="Times New Roman" panose="02020603050405020304" pitchFamily="18" charset="0"/>
              </a:rPr>
              <a:t>A</a:t>
            </a:r>
            <a:r>
              <a:rPr lang="en-US" altLang="en-US" sz="2800" smtClean="0">
                <a:cs typeface="Times New Roman" panose="02020603050405020304" pitchFamily="18" charset="0"/>
              </a:rPr>
              <a:t> = 42.3°, </a:t>
            </a:r>
            <a:r>
              <a:rPr lang="en-US" altLang="en-US" sz="2800" i="1" smtClean="0">
                <a:cs typeface="Times New Roman" panose="02020603050405020304" pitchFamily="18" charset="0"/>
              </a:rPr>
              <a:t>b</a:t>
            </a:r>
            <a:r>
              <a:rPr lang="en-US" altLang="en-US" sz="2800" smtClean="0">
                <a:cs typeface="Times New Roman" panose="02020603050405020304" pitchFamily="18" charset="0"/>
              </a:rPr>
              <a:t> = 12.9 meters, and </a:t>
            </a:r>
          </a:p>
          <a:p>
            <a:pPr defTabSz="339725" eaLnBrk="1" hangingPunct="1">
              <a:buFontTx/>
              <a:buNone/>
              <a:tabLst>
                <a:tab pos="1544638" algn="l"/>
              </a:tabLst>
            </a:pPr>
            <a:r>
              <a:rPr lang="en-US" altLang="en-US" sz="2800" i="1" smtClean="0">
                <a:cs typeface="Times New Roman" panose="02020603050405020304" pitchFamily="18" charset="0"/>
              </a:rPr>
              <a:t>c</a:t>
            </a:r>
            <a:r>
              <a:rPr lang="en-US" altLang="en-US" sz="2800" smtClean="0">
                <a:cs typeface="Times New Roman" panose="02020603050405020304" pitchFamily="18" charset="0"/>
              </a:rPr>
              <a:t> = 15.4 meters.</a:t>
            </a: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28882"/>
              </p:ext>
            </p:extLst>
          </p:nvPr>
        </p:nvGraphicFramePr>
        <p:xfrm>
          <a:off x="714375" y="3481388"/>
          <a:ext cx="318293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6" name="Equation" r:id="rId4" imgW="1460160" imgH="203040" progId="Equation.3">
                  <p:embed/>
                </p:oleObj>
              </mc:Choice>
              <mc:Fallback>
                <p:oleObj name="Equation" r:id="rId4" imgW="1460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481388"/>
                        <a:ext cx="318293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6" descr="10_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828800"/>
            <a:ext cx="3089275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18294"/>
              </p:ext>
            </p:extLst>
          </p:nvPr>
        </p:nvGraphicFramePr>
        <p:xfrm>
          <a:off x="677863" y="3962400"/>
          <a:ext cx="54657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7" name="Equation" r:id="rId7" imgW="2577960" imgH="228600" progId="Equation.3">
                  <p:embed/>
                </p:oleObj>
              </mc:Choice>
              <mc:Fallback>
                <p:oleObj name="Equation" r:id="rId7" imgW="257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962400"/>
                        <a:ext cx="54657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483645"/>
              </p:ext>
            </p:extLst>
          </p:nvPr>
        </p:nvGraphicFramePr>
        <p:xfrm>
          <a:off x="609600" y="4419600"/>
          <a:ext cx="1514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8" name="Equation" r:id="rId9" imgW="672840" imgH="203040" progId="Equation.3">
                  <p:embed/>
                </p:oleObj>
              </mc:Choice>
              <mc:Fallback>
                <p:oleObj name="Equation" r:id="rId9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15144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551622"/>
              </p:ext>
            </p:extLst>
          </p:nvPr>
        </p:nvGraphicFramePr>
        <p:xfrm>
          <a:off x="762000" y="4953000"/>
          <a:ext cx="2195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69" name="Equation" r:id="rId11" imgW="1041120" imgH="203040" progId="Equation.3">
                  <p:embed/>
                </p:oleObj>
              </mc:Choice>
              <mc:Fallback>
                <p:oleObj name="Equation" r:id="rId11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53000"/>
                        <a:ext cx="2195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01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534400" cy="847725"/>
          </a:xfrm>
        </p:spPr>
        <p:txBody>
          <a:bodyPr/>
          <a:lstStyle/>
          <a:p>
            <a:pPr eaLnBrk="1" hangingPunct="1">
              <a:tabLst>
                <a:tab pos="850900" algn="l"/>
              </a:tabLst>
            </a:pPr>
            <a:r>
              <a:rPr lang="en-US" altLang="en-US" sz="2800" dirty="0" smtClean="0"/>
              <a:t>Using the Law of Cosines to Solve a Triangle (SAS)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100139"/>
            <a:ext cx="8915400" cy="1906586"/>
          </a:xfrm>
        </p:spPr>
        <p:txBody>
          <a:bodyPr/>
          <a:lstStyle/>
          <a:p>
            <a:pPr defTabSz="339725" eaLnBrk="1" hangingPunct="1">
              <a:spcBef>
                <a:spcPct val="0"/>
              </a:spcBef>
              <a:buFontTx/>
              <a:buNone/>
              <a:tabLst>
                <a:tab pos="1544638" algn="l"/>
              </a:tabLst>
            </a:pPr>
            <a:r>
              <a:rPr lang="en-US" altLang="en-US" sz="2800" i="1" dirty="0" smtClean="0">
                <a:cs typeface="Times New Roman" panose="02020603050405020304" pitchFamily="18" charset="0"/>
              </a:rPr>
              <a:t>B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must be the smaller of the two remaining angles </a:t>
            </a:r>
          </a:p>
          <a:p>
            <a:pPr defTabSz="339725" eaLnBrk="1" hangingPunct="1">
              <a:spcBef>
                <a:spcPct val="0"/>
              </a:spcBef>
              <a:buFontTx/>
              <a:buNone/>
              <a:tabLst>
                <a:tab pos="1544638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since it is opposite the shorter of the two sides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b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and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c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. </a:t>
            </a:r>
          </a:p>
          <a:p>
            <a:pPr defTabSz="339725" eaLnBrk="1" hangingPunct="1">
              <a:spcBef>
                <a:spcPct val="0"/>
              </a:spcBef>
              <a:buFontTx/>
              <a:buNone/>
              <a:tabLst>
                <a:tab pos="1544638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Therefore, it cannot be obtuse. We use the Law of </a:t>
            </a:r>
          </a:p>
          <a:p>
            <a:pPr defTabSz="339725" eaLnBrk="1" hangingPunct="1">
              <a:spcBef>
                <a:spcPct val="0"/>
              </a:spcBef>
              <a:buFontTx/>
              <a:buNone/>
              <a:tabLst>
                <a:tab pos="1544638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Sines to find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B.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46290"/>
              </p:ext>
            </p:extLst>
          </p:nvPr>
        </p:nvGraphicFramePr>
        <p:xfrm>
          <a:off x="2057400" y="2949477"/>
          <a:ext cx="18827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8" name="Equation" r:id="rId4" imgW="1066680" imgH="419040" progId="Equation.3">
                  <p:embed/>
                </p:oleObj>
              </mc:Choice>
              <mc:Fallback>
                <p:oleObj name="Equation" r:id="rId4" imgW="10666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949477"/>
                        <a:ext cx="188277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9963"/>
              </p:ext>
            </p:extLst>
          </p:nvPr>
        </p:nvGraphicFramePr>
        <p:xfrm>
          <a:off x="2514600" y="3814683"/>
          <a:ext cx="24447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99" name="Equation" r:id="rId6" imgW="1307880" imgH="419040" progId="Equation.3">
                  <p:embed/>
                </p:oleObj>
              </mc:Choice>
              <mc:Fallback>
                <p:oleObj name="Equation" r:id="rId6" imgW="1307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4683"/>
                        <a:ext cx="24447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38851"/>
              </p:ext>
            </p:extLst>
          </p:nvPr>
        </p:nvGraphicFramePr>
        <p:xfrm>
          <a:off x="2743200" y="5147552"/>
          <a:ext cx="3382963" cy="457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0" name="Equation" r:id="rId8" imgW="1498320" imgH="203040" progId="Equation.3">
                  <p:embed/>
                </p:oleObj>
              </mc:Choice>
              <mc:Fallback>
                <p:oleObj name="Equation" r:id="rId8" imgW="1498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47552"/>
                        <a:ext cx="3382963" cy="457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61259"/>
              </p:ext>
            </p:extLst>
          </p:nvPr>
        </p:nvGraphicFramePr>
        <p:xfrm>
          <a:off x="2844800" y="4554458"/>
          <a:ext cx="1238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1" name="Equation" r:id="rId10" imgW="609480" imgH="203040" progId="Equation.3">
                  <p:embed/>
                </p:oleObj>
              </mc:Choice>
              <mc:Fallback>
                <p:oleObj name="Equation" r:id="rId10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4554458"/>
                        <a:ext cx="1238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11175" y="5789613"/>
            <a:ext cx="8154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i="1" dirty="0">
                <a:solidFill>
                  <a:srgbClr val="000000"/>
                </a:solidFill>
              </a:rPr>
              <a:t>Caution</a:t>
            </a:r>
            <a:r>
              <a:rPr lang="en-US" altLang="en-US" sz="2000" dirty="0">
                <a:solidFill>
                  <a:srgbClr val="000000"/>
                </a:solidFill>
              </a:rPr>
              <a:t>   If we had chosen to find </a:t>
            </a: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dirty="0">
                <a:solidFill>
                  <a:srgbClr val="000000"/>
                </a:solidFill>
              </a:rPr>
              <a:t> rather than </a:t>
            </a:r>
            <a:r>
              <a:rPr lang="en-US" altLang="en-US" sz="2000" i="1" dirty="0">
                <a:solidFill>
                  <a:srgbClr val="000000"/>
                </a:solidFill>
              </a:rPr>
              <a:t>B</a:t>
            </a:r>
            <a:r>
              <a:rPr lang="en-US" altLang="en-US" sz="2000" dirty="0">
                <a:solidFill>
                  <a:srgbClr val="000000"/>
                </a:solidFill>
              </a:rPr>
              <a:t>, we would not have known whether </a:t>
            </a:r>
            <a:r>
              <a:rPr lang="en-US" altLang="en-US" sz="2000" i="1" dirty="0">
                <a:solidFill>
                  <a:srgbClr val="000000"/>
                </a:solidFill>
              </a:rPr>
              <a:t>C</a:t>
            </a:r>
            <a:r>
              <a:rPr lang="en-US" altLang="en-US" sz="2000" dirty="0">
                <a:solidFill>
                  <a:srgbClr val="000000"/>
                </a:solidFill>
              </a:rPr>
              <a:t> equals 81.7</a:t>
            </a:r>
            <a:r>
              <a:rPr lang="en-US" altLang="en-US" sz="20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°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or its supplement, 9</a:t>
            </a:r>
            <a:r>
              <a:rPr lang="en-US" altLang="en-US" sz="2000" dirty="0">
                <a:solidFill>
                  <a:srgbClr val="000000"/>
                </a:solidFill>
              </a:rPr>
              <a:t>8.3</a:t>
            </a:r>
            <a:r>
              <a:rPr lang="en-US" altLang="en-US" sz="20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°</a:t>
            </a:r>
            <a:r>
              <a:rPr lang="en-US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6" name="Picture 6" descr="10_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5" y="2801306"/>
            <a:ext cx="3089275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924800" y="29516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10.47 m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27143" y="3829213"/>
                <a:ext cx="595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43" y="3829213"/>
                <a:ext cx="595313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27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70749" y="3009882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749" y="3009882"/>
                <a:ext cx="762000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791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allAtOnce"/>
      <p:bldP spid="25" grpId="0" build="allAtOnce"/>
      <p:bldP spid="4" grpId="0"/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686800" cy="838200"/>
          </a:xfrm>
        </p:spPr>
        <p:txBody>
          <a:bodyPr/>
          <a:lstStyle/>
          <a:p>
            <a:r>
              <a:rPr lang="en-US" altLang="en-US" sz="2800" dirty="0"/>
              <a:t>Using the Law of Cosines to Solve a Triangle (SAS)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489501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</a:t>
            </a:r>
            <a:r>
              <a:rPr lang="en-US" sz="2400" b="1" dirty="0" smtClean="0"/>
              <a:t>1: </a:t>
            </a:r>
            <a:r>
              <a:rPr lang="en-US" sz="2400" b="1" dirty="0"/>
              <a:t>Use the Law of Cosines to find the side opposite the given angle.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6670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2: Use </a:t>
            </a:r>
            <a:r>
              <a:rPr lang="en-US" sz="2400" b="1" dirty="0"/>
              <a:t>the Law of Sines to find the angle opposite the shorter of the two </a:t>
            </a:r>
            <a:r>
              <a:rPr lang="en-US" sz="2400" b="1" dirty="0" smtClean="0"/>
              <a:t>given sides</a:t>
            </a:r>
            <a:r>
              <a:rPr lang="en-US" sz="2400" b="1" dirty="0"/>
              <a:t>. This angle is always acute.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114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Step 3: Find </a:t>
            </a:r>
            <a:r>
              <a:rPr lang="en-US" sz="2400" b="1" dirty="0"/>
              <a:t>the third angle. Subtract the measure of the given angle and the </a:t>
            </a:r>
            <a:r>
              <a:rPr lang="en-US" sz="2400" b="1" dirty="0" smtClean="0"/>
              <a:t>angle found </a:t>
            </a:r>
            <a:r>
              <a:rPr lang="en-US" sz="2400" b="1" dirty="0"/>
              <a:t>in step 2 from 180°.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9344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1" name="Group 5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55" name="Line 6"/>
            <p:cNvSpPr>
              <a:spLocks noChangeShapeType="1"/>
            </p:cNvSpPr>
            <p:nvPr/>
          </p:nvSpPr>
          <p:spPr bwMode="auto">
            <a:xfrm>
              <a:off x="0" y="0"/>
              <a:ext cx="5760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" name="Line 9"/>
            <p:cNvSpPr>
              <a:spLocks noChangeShapeType="1"/>
            </p:cNvSpPr>
            <p:nvPr/>
          </p:nvSpPr>
          <p:spPr bwMode="auto">
            <a:xfrm>
              <a:off x="0" y="0"/>
              <a:ext cx="8" cy="432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204" y="457200"/>
            <a:ext cx="8558212" cy="642938"/>
          </a:xfrm>
        </p:spPr>
        <p:txBody>
          <a:bodyPr/>
          <a:lstStyle/>
          <a:p>
            <a:pPr eaLnBrk="1" hangingPunct="1">
              <a:tabLst>
                <a:tab pos="850900" algn="l"/>
              </a:tabLst>
            </a:pPr>
            <a:r>
              <a:rPr lang="en-US" altLang="en-US" sz="2800" dirty="0" smtClean="0"/>
              <a:t>Using the Law of Cosines to Solve a Triangle (SSS)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129214" y="1236663"/>
            <a:ext cx="8840161" cy="1114425"/>
          </a:xfrm>
        </p:spPr>
        <p:txBody>
          <a:bodyPr/>
          <a:lstStyle/>
          <a:p>
            <a:pPr defTabSz="339725" eaLnBrk="1" hangingPunct="1">
              <a:buFontTx/>
              <a:buNone/>
              <a:tabLst>
                <a:tab pos="1544638" algn="l"/>
              </a:tabLst>
            </a:pPr>
            <a:r>
              <a:rPr lang="en-US" altLang="en-US" sz="2800" b="1" dirty="0" smtClean="0">
                <a:cs typeface="Times New Roman" panose="02020603050405020304" pitchFamily="18" charset="0"/>
              </a:rPr>
              <a:t>Example	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Solve triangle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ABC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if 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a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= 9.47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ft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,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b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=15.9 </a:t>
            </a:r>
            <a:r>
              <a:rPr lang="en-US" altLang="en-US" sz="2800" dirty="0" err="1" smtClean="0">
                <a:cs typeface="Times New Roman" panose="02020603050405020304" pitchFamily="18" charset="0"/>
              </a:rPr>
              <a:t>ft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, and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c</a:t>
            </a:r>
            <a:r>
              <a:rPr lang="en-US" altLang="en-US" sz="2800" dirty="0" smtClean="0">
                <a:cs typeface="Times New Roman" panose="02020603050405020304" pitchFamily="18" charset="0"/>
              </a:rPr>
              <a:t> = 21.1 ft.</a:t>
            </a:r>
          </a:p>
          <a:p>
            <a:pPr defTabSz="339725" eaLnBrk="1" hangingPunct="1">
              <a:buFontTx/>
              <a:buNone/>
              <a:tabLst>
                <a:tab pos="1544638" algn="l"/>
              </a:tabLst>
            </a:pPr>
            <a:endParaRPr lang="en-US" altLang="en-US" sz="10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8899" y="2179638"/>
            <a:ext cx="81057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339725" fontAlgn="base">
              <a:spcBef>
                <a:spcPct val="20000"/>
              </a:spcBef>
              <a:spcAft>
                <a:spcPct val="0"/>
              </a:spcAft>
              <a:tabLst>
                <a:tab pos="1544638" algn="l"/>
              </a:tabLst>
              <a:defRPr/>
            </a:pPr>
            <a:r>
              <a:rPr lang="en-US" sz="2800" b="1" kern="0" dirty="0">
                <a:solidFill>
                  <a:srgbClr val="000000"/>
                </a:solidFill>
                <a:cs typeface="Times New Roman" pitchFamily="18" charset="0"/>
              </a:rPr>
              <a:t>Solution</a:t>
            </a:r>
            <a:r>
              <a:rPr lang="en-US" sz="2800" kern="0" dirty="0">
                <a:solidFill>
                  <a:srgbClr val="000000"/>
                </a:solidFill>
                <a:cs typeface="Times New Roman" pitchFamily="18" charset="0"/>
              </a:rPr>
              <a:t> 	</a:t>
            </a:r>
            <a:r>
              <a:rPr lang="en-US" sz="2800" kern="0" dirty="0" smtClean="0">
                <a:solidFill>
                  <a:srgbClr val="000000"/>
                </a:solidFill>
                <a:cs typeface="Times New Roman" pitchFamily="18" charset="0"/>
              </a:rPr>
              <a:t>Choose an angle to find.</a:t>
            </a:r>
            <a:endParaRPr lang="en-US" sz="2800" kern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14230"/>
              </p:ext>
            </p:extLst>
          </p:nvPr>
        </p:nvGraphicFramePr>
        <p:xfrm>
          <a:off x="117475" y="2854538"/>
          <a:ext cx="3956624" cy="61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3" name="Equation" r:id="rId4" imgW="1562040" imgH="241200" progId="Equation.3">
                  <p:embed/>
                </p:oleObj>
              </mc:Choice>
              <mc:Fallback>
                <p:oleObj name="Equation" r:id="rId4" imgW="1562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" y="2854538"/>
                        <a:ext cx="3956624" cy="61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732475"/>
              </p:ext>
            </p:extLst>
          </p:nvPr>
        </p:nvGraphicFramePr>
        <p:xfrm>
          <a:off x="4572000" y="2722563"/>
          <a:ext cx="299769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4" name="Equation" r:id="rId6" imgW="1346040" imgH="444240" progId="Equation.3">
                  <p:embed/>
                </p:oleObj>
              </mc:Choice>
              <mc:Fallback>
                <p:oleObj name="Equation" r:id="rId6" imgW="1346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22563"/>
                        <a:ext cx="299769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885736"/>
              </p:ext>
            </p:extLst>
          </p:nvPr>
        </p:nvGraphicFramePr>
        <p:xfrm>
          <a:off x="5362575" y="3975270"/>
          <a:ext cx="3810000" cy="91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5" name="Equation" r:id="rId8" imgW="1854000" imgH="444240" progId="Equation.3">
                  <p:embed/>
                </p:oleObj>
              </mc:Choice>
              <mc:Fallback>
                <p:oleObj name="Equation" r:id="rId8" imgW="1854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975270"/>
                        <a:ext cx="3810000" cy="91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565784"/>
              </p:ext>
            </p:extLst>
          </p:nvPr>
        </p:nvGraphicFramePr>
        <p:xfrm>
          <a:off x="5410200" y="5163733"/>
          <a:ext cx="2209800" cy="43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6" name="Equation" r:id="rId10" imgW="901440" imgH="177480" progId="Equation.3">
                  <p:embed/>
                </p:oleObj>
              </mc:Choice>
              <mc:Fallback>
                <p:oleObj name="Equation" r:id="rId10" imgW="9014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63733"/>
                        <a:ext cx="2209800" cy="434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777152"/>
              </p:ext>
            </p:extLst>
          </p:nvPr>
        </p:nvGraphicFramePr>
        <p:xfrm>
          <a:off x="5105400" y="5875904"/>
          <a:ext cx="1555191" cy="46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7" name="Equation" r:id="rId12" imgW="672840" imgH="203040" progId="Equation.3">
                  <p:embed/>
                </p:oleObj>
              </mc:Choice>
              <mc:Fallback>
                <p:oleObj name="Equation" r:id="rId12" imgW="6728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875904"/>
                        <a:ext cx="1555191" cy="468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828674" y="4951531"/>
            <a:ext cx="3313113" cy="1366837"/>
          </a:xfrm>
          <a:prstGeom prst="triangle">
            <a:avLst>
              <a:gd name="adj" fmla="val 24444"/>
            </a:avLst>
          </a:prstGeom>
          <a:solidFill>
            <a:srgbClr val="00B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6471" y="6133702"/>
            <a:ext cx="60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0519" y="6089530"/>
            <a:ext cx="404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3969" y="468889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3184" y="5134169"/>
                <a:ext cx="1251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84" y="5134169"/>
                <a:ext cx="1251390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214" y="5297308"/>
                <a:ext cx="130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=9.47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4" y="5297308"/>
                <a:ext cx="130955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82516" y="6363660"/>
                <a:ext cx="1647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=21.1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16" y="6363660"/>
                <a:ext cx="1647264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31660" y="5196343"/>
                <a:ext cx="6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109.9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0" y="5196343"/>
                <a:ext cx="669131" cy="369332"/>
              </a:xfrm>
              <a:prstGeom prst="rect">
                <a:avLst/>
              </a:prstGeom>
              <a:blipFill rotWithShape="0">
                <a:blip r:embed="rId17"/>
                <a:stretch>
                  <a:fillRect r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809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6" grpId="0" animBg="1"/>
      <p:bldP spid="4" grpId="0"/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50"/>
          <p:cNvGrpSpPr>
            <a:grpSpLocks/>
          </p:cNvGrpSpPr>
          <p:nvPr/>
        </p:nvGrpSpPr>
        <p:grpSpPr bwMode="auto">
          <a:xfrm>
            <a:off x="3733800" y="2406650"/>
            <a:ext cx="5334000" cy="3613151"/>
            <a:chOff x="2352" y="1516"/>
            <a:chExt cx="3360" cy="2276"/>
          </a:xfrm>
        </p:grpSpPr>
        <p:sp>
          <p:nvSpPr>
            <p:cNvPr id="1041" name="Line 13"/>
            <p:cNvSpPr>
              <a:spLocks noChangeShapeType="1"/>
            </p:cNvSpPr>
            <p:nvPr/>
          </p:nvSpPr>
          <p:spPr bwMode="auto">
            <a:xfrm>
              <a:off x="4593" y="1776"/>
              <a:ext cx="768" cy="1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2" name="Line 14"/>
            <p:cNvSpPr>
              <a:spLocks noChangeShapeType="1"/>
            </p:cNvSpPr>
            <p:nvPr/>
          </p:nvSpPr>
          <p:spPr bwMode="auto">
            <a:xfrm flipH="1">
              <a:off x="2592" y="1776"/>
              <a:ext cx="2016" cy="16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3" name="Line 15"/>
            <p:cNvSpPr>
              <a:spLocks noChangeShapeType="1"/>
            </p:cNvSpPr>
            <p:nvPr/>
          </p:nvSpPr>
          <p:spPr bwMode="auto">
            <a:xfrm flipH="1">
              <a:off x="2592" y="3436"/>
              <a:ext cx="27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4" name="Rectangle 21"/>
            <p:cNvSpPr>
              <a:spLocks noChangeArrowheads="1"/>
            </p:cNvSpPr>
            <p:nvPr/>
          </p:nvSpPr>
          <p:spPr bwMode="auto">
            <a:xfrm>
              <a:off x="2352" y="3484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 dirty="0" smtClean="0">
                  <a:latin typeface="Times New Roman" charset="0"/>
                </a:rPr>
                <a:t>A</a:t>
              </a:r>
              <a:r>
                <a:rPr lang="en-US" sz="2400" b="1" dirty="0" smtClean="0"/>
                <a:t>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45" name="Rectangle 22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1046" name="Rectangle 23"/>
            <p:cNvSpPr>
              <a:spLocks noChangeArrowheads="1"/>
            </p:cNvSpPr>
            <p:nvPr/>
          </p:nvSpPr>
          <p:spPr bwMode="auto">
            <a:xfrm>
              <a:off x="4449" y="1516"/>
              <a:ext cx="28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 dirty="0">
                  <a:latin typeface="Times New Roman" charset="0"/>
                </a:rPr>
                <a:t>C</a:t>
              </a:r>
              <a:r>
                <a:rPr lang="en-US" sz="2400" b="1" dirty="0" smtClean="0"/>
                <a:t> 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9224" name="Rectangle 24"/>
          <p:cNvSpPr>
            <a:spLocks noChangeArrowheads="1"/>
          </p:cNvSpPr>
          <p:nvPr/>
        </p:nvSpPr>
        <p:spPr bwMode="auto">
          <a:xfrm>
            <a:off x="762000" y="2009775"/>
            <a:ext cx="7543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 dirty="0"/>
              <a:t>Draw the perpendicular, </a:t>
            </a:r>
            <a:r>
              <a:rPr lang="en-US" sz="2600" b="1" i="1" dirty="0">
                <a:latin typeface="Times New Roman" charset="0"/>
              </a:rPr>
              <a:t>h</a:t>
            </a:r>
            <a:r>
              <a:rPr lang="en-US" sz="2400" b="1" dirty="0"/>
              <a:t>, from </a:t>
            </a:r>
            <a:r>
              <a:rPr lang="en-US" sz="2600" b="1" i="1" dirty="0" smtClean="0">
                <a:latin typeface="Times New Roman" charset="0"/>
              </a:rPr>
              <a:t>C</a:t>
            </a:r>
            <a:r>
              <a:rPr lang="en-US" sz="2400" b="1" dirty="0" smtClean="0"/>
              <a:t> </a:t>
            </a:r>
            <a:r>
              <a:rPr lang="en-US" sz="2400" b="1" dirty="0"/>
              <a:t>to </a:t>
            </a:r>
            <a:r>
              <a:rPr lang="en-US" sz="2600" b="1" i="1" dirty="0" smtClean="0">
                <a:latin typeface="Times New Roman" charset="0"/>
              </a:rPr>
              <a:t>BA</a:t>
            </a:r>
            <a:r>
              <a:rPr lang="en-US" sz="2400" b="1" dirty="0" smtClean="0"/>
              <a:t>.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79225" name="Line 25"/>
          <p:cNvSpPr>
            <a:spLocks noChangeShapeType="1"/>
          </p:cNvSpPr>
          <p:nvPr/>
        </p:nvSpPr>
        <p:spPr bwMode="auto">
          <a:xfrm flipH="1" flipV="1">
            <a:off x="7291388" y="2971800"/>
            <a:ext cx="52387" cy="2482850"/>
          </a:xfrm>
          <a:prstGeom prst="line">
            <a:avLst/>
          </a:prstGeom>
          <a:noFill/>
          <a:ln w="381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7138988" y="5226050"/>
            <a:ext cx="557212" cy="717550"/>
            <a:chOff x="4497" y="3292"/>
            <a:chExt cx="351" cy="452"/>
          </a:xfrm>
        </p:grpSpPr>
        <p:sp>
          <p:nvSpPr>
            <p:cNvPr id="1038" name="Line 18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39" name="Line 19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1040" name="Rectangle 26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179227" name="Rectangle 27"/>
          <p:cNvSpPr>
            <a:spLocks noChangeArrowheads="1"/>
          </p:cNvSpPr>
          <p:nvPr/>
        </p:nvSpPr>
        <p:spPr bwMode="auto">
          <a:xfrm>
            <a:off x="6858000" y="41148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h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32" name="Rectangle 33"/>
          <p:cNvSpPr>
            <a:spLocks noChangeArrowheads="1"/>
          </p:cNvSpPr>
          <p:nvPr/>
        </p:nvSpPr>
        <p:spPr bwMode="auto">
          <a:xfrm>
            <a:off x="5257800" y="38100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1033" name="Rectangle 34"/>
          <p:cNvSpPr>
            <a:spLocks noChangeArrowheads="1"/>
          </p:cNvSpPr>
          <p:nvPr/>
        </p:nvSpPr>
        <p:spPr bwMode="auto">
          <a:xfrm>
            <a:off x="8001000" y="38544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a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34" name="Rectangle 35"/>
          <p:cNvSpPr>
            <a:spLocks noChangeArrowheads="1"/>
          </p:cNvSpPr>
          <p:nvPr/>
        </p:nvSpPr>
        <p:spPr bwMode="auto">
          <a:xfrm>
            <a:off x="65532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c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36" name="Rectangle 58"/>
          <p:cNvSpPr>
            <a:spLocks noChangeArrowheads="1"/>
          </p:cNvSpPr>
          <p:nvPr/>
        </p:nvSpPr>
        <p:spPr bwMode="auto">
          <a:xfrm>
            <a:off x="762000" y="15001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ABC is a scalene triangle </a:t>
            </a:r>
            <a:endParaRPr lang="en-US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43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24" grpId="0"/>
      <p:bldP spid="179225" grpId="0" animBg="1"/>
      <p:bldP spid="1792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799" y="381000"/>
            <a:ext cx="9014786" cy="719138"/>
          </a:xfrm>
        </p:spPr>
        <p:txBody>
          <a:bodyPr/>
          <a:lstStyle/>
          <a:p>
            <a:pPr eaLnBrk="1" hangingPunct="1">
              <a:tabLst>
                <a:tab pos="850900" algn="l"/>
              </a:tabLst>
            </a:pPr>
            <a:r>
              <a:rPr lang="en-US" altLang="en-US" sz="2800" dirty="0" smtClean="0"/>
              <a:t>Using the Law of Cosines to Solve a Triangle (SSS)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36663"/>
            <a:ext cx="8359775" cy="1114425"/>
          </a:xfrm>
        </p:spPr>
        <p:txBody>
          <a:bodyPr/>
          <a:lstStyle/>
          <a:p>
            <a:pPr defTabSz="339725" eaLnBrk="1" hangingPunct="1">
              <a:buFontTx/>
              <a:buNone/>
              <a:tabLst>
                <a:tab pos="1544638" algn="l"/>
              </a:tabLst>
            </a:pPr>
            <a:r>
              <a:rPr lang="en-US" altLang="en-US" sz="2800" dirty="0" smtClean="0">
                <a:cs typeface="Times New Roman" panose="02020603050405020304" pitchFamily="18" charset="0"/>
              </a:rPr>
              <a:t>We will use the Law of Sines to find </a:t>
            </a:r>
            <a:r>
              <a:rPr lang="en-US" altLang="en-US" sz="2800" i="1" dirty="0" smtClean="0">
                <a:cs typeface="Times New Roman" panose="02020603050405020304" pitchFamily="18" charset="0"/>
              </a:rPr>
              <a:t>B.</a:t>
            </a:r>
          </a:p>
          <a:p>
            <a:pPr defTabSz="339725" eaLnBrk="1" hangingPunct="1">
              <a:buFontTx/>
              <a:buNone/>
              <a:tabLst>
                <a:tab pos="1544638" algn="l"/>
              </a:tabLst>
            </a:pPr>
            <a:endParaRPr lang="en-US" altLang="en-US" sz="1000" dirty="0" smtClean="0"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2179638"/>
            <a:ext cx="81057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defTabSz="339725" fontAlgn="base">
              <a:spcBef>
                <a:spcPct val="20000"/>
              </a:spcBef>
              <a:spcAft>
                <a:spcPct val="0"/>
              </a:spcAft>
              <a:tabLst>
                <a:tab pos="1544638" algn="l"/>
              </a:tabLst>
              <a:defRPr/>
            </a:pPr>
            <a:endParaRPr lang="en-US" sz="2800" kern="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828674" y="4951531"/>
            <a:ext cx="3313113" cy="1366837"/>
          </a:xfrm>
          <a:prstGeom prst="triangle">
            <a:avLst>
              <a:gd name="adj" fmla="val 24444"/>
            </a:avLst>
          </a:prstGeom>
          <a:solidFill>
            <a:srgbClr val="00B05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86471" y="6133702"/>
            <a:ext cx="604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40519" y="6089530"/>
            <a:ext cx="404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73969" y="4688899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57458" y="5113590"/>
                <a:ext cx="12513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458" y="5113590"/>
                <a:ext cx="125139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214" y="5297308"/>
                <a:ext cx="1309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=9.47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4" y="5297308"/>
                <a:ext cx="1309552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82516" y="6363660"/>
                <a:ext cx="16472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=21.1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516" y="6363660"/>
                <a:ext cx="1647264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31660" y="5196343"/>
                <a:ext cx="6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109.9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60" y="5196343"/>
                <a:ext cx="669131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2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68490" y="1855997"/>
                <a:ext cx="602932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fun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15.9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109.9</m:t>
                              </m:r>
                            </m:e>
                          </m:fun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21.1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490" y="1855997"/>
                <a:ext cx="6029326" cy="67056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09885" y="2813099"/>
                <a:ext cx="6574631" cy="67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15.9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109.9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21.1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85" y="2813099"/>
                <a:ext cx="6574631" cy="6748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957192" y="3805908"/>
                <a:ext cx="38162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=.7085583516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92" y="3805908"/>
                <a:ext cx="3816216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29780" y="4525475"/>
                <a:ext cx="45020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.7085583516=45.1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780" y="4525475"/>
                <a:ext cx="4502016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18147" y="5949036"/>
                <a:ext cx="6643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45.1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47" y="5949036"/>
                <a:ext cx="664369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57192" y="5679836"/>
                <a:ext cx="39624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=180°−109.9°−45.1°</m:t>
                      </m:r>
                    </m:oMath>
                  </m:oMathPara>
                </a14:m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endParaRPr lang="en-AU" sz="20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≈25.0°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92" y="5679836"/>
                <a:ext cx="3962400" cy="1015663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813184" y="5949036"/>
                <a:ext cx="616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25.0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84" y="5949036"/>
                <a:ext cx="616596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83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allAtOnce"/>
      <p:bldP spid="10" grpId="0" build="allAtOnce"/>
      <p:bldP spid="16" grpId="0" animBg="1"/>
      <p:bldP spid="4" grpId="0"/>
      <p:bldP spid="5" grpId="0"/>
      <p:bldP spid="6" grpId="0"/>
      <p:bldP spid="7" grpId="0"/>
      <p:bldP spid="8" grpId="0"/>
      <p:bldP spid="11" grpId="0"/>
      <p:bldP spid="12" grpId="0"/>
      <p:bldP spid="3" grpId="0"/>
      <p:bldP spid="13" grpId="0"/>
      <p:bldP spid="14" grpId="0"/>
      <p:bldP spid="15" grpId="0"/>
      <p:bldP spid="17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686800" cy="685800"/>
          </a:xfrm>
        </p:spPr>
        <p:txBody>
          <a:bodyPr/>
          <a:lstStyle/>
          <a:p>
            <a:r>
              <a:rPr lang="en-US" altLang="en-US" sz="2800" dirty="0"/>
              <a:t>Using the Law of Cosines to Solve a Triangle (</a:t>
            </a:r>
            <a:r>
              <a:rPr lang="en-US" altLang="en-US" sz="2800" dirty="0" smtClean="0"/>
              <a:t>SSS</a:t>
            </a:r>
            <a:r>
              <a:rPr lang="en-US" altLang="en-US" sz="2800" dirty="0"/>
              <a:t>)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2057400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 Law of Cosines to find the angle opposite the longest side.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0475" y="3284041"/>
            <a:ext cx="701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 Law of Sines to find either of the two remaining acute angles.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594" y="4495800"/>
            <a:ext cx="664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the third angle by subtracting the measures of the angles found </a:t>
            </a:r>
            <a:r>
              <a:rPr lang="en-US" sz="2400" dirty="0" smtClean="0"/>
              <a:t>in steps </a:t>
            </a:r>
            <a:r>
              <a:rPr lang="en-US" sz="2400" dirty="0"/>
              <a:t>1 and 2 from 180°.</a:t>
            </a:r>
          </a:p>
        </p:txBody>
      </p:sp>
    </p:spTree>
    <p:extLst>
      <p:ext uri="{BB962C8B-B14F-4D97-AF65-F5344CB8AC3E}">
        <p14:creationId xmlns:p14="http://schemas.microsoft.com/office/powerpoint/2010/main" val="2493945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EF09E2DD-8011-4483-BC52-A5A7FDB78931}" type="slidenum">
              <a:rPr lang="en-US" altLang="en-US" b="1">
                <a:solidFill>
                  <a:srgbClr val="FFFF99"/>
                </a:solidFill>
              </a:rPr>
              <a:pPr/>
              <a:t>42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8.2-</a:t>
            </a:r>
            <a:fld id="{33FEAEF6-946D-4B24-9E78-EB1BB174349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4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6863" y="1042574"/>
            <a:ext cx="8550275" cy="946150"/>
          </a:xfrm>
          <a:noFill/>
          <a:ln/>
        </p:spPr>
        <p:txBody>
          <a:bodyPr>
            <a:spAutoFit/>
          </a:bodyPr>
          <a:lstStyle/>
          <a:p>
            <a:r>
              <a:rPr lang="en-US" altLang="en-US" dirty="0"/>
              <a:t>Four possible cases can occur when solving an oblique triangle.</a:t>
            </a:r>
          </a:p>
        </p:txBody>
      </p:sp>
      <p:pic>
        <p:nvPicPr>
          <p:cNvPr id="646150" name="Picture 6" descr="untable07-03-slide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2151063"/>
            <a:ext cx="8564563" cy="409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6863" y="88467"/>
            <a:ext cx="85502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When to use the Law of Sines and the Law of Cosines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>
              <a:solidFill>
                <a:srgbClr val="000000"/>
              </a:solidFill>
            </a:endParaRPr>
          </a:p>
          <a:p>
            <a:endParaRPr lang="en-US" altLang="en-US">
              <a:solidFill>
                <a:srgbClr val="000000"/>
              </a:solidFill>
            </a:endParaRPr>
          </a:p>
          <a:p>
            <a:r>
              <a:rPr lang="en-US" altLang="en-US">
                <a:solidFill>
                  <a:srgbClr val="000000"/>
                </a:solidFill>
              </a:rPr>
              <a:t>Copyright © 2009 Pearson Addison-Wesley	</a:t>
            </a:r>
            <a:r>
              <a:rPr lang="en-US" altLang="en-US" b="1">
                <a:solidFill>
                  <a:srgbClr val="FFFF99"/>
                </a:solidFill>
              </a:rPr>
              <a:t>1.1-</a:t>
            </a:r>
            <a:fld id="{200D4E7E-76FA-470C-BE6C-0AE5A8FB073F}" type="slidenum">
              <a:rPr lang="en-US" altLang="en-US" b="1">
                <a:solidFill>
                  <a:srgbClr val="FFFF99"/>
                </a:solidFill>
              </a:rPr>
              <a:pPr/>
              <a:t>43</a:t>
            </a:fld>
            <a:endParaRPr lang="en-US" altLang="en-US" b="1">
              <a:solidFill>
                <a:srgbClr val="000000"/>
              </a:solidFill>
            </a:endParaRP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8.2-</a:t>
            </a:r>
            <a:fld id="{D6F9F466-4DE7-401A-8D23-594F9972AF5B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647173" name="Picture 5" descr="untable07-03-slide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1333500"/>
            <a:ext cx="8583612" cy="37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Line 43"/>
          <p:cNvSpPr>
            <a:spLocks noChangeShapeType="1"/>
          </p:cNvSpPr>
          <p:nvPr/>
        </p:nvSpPr>
        <p:spPr bwMode="auto">
          <a:xfrm>
            <a:off x="7291388" y="2819400"/>
            <a:ext cx="1219200" cy="263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3" name="Line 44"/>
          <p:cNvSpPr>
            <a:spLocks noChangeShapeType="1"/>
          </p:cNvSpPr>
          <p:nvPr/>
        </p:nvSpPr>
        <p:spPr bwMode="auto">
          <a:xfrm flipH="1">
            <a:off x="4114800" y="2819400"/>
            <a:ext cx="3200400" cy="2643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4" name="Line 45"/>
          <p:cNvSpPr>
            <a:spLocks noChangeShapeType="1"/>
          </p:cNvSpPr>
          <p:nvPr/>
        </p:nvSpPr>
        <p:spPr bwMode="auto">
          <a:xfrm flipH="1">
            <a:off x="4114800" y="5462588"/>
            <a:ext cx="3276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5" name="Rectangle 46"/>
          <p:cNvSpPr>
            <a:spLocks noChangeArrowheads="1"/>
          </p:cNvSpPr>
          <p:nvPr/>
        </p:nvSpPr>
        <p:spPr bwMode="auto">
          <a:xfrm>
            <a:off x="3733800" y="55308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A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56" name="Line 49"/>
          <p:cNvSpPr>
            <a:spLocks noChangeShapeType="1"/>
          </p:cNvSpPr>
          <p:nvPr/>
        </p:nvSpPr>
        <p:spPr bwMode="auto">
          <a:xfrm flipH="1" flipV="1">
            <a:off x="7291388" y="2819400"/>
            <a:ext cx="52387" cy="26352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2057" name="Rectangle 54"/>
          <p:cNvSpPr>
            <a:spLocks noChangeArrowheads="1"/>
          </p:cNvSpPr>
          <p:nvPr/>
        </p:nvSpPr>
        <p:spPr bwMode="auto">
          <a:xfrm>
            <a:off x="6858000" y="41148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h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58" name="Rectangle 55"/>
          <p:cNvSpPr>
            <a:spLocks noChangeArrowheads="1"/>
          </p:cNvSpPr>
          <p:nvPr/>
        </p:nvSpPr>
        <p:spPr bwMode="auto">
          <a:xfrm>
            <a:off x="5257800" y="38100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59" name="Rectangle 56"/>
          <p:cNvSpPr>
            <a:spLocks noChangeArrowheads="1"/>
          </p:cNvSpPr>
          <p:nvPr/>
        </p:nvSpPr>
        <p:spPr bwMode="auto">
          <a:xfrm>
            <a:off x="8001000" y="38544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60" name="Rectangle 57"/>
          <p:cNvSpPr>
            <a:spLocks noChangeArrowheads="1"/>
          </p:cNvSpPr>
          <p:nvPr/>
        </p:nvSpPr>
        <p:spPr bwMode="auto">
          <a:xfrm>
            <a:off x="65532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61" name="Line 64"/>
          <p:cNvSpPr>
            <a:spLocks noChangeShapeType="1"/>
          </p:cNvSpPr>
          <p:nvPr/>
        </p:nvSpPr>
        <p:spPr bwMode="auto">
          <a:xfrm flipH="1">
            <a:off x="7315200" y="54625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graphicFrame>
        <p:nvGraphicFramePr>
          <p:cNvPr id="180290" name="Object 66"/>
          <p:cNvGraphicFramePr>
            <a:graphicFrameLocks noChangeAspect="1"/>
          </p:cNvGraphicFramePr>
          <p:nvPr/>
        </p:nvGraphicFramePr>
        <p:xfrm>
          <a:off x="2711450" y="2619375"/>
          <a:ext cx="1212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2" name="Equation" r:id="rId3" imgW="469800" imgH="177480" progId="Equation.3">
                  <p:embed/>
                </p:oleObj>
              </mc:Choice>
              <mc:Fallback>
                <p:oleObj name="Equation" r:id="rId3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19375"/>
                        <a:ext cx="1212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2" name="Rectangle 103"/>
          <p:cNvSpPr>
            <a:spLocks noChangeArrowheads="1"/>
          </p:cNvSpPr>
          <p:nvPr/>
        </p:nvSpPr>
        <p:spPr bwMode="auto">
          <a:xfrm>
            <a:off x="5257800" y="3817938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63" name="Rectangle 104"/>
          <p:cNvSpPr>
            <a:spLocks noChangeArrowheads="1"/>
          </p:cNvSpPr>
          <p:nvPr/>
        </p:nvSpPr>
        <p:spPr bwMode="auto">
          <a:xfrm>
            <a:off x="8001000" y="3862388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64" name="Rectangle 105"/>
          <p:cNvSpPr>
            <a:spLocks noChangeArrowheads="1"/>
          </p:cNvSpPr>
          <p:nvPr/>
        </p:nvSpPr>
        <p:spPr bwMode="auto">
          <a:xfrm>
            <a:off x="6553200" y="5462588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065" name="Rectangle 106"/>
          <p:cNvSpPr>
            <a:spLocks noChangeArrowheads="1"/>
          </p:cNvSpPr>
          <p:nvPr/>
        </p:nvSpPr>
        <p:spPr bwMode="auto">
          <a:xfrm>
            <a:off x="7062788" y="2406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C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66" name="Rectangle 107"/>
          <p:cNvSpPr>
            <a:spLocks noChangeArrowheads="1"/>
          </p:cNvSpPr>
          <p:nvPr/>
        </p:nvSpPr>
        <p:spPr bwMode="auto">
          <a:xfrm>
            <a:off x="86106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2067" name="Group 108"/>
          <p:cNvGrpSpPr>
            <a:grpSpLocks/>
          </p:cNvGrpSpPr>
          <p:nvPr/>
        </p:nvGrpSpPr>
        <p:grpSpPr bwMode="auto">
          <a:xfrm>
            <a:off x="685800" y="2590800"/>
            <a:ext cx="1897063" cy="533400"/>
            <a:chOff x="432" y="1824"/>
            <a:chExt cx="1195" cy="336"/>
          </a:xfrm>
        </p:grpSpPr>
        <p:sp>
          <p:nvSpPr>
            <p:cNvPr id="2073" name="Rectangle 109"/>
            <p:cNvSpPr>
              <a:spLocks noChangeArrowheads="1"/>
            </p:cNvSpPr>
            <p:nvPr/>
          </p:nvSpPr>
          <p:spPr bwMode="auto">
            <a:xfrm>
              <a:off x="432" y="18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2051" name="Object 110"/>
            <p:cNvGraphicFramePr>
              <a:graphicFrameLocks noChangeAspect="1"/>
            </p:cNvGraphicFramePr>
            <p:nvPr/>
          </p:nvGraphicFramePr>
          <p:xfrm>
            <a:off x="758" y="1824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3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824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68" name="Rectangle 114"/>
          <p:cNvSpPr>
            <a:spLocks noChangeArrowheads="1"/>
          </p:cNvSpPr>
          <p:nvPr/>
        </p:nvSpPr>
        <p:spPr bwMode="auto">
          <a:xfrm>
            <a:off x="762000" y="15001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ABC is a scalene triangle 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2069" name="Group 122"/>
          <p:cNvGrpSpPr>
            <a:grpSpLocks/>
          </p:cNvGrpSpPr>
          <p:nvPr/>
        </p:nvGrpSpPr>
        <p:grpSpPr bwMode="auto">
          <a:xfrm>
            <a:off x="7138988" y="5226050"/>
            <a:ext cx="557212" cy="717550"/>
            <a:chOff x="4497" y="3292"/>
            <a:chExt cx="351" cy="452"/>
          </a:xfrm>
        </p:grpSpPr>
        <p:sp>
          <p:nvSpPr>
            <p:cNvPr id="2070" name="Line 123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1" name="Line 124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2072" name="Rectangle 125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sp>
        <p:nvSpPr>
          <p:cNvPr id="26" name="Arc 33"/>
          <p:cNvSpPr>
            <a:spLocks/>
          </p:cNvSpPr>
          <p:nvPr/>
        </p:nvSpPr>
        <p:spPr bwMode="auto">
          <a:xfrm>
            <a:off x="4572000" y="5105400"/>
            <a:ext cx="228600" cy="355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355600 h 21600"/>
              <a:gd name="T4" fmla="*/ 0 w 21600"/>
              <a:gd name="T5" fmla="*/ 355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429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Line 14"/>
          <p:cNvSpPr>
            <a:spLocks noChangeShapeType="1"/>
          </p:cNvSpPr>
          <p:nvPr/>
        </p:nvSpPr>
        <p:spPr bwMode="auto">
          <a:xfrm flipH="1">
            <a:off x="4114800" y="2819400"/>
            <a:ext cx="3200400" cy="26431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0" name="Line 15"/>
          <p:cNvSpPr>
            <a:spLocks noChangeShapeType="1"/>
          </p:cNvSpPr>
          <p:nvPr/>
        </p:nvSpPr>
        <p:spPr bwMode="auto">
          <a:xfrm flipH="1">
            <a:off x="4114800" y="5462588"/>
            <a:ext cx="3276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1" name="Rectangle 16"/>
          <p:cNvSpPr>
            <a:spLocks noChangeArrowheads="1"/>
          </p:cNvSpPr>
          <p:nvPr/>
        </p:nvSpPr>
        <p:spPr bwMode="auto">
          <a:xfrm>
            <a:off x="3733800" y="55308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A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082" name="Rectangle 17"/>
          <p:cNvSpPr>
            <a:spLocks noChangeArrowheads="1"/>
          </p:cNvSpPr>
          <p:nvPr/>
        </p:nvSpPr>
        <p:spPr bwMode="auto">
          <a:xfrm>
            <a:off x="86106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083" name="Line 19"/>
          <p:cNvSpPr>
            <a:spLocks noChangeShapeType="1"/>
          </p:cNvSpPr>
          <p:nvPr/>
        </p:nvSpPr>
        <p:spPr bwMode="auto">
          <a:xfrm flipH="1" flipV="1">
            <a:off x="7291388" y="2895600"/>
            <a:ext cx="52387" cy="255905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4" name="Rectangle 24"/>
          <p:cNvSpPr>
            <a:spLocks noChangeArrowheads="1"/>
          </p:cNvSpPr>
          <p:nvPr/>
        </p:nvSpPr>
        <p:spPr bwMode="auto">
          <a:xfrm>
            <a:off x="6858000" y="41148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solidFill>
                  <a:srgbClr val="FF0000"/>
                </a:solidFill>
                <a:latin typeface="Times New Roman" charset="0"/>
              </a:rPr>
              <a:t>h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085" name="Rectangle 25"/>
          <p:cNvSpPr>
            <a:spLocks noChangeArrowheads="1"/>
          </p:cNvSpPr>
          <p:nvPr/>
        </p:nvSpPr>
        <p:spPr bwMode="auto">
          <a:xfrm>
            <a:off x="5257800" y="381000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solidFill>
                  <a:srgbClr val="FF0000"/>
                </a:solidFill>
                <a:latin typeface="Times New Roman" charset="0"/>
              </a:rPr>
              <a:t>b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086" name="Rectangle 26"/>
          <p:cNvSpPr>
            <a:spLocks noChangeArrowheads="1"/>
          </p:cNvSpPr>
          <p:nvPr/>
        </p:nvSpPr>
        <p:spPr bwMode="auto">
          <a:xfrm>
            <a:off x="8001000" y="38544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a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087" name="Rectangle 27"/>
          <p:cNvSpPr>
            <a:spLocks noChangeArrowheads="1"/>
          </p:cNvSpPr>
          <p:nvPr/>
        </p:nvSpPr>
        <p:spPr bwMode="auto">
          <a:xfrm>
            <a:off x="6553200" y="5454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>
                <a:latin typeface="Times New Roman" charset="0"/>
              </a:rPr>
              <a:t>c</a:t>
            </a:r>
            <a:r>
              <a:rPr lang="en-US" sz="2400" b="1"/>
              <a:t>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088" name="Line 28"/>
          <p:cNvSpPr>
            <a:spLocks noChangeShapeType="1"/>
          </p:cNvSpPr>
          <p:nvPr/>
        </p:nvSpPr>
        <p:spPr bwMode="auto">
          <a:xfrm flipH="1">
            <a:off x="7315200" y="54625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89" name="Arc 33"/>
          <p:cNvSpPr>
            <a:spLocks/>
          </p:cNvSpPr>
          <p:nvPr/>
        </p:nvSpPr>
        <p:spPr bwMode="auto">
          <a:xfrm>
            <a:off x="4572000" y="5105400"/>
            <a:ext cx="228600" cy="355600"/>
          </a:xfrm>
          <a:custGeom>
            <a:avLst/>
            <a:gdLst>
              <a:gd name="T0" fmla="*/ 0 w 21600"/>
              <a:gd name="T1" fmla="*/ 0 h 21600"/>
              <a:gd name="T2" fmla="*/ 228600 w 21600"/>
              <a:gd name="T3" fmla="*/ 355600 h 21600"/>
              <a:gd name="T4" fmla="*/ 0 w 21600"/>
              <a:gd name="T5" fmla="*/ 35560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3090" name="Line 35"/>
          <p:cNvSpPr>
            <a:spLocks noChangeShapeType="1"/>
          </p:cNvSpPr>
          <p:nvPr/>
        </p:nvSpPr>
        <p:spPr bwMode="auto">
          <a:xfrm>
            <a:off x="7315200" y="2819400"/>
            <a:ext cx="1185863" cy="2635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91" name="Line 37"/>
          <p:cNvSpPr>
            <a:spLocks noChangeShapeType="1"/>
          </p:cNvSpPr>
          <p:nvPr/>
        </p:nvSpPr>
        <p:spPr bwMode="auto">
          <a:xfrm flipH="1">
            <a:off x="4081463" y="5462588"/>
            <a:ext cx="3276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92" name="Line 48"/>
          <p:cNvSpPr>
            <a:spLocks noChangeShapeType="1"/>
          </p:cNvSpPr>
          <p:nvPr/>
        </p:nvSpPr>
        <p:spPr bwMode="auto">
          <a:xfrm flipH="1">
            <a:off x="7281863" y="54625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3093" name="Rectangle 52"/>
          <p:cNvSpPr>
            <a:spLocks noChangeArrowheads="1"/>
          </p:cNvSpPr>
          <p:nvPr/>
        </p:nvSpPr>
        <p:spPr bwMode="auto">
          <a:xfrm>
            <a:off x="7053263" y="2406650"/>
            <a:ext cx="4572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600" b="1" i="1" dirty="0" smtClean="0">
                <a:latin typeface="Times New Roman" charset="0"/>
              </a:rPr>
              <a:t>C</a:t>
            </a:r>
            <a:r>
              <a:rPr lang="en-US" sz="2400" b="1" dirty="0" smtClean="0"/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3094" name="Group 55"/>
          <p:cNvGrpSpPr>
            <a:grpSpLocks/>
          </p:cNvGrpSpPr>
          <p:nvPr/>
        </p:nvGrpSpPr>
        <p:grpSpPr bwMode="auto">
          <a:xfrm>
            <a:off x="685800" y="2590800"/>
            <a:ext cx="1897063" cy="533400"/>
            <a:chOff x="432" y="1824"/>
            <a:chExt cx="1195" cy="336"/>
          </a:xfrm>
        </p:grpSpPr>
        <p:sp>
          <p:nvSpPr>
            <p:cNvPr id="3102" name="Rectangle 56"/>
            <p:cNvSpPr>
              <a:spLocks noChangeArrowheads="1"/>
            </p:cNvSpPr>
            <p:nvPr/>
          </p:nvSpPr>
          <p:spPr bwMode="auto">
            <a:xfrm>
              <a:off x="432" y="18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3078" name="Object 57"/>
            <p:cNvGraphicFramePr>
              <a:graphicFrameLocks noChangeAspect="1"/>
            </p:cNvGraphicFramePr>
            <p:nvPr/>
          </p:nvGraphicFramePr>
          <p:xfrm>
            <a:off x="758" y="1824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5" name="Equation" r:id="rId3" imgW="533160" imgH="203040" progId="Equation.3">
                    <p:embed/>
                  </p:oleObj>
                </mc:Choice>
                <mc:Fallback>
                  <p:oleObj name="Equation" r:id="rId3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824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3354" name="Object 58"/>
          <p:cNvGraphicFramePr>
            <a:graphicFrameLocks noChangeAspect="1"/>
          </p:cNvGraphicFramePr>
          <p:nvPr/>
        </p:nvGraphicFramePr>
        <p:xfrm>
          <a:off x="1752600" y="3352800"/>
          <a:ext cx="2297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6" name="Equation" r:id="rId5" imgW="888840" imgH="177480" progId="Equation.3">
                  <p:embed/>
                </p:oleObj>
              </mc:Choice>
              <mc:Fallback>
                <p:oleObj name="Equation" r:id="rId5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22971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Rectangle 62"/>
          <p:cNvSpPr>
            <a:spLocks noChangeArrowheads="1"/>
          </p:cNvSpPr>
          <p:nvPr/>
        </p:nvSpPr>
        <p:spPr bwMode="auto">
          <a:xfrm>
            <a:off x="762000" y="15001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ABC is a scalene triangle </a:t>
            </a:r>
            <a:endParaRPr lang="en-US" sz="2400" b="1">
              <a:solidFill>
                <a:srgbClr val="FF0000"/>
              </a:solidFill>
            </a:endParaRPr>
          </a:p>
        </p:txBody>
      </p: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685800" y="3962400"/>
            <a:ext cx="1897063" cy="533400"/>
            <a:chOff x="3660" y="1902"/>
            <a:chExt cx="1195" cy="336"/>
          </a:xfrm>
        </p:grpSpPr>
        <p:sp>
          <p:nvSpPr>
            <p:cNvPr id="3101" name="Rectangle 64"/>
            <p:cNvSpPr>
              <a:spLocks noChangeArrowheads="1"/>
            </p:cNvSpPr>
            <p:nvPr/>
          </p:nvSpPr>
          <p:spPr bwMode="auto">
            <a:xfrm>
              <a:off x="3660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3077" name="Object 65"/>
            <p:cNvGraphicFramePr>
              <a:graphicFrameLocks noChangeAspect="1"/>
            </p:cNvGraphicFramePr>
            <p:nvPr/>
          </p:nvGraphicFramePr>
          <p:xfrm>
            <a:off x="3986" y="1902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07" name="Equation" r:id="rId7" imgW="533160" imgH="203040" progId="Equation.3">
                    <p:embed/>
                  </p:oleObj>
                </mc:Choice>
                <mc:Fallback>
                  <p:oleObj name="Equation" r:id="rId7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902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97" name="Group 69"/>
          <p:cNvGrpSpPr>
            <a:grpSpLocks/>
          </p:cNvGrpSpPr>
          <p:nvPr/>
        </p:nvGrpSpPr>
        <p:grpSpPr bwMode="auto">
          <a:xfrm>
            <a:off x="7138988" y="5226050"/>
            <a:ext cx="557212" cy="717550"/>
            <a:chOff x="4497" y="3292"/>
            <a:chExt cx="351" cy="452"/>
          </a:xfrm>
        </p:grpSpPr>
        <p:sp>
          <p:nvSpPr>
            <p:cNvPr id="3098" name="Line 70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099" name="Line 71"/>
            <p:cNvSpPr>
              <a:spLocks noChangeShapeType="1"/>
            </p:cNvSpPr>
            <p:nvPr/>
          </p:nvSpPr>
          <p:spPr bwMode="auto">
            <a:xfrm flipH="1" flipV="1">
              <a:off x="4497" y="3292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3100" name="Rectangle 72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075" name="Object 76"/>
          <p:cNvGraphicFramePr>
            <a:graphicFrameLocks noChangeAspect="1"/>
          </p:cNvGraphicFramePr>
          <p:nvPr/>
        </p:nvGraphicFramePr>
        <p:xfrm>
          <a:off x="2711450" y="2619375"/>
          <a:ext cx="12128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8" name="Equation" r:id="rId9" imgW="469800" imgH="177480" progId="Equation.3">
                  <p:embed/>
                </p:oleObj>
              </mc:Choice>
              <mc:Fallback>
                <p:oleObj name="Equation" r:id="rId9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619375"/>
                        <a:ext cx="12128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73" name="Object 77"/>
          <p:cNvGraphicFramePr>
            <a:graphicFrameLocks noChangeAspect="1"/>
          </p:cNvGraphicFramePr>
          <p:nvPr/>
        </p:nvGraphicFramePr>
        <p:xfrm>
          <a:off x="3962400" y="2438400"/>
          <a:ext cx="3603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11" imgW="139680" imgH="355320" progId="Equation.3">
                  <p:embed/>
                </p:oleObj>
              </mc:Choice>
              <mc:Fallback>
                <p:oleObj name="Equation" r:id="rId11" imgW="139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438400"/>
                        <a:ext cx="3603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687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284" name="Object 12"/>
          <p:cNvGraphicFramePr>
            <a:graphicFrameLocks noChangeAspect="1"/>
          </p:cNvGraphicFramePr>
          <p:nvPr/>
        </p:nvGraphicFramePr>
        <p:xfrm>
          <a:off x="2754313" y="4005263"/>
          <a:ext cx="1149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2" name="Equation" r:id="rId3" imgW="444240" imgH="177480" progId="Equation.3">
                  <p:embed/>
                </p:oleObj>
              </mc:Choice>
              <mc:Fallback>
                <p:oleObj name="Equation" r:id="rId3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005263"/>
                        <a:ext cx="1149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4" name="Group 75"/>
          <p:cNvGrpSpPr>
            <a:grpSpLocks/>
          </p:cNvGrpSpPr>
          <p:nvPr/>
        </p:nvGrpSpPr>
        <p:grpSpPr bwMode="auto">
          <a:xfrm>
            <a:off x="3733800" y="2406650"/>
            <a:ext cx="5334000" cy="3613150"/>
            <a:chOff x="2352" y="1516"/>
            <a:chExt cx="3360" cy="2276"/>
          </a:xfrm>
        </p:grpSpPr>
        <p:sp>
          <p:nvSpPr>
            <p:cNvPr id="4111" name="Arc 74"/>
            <p:cNvSpPr>
              <a:spLocks/>
            </p:cNvSpPr>
            <p:nvPr/>
          </p:nvSpPr>
          <p:spPr bwMode="auto">
            <a:xfrm>
              <a:off x="2880" y="3216"/>
              <a:ext cx="144" cy="22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224 h 21600"/>
                <a:gd name="T4" fmla="*/ 0 w 21600"/>
                <a:gd name="T5" fmla="*/ 2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112" name="Line 16"/>
            <p:cNvSpPr>
              <a:spLocks noChangeShapeType="1"/>
            </p:cNvSpPr>
            <p:nvPr/>
          </p:nvSpPr>
          <p:spPr bwMode="auto">
            <a:xfrm flipH="1">
              <a:off x="2592" y="3441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2352" y="3484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15" name="Line 20"/>
            <p:cNvSpPr>
              <a:spLocks noChangeShapeType="1"/>
            </p:cNvSpPr>
            <p:nvPr/>
          </p:nvSpPr>
          <p:spPr bwMode="auto">
            <a:xfrm flipH="1" flipV="1">
              <a:off x="4593" y="1776"/>
              <a:ext cx="33" cy="16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6" name="Line 22"/>
            <p:cNvSpPr>
              <a:spLocks noChangeShapeType="1"/>
            </p:cNvSpPr>
            <p:nvPr/>
          </p:nvSpPr>
          <p:spPr bwMode="auto">
            <a:xfrm flipH="1" flipV="1">
              <a:off x="4656" y="328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7" name="Line 23"/>
            <p:cNvSpPr>
              <a:spLocks noChangeShapeType="1"/>
            </p:cNvSpPr>
            <p:nvPr/>
          </p:nvSpPr>
          <p:spPr bwMode="auto">
            <a:xfrm flipH="1" flipV="1">
              <a:off x="4800" y="3279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18" name="Rectangle 24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19" name="Rectangle 25"/>
            <p:cNvSpPr>
              <a:spLocks noChangeArrowheads="1"/>
            </p:cNvSpPr>
            <p:nvPr/>
          </p:nvSpPr>
          <p:spPr bwMode="auto">
            <a:xfrm>
              <a:off x="4320" y="259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h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0" name="Rectangle 26"/>
            <p:cNvSpPr>
              <a:spLocks noChangeArrowheads="1"/>
            </p:cNvSpPr>
            <p:nvPr/>
          </p:nvSpPr>
          <p:spPr bwMode="auto">
            <a:xfrm>
              <a:off x="3312" y="240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1" name="Rectangle 27"/>
            <p:cNvSpPr>
              <a:spLocks noChangeArrowheads="1"/>
            </p:cNvSpPr>
            <p:nvPr/>
          </p:nvSpPr>
          <p:spPr bwMode="auto">
            <a:xfrm>
              <a:off x="5040" y="2428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2" name="Rectangle 28"/>
            <p:cNvSpPr>
              <a:spLocks noChangeArrowheads="1"/>
            </p:cNvSpPr>
            <p:nvPr/>
          </p:nvSpPr>
          <p:spPr bwMode="auto">
            <a:xfrm>
              <a:off x="4128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3" name="Line 30"/>
            <p:cNvSpPr>
              <a:spLocks noChangeShapeType="1"/>
            </p:cNvSpPr>
            <p:nvPr/>
          </p:nvSpPr>
          <p:spPr bwMode="auto">
            <a:xfrm flipH="1">
              <a:off x="4656" y="3441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4" name="Line 36"/>
            <p:cNvSpPr>
              <a:spLocks noChangeShapeType="1"/>
            </p:cNvSpPr>
            <p:nvPr/>
          </p:nvSpPr>
          <p:spPr bwMode="auto">
            <a:xfrm flipH="1">
              <a:off x="2592" y="1776"/>
              <a:ext cx="2016" cy="16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5" name="Line 37"/>
            <p:cNvSpPr>
              <a:spLocks noChangeShapeType="1"/>
            </p:cNvSpPr>
            <p:nvPr/>
          </p:nvSpPr>
          <p:spPr bwMode="auto">
            <a:xfrm flipH="1">
              <a:off x="2592" y="3441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26" name="Rectangle 38"/>
            <p:cNvSpPr>
              <a:spLocks noChangeArrowheads="1"/>
            </p:cNvSpPr>
            <p:nvPr/>
          </p:nvSpPr>
          <p:spPr bwMode="auto">
            <a:xfrm>
              <a:off x="2352" y="3484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7" name="Rectangle 39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8" name="Rectangle 44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29" name="Rectangle 45"/>
            <p:cNvSpPr>
              <a:spLocks noChangeArrowheads="1"/>
            </p:cNvSpPr>
            <p:nvPr/>
          </p:nvSpPr>
          <p:spPr bwMode="auto">
            <a:xfrm>
              <a:off x="4320" y="259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h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30" name="Rectangle 46"/>
            <p:cNvSpPr>
              <a:spLocks noChangeArrowheads="1"/>
            </p:cNvSpPr>
            <p:nvPr/>
          </p:nvSpPr>
          <p:spPr bwMode="auto">
            <a:xfrm>
              <a:off x="3312" y="240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31" name="Rectangle 47"/>
            <p:cNvSpPr>
              <a:spLocks noChangeArrowheads="1"/>
            </p:cNvSpPr>
            <p:nvPr/>
          </p:nvSpPr>
          <p:spPr bwMode="auto">
            <a:xfrm>
              <a:off x="5040" y="2428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32" name="Rectangle 48"/>
            <p:cNvSpPr>
              <a:spLocks noChangeArrowheads="1"/>
            </p:cNvSpPr>
            <p:nvPr/>
          </p:nvSpPr>
          <p:spPr bwMode="auto">
            <a:xfrm>
              <a:off x="4128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133" name="Line 49"/>
            <p:cNvSpPr>
              <a:spLocks noChangeShapeType="1"/>
            </p:cNvSpPr>
            <p:nvPr/>
          </p:nvSpPr>
          <p:spPr bwMode="auto">
            <a:xfrm flipH="1">
              <a:off x="4608" y="3441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4" name="Line 51"/>
            <p:cNvSpPr>
              <a:spLocks noChangeShapeType="1"/>
            </p:cNvSpPr>
            <p:nvPr/>
          </p:nvSpPr>
          <p:spPr bwMode="auto">
            <a:xfrm>
              <a:off x="4608" y="1776"/>
              <a:ext cx="747" cy="16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5" name="Line 52"/>
            <p:cNvSpPr>
              <a:spLocks noChangeShapeType="1"/>
            </p:cNvSpPr>
            <p:nvPr/>
          </p:nvSpPr>
          <p:spPr bwMode="auto">
            <a:xfrm flipH="1">
              <a:off x="2571" y="3441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6" name="Line 53"/>
            <p:cNvSpPr>
              <a:spLocks noChangeShapeType="1"/>
            </p:cNvSpPr>
            <p:nvPr/>
          </p:nvSpPr>
          <p:spPr bwMode="auto">
            <a:xfrm flipH="1">
              <a:off x="4587" y="3441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4137" name="Rectangle 54"/>
            <p:cNvSpPr>
              <a:spLocks noChangeArrowheads="1"/>
            </p:cNvSpPr>
            <p:nvPr/>
          </p:nvSpPr>
          <p:spPr bwMode="auto">
            <a:xfrm>
              <a:off x="4443" y="151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105" name="Group 56"/>
          <p:cNvGrpSpPr>
            <a:grpSpLocks/>
          </p:cNvGrpSpPr>
          <p:nvPr/>
        </p:nvGrpSpPr>
        <p:grpSpPr bwMode="auto">
          <a:xfrm>
            <a:off x="685800" y="2590800"/>
            <a:ext cx="1897063" cy="533400"/>
            <a:chOff x="432" y="1824"/>
            <a:chExt cx="1195" cy="336"/>
          </a:xfrm>
        </p:grpSpPr>
        <p:sp>
          <p:nvSpPr>
            <p:cNvPr id="4110" name="Rectangle 57"/>
            <p:cNvSpPr>
              <a:spLocks noChangeArrowheads="1"/>
            </p:cNvSpPr>
            <p:nvPr/>
          </p:nvSpPr>
          <p:spPr bwMode="auto">
            <a:xfrm>
              <a:off x="432" y="18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4103" name="Object 58"/>
            <p:cNvGraphicFramePr>
              <a:graphicFrameLocks noChangeAspect="1"/>
            </p:cNvGraphicFramePr>
            <p:nvPr/>
          </p:nvGraphicFramePr>
          <p:xfrm>
            <a:off x="758" y="1824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3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824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" name="Group 59"/>
          <p:cNvGrpSpPr>
            <a:grpSpLocks/>
          </p:cNvGrpSpPr>
          <p:nvPr/>
        </p:nvGrpSpPr>
        <p:grpSpPr bwMode="auto">
          <a:xfrm>
            <a:off x="685800" y="3962400"/>
            <a:ext cx="1897063" cy="533400"/>
            <a:chOff x="3660" y="1902"/>
            <a:chExt cx="1195" cy="336"/>
          </a:xfrm>
        </p:grpSpPr>
        <p:sp>
          <p:nvSpPr>
            <p:cNvPr id="4109" name="Rectangle 60"/>
            <p:cNvSpPr>
              <a:spLocks noChangeArrowheads="1"/>
            </p:cNvSpPr>
            <p:nvPr/>
          </p:nvSpPr>
          <p:spPr bwMode="auto">
            <a:xfrm>
              <a:off x="3660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4102" name="Object 61"/>
            <p:cNvGraphicFramePr>
              <a:graphicFrameLocks noChangeAspect="1"/>
            </p:cNvGraphicFramePr>
            <p:nvPr/>
          </p:nvGraphicFramePr>
          <p:xfrm>
            <a:off x="3986" y="1902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4" name="Equation" r:id="rId7" imgW="533160" imgH="203040" progId="Equation.3">
                    <p:embed/>
                  </p:oleObj>
                </mc:Choice>
                <mc:Fallback>
                  <p:oleObj name="Equation" r:id="rId7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902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7" name="Rectangle 66"/>
          <p:cNvSpPr>
            <a:spLocks noChangeArrowheads="1"/>
          </p:cNvSpPr>
          <p:nvPr/>
        </p:nvSpPr>
        <p:spPr bwMode="auto">
          <a:xfrm>
            <a:off x="762000" y="15001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/>
              <a:t>ABC is a scalene triangle </a:t>
            </a:r>
            <a:endParaRPr 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4099" name="Object 70"/>
          <p:cNvGraphicFramePr>
            <a:graphicFrameLocks noChangeAspect="1"/>
          </p:cNvGraphicFramePr>
          <p:nvPr/>
        </p:nvGraphicFramePr>
        <p:xfrm>
          <a:off x="1752600" y="3352800"/>
          <a:ext cx="2297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5" name="Equation" r:id="rId9" imgW="888840" imgH="177480" progId="Equation.3">
                  <p:embed/>
                </p:oleObj>
              </mc:Choice>
              <mc:Fallback>
                <p:oleObj name="Equation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22971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8" name="Group 81"/>
          <p:cNvGrpSpPr>
            <a:grpSpLocks/>
          </p:cNvGrpSpPr>
          <p:nvPr/>
        </p:nvGrpSpPr>
        <p:grpSpPr bwMode="auto">
          <a:xfrm>
            <a:off x="2711450" y="2438400"/>
            <a:ext cx="1611313" cy="933450"/>
            <a:chOff x="1708" y="1536"/>
            <a:chExt cx="1015" cy="588"/>
          </a:xfrm>
        </p:grpSpPr>
        <p:graphicFrame>
          <p:nvGraphicFramePr>
            <p:cNvPr id="4100" name="Object 79"/>
            <p:cNvGraphicFramePr>
              <a:graphicFrameLocks noChangeAspect="1"/>
            </p:cNvGraphicFramePr>
            <p:nvPr/>
          </p:nvGraphicFramePr>
          <p:xfrm>
            <a:off x="1708" y="1650"/>
            <a:ext cx="76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6" name="Equation" r:id="rId11" imgW="469800" imgH="177480" progId="Equation.3">
                    <p:embed/>
                  </p:oleObj>
                </mc:Choice>
                <mc:Fallback>
                  <p:oleObj name="Equation" r:id="rId11" imgW="469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1650"/>
                          <a:ext cx="76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80"/>
            <p:cNvGraphicFramePr>
              <a:graphicFrameLocks noChangeAspect="1"/>
            </p:cNvGraphicFramePr>
            <p:nvPr/>
          </p:nvGraphicFramePr>
          <p:xfrm>
            <a:off x="2496" y="1536"/>
            <a:ext cx="22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7" name="Equation" r:id="rId13" imgW="139680" imgH="355320" progId="Equation.3">
                    <p:embed/>
                  </p:oleObj>
                </mc:Choice>
                <mc:Fallback>
                  <p:oleObj name="Equation" r:id="rId13" imgW="13968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36"/>
                          <a:ext cx="227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Arc 36"/>
          <p:cNvSpPr>
            <a:spLocks/>
          </p:cNvSpPr>
          <p:nvPr/>
        </p:nvSpPr>
        <p:spPr bwMode="auto">
          <a:xfrm rot="16200000">
            <a:off x="8170863" y="5219700"/>
            <a:ext cx="304800" cy="228600"/>
          </a:xfrm>
          <a:custGeom>
            <a:avLst/>
            <a:gdLst>
              <a:gd name="T0" fmla="*/ 0 w 21600"/>
              <a:gd name="T1" fmla="*/ 0 h 21600"/>
              <a:gd name="T2" fmla="*/ 192 w 21600"/>
              <a:gd name="T3" fmla="*/ 144 h 21600"/>
              <a:gd name="T4" fmla="*/ 0 w 21600"/>
              <a:gd name="T5" fmla="*/ 144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30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21099"/>
              </p:ext>
            </p:extLst>
          </p:nvPr>
        </p:nvGraphicFramePr>
        <p:xfrm>
          <a:off x="1441450" y="4994275"/>
          <a:ext cx="2165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2" name="Equation" r:id="rId3" imgW="838080" imgH="177480" progId="Equation.3">
                  <p:embed/>
                </p:oleObj>
              </mc:Choice>
              <mc:Fallback>
                <p:oleObj name="Equation" r:id="rId3" imgW="838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994275"/>
                        <a:ext cx="2165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0" name="Group 58"/>
          <p:cNvGrpSpPr>
            <a:grpSpLocks/>
          </p:cNvGrpSpPr>
          <p:nvPr/>
        </p:nvGrpSpPr>
        <p:grpSpPr bwMode="auto">
          <a:xfrm>
            <a:off x="228600" y="2209800"/>
            <a:ext cx="1897063" cy="533400"/>
            <a:chOff x="432" y="1824"/>
            <a:chExt cx="1195" cy="336"/>
          </a:xfrm>
        </p:grpSpPr>
        <p:sp>
          <p:nvSpPr>
            <p:cNvPr id="5162" name="Rectangle 59"/>
            <p:cNvSpPr>
              <a:spLocks noChangeArrowheads="1"/>
            </p:cNvSpPr>
            <p:nvPr/>
          </p:nvSpPr>
          <p:spPr bwMode="auto">
            <a:xfrm>
              <a:off x="432" y="1827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5129" name="Object 60"/>
            <p:cNvGraphicFramePr>
              <a:graphicFrameLocks noChangeAspect="1"/>
            </p:cNvGraphicFramePr>
            <p:nvPr/>
          </p:nvGraphicFramePr>
          <p:xfrm>
            <a:off x="758" y="1824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3" name="Equation" r:id="rId5" imgW="533160" imgH="203040" progId="Equation.3">
                    <p:embed/>
                  </p:oleObj>
                </mc:Choice>
                <mc:Fallback>
                  <p:oleObj name="Equation" r:id="rId5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1824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1" name="Group 66"/>
          <p:cNvGrpSpPr>
            <a:grpSpLocks/>
          </p:cNvGrpSpPr>
          <p:nvPr/>
        </p:nvGrpSpPr>
        <p:grpSpPr bwMode="auto">
          <a:xfrm>
            <a:off x="298450" y="4241800"/>
            <a:ext cx="1897063" cy="533400"/>
            <a:chOff x="3660" y="1902"/>
            <a:chExt cx="1195" cy="336"/>
          </a:xfrm>
        </p:grpSpPr>
        <p:sp>
          <p:nvSpPr>
            <p:cNvPr id="5161" name="Rectangle 67"/>
            <p:cNvSpPr>
              <a:spLocks noChangeArrowheads="1"/>
            </p:cNvSpPr>
            <p:nvPr/>
          </p:nvSpPr>
          <p:spPr bwMode="auto">
            <a:xfrm>
              <a:off x="3660" y="192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400" b="1"/>
                <a:t>In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5128" name="Object 68"/>
            <p:cNvGraphicFramePr>
              <a:graphicFrameLocks noChangeAspect="1"/>
            </p:cNvGraphicFramePr>
            <p:nvPr/>
          </p:nvGraphicFramePr>
          <p:xfrm>
            <a:off x="3986" y="1902"/>
            <a:ext cx="8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4" name="Equation" r:id="rId7" imgW="533160" imgH="203040" progId="Equation.3">
                    <p:embed/>
                  </p:oleObj>
                </mc:Choice>
                <mc:Fallback>
                  <p:oleObj name="Equation" r:id="rId7" imgW="5331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1902"/>
                          <a:ext cx="8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2" name="Rectangle 72"/>
          <p:cNvSpPr>
            <a:spLocks noChangeArrowheads="1"/>
          </p:cNvSpPr>
          <p:nvPr/>
        </p:nvSpPr>
        <p:spPr bwMode="auto">
          <a:xfrm>
            <a:off x="298450" y="127158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  <a:tabLst>
                <a:tab pos="468313" algn="l"/>
              </a:tabLst>
            </a:pPr>
            <a:r>
              <a:rPr lang="en-US" sz="2400" b="1" dirty="0"/>
              <a:t>ABC is a scalene triangle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12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748062"/>
              </p:ext>
            </p:extLst>
          </p:nvPr>
        </p:nvGraphicFramePr>
        <p:xfrm>
          <a:off x="1295400" y="2971800"/>
          <a:ext cx="22971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5" name="Equation" r:id="rId9" imgW="888840" imgH="177480" progId="Equation.3">
                  <p:embed/>
                </p:oleObj>
              </mc:Choice>
              <mc:Fallback>
                <p:oleObj name="Equation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71800"/>
                        <a:ext cx="22971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" name="Group 79"/>
          <p:cNvGrpSpPr>
            <a:grpSpLocks/>
          </p:cNvGrpSpPr>
          <p:nvPr/>
        </p:nvGrpSpPr>
        <p:grpSpPr bwMode="auto">
          <a:xfrm>
            <a:off x="3810000" y="2406650"/>
            <a:ext cx="5334000" cy="3613150"/>
            <a:chOff x="2352" y="1516"/>
            <a:chExt cx="3360" cy="2276"/>
          </a:xfrm>
        </p:grpSpPr>
        <p:sp>
          <p:nvSpPr>
            <p:cNvPr id="5136" name="Line 14"/>
            <p:cNvSpPr>
              <a:spLocks noChangeShapeType="1"/>
            </p:cNvSpPr>
            <p:nvPr/>
          </p:nvSpPr>
          <p:spPr bwMode="auto">
            <a:xfrm flipH="1">
              <a:off x="2592" y="1776"/>
              <a:ext cx="2016" cy="166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7" name="Line 15"/>
            <p:cNvSpPr>
              <a:spLocks noChangeShapeType="1"/>
            </p:cNvSpPr>
            <p:nvPr/>
          </p:nvSpPr>
          <p:spPr bwMode="auto">
            <a:xfrm flipH="1">
              <a:off x="2592" y="3441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38" name="Rectangle 16"/>
            <p:cNvSpPr>
              <a:spLocks noChangeArrowheads="1"/>
            </p:cNvSpPr>
            <p:nvPr/>
          </p:nvSpPr>
          <p:spPr bwMode="auto">
            <a:xfrm>
              <a:off x="2352" y="3484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39" name="Rectangle 17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0" name="Line 19"/>
            <p:cNvSpPr>
              <a:spLocks noChangeShapeType="1"/>
            </p:cNvSpPr>
            <p:nvPr/>
          </p:nvSpPr>
          <p:spPr bwMode="auto">
            <a:xfrm flipH="1" flipV="1">
              <a:off x="4608" y="1776"/>
              <a:ext cx="0" cy="163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1" name="Line 20"/>
            <p:cNvSpPr>
              <a:spLocks noChangeShapeType="1"/>
            </p:cNvSpPr>
            <p:nvPr/>
          </p:nvSpPr>
          <p:spPr bwMode="auto">
            <a:xfrm flipH="1" flipV="1">
              <a:off x="4608" y="3282"/>
              <a:ext cx="14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2" name="Line 21"/>
            <p:cNvSpPr>
              <a:spLocks noChangeShapeType="1"/>
            </p:cNvSpPr>
            <p:nvPr/>
          </p:nvSpPr>
          <p:spPr bwMode="auto">
            <a:xfrm flipH="1" flipV="1">
              <a:off x="4752" y="3279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43" name="Rectangle 22"/>
            <p:cNvSpPr>
              <a:spLocks noChangeArrowheads="1"/>
            </p:cNvSpPr>
            <p:nvPr/>
          </p:nvSpPr>
          <p:spPr bwMode="auto">
            <a:xfrm>
              <a:off x="4560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N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4" name="Rectangle 23"/>
            <p:cNvSpPr>
              <a:spLocks noChangeArrowheads="1"/>
            </p:cNvSpPr>
            <p:nvPr/>
          </p:nvSpPr>
          <p:spPr bwMode="auto">
            <a:xfrm>
              <a:off x="4320" y="259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h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5" name="Rectangle 24"/>
            <p:cNvSpPr>
              <a:spLocks noChangeArrowheads="1"/>
            </p:cNvSpPr>
            <p:nvPr/>
          </p:nvSpPr>
          <p:spPr bwMode="auto">
            <a:xfrm>
              <a:off x="3312" y="240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6" name="Rectangle 25"/>
            <p:cNvSpPr>
              <a:spLocks noChangeArrowheads="1"/>
            </p:cNvSpPr>
            <p:nvPr/>
          </p:nvSpPr>
          <p:spPr bwMode="auto">
            <a:xfrm>
              <a:off x="5040" y="2428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7" name="Rectangle 26"/>
            <p:cNvSpPr>
              <a:spLocks noChangeArrowheads="1"/>
            </p:cNvSpPr>
            <p:nvPr/>
          </p:nvSpPr>
          <p:spPr bwMode="auto">
            <a:xfrm>
              <a:off x="4128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48" name="Arc 36"/>
            <p:cNvSpPr>
              <a:spLocks/>
            </p:cNvSpPr>
            <p:nvPr/>
          </p:nvSpPr>
          <p:spPr bwMode="auto">
            <a:xfrm rot="-5400000">
              <a:off x="5099" y="3288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38"/>
            <p:cNvSpPr>
              <a:spLocks noChangeShapeType="1"/>
            </p:cNvSpPr>
            <p:nvPr/>
          </p:nvSpPr>
          <p:spPr bwMode="auto">
            <a:xfrm flipH="1">
              <a:off x="2592" y="3441"/>
              <a:ext cx="20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50" name="Rectangle 39"/>
            <p:cNvSpPr>
              <a:spLocks noChangeArrowheads="1"/>
            </p:cNvSpPr>
            <p:nvPr/>
          </p:nvSpPr>
          <p:spPr bwMode="auto">
            <a:xfrm>
              <a:off x="2352" y="3484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1" name="Rectangle 40"/>
            <p:cNvSpPr>
              <a:spLocks noChangeArrowheads="1"/>
            </p:cNvSpPr>
            <p:nvPr/>
          </p:nvSpPr>
          <p:spPr bwMode="auto">
            <a:xfrm>
              <a:off x="5424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2" name="Rectangle 46"/>
            <p:cNvSpPr>
              <a:spLocks noChangeArrowheads="1"/>
            </p:cNvSpPr>
            <p:nvPr/>
          </p:nvSpPr>
          <p:spPr bwMode="auto">
            <a:xfrm>
              <a:off x="4320" y="259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h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3" name="Rectangle 47"/>
            <p:cNvSpPr>
              <a:spLocks noChangeArrowheads="1"/>
            </p:cNvSpPr>
            <p:nvPr/>
          </p:nvSpPr>
          <p:spPr bwMode="auto">
            <a:xfrm>
              <a:off x="3312" y="240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FF0000"/>
                  </a:solidFill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4" name="Rectangle 48"/>
            <p:cNvSpPr>
              <a:spLocks noChangeArrowheads="1"/>
            </p:cNvSpPr>
            <p:nvPr/>
          </p:nvSpPr>
          <p:spPr bwMode="auto">
            <a:xfrm>
              <a:off x="5040" y="2428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solidFill>
                    <a:srgbClr val="0000FF"/>
                  </a:solidFill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5" name="Rectangle 49"/>
            <p:cNvSpPr>
              <a:spLocks noChangeArrowheads="1"/>
            </p:cNvSpPr>
            <p:nvPr/>
          </p:nvSpPr>
          <p:spPr bwMode="auto">
            <a:xfrm>
              <a:off x="4128" y="343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6" name="Line 52"/>
            <p:cNvSpPr>
              <a:spLocks noChangeShapeType="1"/>
            </p:cNvSpPr>
            <p:nvPr/>
          </p:nvSpPr>
          <p:spPr bwMode="auto">
            <a:xfrm>
              <a:off x="4608" y="1776"/>
              <a:ext cx="747" cy="16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57" name="Line 53"/>
            <p:cNvSpPr>
              <a:spLocks noChangeShapeType="1"/>
            </p:cNvSpPr>
            <p:nvPr/>
          </p:nvSpPr>
          <p:spPr bwMode="auto">
            <a:xfrm flipH="1">
              <a:off x="2571" y="3441"/>
              <a:ext cx="20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sp>
          <p:nvSpPr>
            <p:cNvPr id="5158" name="Rectangle 55"/>
            <p:cNvSpPr>
              <a:spLocks noChangeArrowheads="1"/>
            </p:cNvSpPr>
            <p:nvPr/>
          </p:nvSpPr>
          <p:spPr bwMode="auto">
            <a:xfrm>
              <a:off x="4443" y="1516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5159" name="Arc 77"/>
            <p:cNvSpPr>
              <a:spLocks/>
            </p:cNvSpPr>
            <p:nvPr/>
          </p:nvSpPr>
          <p:spPr bwMode="auto">
            <a:xfrm>
              <a:off x="2880" y="3216"/>
              <a:ext cx="144" cy="22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224 h 21600"/>
                <a:gd name="T4" fmla="*/ 0 w 21600"/>
                <a:gd name="T5" fmla="*/ 22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160" name="Line 78"/>
            <p:cNvSpPr>
              <a:spLocks noChangeShapeType="1"/>
            </p:cNvSpPr>
            <p:nvPr/>
          </p:nvSpPr>
          <p:spPr bwMode="auto">
            <a:xfrm flipH="1">
              <a:off x="4587" y="3441"/>
              <a:ext cx="76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</p:grpSp>
      <p:graphicFrame>
        <p:nvGraphicFramePr>
          <p:cNvPr id="184403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874033"/>
              </p:ext>
            </p:extLst>
          </p:nvPr>
        </p:nvGraphicFramePr>
        <p:xfrm>
          <a:off x="3431117" y="4042833"/>
          <a:ext cx="3619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6" name="Equation" r:id="rId11" imgW="139680" imgH="355320" progId="Equation.3">
                  <p:embed/>
                </p:oleObj>
              </mc:Choice>
              <mc:Fallback>
                <p:oleObj name="Equation" r:id="rId11" imgW="139680" imgH="355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117" y="4042833"/>
                        <a:ext cx="3619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28862"/>
              </p:ext>
            </p:extLst>
          </p:nvPr>
        </p:nvGraphicFramePr>
        <p:xfrm>
          <a:off x="2223030" y="4290483"/>
          <a:ext cx="11493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7" name="Equation" r:id="rId13" imgW="444240" imgH="177480" progId="Equation.3">
                  <p:embed/>
                </p:oleObj>
              </mc:Choice>
              <mc:Fallback>
                <p:oleObj name="Equation" r:id="rId13" imgW="4442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030" y="4290483"/>
                        <a:ext cx="11493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4" name="Group 85"/>
          <p:cNvGrpSpPr>
            <a:grpSpLocks/>
          </p:cNvGrpSpPr>
          <p:nvPr/>
        </p:nvGrpSpPr>
        <p:grpSpPr bwMode="auto">
          <a:xfrm>
            <a:off x="2198687" y="2057400"/>
            <a:ext cx="1611313" cy="933450"/>
            <a:chOff x="1708" y="1536"/>
            <a:chExt cx="1015" cy="588"/>
          </a:xfrm>
        </p:grpSpPr>
        <p:graphicFrame>
          <p:nvGraphicFramePr>
            <p:cNvPr id="5126" name="Object 86"/>
            <p:cNvGraphicFramePr>
              <a:graphicFrameLocks noChangeAspect="1"/>
            </p:cNvGraphicFramePr>
            <p:nvPr/>
          </p:nvGraphicFramePr>
          <p:xfrm>
            <a:off x="1708" y="1650"/>
            <a:ext cx="76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8" name="Equation" r:id="rId15" imgW="469800" imgH="177480" progId="Equation.3">
                    <p:embed/>
                  </p:oleObj>
                </mc:Choice>
                <mc:Fallback>
                  <p:oleObj name="Equation" r:id="rId15" imgW="469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1650"/>
                          <a:ext cx="76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87"/>
            <p:cNvGraphicFramePr>
              <a:graphicFrameLocks noChangeAspect="1"/>
            </p:cNvGraphicFramePr>
            <p:nvPr/>
          </p:nvGraphicFramePr>
          <p:xfrm>
            <a:off x="2496" y="1536"/>
            <a:ext cx="22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9" name="Equation" r:id="rId17" imgW="139680" imgH="355320" progId="Equation.3">
                    <p:embed/>
                  </p:oleObj>
                </mc:Choice>
                <mc:Fallback>
                  <p:oleObj name="Equation" r:id="rId17" imgW="13968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36"/>
                          <a:ext cx="227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08" name="AutoShape 88"/>
          <p:cNvSpPr>
            <a:spLocks noChangeArrowheads="1"/>
          </p:cNvSpPr>
          <p:nvPr/>
        </p:nvSpPr>
        <p:spPr bwMode="auto">
          <a:xfrm flipV="1">
            <a:off x="8763000" y="152400"/>
            <a:ext cx="228600" cy="228600"/>
          </a:xfrm>
          <a:prstGeom prst="star5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0" hangingPunct="0"/>
            <a:endParaRPr 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671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94" name="Object 50"/>
          <p:cNvGraphicFramePr>
            <a:graphicFrameLocks noChangeAspect="1"/>
          </p:cNvGraphicFramePr>
          <p:nvPr/>
        </p:nvGraphicFramePr>
        <p:xfrm>
          <a:off x="838200" y="2438400"/>
          <a:ext cx="29876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00" name="Equation" r:id="rId3" imgW="1155600" imgH="177480" progId="Equation.3">
                  <p:embed/>
                </p:oleObj>
              </mc:Choice>
              <mc:Fallback>
                <p:oleObj name="Equation" r:id="rId3" imgW="1155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38400"/>
                        <a:ext cx="29876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650875" y="1579563"/>
            <a:ext cx="6207125" cy="512762"/>
            <a:chOff x="410" y="995"/>
            <a:chExt cx="3910" cy="323"/>
          </a:xfrm>
        </p:grpSpPr>
        <p:sp>
          <p:nvSpPr>
            <p:cNvPr id="6167" name="Rectangle 91"/>
            <p:cNvSpPr>
              <a:spLocks noChangeArrowheads="1"/>
            </p:cNvSpPr>
            <p:nvPr/>
          </p:nvSpPr>
          <p:spPr bwMode="auto">
            <a:xfrm>
              <a:off x="2256" y="1008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92"/>
            <p:cNvSpPr>
              <a:spLocks noChangeArrowheads="1"/>
            </p:cNvSpPr>
            <p:nvPr/>
          </p:nvSpPr>
          <p:spPr bwMode="auto">
            <a:xfrm>
              <a:off x="4032" y="1008"/>
              <a:ext cx="288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69" name="Group 58"/>
            <p:cNvGrpSpPr>
              <a:grpSpLocks/>
            </p:cNvGrpSpPr>
            <p:nvPr/>
          </p:nvGrpSpPr>
          <p:grpSpPr bwMode="auto">
            <a:xfrm>
              <a:off x="410" y="995"/>
              <a:ext cx="3856" cy="323"/>
              <a:chOff x="410" y="995"/>
              <a:chExt cx="3856" cy="323"/>
            </a:xfrm>
          </p:grpSpPr>
          <p:sp>
            <p:nvSpPr>
              <p:cNvPr id="6170" name="Rectangle 8"/>
              <p:cNvSpPr>
                <a:spLocks noChangeArrowheads="1"/>
              </p:cNvSpPr>
              <p:nvPr/>
            </p:nvSpPr>
            <p:spPr bwMode="auto">
              <a:xfrm>
                <a:off x="410" y="995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400" b="1"/>
                  <a:t>so, 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148" name="Object 30"/>
              <p:cNvGraphicFramePr>
                <a:graphicFrameLocks noChangeAspect="1"/>
              </p:cNvGraphicFramePr>
              <p:nvPr/>
            </p:nvGraphicFramePr>
            <p:xfrm>
              <a:off x="1443" y="1024"/>
              <a:ext cx="82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1" name="Equation" r:id="rId5" imgW="507960" imgH="177480" progId="Equation.3">
                      <p:embed/>
                    </p:oleObj>
                  </mc:Choice>
                  <mc:Fallback>
                    <p:oleObj name="Equation" r:id="rId5" imgW="5079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3" y="1024"/>
                            <a:ext cx="827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9" name="Object 51"/>
              <p:cNvGraphicFramePr>
                <a:graphicFrameLocks noChangeAspect="1"/>
              </p:cNvGraphicFramePr>
              <p:nvPr/>
            </p:nvGraphicFramePr>
            <p:xfrm>
              <a:off x="3219" y="1024"/>
              <a:ext cx="827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2" name="Equation" r:id="rId7" imgW="507960" imgH="177480" progId="Equation.3">
                      <p:embed/>
                    </p:oleObj>
                  </mc:Choice>
                  <mc:Fallback>
                    <p:oleObj name="Equation" r:id="rId7" imgW="507960" imgH="177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024"/>
                            <a:ext cx="827" cy="2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1" name="Rectangle 53"/>
              <p:cNvSpPr>
                <a:spLocks noChangeArrowheads="1"/>
              </p:cNvSpPr>
              <p:nvPr/>
            </p:nvSpPr>
            <p:spPr bwMode="auto">
              <a:xfrm>
                <a:off x="2688" y="100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400" b="1"/>
                  <a:t>and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6150" name="Object 54"/>
              <p:cNvGraphicFramePr>
                <a:graphicFrameLocks noChangeAspect="1"/>
              </p:cNvGraphicFramePr>
              <p:nvPr/>
            </p:nvGraphicFramePr>
            <p:xfrm>
              <a:off x="2304" y="1021"/>
              <a:ext cx="18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3" name="Equation" r:id="rId9" imgW="114120" imgH="152280" progId="Equation.3">
                      <p:embed/>
                    </p:oleObj>
                  </mc:Choice>
                  <mc:Fallback>
                    <p:oleObj name="Equation" r:id="rId9" imgW="1141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1021"/>
                            <a:ext cx="18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1" name="Object 56"/>
              <p:cNvGraphicFramePr>
                <a:graphicFrameLocks noChangeAspect="1"/>
              </p:cNvGraphicFramePr>
              <p:nvPr/>
            </p:nvGraphicFramePr>
            <p:xfrm>
              <a:off x="4080" y="1021"/>
              <a:ext cx="186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704" name="Equation" r:id="rId11" imgW="114120" imgH="152280" progId="Equation.3">
                      <p:embed/>
                    </p:oleObj>
                  </mc:Choice>
                  <mc:Fallback>
                    <p:oleObj name="Equation" r:id="rId11" imgW="114120" imgH="152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21"/>
                            <a:ext cx="186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3657600" y="2209800"/>
            <a:ext cx="4953000" cy="3322638"/>
            <a:chOff x="2304" y="1392"/>
            <a:chExt cx="3120" cy="2093"/>
          </a:xfrm>
        </p:grpSpPr>
        <p:grpSp>
          <p:nvGrpSpPr>
            <p:cNvPr id="6154" name="Group 64"/>
            <p:cNvGrpSpPr>
              <a:grpSpLocks/>
            </p:cNvGrpSpPr>
            <p:nvPr/>
          </p:nvGrpSpPr>
          <p:grpSpPr bwMode="auto">
            <a:xfrm>
              <a:off x="2304" y="1392"/>
              <a:ext cx="3120" cy="2093"/>
              <a:chOff x="2352" y="1516"/>
              <a:chExt cx="3360" cy="2308"/>
            </a:xfrm>
          </p:grpSpPr>
          <p:sp>
            <p:nvSpPr>
              <p:cNvPr id="6161" name="Line 65"/>
              <p:cNvSpPr>
                <a:spLocks noChangeShapeType="1"/>
              </p:cNvSpPr>
              <p:nvPr/>
            </p:nvSpPr>
            <p:spPr bwMode="auto">
              <a:xfrm>
                <a:off x="4593" y="1776"/>
                <a:ext cx="768" cy="16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62" name="Line 66"/>
              <p:cNvSpPr>
                <a:spLocks noChangeShapeType="1"/>
              </p:cNvSpPr>
              <p:nvPr/>
            </p:nvSpPr>
            <p:spPr bwMode="auto">
              <a:xfrm flipH="1">
                <a:off x="2592" y="1776"/>
                <a:ext cx="2016" cy="16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63" name="Line 67"/>
              <p:cNvSpPr>
                <a:spLocks noChangeShapeType="1"/>
              </p:cNvSpPr>
              <p:nvPr/>
            </p:nvSpPr>
            <p:spPr bwMode="auto">
              <a:xfrm flipH="1">
                <a:off x="2592" y="3436"/>
                <a:ext cx="2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164" name="Rectangle 68"/>
              <p:cNvSpPr>
                <a:spLocks noChangeArrowheads="1"/>
              </p:cNvSpPr>
              <p:nvPr/>
            </p:nvSpPr>
            <p:spPr bwMode="auto">
              <a:xfrm>
                <a:off x="2352" y="3484"/>
                <a:ext cx="288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600" b="1" i="1">
                    <a:latin typeface="Times New Roman" charset="0"/>
                  </a:rPr>
                  <a:t>A</a:t>
                </a:r>
                <a:r>
                  <a:rPr lang="en-US" sz="2400" b="1"/>
                  <a:t> 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165" name="Rectangle 69"/>
              <p:cNvSpPr>
                <a:spLocks noChangeArrowheads="1"/>
              </p:cNvSpPr>
              <p:nvPr/>
            </p:nvSpPr>
            <p:spPr bwMode="auto">
              <a:xfrm>
                <a:off x="5424" y="3436"/>
                <a:ext cx="288" cy="3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600" b="1" i="1">
                    <a:latin typeface="Times New Roman" charset="0"/>
                  </a:rPr>
                  <a:t>B</a:t>
                </a:r>
                <a:r>
                  <a:rPr lang="en-US" sz="2400" b="1"/>
                  <a:t> 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6166" name="Rectangle 70"/>
              <p:cNvSpPr>
                <a:spLocks noChangeArrowheads="1"/>
              </p:cNvSpPr>
              <p:nvPr/>
            </p:nvSpPr>
            <p:spPr bwMode="auto">
              <a:xfrm>
                <a:off x="4449" y="1516"/>
                <a:ext cx="288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buFont typeface="Wingdings" pitchFamily="2" charset="2"/>
                  <a:buNone/>
                  <a:tabLst>
                    <a:tab pos="468313" algn="l"/>
                  </a:tabLst>
                </a:pPr>
                <a:r>
                  <a:rPr lang="en-US" sz="2600" b="1" i="1">
                    <a:latin typeface="Times New Roman" charset="0"/>
                  </a:rPr>
                  <a:t>C</a:t>
                </a:r>
                <a:r>
                  <a:rPr lang="en-US" sz="2400" b="1"/>
                  <a:t> </a:t>
                </a:r>
                <a:endParaRPr lang="en-US" sz="2400" b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155" name="Arc 71"/>
            <p:cNvSpPr>
              <a:spLocks/>
            </p:cNvSpPr>
            <p:nvPr/>
          </p:nvSpPr>
          <p:spPr bwMode="auto">
            <a:xfrm rot="5400000" flipH="1">
              <a:off x="2736" y="2976"/>
              <a:ext cx="144" cy="144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rc 72"/>
            <p:cNvSpPr>
              <a:spLocks/>
            </p:cNvSpPr>
            <p:nvPr/>
          </p:nvSpPr>
          <p:spPr bwMode="auto">
            <a:xfrm rot="-5400000">
              <a:off x="4824" y="2952"/>
              <a:ext cx="192" cy="144"/>
            </a:xfrm>
            <a:custGeom>
              <a:avLst/>
              <a:gdLst>
                <a:gd name="T0" fmla="*/ 0 w 21600"/>
                <a:gd name="T1" fmla="*/ 0 h 21600"/>
                <a:gd name="T2" fmla="*/ 192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Line 73"/>
            <p:cNvSpPr>
              <a:spLocks noChangeShapeType="1"/>
            </p:cNvSpPr>
            <p:nvPr/>
          </p:nvSpPr>
          <p:spPr bwMode="auto">
            <a:xfrm flipV="1">
              <a:off x="4368" y="1632"/>
              <a:ext cx="15" cy="1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AU"/>
            </a:p>
          </p:txBody>
        </p:sp>
        <p:graphicFrame>
          <p:nvGraphicFramePr>
            <p:cNvPr id="6147" name="Object 80"/>
            <p:cNvGraphicFramePr>
              <a:graphicFrameLocks noChangeAspect="1"/>
            </p:cNvGraphicFramePr>
            <p:nvPr/>
          </p:nvGraphicFramePr>
          <p:xfrm>
            <a:off x="4128" y="2304"/>
            <a:ext cx="18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05" name="Equation" r:id="rId13" imgW="114120" imgH="152280" progId="Equation.3">
                    <p:embed/>
                  </p:oleObj>
                </mc:Choice>
                <mc:Fallback>
                  <p:oleObj name="Equation" r:id="rId13" imgW="11412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304"/>
                          <a:ext cx="18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" name="Rectangle 81"/>
            <p:cNvSpPr>
              <a:spLocks noChangeArrowheads="1"/>
            </p:cNvSpPr>
            <p:nvPr/>
          </p:nvSpPr>
          <p:spPr bwMode="auto">
            <a:xfrm>
              <a:off x="3216" y="211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b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6159" name="Rectangle 82"/>
            <p:cNvSpPr>
              <a:spLocks noChangeArrowheads="1"/>
            </p:cNvSpPr>
            <p:nvPr/>
          </p:nvSpPr>
          <p:spPr bwMode="auto">
            <a:xfrm>
              <a:off x="4752" y="2112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a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6160" name="Rectangle 83"/>
            <p:cNvSpPr>
              <a:spLocks noChangeArrowheads="1"/>
            </p:cNvSpPr>
            <p:nvPr/>
          </p:nvSpPr>
          <p:spPr bwMode="auto">
            <a:xfrm>
              <a:off x="3936" y="3120"/>
              <a:ext cx="28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buFont typeface="Wingdings" pitchFamily="2" charset="2"/>
                <a:buNone/>
                <a:tabLst>
                  <a:tab pos="468313" algn="l"/>
                </a:tabLst>
              </a:pPr>
              <a:r>
                <a:rPr lang="en-US" sz="2600" b="1" i="1">
                  <a:latin typeface="Times New Roman" charset="0"/>
                </a:rPr>
                <a:t>c</a:t>
              </a:r>
              <a:r>
                <a:rPr lang="en-US" sz="2400" b="1"/>
                <a:t> 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465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1651</Words>
  <Application>Microsoft Office PowerPoint</Application>
  <PresentationFormat>On-screen Show (4:3)</PresentationFormat>
  <Paragraphs>509</Paragraphs>
  <Slides>43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Default Design</vt:lpstr>
      <vt:lpstr>2_Custom Design</vt:lpstr>
      <vt:lpstr>2_Default Design</vt:lpstr>
      <vt:lpstr>3_Default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SAS and SSS Triangles</vt:lpstr>
      <vt:lpstr>PowerPoint Presentation</vt:lpstr>
      <vt:lpstr>Proof of the Law of Cosines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the Law of Cosines to Solve a Triangle (SAS)</vt:lpstr>
      <vt:lpstr>Using the Law of Cosines to Solve a Triangle (SAS)</vt:lpstr>
      <vt:lpstr>Using the Law of Cosines to Solve a Triangle (SAS)</vt:lpstr>
      <vt:lpstr>Using the Law of Cosines to Solve a Triangle (SSS)</vt:lpstr>
      <vt:lpstr>Using the Law of Cosines to Solve a Triangle (SSS)</vt:lpstr>
      <vt:lpstr>Using the Law of Cosines to Solve a Triangle (SSS)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FRASER-JONES Laura</cp:lastModifiedBy>
  <cp:revision>55</cp:revision>
  <dcterms:created xsi:type="dcterms:W3CDTF">2014-12-24T22:13:59Z</dcterms:created>
  <dcterms:modified xsi:type="dcterms:W3CDTF">2016-11-27T23:38:55Z</dcterms:modified>
</cp:coreProperties>
</file>