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3" r:id="rId5"/>
    <p:sldId id="262" r:id="rId6"/>
    <p:sldId id="258" r:id="rId7"/>
    <p:sldId id="259" r:id="rId8"/>
    <p:sldId id="260" r:id="rId9"/>
    <p:sldId id="26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378BAE85-7CB6-4B97-8E65-7CE2E2EFF955}"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1480244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78BAE85-7CB6-4B97-8E65-7CE2E2EFF955}"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219577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78BAE85-7CB6-4B97-8E65-7CE2E2EFF955}"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343341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78BAE85-7CB6-4B97-8E65-7CE2E2EFF955}"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62810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8BAE85-7CB6-4B97-8E65-7CE2E2EFF955}" type="datetimeFigureOut">
              <a:rPr lang="en-AU" smtClean="0"/>
              <a:t>26/06/2018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40897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378BAE85-7CB6-4B97-8E65-7CE2E2EFF955}" type="datetimeFigureOut">
              <a:rPr lang="en-AU" smtClean="0"/>
              <a:t>26/06/2018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2964660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378BAE85-7CB6-4B97-8E65-7CE2E2EFF955}" type="datetimeFigureOut">
              <a:rPr lang="en-AU" smtClean="0"/>
              <a:t>26/06/2018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561441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378BAE85-7CB6-4B97-8E65-7CE2E2EFF955}" type="datetimeFigureOut">
              <a:rPr lang="en-AU" smtClean="0"/>
              <a:t>26/06/2018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286132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BAE85-7CB6-4B97-8E65-7CE2E2EFF955}" type="datetimeFigureOut">
              <a:rPr lang="en-AU" smtClean="0"/>
              <a:t>26/06/2018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221975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BAE85-7CB6-4B97-8E65-7CE2E2EFF955}" type="datetimeFigureOut">
              <a:rPr lang="en-AU" smtClean="0"/>
              <a:t>26/06/2018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3356897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8BAE85-7CB6-4B97-8E65-7CE2E2EFF955}" type="datetimeFigureOut">
              <a:rPr lang="en-AU" smtClean="0"/>
              <a:t>26/06/2018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78B1AF3-2D08-4E3C-AA87-1A4609EF3B0D}" type="slidenum">
              <a:rPr lang="en-AU" smtClean="0"/>
              <a:t>‹#›</a:t>
            </a:fld>
            <a:endParaRPr lang="en-AU"/>
          </a:p>
        </p:txBody>
      </p:sp>
    </p:spTree>
    <p:extLst>
      <p:ext uri="{BB962C8B-B14F-4D97-AF65-F5344CB8AC3E}">
        <p14:creationId xmlns:p14="http://schemas.microsoft.com/office/powerpoint/2010/main" val="141417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BAE85-7CB6-4B97-8E65-7CE2E2EFF955}" type="datetimeFigureOut">
              <a:rPr lang="en-AU" smtClean="0"/>
              <a:t>26/06/2018</a:t>
            </a:fld>
            <a:endParaRPr lang="en-A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B1AF3-2D08-4E3C-AA87-1A4609EF3B0D}" type="slidenum">
              <a:rPr lang="en-AU" smtClean="0"/>
              <a:t>‹#›</a:t>
            </a:fld>
            <a:endParaRPr lang="en-AU"/>
          </a:p>
        </p:txBody>
      </p:sp>
    </p:spTree>
    <p:extLst>
      <p:ext uri="{BB962C8B-B14F-4D97-AF65-F5344CB8AC3E}">
        <p14:creationId xmlns:p14="http://schemas.microsoft.com/office/powerpoint/2010/main" val="1230793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attrek.com/Help/Glossary.aspx?Target=rang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attrek.com/Help/Glossary.aspx?Target=ran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836712"/>
            <a:ext cx="7772400" cy="1470025"/>
          </a:xfrm>
        </p:spPr>
        <p:txBody>
          <a:bodyPr/>
          <a:lstStyle/>
          <a:p>
            <a:r>
              <a:rPr lang="en-AU" dirty="0"/>
              <a:t>Topic: Describing a distribution of scores.</a:t>
            </a:r>
          </a:p>
        </p:txBody>
      </p:sp>
      <p:sp>
        <p:nvSpPr>
          <p:cNvPr id="3" name="Subtitle 2"/>
          <p:cNvSpPr>
            <a:spLocks noGrp="1"/>
          </p:cNvSpPr>
          <p:nvPr>
            <p:ph type="subTitle" idx="1"/>
          </p:nvPr>
        </p:nvSpPr>
        <p:spPr>
          <a:xfrm>
            <a:off x="755576" y="3717032"/>
            <a:ext cx="7232848" cy="1777752"/>
          </a:xfrm>
        </p:spPr>
        <p:txBody>
          <a:bodyPr>
            <a:normAutofit/>
          </a:bodyPr>
          <a:lstStyle/>
          <a:p>
            <a:r>
              <a:rPr lang="en-AU" sz="3600" dirty="0">
                <a:solidFill>
                  <a:schemeClr val="tx1"/>
                </a:solidFill>
              </a:rPr>
              <a:t>EQ: How do I describe a distribution of scores?</a:t>
            </a:r>
          </a:p>
        </p:txBody>
      </p:sp>
    </p:spTree>
    <p:extLst>
      <p:ext uri="{BB962C8B-B14F-4D97-AF65-F5344CB8AC3E}">
        <p14:creationId xmlns:p14="http://schemas.microsoft.com/office/powerpoint/2010/main" val="1569373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894" t="10068" r="19489" b="17551"/>
          <a:stretch/>
        </p:blipFill>
        <p:spPr bwMode="auto">
          <a:xfrm>
            <a:off x="323528" y="404664"/>
            <a:ext cx="7632848" cy="52126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4612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AU" b="1" u="sng" dirty="0"/>
              <a:t>Location</a:t>
            </a:r>
          </a:p>
        </p:txBody>
      </p:sp>
      <p:sp>
        <p:nvSpPr>
          <p:cNvPr id="3" name="Content Placeholder 2"/>
          <p:cNvSpPr>
            <a:spLocks noGrp="1"/>
          </p:cNvSpPr>
          <p:nvPr>
            <p:ph idx="1"/>
          </p:nvPr>
        </p:nvSpPr>
        <p:spPr>
          <a:xfrm>
            <a:off x="395536" y="908720"/>
            <a:ext cx="8229600" cy="5400600"/>
          </a:xfrm>
        </p:spPr>
        <p:txBody>
          <a:bodyPr>
            <a:normAutofit/>
          </a:bodyPr>
          <a:lstStyle/>
          <a:p>
            <a:pPr fontAlgn="t"/>
            <a:r>
              <a:rPr lang="en-AU" dirty="0"/>
              <a:t>The </a:t>
            </a:r>
            <a:r>
              <a:rPr lang="en-AU" b="1" dirty="0"/>
              <a:t>spread</a:t>
            </a:r>
            <a:r>
              <a:rPr lang="en-AU" dirty="0"/>
              <a:t> of a distribution refers to the variability of the data. If the observations cover a wide </a:t>
            </a:r>
            <a:r>
              <a:rPr lang="en-AU" dirty="0">
                <a:hlinkClick r:id="rId2"/>
              </a:rPr>
              <a:t>range</a:t>
            </a:r>
            <a:r>
              <a:rPr lang="en-AU" dirty="0"/>
              <a:t>, the spread is larger. If the observations are clustered around a single value, the spread is smaller.</a:t>
            </a:r>
          </a:p>
          <a:p>
            <a:pPr marL="0" lvl="0" indent="0">
              <a:buNone/>
            </a:pPr>
            <a:endParaRPr lang="en-AU" b="1" dirty="0">
              <a:effectLst/>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500" t="30204" r="38087" b="59320"/>
          <a:stretch/>
        </p:blipFill>
        <p:spPr bwMode="auto">
          <a:xfrm>
            <a:off x="1559921" y="3861048"/>
            <a:ext cx="5668059" cy="1368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571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AU" b="1" u="sng" dirty="0"/>
              <a:t>Spread</a:t>
            </a:r>
          </a:p>
        </p:txBody>
      </p:sp>
      <p:sp>
        <p:nvSpPr>
          <p:cNvPr id="3" name="Content Placeholder 2"/>
          <p:cNvSpPr>
            <a:spLocks noGrp="1"/>
          </p:cNvSpPr>
          <p:nvPr>
            <p:ph idx="1"/>
          </p:nvPr>
        </p:nvSpPr>
        <p:spPr>
          <a:xfrm>
            <a:off x="395536" y="908720"/>
            <a:ext cx="8229600" cy="5400600"/>
          </a:xfrm>
        </p:spPr>
        <p:txBody>
          <a:bodyPr>
            <a:normAutofit/>
          </a:bodyPr>
          <a:lstStyle/>
          <a:p>
            <a:pPr fontAlgn="t"/>
            <a:r>
              <a:rPr lang="en-AU" dirty="0"/>
              <a:t>The </a:t>
            </a:r>
            <a:r>
              <a:rPr lang="en-AU" b="1" dirty="0"/>
              <a:t>spread</a:t>
            </a:r>
            <a:r>
              <a:rPr lang="en-AU" dirty="0"/>
              <a:t> of a distribution refers to the variability of the data. If the observations cover a wide </a:t>
            </a:r>
            <a:r>
              <a:rPr lang="en-AU" dirty="0">
                <a:hlinkClick r:id="rId2"/>
              </a:rPr>
              <a:t>range</a:t>
            </a:r>
            <a:r>
              <a:rPr lang="en-AU" dirty="0"/>
              <a:t>, the spread is larger. If the observations are clustered around a single value, the spread is smaller.</a:t>
            </a:r>
          </a:p>
          <a:p>
            <a:pPr marL="0" lvl="0" indent="0">
              <a:buNone/>
            </a:pPr>
            <a:endParaRPr lang="en-AU" b="1" dirty="0">
              <a:effectLst/>
            </a:endParaRP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500" t="30204" r="38087" b="59320"/>
          <a:stretch/>
        </p:blipFill>
        <p:spPr bwMode="auto">
          <a:xfrm>
            <a:off x="1559921" y="3861048"/>
            <a:ext cx="5668059" cy="13681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3165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AU" b="1" u="sng" dirty="0"/>
              <a:t>Shape</a:t>
            </a:r>
          </a:p>
        </p:txBody>
      </p:sp>
      <p:sp>
        <p:nvSpPr>
          <p:cNvPr id="3" name="Content Placeholder 2"/>
          <p:cNvSpPr>
            <a:spLocks noGrp="1"/>
          </p:cNvSpPr>
          <p:nvPr>
            <p:ph idx="1"/>
          </p:nvPr>
        </p:nvSpPr>
        <p:spPr>
          <a:xfrm>
            <a:off x="395536" y="908720"/>
            <a:ext cx="8229600" cy="5400600"/>
          </a:xfrm>
        </p:spPr>
        <p:txBody>
          <a:bodyPr>
            <a:normAutofit fontScale="92500" lnSpcReduction="20000"/>
          </a:bodyPr>
          <a:lstStyle/>
          <a:p>
            <a:pPr lvl="0"/>
            <a:r>
              <a:rPr lang="en-AU" b="1" dirty="0"/>
              <a:t>Symmetry</a:t>
            </a:r>
            <a:r>
              <a:rPr lang="en-AU" dirty="0"/>
              <a:t>: Is the shape of the distribution </a:t>
            </a:r>
            <a:r>
              <a:rPr lang="en-AU" b="1" dirty="0"/>
              <a:t>symmetric</a:t>
            </a:r>
            <a:r>
              <a:rPr lang="en-AU" dirty="0"/>
              <a:t>, that is, is the shape similar either side of a central axis (like a mirror image)? Or is the shape </a:t>
            </a:r>
            <a:r>
              <a:rPr lang="en-AU" b="1" dirty="0"/>
              <a:t>skewed</a:t>
            </a:r>
            <a:r>
              <a:rPr lang="en-AU" dirty="0"/>
              <a:t>, that is, asymmetric?</a:t>
            </a:r>
          </a:p>
          <a:p>
            <a:pPr lvl="0"/>
            <a:endParaRPr lang="en-AU" b="1" dirty="0">
              <a:effectLst/>
            </a:endParaRPr>
          </a:p>
          <a:p>
            <a:pPr lvl="0"/>
            <a:r>
              <a:rPr lang="en-AU" b="1" dirty="0">
                <a:effectLst/>
              </a:rPr>
              <a:t>Number of peaks</a:t>
            </a:r>
            <a:r>
              <a:rPr lang="en-AU" dirty="0"/>
              <a:t>:</a:t>
            </a:r>
            <a:r>
              <a:rPr lang="en-AU" dirty="0">
                <a:effectLst/>
              </a:rPr>
              <a:t> Distributions can have few or many peaks. Distributions with one clear peak are called </a:t>
            </a:r>
            <a:r>
              <a:rPr lang="en-AU" b="1" dirty="0" err="1">
                <a:effectLst/>
              </a:rPr>
              <a:t>unimodal</a:t>
            </a:r>
            <a:r>
              <a:rPr lang="en-AU" b="1" dirty="0">
                <a:effectLst/>
              </a:rPr>
              <a:t> (one mode)</a:t>
            </a:r>
            <a:r>
              <a:rPr lang="en-AU" dirty="0">
                <a:effectLst/>
              </a:rPr>
              <a:t>, and distributions with two clear peaks are called </a:t>
            </a:r>
            <a:r>
              <a:rPr lang="en-AU" b="1" dirty="0">
                <a:effectLst/>
              </a:rPr>
              <a:t>bimodal (two modes)</a:t>
            </a:r>
            <a:r>
              <a:rPr lang="en-AU" dirty="0">
                <a:effectLst/>
              </a:rPr>
              <a:t>. Distributions with more than two clear peaks are called </a:t>
            </a:r>
            <a:r>
              <a:rPr lang="en-AU" b="1" dirty="0"/>
              <a:t>multimodal</a:t>
            </a:r>
            <a:r>
              <a:rPr lang="en-AU" dirty="0"/>
              <a:t> (</a:t>
            </a:r>
            <a:r>
              <a:rPr lang="en-AU" b="1" dirty="0"/>
              <a:t>three or more modes). </a:t>
            </a:r>
            <a:r>
              <a:rPr lang="en-AU" dirty="0">
                <a:effectLst/>
              </a:rPr>
              <a:t>When a symmetric distribution has a single peak at the </a:t>
            </a:r>
            <a:r>
              <a:rPr lang="en-AU" dirty="0" err="1">
                <a:effectLst/>
              </a:rPr>
              <a:t>center</a:t>
            </a:r>
            <a:r>
              <a:rPr lang="en-AU" dirty="0">
                <a:effectLst/>
              </a:rPr>
              <a:t>, it is referred to as </a:t>
            </a:r>
            <a:r>
              <a:rPr lang="en-AU" b="1" dirty="0">
                <a:effectLst/>
              </a:rPr>
              <a:t>bell-shaped</a:t>
            </a:r>
            <a:r>
              <a:rPr lang="en-AU" dirty="0">
                <a:effectLst/>
              </a:rPr>
              <a:t>.</a:t>
            </a:r>
            <a:endParaRPr lang="en-AU" dirty="0"/>
          </a:p>
        </p:txBody>
      </p:sp>
    </p:spTree>
    <p:extLst>
      <p:ext uri="{BB962C8B-B14F-4D97-AF65-F5344CB8AC3E}">
        <p14:creationId xmlns:p14="http://schemas.microsoft.com/office/powerpoint/2010/main" val="2476740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AU" b="1" u="sng" dirty="0"/>
              <a:t>Shape</a:t>
            </a:r>
          </a:p>
        </p:txBody>
      </p:sp>
      <p:sp>
        <p:nvSpPr>
          <p:cNvPr id="3" name="Content Placeholder 2"/>
          <p:cNvSpPr>
            <a:spLocks noGrp="1"/>
          </p:cNvSpPr>
          <p:nvPr>
            <p:ph idx="1"/>
          </p:nvPr>
        </p:nvSpPr>
        <p:spPr>
          <a:xfrm>
            <a:off x="395536" y="908720"/>
            <a:ext cx="8229600" cy="5400600"/>
          </a:xfrm>
        </p:spPr>
        <p:txBody>
          <a:bodyPr>
            <a:normAutofit fontScale="92500" lnSpcReduction="20000"/>
          </a:bodyPr>
          <a:lstStyle/>
          <a:p>
            <a:pPr lvl="0"/>
            <a:r>
              <a:rPr lang="en-AU" b="1" dirty="0">
                <a:effectLst/>
              </a:rPr>
              <a:t>Skewness:</a:t>
            </a:r>
            <a:r>
              <a:rPr lang="en-AU" dirty="0">
                <a:effectLst/>
              </a:rPr>
              <a:t> When they are displayed graphically, some distributions have many more observations on one side of the graph than the other. Distributions with fewer observations on the right (toward higher values) are said to be </a:t>
            </a:r>
            <a:r>
              <a:rPr lang="en-AU" b="1" dirty="0">
                <a:effectLst/>
              </a:rPr>
              <a:t>skewed right</a:t>
            </a:r>
            <a:r>
              <a:rPr lang="en-AU" dirty="0">
                <a:effectLst/>
              </a:rPr>
              <a:t>; and distributions with fewer observations on the left (toward lower values) are said to be </a:t>
            </a:r>
            <a:r>
              <a:rPr lang="en-AU" b="1" dirty="0">
                <a:effectLst/>
              </a:rPr>
              <a:t>skewed left</a:t>
            </a:r>
            <a:r>
              <a:rPr lang="en-AU" dirty="0">
                <a:effectLst/>
              </a:rPr>
              <a:t>.</a:t>
            </a:r>
          </a:p>
          <a:p>
            <a:endParaRPr lang="en-AU" b="1" dirty="0"/>
          </a:p>
          <a:p>
            <a:r>
              <a:rPr lang="en-AU" b="1" dirty="0"/>
              <a:t>Uniform:</a:t>
            </a:r>
            <a:r>
              <a:rPr lang="en-AU" dirty="0"/>
              <a:t> When the observations in a set of data are equally spread across the range of the distribution, the distribution is called a </a:t>
            </a:r>
            <a:r>
              <a:rPr lang="en-AU" b="1" dirty="0"/>
              <a:t>uniform distribution</a:t>
            </a:r>
            <a:r>
              <a:rPr lang="en-AU" dirty="0"/>
              <a:t>. A uniform distribution has no clear peaks.</a:t>
            </a:r>
          </a:p>
        </p:txBody>
      </p:sp>
    </p:spTree>
    <p:extLst>
      <p:ext uri="{BB962C8B-B14F-4D97-AF65-F5344CB8AC3E}">
        <p14:creationId xmlns:p14="http://schemas.microsoft.com/office/powerpoint/2010/main" val="307620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541" t="40817" r="32806" b="32788"/>
          <a:stretch/>
        </p:blipFill>
        <p:spPr bwMode="auto">
          <a:xfrm>
            <a:off x="539552" y="1556792"/>
            <a:ext cx="7924091" cy="3124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315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AU" b="1" u="sng" dirty="0"/>
              <a:t>Shape</a:t>
            </a:r>
          </a:p>
        </p:txBody>
      </p:sp>
      <p:sp>
        <p:nvSpPr>
          <p:cNvPr id="3" name="Content Placeholder 2"/>
          <p:cNvSpPr>
            <a:spLocks noGrp="1"/>
          </p:cNvSpPr>
          <p:nvPr>
            <p:ph idx="1"/>
          </p:nvPr>
        </p:nvSpPr>
        <p:spPr>
          <a:xfrm>
            <a:off x="395536" y="908720"/>
            <a:ext cx="8229600" cy="5400600"/>
          </a:xfrm>
        </p:spPr>
        <p:txBody>
          <a:bodyPr>
            <a:normAutofit/>
          </a:bodyPr>
          <a:lstStyle/>
          <a:p>
            <a:r>
              <a:rPr lang="en-AU" b="1" dirty="0">
                <a:effectLst/>
              </a:rPr>
              <a:t>Gaps</a:t>
            </a:r>
            <a:r>
              <a:rPr lang="en-AU" dirty="0">
                <a:effectLst/>
              </a:rPr>
              <a:t>. Gaps refer to areas of a distribution where there are no observations. The first figure below has a gap; there are no observations in the middle of the distribution.</a:t>
            </a:r>
          </a:p>
          <a:p>
            <a:pPr marL="0" indent="0">
              <a:buNone/>
            </a:pPr>
            <a:endParaRPr lang="en-AU" dirty="0">
              <a:effectLst/>
            </a:endParaRPr>
          </a:p>
          <a:p>
            <a:pPr marL="0" indent="0">
              <a:buNone/>
            </a:pPr>
            <a:endParaRPr lang="en-AU" dirty="0">
              <a:effectLst/>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428" t="67211" r="51786" b="23129"/>
          <a:stretch/>
        </p:blipFill>
        <p:spPr bwMode="auto">
          <a:xfrm>
            <a:off x="2555776" y="3717032"/>
            <a:ext cx="3904658" cy="1800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61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9392"/>
            <a:ext cx="8229600" cy="1143000"/>
          </a:xfrm>
        </p:spPr>
        <p:txBody>
          <a:bodyPr/>
          <a:lstStyle/>
          <a:p>
            <a:r>
              <a:rPr lang="en-AU" b="1" u="sng" dirty="0"/>
              <a:t>Shape</a:t>
            </a:r>
          </a:p>
        </p:txBody>
      </p:sp>
      <p:sp>
        <p:nvSpPr>
          <p:cNvPr id="3" name="Content Placeholder 2"/>
          <p:cNvSpPr>
            <a:spLocks noGrp="1"/>
          </p:cNvSpPr>
          <p:nvPr>
            <p:ph idx="1"/>
          </p:nvPr>
        </p:nvSpPr>
        <p:spPr>
          <a:xfrm>
            <a:off x="395536" y="908720"/>
            <a:ext cx="8229600" cy="5400600"/>
          </a:xfrm>
        </p:spPr>
        <p:txBody>
          <a:bodyPr>
            <a:normAutofit/>
          </a:bodyPr>
          <a:lstStyle/>
          <a:p>
            <a:r>
              <a:rPr lang="en-AU" b="1" dirty="0">
                <a:effectLst/>
              </a:rPr>
              <a:t>Outliers</a:t>
            </a:r>
            <a:r>
              <a:rPr lang="en-AU" dirty="0">
                <a:effectLst/>
              </a:rPr>
              <a:t>. Sometimes, distributions are characterized by extreme values that differ greatly from the other observations. These extreme values are called outliers. The second figure below illustrates a distribution with an outlier. Except for one lonely observation (the outlier on the extreme right), all of the observations fall between 0 and 4.</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280" t="66939" r="38546" b="22585"/>
          <a:stretch/>
        </p:blipFill>
        <p:spPr bwMode="auto">
          <a:xfrm>
            <a:off x="2843808" y="5229199"/>
            <a:ext cx="2376264" cy="12532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23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334</Words>
  <Application>Microsoft Office PowerPoint</Application>
  <PresentationFormat>On-screen Show (4:3)</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Topic: Describing a distribution of scores.</vt:lpstr>
      <vt:lpstr>PowerPoint Presentation</vt:lpstr>
      <vt:lpstr>Location</vt:lpstr>
      <vt:lpstr>Spread</vt:lpstr>
      <vt:lpstr>Shape</vt:lpstr>
      <vt:lpstr>Shape</vt:lpstr>
      <vt:lpstr>PowerPoint Presentation</vt:lpstr>
      <vt:lpstr>Shape</vt:lpstr>
      <vt:lpstr>Shape</vt:lpstr>
    </vt:vector>
  </TitlesOfParts>
  <Company>The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FRASER-JONES Laura</dc:creator>
  <cp:lastModifiedBy>E4092707</cp:lastModifiedBy>
  <cp:revision>4</cp:revision>
  <dcterms:created xsi:type="dcterms:W3CDTF">2016-06-26T23:51:12Z</dcterms:created>
  <dcterms:modified xsi:type="dcterms:W3CDTF">2018-06-26T04:23:22Z</dcterms:modified>
</cp:coreProperties>
</file>