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88" r:id="rId3"/>
    <p:sldId id="268" r:id="rId4"/>
    <p:sldId id="267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 autoAdjust="0"/>
    <p:restoredTop sz="86447" autoAdjust="0"/>
  </p:normalViewPr>
  <p:slideViewPr>
    <p:cSldViewPr snapToGrid="0">
      <p:cViewPr>
        <p:scale>
          <a:sx n="100" d="100"/>
          <a:sy n="100" d="100"/>
        </p:scale>
        <p:origin x="-72" y="-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3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2" y="0"/>
            <a:ext cx="546090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277500" y="4382967"/>
            <a:ext cx="70004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6667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609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"/>
            <a:ext cx="12192000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311133" y="1114833"/>
            <a:ext cx="5569600" cy="462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32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32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32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32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32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32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32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32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32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5730200" y="62315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5DFED0C-453E-4439-8795-C14D4EE11C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39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5DFED0C-453E-4439-8795-C14D4EE11C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78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5DFED0C-453E-4439-8795-C14D4EE11C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12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480"/>
              </a:spcBef>
              <a:buSzPct val="100000"/>
              <a:buNone/>
              <a:defRPr sz="18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5DFED0C-453E-4439-8795-C14D4EE11C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09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00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5730200" y="5930631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5DFED0C-453E-4439-8795-C14D4EE11C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7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5DFED0C-453E-4439-8795-C14D4EE11CED}" type="slidenum">
              <a:rPr lang="en-AU" smtClean="0"/>
              <a:t>‹#›</a:t>
            </a:fld>
            <a:endParaRPr lang="en-AU"/>
          </a:p>
        </p:txBody>
      </p:sp>
      <p:pic>
        <p:nvPicPr>
          <p:cNvPr id="55" name="Shape 55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888073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8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5AEAD2-48DB-433C-A833-C85C99348457}" type="datetimeFigureOut">
              <a:rPr lang="en-AU" smtClean="0"/>
              <a:t>16/11/2017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ED0C-453E-4439-8795-C14D4EE11C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7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1798633"/>
            <a:ext cx="7348400" cy="11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2992533"/>
            <a:ext cx="7348400" cy="347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3074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fld id="{D5DFED0C-453E-4439-8795-C14D4EE11C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1558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7" r:id="rId4"/>
    <p:sldLayoutId id="2147483668" r:id="rId5"/>
    <p:sldLayoutId id="2147483670" r:id="rId6"/>
    <p:sldLayoutId id="2147483671" r:id="rId7"/>
    <p:sldLayoutId id="2147483672" r:id="rId8"/>
  </p:sldLayoutIdLst>
  <p:transition>
    <p:fade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k9b3jbJr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environment/2017/jun/28/a-million-a-minute-worlds-plastic-bottle-binge-as-dangerous-as-climate-change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Consumer </a:t>
            </a:r>
            <a:br>
              <a:rPr lang="en-AU" dirty="0" smtClean="0"/>
            </a:br>
            <a:r>
              <a:rPr lang="en-AU" dirty="0" smtClean="0"/>
              <a:t>Responsibilities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67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Consumer awareness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000" dirty="0" smtClean="0"/>
              <a:t>Consumers are more conscious of where and how they’re products are produced. </a:t>
            </a:r>
          </a:p>
          <a:p>
            <a:endParaRPr lang="en-AU" sz="3000" dirty="0" smtClean="0"/>
          </a:p>
          <a:p>
            <a:r>
              <a:rPr lang="en-AU" sz="3000" dirty="0" smtClean="0"/>
              <a:t>Producers are now responding to this change in consumer preferences. 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15601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air trade log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8" b="25166"/>
          <a:stretch/>
        </p:blipFill>
        <p:spPr bwMode="auto">
          <a:xfrm>
            <a:off x="433137" y="673768"/>
            <a:ext cx="4424614" cy="406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5143500" y="673768"/>
            <a:ext cx="6634162" cy="43630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AU" sz="4400" kern="0" dirty="0" smtClean="0">
                <a:solidFill>
                  <a:schemeClr val="tx1"/>
                </a:solidFill>
              </a:rPr>
              <a:t>Have you seen this symbol before?</a:t>
            </a:r>
          </a:p>
          <a:p>
            <a:pPr algn="r"/>
            <a:endParaRPr lang="en-AU" sz="4400" kern="0" dirty="0">
              <a:solidFill>
                <a:schemeClr val="tx1"/>
              </a:solidFill>
            </a:endParaRPr>
          </a:p>
          <a:p>
            <a:pPr algn="r"/>
            <a:r>
              <a:rPr lang="en-AU" sz="4400" kern="0" dirty="0" smtClean="0">
                <a:solidFill>
                  <a:schemeClr val="tx1"/>
                </a:solidFill>
              </a:rPr>
              <a:t>Do you know what it means?</a:t>
            </a:r>
          </a:p>
        </p:txBody>
      </p:sp>
    </p:spTree>
    <p:extLst>
      <p:ext uri="{BB962C8B-B14F-4D97-AF65-F5344CB8AC3E}">
        <p14:creationId xmlns:p14="http://schemas.microsoft.com/office/powerpoint/2010/main" val="17355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fair trad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6" y="673768"/>
            <a:ext cx="4541215" cy="54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 txBox="1">
            <a:spLocks/>
          </p:cNvSpPr>
          <p:nvPr/>
        </p:nvSpPr>
        <p:spPr>
          <a:xfrm>
            <a:off x="5143500" y="673768"/>
            <a:ext cx="6634162" cy="43630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AU" sz="4400" kern="0" dirty="0" smtClean="0">
                <a:solidFill>
                  <a:schemeClr val="tx1"/>
                </a:solidFill>
              </a:rPr>
              <a:t>One area where firms are responding to changing patterns of demand is the fair trade movement. </a:t>
            </a:r>
          </a:p>
        </p:txBody>
      </p:sp>
      <p:pic>
        <p:nvPicPr>
          <p:cNvPr id="4100" name="Picture 4" descr="Image result for video ic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25" y="3105152"/>
            <a:ext cx="3459163" cy="345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1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5143500" y="673768"/>
            <a:ext cx="6634162" cy="43630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AU" sz="4400" kern="0" dirty="0" smtClean="0">
                <a:solidFill>
                  <a:schemeClr val="tx1"/>
                </a:solidFill>
              </a:rPr>
              <a:t>Boom in bottled water.</a:t>
            </a:r>
          </a:p>
          <a:p>
            <a:pPr algn="r"/>
            <a:r>
              <a:rPr lang="en-AU" sz="4400" dirty="0"/>
              <a:t>Pure, natural and healthy. The "clever and powerful" marketing of bottled water has led to Australians buying record amounts at prices far higher than for milk or petrol.</a:t>
            </a:r>
            <a:r>
              <a:rPr lang="en-AU" sz="4400" kern="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146" name="Picture 2" descr="Image result for bottled 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3" b="-1251"/>
          <a:stretch/>
        </p:blipFill>
        <p:spPr bwMode="auto">
          <a:xfrm>
            <a:off x="-385760" y="559467"/>
            <a:ext cx="5049144" cy="594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5143500" y="673768"/>
            <a:ext cx="6634162" cy="436300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AU" sz="4400" kern="0" dirty="0" smtClean="0">
                <a:solidFill>
                  <a:schemeClr val="tx1"/>
                </a:solidFill>
              </a:rPr>
              <a:t>But there is a change in consumer demand emerging now…</a:t>
            </a:r>
          </a:p>
          <a:p>
            <a:pPr algn="r"/>
            <a:endParaRPr lang="en-AU" sz="4400" kern="0" dirty="0">
              <a:solidFill>
                <a:schemeClr val="tx1"/>
              </a:solidFill>
            </a:endParaRPr>
          </a:p>
          <a:p>
            <a:pPr algn="r"/>
            <a:r>
              <a:rPr lang="en-AU" sz="4400" kern="0" dirty="0" smtClean="0">
                <a:solidFill>
                  <a:schemeClr val="tx1"/>
                </a:solidFill>
              </a:rPr>
              <a:t>Reusable bottled water and coffee cups</a:t>
            </a:r>
          </a:p>
        </p:txBody>
      </p:sp>
      <p:pic>
        <p:nvPicPr>
          <p:cNvPr id="6146" name="Picture 2" descr="Image result for bottled wa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3" b="-1251"/>
          <a:stretch/>
        </p:blipFill>
        <p:spPr bwMode="auto">
          <a:xfrm>
            <a:off x="-385760" y="559467"/>
            <a:ext cx="5049144" cy="594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video ic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265610"/>
            <a:ext cx="2235202" cy="223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7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3600" dirty="0" smtClean="0"/>
              <a:t>Why?</a:t>
            </a:r>
            <a:br>
              <a:rPr lang="en-AU" sz="3600" dirty="0" smtClean="0"/>
            </a:br>
            <a:r>
              <a:rPr lang="en-AU" sz="3600" dirty="0"/>
              <a:t/>
            </a:r>
            <a:br>
              <a:rPr lang="en-AU" sz="3600" dirty="0"/>
            </a:br>
            <a:r>
              <a:rPr lang="en-AU" sz="3600" dirty="0" smtClean="0"/>
              <a:t>Because consumers are becoming more environmentally conscious. If we demand goods that are more environmentally friendly, consumers will respond by making or adapting their products to achieve this. 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6532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sz="5400" dirty="0" smtClean="0"/>
              <a:t>Refer to your handout on ‘Responding to consumer demand’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1088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42" y="422275"/>
            <a:ext cx="11549063" cy="1049337"/>
          </a:xfrm>
        </p:spPr>
        <p:txBody>
          <a:bodyPr/>
          <a:lstStyle/>
          <a:p>
            <a:r>
              <a:rPr lang="en-AU" sz="4000" dirty="0" smtClean="0"/>
              <a:t>Read the sections called “Fair Trade Chocolate” and “Reusable water bottles and coffee cups”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987" y="1587499"/>
            <a:ext cx="11534776" cy="4727575"/>
          </a:xfrm>
        </p:spPr>
        <p:txBody>
          <a:bodyPr/>
          <a:lstStyle/>
          <a:p>
            <a:pPr algn="l">
              <a:buClrTx/>
            </a:pPr>
            <a:r>
              <a:rPr lang="en-AU" sz="2800" dirty="0" smtClean="0">
                <a:solidFill>
                  <a:schemeClr val="tx1"/>
                </a:solidFill>
              </a:rPr>
              <a:t>Then answer the questions below:</a:t>
            </a:r>
          </a:p>
          <a:p>
            <a:pPr marL="457200" indent="-457200" algn="l">
              <a:buClrTx/>
              <a:buAutoNum type="arabicParenR"/>
            </a:pPr>
            <a:r>
              <a:rPr lang="en-AU" sz="2800" dirty="0" smtClean="0">
                <a:solidFill>
                  <a:schemeClr val="tx1"/>
                </a:solidFill>
              </a:rPr>
              <a:t>State when the fair trade movement began.</a:t>
            </a:r>
          </a:p>
          <a:p>
            <a:pPr marL="457200" indent="-457200" algn="l">
              <a:buClrTx/>
              <a:buAutoNum type="arabicParenR"/>
            </a:pPr>
            <a:r>
              <a:rPr lang="en-AU" sz="2800" dirty="0" smtClean="0">
                <a:solidFill>
                  <a:schemeClr val="tx1"/>
                </a:solidFill>
              </a:rPr>
              <a:t>Complete the sentence “When a firm advertises…”</a:t>
            </a:r>
          </a:p>
          <a:p>
            <a:pPr marL="457200" indent="-457200" algn="l">
              <a:buClrTx/>
              <a:buAutoNum type="arabicParenR"/>
            </a:pPr>
            <a:r>
              <a:rPr lang="en-AU" sz="2800" dirty="0" smtClean="0">
                <a:solidFill>
                  <a:schemeClr val="tx1"/>
                </a:solidFill>
              </a:rPr>
              <a:t>Outline how the fair trade movement has effected consumer preferences and the sale of chocolate in Australia. </a:t>
            </a:r>
          </a:p>
          <a:p>
            <a:pPr marL="457200" indent="-457200" algn="l">
              <a:buClrTx/>
              <a:buAutoNum type="arabicParenR"/>
            </a:pPr>
            <a:r>
              <a:rPr lang="en-AU" sz="2800" dirty="0" smtClean="0">
                <a:solidFill>
                  <a:schemeClr val="tx1"/>
                </a:solidFill>
              </a:rPr>
              <a:t>State how much money Australian’s spend on bottled water each year.</a:t>
            </a:r>
          </a:p>
          <a:p>
            <a:pPr marL="457200" indent="-457200" algn="l">
              <a:buClrTx/>
              <a:buAutoNum type="arabicParenR"/>
            </a:pPr>
            <a:r>
              <a:rPr lang="en-AU" sz="2800" dirty="0" smtClean="0">
                <a:solidFill>
                  <a:schemeClr val="tx1"/>
                </a:solidFill>
              </a:rPr>
              <a:t>Complete the sentence “The rise in popularity of…”</a:t>
            </a:r>
          </a:p>
          <a:p>
            <a:pPr marL="457200" indent="-457200" algn="l">
              <a:buClrTx/>
              <a:buAutoNum type="arabicParenR"/>
            </a:pPr>
            <a:r>
              <a:rPr lang="en-AU" sz="2800" dirty="0" smtClean="0">
                <a:solidFill>
                  <a:schemeClr val="tx1"/>
                </a:solidFill>
              </a:rPr>
              <a:t>Complete </a:t>
            </a:r>
            <a:r>
              <a:rPr lang="en-AU" sz="2800" smtClean="0">
                <a:solidFill>
                  <a:schemeClr val="tx1"/>
                </a:solidFill>
              </a:rPr>
              <a:t>the sentence “According </a:t>
            </a:r>
            <a:r>
              <a:rPr lang="en-AU" sz="2800" dirty="0" smtClean="0">
                <a:solidFill>
                  <a:schemeClr val="tx1"/>
                </a:solidFill>
              </a:rPr>
              <a:t>to Clean up Australia, it takes </a:t>
            </a:r>
            <a:r>
              <a:rPr lang="en-AU" sz="2800" smtClean="0">
                <a:solidFill>
                  <a:schemeClr val="tx1"/>
                </a:solidFill>
              </a:rPr>
              <a:t>up to.</a:t>
            </a:r>
            <a:r>
              <a:rPr lang="en-AU" sz="2800" smtClean="0">
                <a:solidFill>
                  <a:schemeClr val="tx1"/>
                </a:solidFill>
              </a:rPr>
              <a:t>.”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lamou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glamour" id="{6996E81A-5E0F-4615-BC43-E9D3BF0053B5}" vid="{E3D5CDAC-A7A0-428A-BEB9-C6FAAB61ED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Eglamour</Template>
  <TotalTime>377</TotalTime>
  <Words>198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Eglamour</vt:lpstr>
      <vt:lpstr>Consumer  Responsibilities</vt:lpstr>
      <vt:lpstr>Consumer awareness</vt:lpstr>
      <vt:lpstr>PowerPoint Presentation</vt:lpstr>
      <vt:lpstr>PowerPoint Presentation</vt:lpstr>
      <vt:lpstr>PowerPoint Presentation</vt:lpstr>
      <vt:lpstr>PowerPoint Presentation</vt:lpstr>
      <vt:lpstr>Why?  Because consumers are becoming more environmentally conscious. If we demand goods that are more environmentally friendly, consumers will respond by making or adapting their products to achieve this. </vt:lpstr>
      <vt:lpstr>PowerPoint Presentation</vt:lpstr>
      <vt:lpstr>Read the sections called “Fair Trade Chocolate” and “Reusable water bottles and coffee cups”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Donavon</dc:creator>
  <cp:lastModifiedBy>GOODWIN Nina</cp:lastModifiedBy>
  <cp:revision>27</cp:revision>
  <dcterms:created xsi:type="dcterms:W3CDTF">2017-10-17T11:11:19Z</dcterms:created>
  <dcterms:modified xsi:type="dcterms:W3CDTF">2017-11-16T02:58:09Z</dcterms:modified>
</cp:coreProperties>
</file>