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2" r:id="rId2"/>
    <p:sldId id="284" r:id="rId3"/>
    <p:sldId id="274" r:id="rId4"/>
    <p:sldId id="286" r:id="rId5"/>
    <p:sldId id="276" r:id="rId6"/>
    <p:sldId id="283" r:id="rId7"/>
    <p:sldId id="282" r:id="rId8"/>
    <p:sldId id="264" r:id="rId9"/>
    <p:sldId id="281" r:id="rId10"/>
    <p:sldId id="277" r:id="rId11"/>
    <p:sldId id="285" r:id="rId12"/>
    <p:sldId id="278" r:id="rId13"/>
    <p:sldId id="279" r:id="rId14"/>
    <p:sldId id="280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5" autoAdjust="0"/>
  </p:normalViewPr>
  <p:slideViewPr>
    <p:cSldViewPr>
      <p:cViewPr>
        <p:scale>
          <a:sx n="94" d="100"/>
          <a:sy n="94" d="100"/>
        </p:scale>
        <p:origin x="-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37FE3-F678-4AF0-A2DC-6DE68F0B111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7B36-6544-4FBA-ACA0-EE63702FA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 smtClean="0"/>
              <a:t>‘Masterpiece</a:t>
            </a:r>
            <a:r>
              <a:rPr lang="en-US" dirty="0" smtClean="0"/>
              <a:t> of human creative genius’</a:t>
            </a:r>
          </a:p>
          <a:p>
            <a:pPr marL="514350" indent="-514350">
              <a:buAutoNum type="arabicPeriod"/>
            </a:pPr>
            <a:r>
              <a:rPr lang="en-AU" dirty="0" smtClean="0"/>
              <a:t>Shows important </a:t>
            </a:r>
            <a:r>
              <a:rPr lang="en-US" dirty="0" smtClean="0"/>
              <a:t>interchange of human values, over a span of time, or within a cultural area of the world,</a:t>
            </a:r>
          </a:p>
          <a:p>
            <a:pPr marL="514350" indent="-514350">
              <a:buAutoNum type="arabicPeriod"/>
            </a:pPr>
            <a:r>
              <a:rPr lang="en-AU" dirty="0" smtClean="0"/>
              <a:t>Bears a testimony to a cultural tradition or to </a:t>
            </a:r>
            <a:r>
              <a:rPr lang="en-US" dirty="0" smtClean="0"/>
              <a:t>civilization which is living or which has disappeared“</a:t>
            </a:r>
          </a:p>
          <a:p>
            <a:pPr marL="514350" indent="-514350">
              <a:buAutoNum type="arabicPeriod"/>
            </a:pPr>
            <a:r>
              <a:rPr lang="en-AU" dirty="0" smtClean="0"/>
              <a:t>Outstanding architecture or type of building or landscape which </a:t>
            </a:r>
            <a:r>
              <a:rPr lang="en-US" dirty="0" smtClean="0"/>
              <a:t>illustrates a significant stage in human history“</a:t>
            </a:r>
          </a:p>
          <a:p>
            <a:pPr marL="514350" indent="-514350">
              <a:buAutoNum type="arabicPeriod"/>
            </a:pPr>
            <a:r>
              <a:rPr lang="en-AU" dirty="0" smtClean="0"/>
              <a:t>Example of a </a:t>
            </a:r>
            <a:r>
              <a:rPr lang="en-US" dirty="0" smtClean="0"/>
              <a:t>traditional human settlement, land-use, or sea-use which is representative of a culture, or human interaction with the environment </a:t>
            </a:r>
          </a:p>
          <a:p>
            <a:pPr marL="514350" indent="-514350">
              <a:buAutoNum type="arabicPeriod"/>
            </a:pPr>
            <a:r>
              <a:rPr lang="en-US" dirty="0" smtClean="0"/>
              <a:t>is associated with events or living traditions, with ideas, or with beliefs, with artistic and literary works of outstanding universal significance’.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47B36-6544-4FBA-ACA0-EE63702FA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1200" dirty="0" smtClean="0"/>
              <a:t>Contains natural phenomena or areas of exceptional natural beauty and aesthetic importance.</a:t>
            </a:r>
          </a:p>
          <a:p>
            <a:pPr marL="514350" indent="-514350">
              <a:buAutoNum type="arabicPeriod"/>
            </a:pPr>
            <a:r>
              <a:rPr lang="en-US" sz="1200" dirty="0" smtClean="0"/>
              <a:t>An outstanding example representing major stages of Earth's history for example significant on-going geological processes in the development of landforms.</a:t>
            </a:r>
          </a:p>
          <a:p>
            <a:pPr marL="514350" indent="-514350">
              <a:buAutoNum type="arabicPeriod"/>
            </a:pPr>
            <a:r>
              <a:rPr lang="en-US" sz="1200" dirty="0" smtClean="0"/>
              <a:t>An outstanding example representing significant on-going ecological and biological processes in the evolution and development of the marine world. </a:t>
            </a:r>
          </a:p>
          <a:p>
            <a:pPr marL="514350" indent="-514350">
              <a:buAutoNum type="arabicPeriod"/>
            </a:pPr>
            <a:r>
              <a:rPr lang="en-US" sz="1200" dirty="0" smtClean="0"/>
              <a:t>Contains the most important and significant natural habitats for in-situ conservation of biological diversity, including those containing threatened species.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47B36-6544-4FBA-ACA0-EE63702FA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Explain</a:t>
            </a:r>
            <a:r>
              <a:rPr lang="en-AU" baseline="0" dirty="0" smtClean="0"/>
              <a:t> how to set out brainstorm, can use ready made worksheet. Use pictures as clues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47B36-6544-4FBA-ACA0-EE63702FA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47B36-6544-4FBA-ACA0-EE63702FA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47B36-6544-4FBA-ACA0-EE63702FA3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47B36-6544-4FBA-ACA0-EE63702FA3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43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87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7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36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19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070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47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785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46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6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68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58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7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49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82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1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677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D76C-B0A1-428A-B322-886CD91A5136}" type="datetimeFigureOut">
              <a:rPr lang="en-AU" smtClean="0"/>
              <a:t>28/06/2017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AF641-AD36-41F3-AE14-F13984EA4C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575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-K079txZe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aKvW0lNNk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7zT43kTcr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PhrlXiUSF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DXvGmYQY4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72SIE19UX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AyRBqKk3h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en-AU" dirty="0" smtClean="0"/>
              <a:t>Discovering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40760" cy="24482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66762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Think task: Australian sites on UNESCO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Uluru - why does it fit the criteria to be on the list?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08920"/>
            <a:ext cx="6144871" cy="40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720" y="290184"/>
            <a:ext cx="6377940" cy="1293028"/>
          </a:xfrm>
        </p:spPr>
        <p:txBody>
          <a:bodyPr/>
          <a:lstStyle/>
          <a:p>
            <a:r>
              <a:rPr lang="en-US" b="1" dirty="0"/>
              <a:t>World Heritage Top 12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25172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/>
              <a:t>The </a:t>
            </a:r>
            <a:r>
              <a:rPr lang="en-US" sz="2600" dirty="0"/>
              <a:t>countries with the most World Heritage listed properties are: </a:t>
            </a:r>
            <a:endParaRPr lang="en-US" sz="2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b="1" dirty="0"/>
              <a:t>1. </a:t>
            </a:r>
            <a:r>
              <a:rPr lang="en-US" sz="2600" dirty="0"/>
              <a:t>Italy: 49 </a:t>
            </a:r>
            <a:r>
              <a:rPr lang="en-US" sz="2600" dirty="0" smtClean="0"/>
              <a:t>sites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b="1" dirty="0"/>
              <a:t>2.</a:t>
            </a:r>
            <a:r>
              <a:rPr lang="en-US" sz="2600" dirty="0"/>
              <a:t> China: 45 sites</a:t>
            </a:r>
            <a:br>
              <a:rPr lang="en-US" sz="2600" dirty="0"/>
            </a:br>
            <a:r>
              <a:rPr lang="en-US" sz="2600" b="1" dirty="0"/>
              <a:t>3.</a:t>
            </a:r>
            <a:r>
              <a:rPr lang="en-US" sz="2600" dirty="0"/>
              <a:t> Spain: 44 sites</a:t>
            </a:r>
            <a:br>
              <a:rPr lang="en-US" sz="2600" dirty="0"/>
            </a:br>
            <a:r>
              <a:rPr lang="en-US" sz="2600" b="1" dirty="0"/>
              <a:t>4.</a:t>
            </a:r>
            <a:r>
              <a:rPr lang="en-US" sz="2600" dirty="0"/>
              <a:t> Germany: 38 sites</a:t>
            </a:r>
            <a:br>
              <a:rPr lang="en-US" sz="2600" dirty="0"/>
            </a:br>
            <a:r>
              <a:rPr lang="en-US" sz="2600" b="1" dirty="0"/>
              <a:t>5.</a:t>
            </a:r>
            <a:r>
              <a:rPr lang="en-US" sz="2600" dirty="0"/>
              <a:t> France: 38 sites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400" b="1" dirty="0" smtClean="0"/>
              <a:t>6</a:t>
            </a:r>
            <a:r>
              <a:rPr lang="en-US" sz="3400" b="1" dirty="0"/>
              <a:t>.</a:t>
            </a:r>
            <a:r>
              <a:rPr lang="en-US" sz="3400" dirty="0"/>
              <a:t> Mexico: 32 sites</a:t>
            </a:r>
            <a:br>
              <a:rPr lang="en-US" sz="3400" dirty="0"/>
            </a:br>
            <a:r>
              <a:rPr lang="en-US" sz="3400" b="1" dirty="0"/>
              <a:t>7. </a:t>
            </a:r>
            <a:r>
              <a:rPr lang="en-US" sz="3400" dirty="0"/>
              <a:t>India: 30 sites</a:t>
            </a:r>
            <a:br>
              <a:rPr lang="en-US" sz="3400" dirty="0"/>
            </a:br>
            <a:r>
              <a:rPr lang="en-US" sz="3400" b="1" dirty="0"/>
              <a:t>8. </a:t>
            </a:r>
            <a:r>
              <a:rPr lang="en-US" sz="3400" dirty="0"/>
              <a:t>United </a:t>
            </a:r>
            <a:r>
              <a:rPr lang="en-US" sz="3400" dirty="0" smtClean="0"/>
              <a:t>Kingdom: </a:t>
            </a:r>
            <a:r>
              <a:rPr lang="en-US" sz="3400" dirty="0"/>
              <a:t>28 sites</a:t>
            </a:r>
            <a:br>
              <a:rPr lang="en-US" sz="3400" dirty="0"/>
            </a:br>
            <a:r>
              <a:rPr lang="en-US" sz="3400" b="1" dirty="0"/>
              <a:t>9. </a:t>
            </a:r>
            <a:r>
              <a:rPr lang="en-US" sz="3400" dirty="0"/>
              <a:t>Russian Federation: 25 sites</a:t>
            </a:r>
            <a:br>
              <a:rPr lang="en-US" sz="3400" dirty="0"/>
            </a:br>
            <a:r>
              <a:rPr lang="en-US" sz="3400" b="1" dirty="0"/>
              <a:t>10.</a:t>
            </a:r>
            <a:r>
              <a:rPr lang="en-US" sz="3400" dirty="0"/>
              <a:t> USA: 21 sites</a:t>
            </a:r>
            <a:br>
              <a:rPr lang="en-US" sz="3400" dirty="0"/>
            </a:br>
            <a:r>
              <a:rPr lang="en-US" sz="3400" b="1" dirty="0"/>
              <a:t>11. </a:t>
            </a:r>
            <a:r>
              <a:rPr lang="en-US" sz="3400" dirty="0"/>
              <a:t>Australia: 19 sites</a:t>
            </a:r>
            <a:br>
              <a:rPr lang="en-US" sz="3400" dirty="0"/>
            </a:br>
            <a:r>
              <a:rPr lang="en-US" sz="3400" b="1" dirty="0"/>
              <a:t>12. </a:t>
            </a:r>
            <a:r>
              <a:rPr lang="en-US" sz="3400" dirty="0"/>
              <a:t>Brazil: 19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47492"/>
            <a:ext cx="6120680" cy="792088"/>
          </a:xfrm>
        </p:spPr>
        <p:txBody>
          <a:bodyPr>
            <a:normAutofit/>
          </a:bodyPr>
          <a:lstStyle/>
          <a:p>
            <a:r>
              <a:rPr lang="en-AU" sz="4000" dirty="0" err="1" smtClean="0"/>
              <a:t>Galapogas</a:t>
            </a:r>
            <a:r>
              <a:rPr lang="en-AU" sz="4000" dirty="0" smtClean="0"/>
              <a:t> Islands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81" y="1302097"/>
            <a:ext cx="4536504" cy="4901877"/>
          </a:xfrm>
        </p:spPr>
        <p:txBody>
          <a:bodyPr>
            <a:noAutofit/>
          </a:bodyPr>
          <a:lstStyle/>
          <a:p>
            <a:r>
              <a:rPr lang="en-US" sz="2000" dirty="0" smtClean="0"/>
              <a:t>About 120 islands situated </a:t>
            </a:r>
            <a:r>
              <a:rPr lang="en-US" sz="2000" dirty="0"/>
              <a:t>in the Pacific Ocean about 1000 </a:t>
            </a:r>
            <a:r>
              <a:rPr lang="en-US" sz="2000" dirty="0" smtClean="0"/>
              <a:t>km from </a:t>
            </a:r>
            <a:r>
              <a:rPr lang="en-US" sz="2000" dirty="0"/>
              <a:t>South </a:t>
            </a:r>
            <a:r>
              <a:rPr lang="en-US" sz="2000" dirty="0" smtClean="0"/>
              <a:t>America</a:t>
            </a:r>
          </a:p>
          <a:p>
            <a:r>
              <a:rPr lang="en-US" sz="2000" dirty="0" smtClean="0"/>
              <a:t>Ongoing </a:t>
            </a:r>
            <a:r>
              <a:rPr lang="en-US" sz="2000" dirty="0"/>
              <a:t>seismic and volcanic activity reflects the processes that formed the </a:t>
            </a:r>
            <a:r>
              <a:rPr lang="en-US" sz="2000" dirty="0" smtClean="0"/>
              <a:t>islands.</a:t>
            </a:r>
          </a:p>
          <a:p>
            <a:r>
              <a:rPr lang="en-US" sz="2000" dirty="0" smtClean="0"/>
              <a:t>Isolation </a:t>
            </a:r>
            <a:r>
              <a:rPr lang="en-US" sz="2000" dirty="0"/>
              <a:t>led to the development of unusual animal life such as the land iguana, the giant </a:t>
            </a:r>
            <a:r>
              <a:rPr lang="en-US" sz="2000" dirty="0" smtClean="0"/>
              <a:t>tortoise.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nspired Darwin and his theory of ‘natural selection’ because of the ‘living </a:t>
            </a:r>
            <a:r>
              <a:rPr lang="en-US" sz="2000" dirty="0"/>
              <a:t>museum and showcase of </a:t>
            </a:r>
            <a:r>
              <a:rPr lang="en-US" sz="2000" dirty="0" smtClean="0"/>
              <a:t>evolution’ of the islands. 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andscape </a:t>
            </a:r>
            <a:r>
              <a:rPr lang="en-US" sz="2000" dirty="0"/>
              <a:t>features include crater lakes, fumaroles, lava </a:t>
            </a:r>
            <a:r>
              <a:rPr lang="en-US" sz="2000" dirty="0" smtClean="0"/>
              <a:t>tubes and </a:t>
            </a:r>
            <a:r>
              <a:rPr lang="en-US" sz="2000" dirty="0" err="1" smtClean="0"/>
              <a:t>sulphur</a:t>
            </a:r>
            <a:r>
              <a:rPr lang="en-US" sz="2000" dirty="0" smtClean="0"/>
              <a:t> fields.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29" y="1916832"/>
            <a:ext cx="403826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8640" y="836712"/>
            <a:ext cx="6264696" cy="1148681"/>
          </a:xfrm>
        </p:spPr>
        <p:txBody>
          <a:bodyPr>
            <a:normAutofit/>
          </a:bodyPr>
          <a:lstStyle/>
          <a:p>
            <a:r>
              <a:rPr lang="en-AU" sz="4000" dirty="0" smtClean="0"/>
              <a:t>Pyramids of Giza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7"/>
            <a:ext cx="4320480" cy="48105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last remaining wonder of the Seven Wonders of the World. </a:t>
            </a:r>
            <a:endParaRPr lang="en-US" dirty="0" smtClean="0"/>
          </a:p>
          <a:p>
            <a:r>
              <a:rPr lang="en-US" dirty="0" smtClean="0"/>
              <a:t>Pharaoh </a:t>
            </a:r>
            <a:r>
              <a:rPr lang="en-US" dirty="0"/>
              <a:t>Khufu built the largest of the great pyramids in 2250 B.C.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approximately 2.3 million line stone </a:t>
            </a:r>
            <a:r>
              <a:rPr lang="en-US" dirty="0" smtClean="0"/>
              <a:t>blocks</a:t>
            </a:r>
            <a:r>
              <a:rPr lang="en-US" dirty="0"/>
              <a:t> </a:t>
            </a:r>
            <a:r>
              <a:rPr lang="en-US" dirty="0" smtClean="0"/>
              <a:t>and 20 years to build.</a:t>
            </a:r>
            <a:endParaRPr lang="en-US" dirty="0"/>
          </a:p>
          <a:p>
            <a:r>
              <a:rPr lang="en-US" dirty="0" smtClean="0"/>
              <a:t>It was </a:t>
            </a:r>
            <a:r>
              <a:rPr lang="en-US" dirty="0"/>
              <a:t>constructed so </a:t>
            </a:r>
            <a:r>
              <a:rPr lang="en-US" dirty="0" smtClean="0"/>
              <a:t>that </a:t>
            </a:r>
            <a:r>
              <a:rPr lang="en-US" dirty="0"/>
              <a:t>each of its sides faced exactly north, south, east and west.</a:t>
            </a:r>
          </a:p>
          <a:p>
            <a:r>
              <a:rPr lang="en-US" dirty="0" smtClean="0"/>
              <a:t>2.3 </a:t>
            </a:r>
            <a:r>
              <a:rPr lang="en-US" dirty="0"/>
              <a:t>million stone blocks were cut from quarries along the Nile </a:t>
            </a:r>
            <a:r>
              <a:rPr lang="en-US" dirty="0" smtClean="0"/>
              <a:t>River by farmers.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47" y="1772817"/>
            <a:ext cx="4068452" cy="34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49153"/>
            <a:ext cx="6377940" cy="963623"/>
          </a:xfrm>
        </p:spPr>
        <p:txBody>
          <a:bodyPr/>
          <a:lstStyle/>
          <a:p>
            <a:r>
              <a:rPr lang="en-AU" dirty="0" smtClean="0"/>
              <a:t>Great Wall of China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96346"/>
            <a:ext cx="4392488" cy="5301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Construction </a:t>
            </a:r>
            <a:r>
              <a:rPr lang="en-US" dirty="0" smtClean="0"/>
              <a:t>began </a:t>
            </a:r>
            <a:r>
              <a:rPr lang="en-US" dirty="0"/>
              <a:t>in the 7</a:t>
            </a:r>
            <a:r>
              <a:rPr lang="en-US" baseline="30000" dirty="0"/>
              <a:t>th</a:t>
            </a:r>
            <a:r>
              <a:rPr lang="en-US" dirty="0"/>
              <a:t> Century </a:t>
            </a:r>
            <a:r>
              <a:rPr lang="en-US" dirty="0" smtClean="0"/>
              <a:t>B.C. </a:t>
            </a:r>
            <a:r>
              <a:rPr lang="en-US" dirty="0"/>
              <a:t>It’s purpose was the protect the northern boards of the Chinese Empire from invaders. 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estimated </a:t>
            </a:r>
            <a:r>
              <a:rPr lang="en-US" dirty="0" smtClean="0"/>
              <a:t>that </a:t>
            </a:r>
            <a:r>
              <a:rPr lang="en-US" dirty="0"/>
              <a:t>the length </a:t>
            </a:r>
            <a:r>
              <a:rPr lang="en-US" dirty="0" smtClean="0"/>
              <a:t>is </a:t>
            </a:r>
            <a:r>
              <a:rPr lang="en-US" dirty="0"/>
              <a:t>over 6,000km and can be seen from </a:t>
            </a:r>
            <a:r>
              <a:rPr lang="en-US" dirty="0" smtClean="0"/>
              <a:t>space.</a:t>
            </a:r>
          </a:p>
          <a:p>
            <a:r>
              <a:rPr lang="en-US" dirty="0"/>
              <a:t>B</a:t>
            </a:r>
            <a:r>
              <a:rPr lang="en-US" dirty="0" smtClean="0"/>
              <a:t>uilt </a:t>
            </a:r>
            <a:r>
              <a:rPr lang="en-US" dirty="0"/>
              <a:t>by frontier guards, peasants, the unemployed, disgraced noblemen, and </a:t>
            </a:r>
            <a:r>
              <a:rPr lang="en-US" dirty="0" smtClean="0"/>
              <a:t>convicts </a:t>
            </a:r>
            <a:r>
              <a:rPr lang="en-US" dirty="0"/>
              <a:t>d</a:t>
            </a:r>
            <a:r>
              <a:rPr lang="en-US" dirty="0" smtClean="0"/>
              <a:t>uring </a:t>
            </a:r>
            <a:r>
              <a:rPr lang="en-US" dirty="0"/>
              <a:t>the Qin and Han </a:t>
            </a:r>
            <a:r>
              <a:rPr lang="en-US" dirty="0" smtClean="0"/>
              <a:t>dynasties. </a:t>
            </a:r>
          </a:p>
          <a:p>
            <a:r>
              <a:rPr lang="en-US" dirty="0" smtClean="0"/>
              <a:t>It is interspersed </a:t>
            </a:r>
            <a:r>
              <a:rPr lang="en-US" dirty="0"/>
              <a:t>with </a:t>
            </a:r>
            <a:r>
              <a:rPr lang="en-US" dirty="0" smtClean="0"/>
              <a:t>watchtowers at </a:t>
            </a:r>
            <a:r>
              <a:rPr lang="en-US" dirty="0"/>
              <a:t>regular intervals </a:t>
            </a:r>
            <a:r>
              <a:rPr lang="en-US" dirty="0" smtClean="0"/>
              <a:t>that were </a:t>
            </a:r>
            <a:r>
              <a:rPr lang="en-US" dirty="0"/>
              <a:t>used as </a:t>
            </a:r>
            <a:r>
              <a:rPr lang="en-US" dirty="0" smtClean="0"/>
              <a:t>lookouts.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002632"/>
            <a:ext cx="415294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Sites that are under threat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www.youtube.com/watch?v=6-K079txZe8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World heritage sites - Queensland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www.youtube.com/watch?v=jaKvW0lNNkc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9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Kakadu national park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www.youtube.com/watch?v=I7zT43kTcrQ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96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Fraser island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www.youtube.com/watch?v=IPhrlXiUSFc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05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Gondwana</a:t>
            </a:r>
            <a:r>
              <a:rPr lang="en-AU" dirty="0" smtClean="0"/>
              <a:t> rainforests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www.youtube.com/watch?v=XDXvGmYQY4I</a:t>
            </a:r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28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Discovering World Heritage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United Nations Educational, Scientific and Cultural Organisation ‘UNESCO’</a:t>
            </a:r>
          </a:p>
        </p:txBody>
      </p:sp>
    </p:spTree>
    <p:extLst>
      <p:ext uri="{BB962C8B-B14F-4D97-AF65-F5344CB8AC3E}">
        <p14:creationId xmlns:p14="http://schemas.microsoft.com/office/powerpoint/2010/main" val="15537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ULURU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www.youtube.com/watch?v=I72SIE19UX0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49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Great barrier reef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www.youtube.com/watch?v=GAyRBqKk3hk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05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88" y="548680"/>
            <a:ext cx="8248177" cy="99412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is a UNSECO World </a:t>
            </a:r>
            <a:r>
              <a:rPr lang="en-AU" dirty="0"/>
              <a:t>H</a:t>
            </a:r>
            <a:r>
              <a:rPr lang="en-AU" dirty="0" smtClean="0"/>
              <a:t>eritage Site?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852137"/>
              </p:ext>
            </p:extLst>
          </p:nvPr>
        </p:nvGraphicFramePr>
        <p:xfrm>
          <a:off x="475424" y="986009"/>
          <a:ext cx="7985963" cy="3305295"/>
        </p:xfrm>
        <a:graphic>
          <a:graphicData uri="http://schemas.openxmlformats.org/drawingml/2006/table">
            <a:tbl>
              <a:tblPr/>
              <a:tblGrid>
                <a:gridCol w="7985963"/>
              </a:tblGrid>
              <a:tr h="3305295">
                <a:tc>
                  <a:txBody>
                    <a:bodyPr/>
                    <a:lstStyle/>
                    <a:p>
                      <a:pPr rtl="0"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/>
                          <a:latin typeface="+mn-lt"/>
                        </a:rPr>
                        <a:t>It</a:t>
                      </a:r>
                      <a:r>
                        <a:rPr lang="en-US" sz="26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2600" dirty="0" smtClean="0">
                          <a:effectLst/>
                          <a:latin typeface="+mn-lt"/>
                        </a:rPr>
                        <a:t>is </a:t>
                      </a:r>
                      <a:r>
                        <a:rPr lang="en-US" sz="2600" dirty="0">
                          <a:effectLst/>
                          <a:latin typeface="+mn-lt"/>
                        </a:rPr>
                        <a:t>a place (such as a forest, mountain, lake, desert, monument, building, complex, or city) that is listed </a:t>
                      </a:r>
                      <a:r>
                        <a:rPr lang="en-US" sz="2600" dirty="0" smtClean="0">
                          <a:effectLst/>
                          <a:latin typeface="+mn-lt"/>
                        </a:rPr>
                        <a:t>by UNESCO</a:t>
                      </a:r>
                      <a:r>
                        <a:rPr lang="en-US" sz="2600" baseline="0" dirty="0" smtClean="0">
                          <a:effectLst/>
                          <a:latin typeface="+mn-lt"/>
                        </a:rPr>
                        <a:t> because</a:t>
                      </a:r>
                      <a:r>
                        <a:rPr lang="en-US" sz="2600" dirty="0" smtClean="0">
                          <a:effectLst/>
                          <a:latin typeface="+mn-lt"/>
                        </a:rPr>
                        <a:t> of its </a:t>
                      </a:r>
                      <a:r>
                        <a:rPr lang="en-US" sz="2600" dirty="0">
                          <a:effectLst/>
                          <a:latin typeface="+mn-lt"/>
                        </a:rPr>
                        <a:t>special cultural or physical significance. The list is maintained by the international World Heritage </a:t>
                      </a:r>
                      <a:r>
                        <a:rPr lang="en-US" sz="2600" dirty="0" err="1" smtClean="0">
                          <a:effectLst/>
                          <a:latin typeface="+mn-lt"/>
                        </a:rPr>
                        <a:t>Programme</a:t>
                      </a:r>
                      <a:r>
                        <a:rPr lang="en-US" sz="2600" dirty="0" smtClean="0">
                          <a:effectLst/>
                          <a:latin typeface="+mn-lt"/>
                        </a:rPr>
                        <a:t>.</a:t>
                      </a:r>
                      <a:r>
                        <a:rPr lang="en-US" sz="2600" baseline="0" dirty="0" smtClean="0">
                          <a:effectLst/>
                          <a:latin typeface="+mn-lt"/>
                        </a:rPr>
                        <a:t> </a:t>
                      </a:r>
                      <a:endParaRPr lang="en-US" sz="2600" dirty="0"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99" y="4020465"/>
            <a:ext cx="4392488" cy="2644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4" y="4020465"/>
            <a:ext cx="3593475" cy="26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Australia’s responsibility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UNESCO was established in 1946 as a specialised agency of the United </a:t>
            </a:r>
            <a:r>
              <a:rPr lang="en-AU" dirty="0" smtClean="0"/>
              <a:t>Nations and </a:t>
            </a:r>
            <a:r>
              <a:rPr lang="en-AU" dirty="0"/>
              <a:t>Australia is a founding </a:t>
            </a:r>
            <a:r>
              <a:rPr lang="en-AU" dirty="0" smtClean="0"/>
              <a:t>member. </a:t>
            </a:r>
          </a:p>
          <a:p>
            <a:r>
              <a:rPr lang="en-AU" dirty="0" smtClean="0"/>
              <a:t>Australia </a:t>
            </a:r>
            <a:r>
              <a:rPr lang="en-AU" dirty="0"/>
              <a:t>became one of the first countries to ratify </a:t>
            </a:r>
            <a:r>
              <a:rPr lang="en-AU" dirty="0" smtClean="0"/>
              <a:t>(agree to) the World Heritage Convention, which is the main law of UNESCO. </a:t>
            </a:r>
          </a:p>
          <a:p>
            <a:r>
              <a:rPr lang="en-AU" dirty="0" smtClean="0"/>
              <a:t>This means that Australia must protect and preserve places that have environmental or cultural significance.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93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do we determine what goes on the list?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513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UNESCO decides what sites will make it onto the heritage list. The site (place) must meet one of the criteria for either </a:t>
            </a:r>
            <a:r>
              <a:rPr lang="en-AU" b="1" i="1" dirty="0" smtClean="0"/>
              <a:t>cultural</a:t>
            </a:r>
            <a:r>
              <a:rPr lang="en-AU" dirty="0" smtClean="0"/>
              <a:t> or </a:t>
            </a:r>
            <a:r>
              <a:rPr lang="en-AU" b="1" i="1" dirty="0" smtClean="0"/>
              <a:t>natural</a:t>
            </a:r>
            <a:r>
              <a:rPr lang="en-AU" dirty="0" smtClean="0"/>
              <a:t> heritage and be of ‘outstanding universal value’.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26" y="3717032"/>
            <a:ext cx="4269046" cy="30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Cultural criteria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80100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/>
              <a:t>M</a:t>
            </a:r>
            <a:r>
              <a:rPr lang="en-US" sz="2600" dirty="0" smtClean="0"/>
              <a:t>onuments </a:t>
            </a:r>
            <a:r>
              <a:rPr lang="en-US" sz="2600" dirty="0"/>
              <a:t>with exceptional historical, art </a:t>
            </a:r>
            <a:r>
              <a:rPr lang="en-US" sz="2600" dirty="0" smtClean="0"/>
              <a:t>or </a:t>
            </a:r>
            <a:r>
              <a:rPr lang="en-US" sz="2600" dirty="0"/>
              <a:t>scientific </a:t>
            </a:r>
            <a:r>
              <a:rPr lang="en-US" sz="2600" dirty="0" smtClean="0"/>
              <a:t>values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G</a:t>
            </a:r>
            <a:r>
              <a:rPr lang="en-US" sz="2600" dirty="0" smtClean="0"/>
              <a:t>roups </a:t>
            </a:r>
            <a:r>
              <a:rPr lang="en-US" sz="2600" dirty="0"/>
              <a:t>of buildings and sites showing </a:t>
            </a:r>
            <a:r>
              <a:rPr lang="en-US" sz="2600" dirty="0" smtClean="0"/>
              <a:t>interaction </a:t>
            </a:r>
            <a:r>
              <a:rPr lang="en-US" sz="2600" dirty="0"/>
              <a:t>of humans and </a:t>
            </a:r>
            <a:r>
              <a:rPr lang="en-US" sz="2600" dirty="0" smtClean="0"/>
              <a:t>environment</a:t>
            </a:r>
          </a:p>
          <a:p>
            <a:endParaRPr lang="en-US" sz="2600" dirty="0"/>
          </a:p>
          <a:p>
            <a:r>
              <a:rPr lang="en-US" sz="2600" dirty="0" smtClean="0"/>
              <a:t>3. </a:t>
            </a:r>
            <a:r>
              <a:rPr lang="en-AU" sz="2600" dirty="0" smtClean="0"/>
              <a:t> </a:t>
            </a:r>
            <a:r>
              <a:rPr lang="en-US" sz="2600" dirty="0"/>
              <a:t>A</a:t>
            </a:r>
            <a:r>
              <a:rPr lang="en-US" sz="2600" dirty="0" smtClean="0"/>
              <a:t>rchaeological </a:t>
            </a:r>
            <a:r>
              <a:rPr lang="en-US" sz="2600" dirty="0"/>
              <a:t>research area</a:t>
            </a:r>
            <a:endParaRPr lang="en-US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20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Natural Criteria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Sites must have outstanding </a:t>
            </a:r>
            <a:r>
              <a:rPr lang="en-US" sz="2600" dirty="0"/>
              <a:t>examples of</a:t>
            </a:r>
            <a:r>
              <a:rPr lang="en-US" sz="2600" dirty="0" smtClean="0"/>
              <a:t>: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1. The earth’s </a:t>
            </a:r>
            <a:r>
              <a:rPr lang="en-US" sz="2600" dirty="0"/>
              <a:t>natural processes</a:t>
            </a:r>
          </a:p>
          <a:p>
            <a:pPr marL="0" indent="0">
              <a:buNone/>
            </a:pPr>
            <a:r>
              <a:rPr lang="en-AU" sz="2600" dirty="0" smtClean="0"/>
              <a:t>2. </a:t>
            </a:r>
            <a:r>
              <a:rPr lang="en-US" sz="2600" dirty="0"/>
              <a:t>P</a:t>
            </a:r>
            <a:r>
              <a:rPr lang="en-US" sz="2600" dirty="0" smtClean="0"/>
              <a:t>lant </a:t>
            </a:r>
            <a:r>
              <a:rPr lang="en-US" sz="2600" dirty="0"/>
              <a:t>and animal </a:t>
            </a:r>
            <a:r>
              <a:rPr lang="en-US" sz="2600" dirty="0" smtClean="0"/>
              <a:t>diversity</a:t>
            </a:r>
          </a:p>
          <a:p>
            <a:pPr marL="0" indent="0">
              <a:buNone/>
            </a:pPr>
            <a:r>
              <a:rPr lang="en-US" sz="2600" dirty="0" smtClean="0"/>
              <a:t>3. Exceptional phenomena</a:t>
            </a:r>
          </a:p>
          <a:p>
            <a:pPr marL="0" indent="0">
              <a:buNone/>
            </a:pPr>
            <a:r>
              <a:rPr lang="en-US" sz="2600" dirty="0" smtClean="0"/>
              <a:t>4. Natural beauty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5. Natural habitat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296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913168" cy="4176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8768"/>
            <a:ext cx="9144000" cy="4719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400" b="1" dirty="0" smtClean="0"/>
              <a:t>Brainstorm </a:t>
            </a:r>
          </a:p>
          <a:p>
            <a:r>
              <a:rPr lang="en-AU" sz="2400" dirty="0" smtClean="0"/>
              <a:t>Can you think of any World Heritage sites? </a:t>
            </a:r>
          </a:p>
          <a:p>
            <a:r>
              <a:rPr lang="en-AU" sz="2400" dirty="0" smtClean="0"/>
              <a:t>Create a brainstorm graphic organiser in your workbook. </a:t>
            </a:r>
          </a:p>
          <a:p>
            <a:r>
              <a:rPr lang="en-AU" sz="2400" dirty="0"/>
              <a:t>C</a:t>
            </a:r>
            <a:r>
              <a:rPr lang="en-AU" sz="2400" dirty="0" smtClean="0"/>
              <a:t>ome up with as many </a:t>
            </a:r>
            <a:r>
              <a:rPr lang="en-AU" sz="2400" b="1" dirty="0" smtClean="0"/>
              <a:t>sites </a:t>
            </a:r>
            <a:r>
              <a:rPr lang="en-AU" sz="2400" dirty="0" smtClean="0"/>
              <a:t>(places) that you think of that are World </a:t>
            </a:r>
            <a:r>
              <a:rPr lang="en-AU" sz="2400" dirty="0"/>
              <a:t>H</a:t>
            </a:r>
            <a:r>
              <a:rPr lang="en-AU" sz="2400" dirty="0" smtClean="0"/>
              <a:t>eritage Sites.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83" y="11380"/>
            <a:ext cx="4224716" cy="2774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5649"/>
            <a:ext cx="3195260" cy="2248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90" y="2741673"/>
            <a:ext cx="3050809" cy="1693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96" y="-25649"/>
            <a:ext cx="3239211" cy="2736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44" y="2707911"/>
            <a:ext cx="3319841" cy="1724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76561"/>
            <a:ext cx="2879245" cy="22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944" y="908719"/>
            <a:ext cx="4481696" cy="114868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Benefits of World Heritage listing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nternational </a:t>
            </a:r>
            <a:r>
              <a:rPr lang="en-US" dirty="0"/>
              <a:t>co-operation </a:t>
            </a:r>
            <a:r>
              <a:rPr lang="en-US" dirty="0" smtClean="0"/>
              <a:t>to protect </a:t>
            </a:r>
            <a:r>
              <a:rPr lang="en-US" dirty="0"/>
              <a:t>cultural or natural places of 'outstanding universal value' so that future generations may enjoy them as we do now. </a:t>
            </a:r>
          </a:p>
          <a:p>
            <a:r>
              <a:rPr lang="en-AU" dirty="0" smtClean="0"/>
              <a:t>Tourism </a:t>
            </a:r>
          </a:p>
          <a:p>
            <a:r>
              <a:rPr lang="en-AU" dirty="0" smtClean="0"/>
              <a:t>Global recognition </a:t>
            </a:r>
          </a:p>
          <a:p>
            <a:r>
              <a:rPr lang="en-AU" dirty="0" smtClean="0"/>
              <a:t>Puts responsibilities </a:t>
            </a:r>
            <a:r>
              <a:rPr lang="en-AU" dirty="0" smtClean="0"/>
              <a:t>on to</a:t>
            </a:r>
            <a:r>
              <a:rPr lang="en-AU" dirty="0" smtClean="0"/>
              <a:t> </a:t>
            </a:r>
            <a:r>
              <a:rPr lang="en-AU" dirty="0" smtClean="0"/>
              <a:t>countries to protect.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536679"/>
            <a:ext cx="3964058" cy="222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66" y="4536679"/>
            <a:ext cx="3336826" cy="222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909"/>
            <a:ext cx="3320764" cy="19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5005</TotalTime>
  <Words>861</Words>
  <Application>Microsoft Office PowerPoint</Application>
  <PresentationFormat>On-screen Show (4:3)</PresentationFormat>
  <Paragraphs>95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Vapor Trail</vt:lpstr>
      <vt:lpstr>Discovering</vt:lpstr>
      <vt:lpstr>Discovering World Heritage Sites</vt:lpstr>
      <vt:lpstr>What is a UNSECO World Heritage Site?</vt:lpstr>
      <vt:lpstr>Australia’s responsibility </vt:lpstr>
      <vt:lpstr>How do we determine what goes on the list? </vt:lpstr>
      <vt:lpstr>Cultural criteria </vt:lpstr>
      <vt:lpstr>Natural Criteria </vt:lpstr>
      <vt:lpstr>PowerPoint Presentation</vt:lpstr>
      <vt:lpstr>Benefits of World Heritage listing </vt:lpstr>
      <vt:lpstr>Think task: Australian sites on UNESCO</vt:lpstr>
      <vt:lpstr>World Heritage Top 12</vt:lpstr>
      <vt:lpstr>Galapogas Islands </vt:lpstr>
      <vt:lpstr>Pyramids of Giza</vt:lpstr>
      <vt:lpstr>Great Wall of China </vt:lpstr>
      <vt:lpstr>Sites that are under threat</vt:lpstr>
      <vt:lpstr>World heritage sites - Queensland</vt:lpstr>
      <vt:lpstr>Kakadu national park</vt:lpstr>
      <vt:lpstr>Fraser island</vt:lpstr>
      <vt:lpstr>Gondwana rainforests</vt:lpstr>
      <vt:lpstr>ULURU </vt:lpstr>
      <vt:lpstr>Great barrier reef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ARCHAEOLOGY REVIEW</dc:title>
  <dc:creator>GOODWIN Nina</dc:creator>
  <cp:lastModifiedBy>GOODWIN Nina</cp:lastModifiedBy>
  <cp:revision>53</cp:revision>
  <cp:lastPrinted>2017-02-27T02:14:52Z</cp:lastPrinted>
  <dcterms:created xsi:type="dcterms:W3CDTF">2017-02-23T07:50:56Z</dcterms:created>
  <dcterms:modified xsi:type="dcterms:W3CDTF">2017-06-28T02:43:29Z</dcterms:modified>
</cp:coreProperties>
</file>