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71" r:id="rId2"/>
    <p:sldId id="256" r:id="rId3"/>
    <p:sldId id="257" r:id="rId4"/>
    <p:sldId id="269" r:id="rId5"/>
    <p:sldId id="258" r:id="rId6"/>
    <p:sldId id="260" r:id="rId7"/>
    <p:sldId id="272" r:id="rId8"/>
    <p:sldId id="259" r:id="rId9"/>
    <p:sldId id="261" r:id="rId10"/>
    <p:sldId id="263" r:id="rId11"/>
    <p:sldId id="262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FF9DC-69CE-42FF-B682-D2B1FCF0926E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4105-3694-47AC-85D9-A66A1884F9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35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053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4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6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81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8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24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58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96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80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607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73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EE6C-EA39-4428-AA78-810689A50902}" type="datetimeFigureOut">
              <a:rPr lang="en-AU" smtClean="0"/>
              <a:t>22/02/2024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62F6-BEF0-46B3-995A-739B820652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32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pixnio.com/fauna-animals/cows-and-calves/big-domestic-cows-farms-farming" TargetMode="External"/><Relationship Id="rId7" Type="http://schemas.openxmlformats.org/officeDocument/2006/relationships/hyperlink" Target="https://pxhere.com/en/photo/101573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s://www.itie-guinee.org/photos-doperations-minieres-dans-la-bauxite-13/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www.publicdomainpictures.net/en/view-image.php?image=228866&amp;picture=australia-fla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oyage.org/wiki/Western_Australi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2408-1686-5164-18F4-A9D98E47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6000" dirty="0"/>
              <a:t>LI/SC – ??/2/24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AE022-F26E-67D6-59A6-2A9A85563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EF89D5-91F4-DB19-D759-CEB41E1B30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667344"/>
              </p:ext>
            </p:extLst>
          </p:nvPr>
        </p:nvGraphicFramePr>
        <p:xfrm>
          <a:off x="630238" y="2852936"/>
          <a:ext cx="3868737" cy="2082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68737">
                  <a:extLst>
                    <a:ext uri="{9D8B030D-6E8A-4147-A177-3AD203B41FA5}">
                      <a16:colId xmlns:a16="http://schemas.microsoft.com/office/drawing/2014/main" val="4110424019"/>
                    </a:ext>
                  </a:extLst>
                </a:gridCol>
              </a:tblGrid>
              <a:tr h="1667673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Examine the site and situation of SW of W.A. and Wheatbelt.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  <a:defRPr/>
                      </a:pPr>
                      <a:r>
                        <a:rPr lang="en-AU" sz="2000" dirty="0">
                          <a:effectLst/>
                        </a:rPr>
                        <a:t>Examine SPICESS in relation to the environmental change taking place in SW of W.A. and Wheatbelt.</a:t>
                      </a:r>
                    </a:p>
                  </a:txBody>
                  <a:tcPr marL="56069" marR="56069" marT="0" marB="0"/>
                </a:tc>
                <a:extLst>
                  <a:ext uri="{0D108BD9-81ED-4DB2-BD59-A6C34878D82A}">
                    <a16:rowId xmlns:a16="http://schemas.microsoft.com/office/drawing/2014/main" val="25616331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4BE0E-A95A-6815-0CCE-BB7314AFF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E87C25C-8DAE-7519-ADD6-157AD67F680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4903575"/>
              </p:ext>
            </p:extLst>
          </p:nvPr>
        </p:nvGraphicFramePr>
        <p:xfrm>
          <a:off x="4629150" y="2852937"/>
          <a:ext cx="3887788" cy="3037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7788">
                  <a:extLst>
                    <a:ext uri="{9D8B030D-6E8A-4147-A177-3AD203B41FA5}">
                      <a16:colId xmlns:a16="http://schemas.microsoft.com/office/drawing/2014/main" val="2529077748"/>
                    </a:ext>
                  </a:extLst>
                </a:gridCol>
              </a:tblGrid>
              <a:tr h="2323900">
                <a:tc>
                  <a:txBody>
                    <a:bodyPr/>
                    <a:lstStyle/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  <a:defRPr/>
                      </a:pPr>
                      <a:r>
                        <a:rPr lang="en-AU" sz="2000" dirty="0">
                          <a:effectLst/>
                        </a:rPr>
                        <a:t>For each part of SPICESS, outline what each means using SW of W.A. and Wheatbelt environmental change.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  <a:defRPr/>
                      </a:pPr>
                      <a:r>
                        <a:rPr lang="en-AU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Helvetica" panose="020B0604020202020204" pitchFamily="34" charset="0"/>
                        </a:rPr>
                        <a:t>Outline causes and likely consequences of the environmental change.</a:t>
                      </a:r>
                    </a:p>
                    <a:p>
                      <a:pPr marL="342900" marR="0" lvl="0" indent="-342900" algn="l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  <a:defRPr/>
                      </a:pP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56345" marR="56345" marT="0" marB="0"/>
                </a:tc>
                <a:extLst>
                  <a:ext uri="{0D108BD9-81ED-4DB2-BD59-A6C34878D82A}">
                    <a16:rowId xmlns:a16="http://schemas.microsoft.com/office/drawing/2014/main" val="302858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79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en-AU" sz="3200" b="1" dirty="0">
                <a:solidFill>
                  <a:srgbClr val="00B050"/>
                </a:solidFill>
              </a:rPr>
              <a:t>INTERCONNECTION:</a:t>
            </a:r>
          </a:p>
          <a:p>
            <a:pPr marL="0" indent="0">
              <a:buNone/>
            </a:pPr>
            <a:endParaRPr lang="en-AU" sz="1900" dirty="0"/>
          </a:p>
          <a:p>
            <a:pPr>
              <a:buFontTx/>
              <a:buChar char="-"/>
            </a:pPr>
            <a:r>
              <a:rPr lang="en-AU" sz="2800" dirty="0"/>
              <a:t>Area of food production</a:t>
            </a:r>
          </a:p>
          <a:p>
            <a:pPr>
              <a:buFontTx/>
              <a:buChar char="-"/>
            </a:pPr>
            <a:r>
              <a:rPr lang="en-AU" sz="2800" dirty="0"/>
              <a:t>People have an interconnection to the forests and coastlines etc</a:t>
            </a:r>
          </a:p>
          <a:p>
            <a:pPr>
              <a:buFontTx/>
              <a:buChar char="-"/>
            </a:pPr>
            <a:r>
              <a:rPr lang="en-AU" sz="2800" dirty="0"/>
              <a:t>Forests help to reduce soil erosion</a:t>
            </a:r>
          </a:p>
          <a:p>
            <a:pPr>
              <a:buFontTx/>
              <a:buChar char="-"/>
            </a:pPr>
            <a:r>
              <a:rPr lang="en-AU" sz="2800" dirty="0"/>
              <a:t>Close-knit rural communities (people)</a:t>
            </a:r>
          </a:p>
          <a:p>
            <a:pPr>
              <a:buFontTx/>
              <a:buChar char="-"/>
            </a:pPr>
            <a:r>
              <a:rPr lang="en-AU" sz="2800" dirty="0"/>
              <a:t>Tourism locations</a:t>
            </a:r>
            <a:endParaRPr lang="en-AU" sz="1400" dirty="0"/>
          </a:p>
          <a:p>
            <a:pPr>
              <a:buFontTx/>
              <a:buChar char="-"/>
            </a:pPr>
            <a:endParaRPr lang="en-AU" sz="1900" dirty="0"/>
          </a:p>
        </p:txBody>
      </p:sp>
      <p:pic>
        <p:nvPicPr>
          <p:cNvPr id="5123" name="Picture 3" descr="C:\Users\e2041615\AppData\Local\Microsoft\Windows\Temporary Internet Files\Content.IE5\TM8SEV2T\Weather-sun-clouds-rain.svg[1]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1" r="20135" b="1"/>
          <a:stretch/>
        </p:blipFill>
        <p:spPr bwMode="auto">
          <a:xfrm>
            <a:off x="5756743" y="2093976"/>
            <a:ext cx="2955798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23EF9C7-DC52-1067-40BE-A08A0DB8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4300" b="1" dirty="0">
                <a:effectLst/>
              </a:rPr>
              <a:t>Land </a:t>
            </a:r>
            <a:r>
              <a:rPr lang="en-AU" sz="4300" b="1" dirty="0"/>
              <a:t>clearance in </a:t>
            </a:r>
            <a:br>
              <a:rPr lang="en-AU" sz="4300" b="1" dirty="0"/>
            </a:br>
            <a:r>
              <a:rPr lang="en-AU" sz="4300" b="1" dirty="0"/>
              <a:t>SW of W.A and Wheatbelt</a:t>
            </a:r>
            <a:endParaRPr lang="en-AU" sz="43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5451795" cy="4968552"/>
          </a:xfrm>
        </p:spPr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 sz="3600" b="1" dirty="0">
                <a:solidFill>
                  <a:schemeClr val="accent6">
                    <a:lumMod val="50000"/>
                  </a:schemeClr>
                </a:solidFill>
              </a:rPr>
              <a:t>CAUSES OF DEFORESTATION/LAND CLEARANCE:</a:t>
            </a:r>
          </a:p>
          <a:p>
            <a:pPr marL="0" indent="0">
              <a:buNone/>
            </a:pPr>
            <a:r>
              <a:rPr lang="en-AU" dirty="0"/>
              <a:t>Clearing the land for: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Logging – WA government - Phased out logging in all native forests by 2033. Stop logging in SW by 2024. 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Infrastructure – road network 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Tourism – south west of WA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Mining – coal (Collie), bauxite (Boddington), gold (Boddington)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Population growth (e.g. building infrastructure and settlements) e.g. Vasse</a:t>
            </a:r>
          </a:p>
          <a:p>
            <a:pPr>
              <a:buFont typeface="Arial" charset="0"/>
              <a:buChar char="•"/>
            </a:pPr>
            <a:r>
              <a:rPr lang="en-AU" i="1" dirty="0"/>
              <a:t>Intensive and Extensive agriculture – e.g. viticulture (grapes), Mixed Crop Livestock, Extensive cropping in Wheatbelt.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B65C118D-BC7F-23C7-8ED1-E99A41C73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49A50D-DD1C-05AF-D45A-BE5DB828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4300" b="1" dirty="0">
                <a:effectLst/>
              </a:rPr>
              <a:t>Land </a:t>
            </a:r>
            <a:r>
              <a:rPr lang="en-AU" sz="4300" b="1" dirty="0"/>
              <a:t>clearance in </a:t>
            </a:r>
            <a:br>
              <a:rPr lang="en-AU" sz="4300" b="1" dirty="0"/>
            </a:br>
            <a:r>
              <a:rPr lang="en-AU" sz="4300" b="1" dirty="0"/>
              <a:t>SW of W.A and Wheatbelt</a:t>
            </a:r>
            <a:endParaRPr lang="en-AU" sz="43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photo of tree Rings">
            <a:extLst>
              <a:ext uri="{FF2B5EF4-FFF2-40B4-BE49-F238E27FC236}">
                <a16:creationId xmlns:a16="http://schemas.microsoft.com/office/drawing/2014/main" id="{70413053-DEA2-9C67-B3B4-C792B6C9E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39" r="40262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  <a:gd name="connsiteX0" fmla="*/ 0 w 3182692"/>
              <a:gd name="connsiteY0" fmla="*/ 0 h 18288"/>
              <a:gd name="connsiteX1" fmla="*/ 572885 w 3182692"/>
              <a:gd name="connsiteY1" fmla="*/ 0 h 18288"/>
              <a:gd name="connsiteX2" fmla="*/ 1113942 w 3182692"/>
              <a:gd name="connsiteY2" fmla="*/ 0 h 18288"/>
              <a:gd name="connsiteX3" fmla="*/ 1686827 w 3182692"/>
              <a:gd name="connsiteY3" fmla="*/ 0 h 18288"/>
              <a:gd name="connsiteX4" fmla="*/ 2323365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04711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5372" y="-3887"/>
                  <a:pt x="1010746" y="-18166"/>
                  <a:pt x="1273077" y="0"/>
                </a:cubicBezTo>
                <a:cubicBezTo>
                  <a:pt x="1527846" y="-24408"/>
                  <a:pt x="1703704" y="-36055"/>
                  <a:pt x="1909615" y="0"/>
                </a:cubicBezTo>
                <a:cubicBezTo>
                  <a:pt x="2119487" y="1667"/>
                  <a:pt x="2200543" y="-19343"/>
                  <a:pt x="2482500" y="0"/>
                </a:cubicBezTo>
                <a:cubicBezTo>
                  <a:pt x="2736775" y="57438"/>
                  <a:pt x="2997998" y="-48885"/>
                  <a:pt x="3182692" y="0"/>
                </a:cubicBezTo>
                <a:cubicBezTo>
                  <a:pt x="3182658" y="4844"/>
                  <a:pt x="3182282" y="11009"/>
                  <a:pt x="3182692" y="18288"/>
                </a:cubicBezTo>
                <a:cubicBezTo>
                  <a:pt x="2944477" y="15825"/>
                  <a:pt x="2868931" y="12370"/>
                  <a:pt x="2609807" y="18288"/>
                </a:cubicBezTo>
                <a:cubicBezTo>
                  <a:pt x="2341556" y="6193"/>
                  <a:pt x="2324113" y="22706"/>
                  <a:pt x="2068750" y="18288"/>
                </a:cubicBezTo>
                <a:cubicBezTo>
                  <a:pt x="1817163" y="7852"/>
                  <a:pt x="1716254" y="25979"/>
                  <a:pt x="1432211" y="18288"/>
                </a:cubicBezTo>
                <a:cubicBezTo>
                  <a:pt x="1164747" y="-28137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24421" y="-39331"/>
                  <a:pt x="418777" y="11439"/>
                  <a:pt x="572885" y="0"/>
                </a:cubicBezTo>
                <a:cubicBezTo>
                  <a:pt x="750333" y="-6388"/>
                  <a:pt x="940592" y="15806"/>
                  <a:pt x="1113942" y="0"/>
                </a:cubicBezTo>
                <a:cubicBezTo>
                  <a:pt x="1322785" y="-1777"/>
                  <a:pt x="1505363" y="28230"/>
                  <a:pt x="1686827" y="0"/>
                </a:cubicBezTo>
                <a:cubicBezTo>
                  <a:pt x="1853304" y="1595"/>
                  <a:pt x="2194652" y="-1232"/>
                  <a:pt x="2323365" y="0"/>
                </a:cubicBezTo>
                <a:cubicBezTo>
                  <a:pt x="2488732" y="36406"/>
                  <a:pt x="2902093" y="-40336"/>
                  <a:pt x="3182692" y="0"/>
                </a:cubicBezTo>
                <a:cubicBezTo>
                  <a:pt x="3182167" y="5049"/>
                  <a:pt x="3182885" y="12044"/>
                  <a:pt x="3182692" y="18288"/>
                </a:cubicBezTo>
                <a:cubicBezTo>
                  <a:pt x="3012563" y="-37820"/>
                  <a:pt x="2765409" y="35618"/>
                  <a:pt x="2546154" y="18288"/>
                </a:cubicBezTo>
                <a:cubicBezTo>
                  <a:pt x="2333381" y="13914"/>
                  <a:pt x="2154438" y="9838"/>
                  <a:pt x="1845961" y="18288"/>
                </a:cubicBezTo>
                <a:cubicBezTo>
                  <a:pt x="1531509" y="33812"/>
                  <a:pt x="1456631" y="-6606"/>
                  <a:pt x="1304904" y="18288"/>
                </a:cubicBezTo>
                <a:cubicBezTo>
                  <a:pt x="1168344" y="36351"/>
                  <a:pt x="928499" y="15047"/>
                  <a:pt x="604711" y="18288"/>
                </a:cubicBezTo>
                <a:cubicBezTo>
                  <a:pt x="285438" y="38007"/>
                  <a:pt x="116029" y="-2220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54919" y="4634"/>
                  <a:pt x="991654" y="8864"/>
                  <a:pt x="1273077" y="0"/>
                </a:cubicBezTo>
                <a:cubicBezTo>
                  <a:pt x="1566644" y="-14667"/>
                  <a:pt x="1666526" y="3717"/>
                  <a:pt x="1909615" y="0"/>
                </a:cubicBezTo>
                <a:cubicBezTo>
                  <a:pt x="2138795" y="27220"/>
                  <a:pt x="2225506" y="-13892"/>
                  <a:pt x="2482500" y="0"/>
                </a:cubicBezTo>
                <a:cubicBezTo>
                  <a:pt x="2775583" y="32183"/>
                  <a:pt x="3003218" y="-43687"/>
                  <a:pt x="3182692" y="0"/>
                </a:cubicBezTo>
                <a:cubicBezTo>
                  <a:pt x="3183006" y="4158"/>
                  <a:pt x="3181713" y="12539"/>
                  <a:pt x="3182692" y="18288"/>
                </a:cubicBezTo>
                <a:cubicBezTo>
                  <a:pt x="2959845" y="25574"/>
                  <a:pt x="2868929" y="24980"/>
                  <a:pt x="2609807" y="18288"/>
                </a:cubicBezTo>
                <a:cubicBezTo>
                  <a:pt x="2341405" y="5992"/>
                  <a:pt x="2328488" y="20436"/>
                  <a:pt x="2068750" y="18288"/>
                </a:cubicBezTo>
                <a:cubicBezTo>
                  <a:pt x="1816113" y="2395"/>
                  <a:pt x="1699345" y="36855"/>
                  <a:pt x="1432211" y="18288"/>
                </a:cubicBezTo>
                <a:cubicBezTo>
                  <a:pt x="1148381" y="-28184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36538 w 3182692"/>
                      <a:gd name="connsiteY1" fmla="*/ 0 h 18288"/>
                      <a:gd name="connsiteX2" fmla="*/ 1273077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482500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609807 w 3182692"/>
                      <a:gd name="connsiteY7" fmla="*/ 18288 h 18288"/>
                      <a:gd name="connsiteX8" fmla="*/ 2068750 w 3182692"/>
                      <a:gd name="connsiteY8" fmla="*/ 18288 h 18288"/>
                      <a:gd name="connsiteX9" fmla="*/ 1432211 w 3182692"/>
                      <a:gd name="connsiteY9" fmla="*/ 18288 h 18288"/>
                      <a:gd name="connsiteX10" fmla="*/ 859327 w 3182692"/>
                      <a:gd name="connsiteY10" fmla="*/ 18288 h 18288"/>
                      <a:gd name="connsiteX11" fmla="*/ 0 w 3182692"/>
                      <a:gd name="connsiteY11" fmla="*/ 18288 h 18288"/>
                      <a:gd name="connsiteX12" fmla="*/ 0 w 3182692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07727" y="-28"/>
                          <a:pt x="1273077" y="0"/>
                        </a:cubicBezTo>
                        <a:cubicBezTo>
                          <a:pt x="1538427" y="28"/>
                          <a:pt x="1698640" y="-12775"/>
                          <a:pt x="1909615" y="0"/>
                        </a:cubicBezTo>
                        <a:cubicBezTo>
                          <a:pt x="2120590" y="12775"/>
                          <a:pt x="2210293" y="-21823"/>
                          <a:pt x="2482500" y="0"/>
                        </a:cubicBezTo>
                        <a:cubicBezTo>
                          <a:pt x="2754708" y="21823"/>
                          <a:pt x="3004133" y="-28750"/>
                          <a:pt x="3182692" y="0"/>
                        </a:cubicBezTo>
                        <a:cubicBezTo>
                          <a:pt x="3183134" y="4516"/>
                          <a:pt x="3181865" y="12266"/>
                          <a:pt x="3182692" y="18288"/>
                        </a:cubicBezTo>
                        <a:cubicBezTo>
                          <a:pt x="2947402" y="22440"/>
                          <a:pt x="2876226" y="27191"/>
                          <a:pt x="2609807" y="18288"/>
                        </a:cubicBezTo>
                        <a:cubicBezTo>
                          <a:pt x="2343389" y="9385"/>
                          <a:pt x="2326689" y="25579"/>
                          <a:pt x="2068750" y="18288"/>
                        </a:cubicBezTo>
                        <a:cubicBezTo>
                          <a:pt x="1810811" y="10997"/>
                          <a:pt x="1713836" y="48219"/>
                          <a:pt x="1432211" y="18288"/>
                        </a:cubicBezTo>
                        <a:cubicBezTo>
                          <a:pt x="1150586" y="-11643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43108" y="-22426"/>
                          <a:pt x="387854" y="22949"/>
                          <a:pt x="572885" y="0"/>
                        </a:cubicBezTo>
                        <a:cubicBezTo>
                          <a:pt x="757916" y="-22949"/>
                          <a:pt x="923707" y="6797"/>
                          <a:pt x="1113942" y="0"/>
                        </a:cubicBezTo>
                        <a:cubicBezTo>
                          <a:pt x="1304177" y="-6797"/>
                          <a:pt x="1495991" y="20627"/>
                          <a:pt x="1686827" y="0"/>
                        </a:cubicBezTo>
                        <a:cubicBezTo>
                          <a:pt x="1877663" y="-20627"/>
                          <a:pt x="2170182" y="-20672"/>
                          <a:pt x="2323365" y="0"/>
                        </a:cubicBezTo>
                        <a:cubicBezTo>
                          <a:pt x="2476548" y="20672"/>
                          <a:pt x="2919164" y="6097"/>
                          <a:pt x="3182692" y="0"/>
                        </a:cubicBezTo>
                        <a:cubicBezTo>
                          <a:pt x="3183269" y="4624"/>
                          <a:pt x="3183511" y="11191"/>
                          <a:pt x="3182692" y="18288"/>
                        </a:cubicBezTo>
                        <a:cubicBezTo>
                          <a:pt x="3026065" y="-10849"/>
                          <a:pt x="2775006" y="23067"/>
                          <a:pt x="2546154" y="18288"/>
                        </a:cubicBezTo>
                        <a:cubicBezTo>
                          <a:pt x="2317302" y="13509"/>
                          <a:pt x="2168173" y="-8513"/>
                          <a:pt x="1845961" y="18288"/>
                        </a:cubicBezTo>
                        <a:cubicBezTo>
                          <a:pt x="1523749" y="45089"/>
                          <a:pt x="1450078" y="-844"/>
                          <a:pt x="1304904" y="18288"/>
                        </a:cubicBezTo>
                        <a:cubicBezTo>
                          <a:pt x="1159730" y="37420"/>
                          <a:pt x="942635" y="-10021"/>
                          <a:pt x="604711" y="18288"/>
                        </a:cubicBezTo>
                        <a:cubicBezTo>
                          <a:pt x="266787" y="46597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008" y="1419066"/>
            <a:ext cx="5471480" cy="51125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 sz="3000" b="1" dirty="0">
                <a:solidFill>
                  <a:srgbClr val="00B050"/>
                </a:solidFill>
              </a:rPr>
              <a:t>LIKELY CONSEQUENCES</a:t>
            </a:r>
          </a:p>
          <a:p>
            <a:pPr marL="0" indent="0" algn="ctr">
              <a:buNone/>
            </a:pPr>
            <a:r>
              <a:rPr lang="en-AU" sz="3000" b="1" dirty="0">
                <a:solidFill>
                  <a:srgbClr val="00B050"/>
                </a:solidFill>
              </a:rPr>
              <a:t>(IMPACTS/EFFECTS) OF DEFORESTATION:</a:t>
            </a:r>
          </a:p>
          <a:p>
            <a:pPr marL="0" indent="0">
              <a:buNone/>
            </a:pPr>
            <a:endParaRPr lang="en-AU" sz="2400" i="1" dirty="0"/>
          </a:p>
          <a:p>
            <a:pPr>
              <a:buFontTx/>
              <a:buChar char="-"/>
            </a:pPr>
            <a:r>
              <a:rPr lang="en-AU" sz="2400" i="1" dirty="0"/>
              <a:t>Climate change</a:t>
            </a:r>
          </a:p>
          <a:p>
            <a:pPr>
              <a:buFontTx/>
              <a:buChar char="-"/>
            </a:pPr>
            <a:r>
              <a:rPr lang="en-AU" sz="2400" i="1" dirty="0"/>
              <a:t>Loss of biodiversity – e.g. Carnaby’s Black Cockatoo</a:t>
            </a:r>
          </a:p>
          <a:p>
            <a:pPr>
              <a:buFontTx/>
              <a:buChar char="-"/>
            </a:pPr>
            <a:r>
              <a:rPr lang="en-AU" sz="2400" i="1" dirty="0"/>
              <a:t>Changes to water cycle</a:t>
            </a:r>
          </a:p>
          <a:p>
            <a:pPr>
              <a:buFontTx/>
              <a:buChar char="-"/>
            </a:pPr>
            <a:r>
              <a:rPr lang="en-AU" sz="2400" i="1" dirty="0"/>
              <a:t>Woodlands in the wheatbelt are fragmented (scattered remnant vegetation)</a:t>
            </a:r>
          </a:p>
          <a:p>
            <a:pPr>
              <a:buFontTx/>
              <a:buChar char="-"/>
            </a:pPr>
            <a:r>
              <a:rPr lang="en-AU" sz="2400" i="1" dirty="0"/>
              <a:t> Habitat loss and fragmentation</a:t>
            </a:r>
          </a:p>
          <a:p>
            <a:pPr>
              <a:buFontTx/>
              <a:buChar char="-"/>
            </a:pPr>
            <a:r>
              <a:rPr lang="en-AU" sz="2400" i="1" dirty="0"/>
              <a:t>Reduces the water cycling services provided by trees.</a:t>
            </a:r>
          </a:p>
          <a:p>
            <a:pPr>
              <a:buFontTx/>
              <a:buChar char="-"/>
            </a:pPr>
            <a:r>
              <a:rPr lang="en-AU" sz="2400" i="1" dirty="0"/>
              <a:t>Land degradation – deforestation has led to soil erosion, reduced soil fertility, dryland salinity, soil compaction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46E8D2-D112-3C1D-A405-EC7D651C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133478"/>
            <a:ext cx="7886700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4300" b="1" dirty="0">
                <a:effectLst/>
              </a:rPr>
              <a:t>Land </a:t>
            </a:r>
            <a:r>
              <a:rPr lang="en-AU" sz="4300" b="1" dirty="0"/>
              <a:t>clearance in </a:t>
            </a:r>
            <a:br>
              <a:rPr lang="en-AU" sz="4300" b="1" dirty="0"/>
            </a:br>
            <a:r>
              <a:rPr lang="en-AU" sz="4300" b="1" dirty="0"/>
              <a:t>SW of W.A and Wheatbelt</a:t>
            </a:r>
            <a:endParaRPr lang="en-AU" sz="43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27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973" y="579425"/>
            <a:ext cx="1852218" cy="2846070"/>
          </a:xfrm>
        </p:spPr>
        <p:txBody>
          <a:bodyPr anchor="ctr">
            <a:normAutofit/>
          </a:bodyPr>
          <a:lstStyle/>
          <a:p>
            <a:br>
              <a:rPr lang="en-AU" sz="2500" dirty="0"/>
            </a:br>
            <a:r>
              <a:rPr lang="en-AU" sz="2500" dirty="0"/>
              <a:t>Year 10 Geography</a:t>
            </a:r>
            <a:br>
              <a:rPr lang="en-AU" sz="2500" dirty="0"/>
            </a:br>
            <a:r>
              <a:rPr lang="en-AU" sz="2500" dirty="0"/>
              <a:t>Comparative Case Study</a:t>
            </a:r>
            <a:br>
              <a:rPr lang="en-AU" sz="2500" dirty="0"/>
            </a:br>
            <a:r>
              <a:rPr lang="en-AU" sz="3600" b="1" dirty="0"/>
              <a:t>LAND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20" y="4538992"/>
            <a:ext cx="2348212" cy="1178298"/>
          </a:xfrm>
        </p:spPr>
        <p:txBody>
          <a:bodyPr>
            <a:noAutofit/>
          </a:bodyPr>
          <a:lstStyle/>
          <a:p>
            <a:pPr algn="l"/>
            <a:r>
              <a:rPr lang="en-AU" sz="4000" dirty="0"/>
              <a:t>Country: Australia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76976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067477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462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oup of cows in a field&#10;&#10;Description automatically generated">
            <a:extLst>
              <a:ext uri="{FF2B5EF4-FFF2-40B4-BE49-F238E27FC236}">
                <a16:creationId xmlns:a16="http://schemas.microsoft.com/office/drawing/2014/main" id="{1A90CB4A-F44D-960C-D67C-CB3E34F28D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456" r="6254" b="3"/>
          <a:stretch/>
        </p:blipFill>
        <p:spPr>
          <a:xfrm>
            <a:off x="3040688" y="883463"/>
            <a:ext cx="2791206" cy="2542032"/>
          </a:xfrm>
          <a:prstGeom prst="rect">
            <a:avLst/>
          </a:prstGeom>
        </p:spPr>
      </p:pic>
      <p:pic>
        <p:nvPicPr>
          <p:cNvPr id="7" name="Picture 6" descr="A dirt road with tracks on it&#10;&#10;Description automatically generated with medium confidence">
            <a:extLst>
              <a:ext uri="{FF2B5EF4-FFF2-40B4-BE49-F238E27FC236}">
                <a16:creationId xmlns:a16="http://schemas.microsoft.com/office/drawing/2014/main" id="{979FD332-9869-ACB7-93C1-4C9531333E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7479" r="10798" b="1"/>
          <a:stretch/>
        </p:blipFill>
        <p:spPr>
          <a:xfrm>
            <a:off x="5933209" y="883463"/>
            <a:ext cx="2789394" cy="2542032"/>
          </a:xfrm>
          <a:prstGeom prst="rect">
            <a:avLst/>
          </a:prstGeom>
        </p:spPr>
      </p:pic>
      <p:pic>
        <p:nvPicPr>
          <p:cNvPr id="14" name="Picture 13" descr="A windmill in a field&#10;&#10;Description automatically generated">
            <a:extLst>
              <a:ext uri="{FF2B5EF4-FFF2-40B4-BE49-F238E27FC236}">
                <a16:creationId xmlns:a16="http://schemas.microsoft.com/office/drawing/2014/main" id="{2E225626-1E5B-861E-B23B-DDE1B22069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353" r="24356" b="3"/>
          <a:stretch/>
        </p:blipFill>
        <p:spPr>
          <a:xfrm>
            <a:off x="3040688" y="3548348"/>
            <a:ext cx="2791206" cy="2542032"/>
          </a:xfrm>
          <a:prstGeom prst="rect">
            <a:avLst/>
          </a:prstGeom>
        </p:spPr>
      </p:pic>
      <p:pic>
        <p:nvPicPr>
          <p:cNvPr id="5" name="Picture 4" descr="A flag with stars on it&#10;&#10;Description automatically generated">
            <a:extLst>
              <a:ext uri="{FF2B5EF4-FFF2-40B4-BE49-F238E27FC236}">
                <a16:creationId xmlns:a16="http://schemas.microsoft.com/office/drawing/2014/main" id="{6AA0476B-ADC2-20F1-1CB5-92D8A6E052E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3171" r="23585" b="3"/>
          <a:stretch/>
        </p:blipFill>
        <p:spPr>
          <a:xfrm>
            <a:off x="5937279" y="3548347"/>
            <a:ext cx="2789394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6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rgbClr val="4E68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p of the australian continent&#10;&#10;Description automatically generated">
            <a:extLst>
              <a:ext uri="{FF2B5EF4-FFF2-40B4-BE49-F238E27FC236}">
                <a16:creationId xmlns:a16="http://schemas.microsoft.com/office/drawing/2014/main" id="{10D7E4E4-DD3F-44C0-C0E2-AA4AC3AF4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11960" y="-13930"/>
            <a:ext cx="4608512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21" y="640080"/>
            <a:ext cx="3168968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 – Wheatbelt and SW of WA,</a:t>
            </a:r>
          </a:p>
        </p:txBody>
      </p:sp>
    </p:spTree>
    <p:extLst>
      <p:ext uri="{BB962C8B-B14F-4D97-AF65-F5344CB8AC3E}">
        <p14:creationId xmlns:p14="http://schemas.microsoft.com/office/powerpoint/2010/main" val="138612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099" y="808235"/>
            <a:ext cx="3028370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AU" sz="3500" b="1" u="sng" dirty="0">
                <a:solidFill>
                  <a:srgbClr val="FFFFFF"/>
                </a:solidFill>
              </a:rPr>
              <a:t>Facts -  </a:t>
            </a:r>
            <a:r>
              <a:rPr lang="en-AU" sz="5400" b="1" u="sng" dirty="0">
                <a:solidFill>
                  <a:srgbClr val="FFFFFF"/>
                </a:solidFill>
              </a:rPr>
              <a:t>Australia</a:t>
            </a:r>
            <a:br>
              <a:rPr lang="en-AU" sz="5400" b="1" u="sng" dirty="0">
                <a:solidFill>
                  <a:srgbClr val="FFFFFF"/>
                </a:solidFill>
              </a:rPr>
            </a:br>
            <a:r>
              <a:rPr lang="en-AU" sz="5400" b="1" u="sng" dirty="0">
                <a:solidFill>
                  <a:srgbClr val="FFFFFF"/>
                </a:solidFill>
              </a:rPr>
              <a:t>Southwest of W.A. and Wheatbelt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536580" y="634281"/>
            <a:ext cx="4916510" cy="6410143"/>
          </a:xfrm>
        </p:spPr>
        <p:txBody>
          <a:bodyPr anchor="ctr">
            <a:normAutofit/>
          </a:bodyPr>
          <a:lstStyle/>
          <a:p>
            <a:r>
              <a:rPr lang="en-AU" sz="2400" b="1" dirty="0"/>
              <a:t>Location</a:t>
            </a:r>
            <a:r>
              <a:rPr lang="en-AU" sz="2400" dirty="0"/>
              <a:t> – Southwest of Western Australia (38,564 sq km); Wheatbelt – (154,862 sq km) </a:t>
            </a:r>
          </a:p>
          <a:p>
            <a:r>
              <a:rPr lang="en-AU" sz="2400" b="1" dirty="0"/>
              <a:t>Population </a:t>
            </a:r>
            <a:r>
              <a:rPr lang="en-AU" sz="2400" dirty="0"/>
              <a:t>–SW of W.A – 365,303 and Wheatbelt 137, 175</a:t>
            </a:r>
          </a:p>
          <a:p>
            <a:r>
              <a:rPr lang="en-AU" sz="2400" b="1" dirty="0"/>
              <a:t>Population density</a:t>
            </a:r>
            <a:r>
              <a:rPr lang="en-AU" sz="2400" dirty="0"/>
              <a:t> (per sq km) – 9.47 persons per sq km (SW of W.A) and 0.38 persons per sq km (Central Wheatbelt)</a:t>
            </a:r>
          </a:p>
          <a:p>
            <a:r>
              <a:rPr lang="en-AU" sz="2400" b="1" dirty="0"/>
              <a:t>Nearest Capital City – </a:t>
            </a:r>
            <a:r>
              <a:rPr lang="en-AU" sz="2400" dirty="0"/>
              <a:t>Perth</a:t>
            </a:r>
          </a:p>
          <a:p>
            <a:r>
              <a:rPr lang="en-AU" sz="2400" b="1" dirty="0"/>
              <a:t>% living in urban areas </a:t>
            </a:r>
            <a:r>
              <a:rPr lang="en-AU" sz="2400" dirty="0"/>
              <a:t>– 92% of WA residents live in the southwest region.</a:t>
            </a:r>
          </a:p>
          <a:p>
            <a:r>
              <a:rPr lang="en-AU" sz="2400" b="1" dirty="0"/>
              <a:t>Geography</a:t>
            </a:r>
            <a:r>
              <a:rPr lang="en-AU" sz="2400" dirty="0"/>
              <a:t> – SW of W.A - coastlines, plains, plateaus, beaches, tall forests. </a:t>
            </a:r>
          </a:p>
          <a:p>
            <a:endParaRPr lang="en-AU" sz="1700" dirty="0"/>
          </a:p>
          <a:p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911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68" y="1386005"/>
            <a:ext cx="2401025" cy="3387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AU" sz="3200" b="1" dirty="0">
                <a:solidFill>
                  <a:srgbClr val="FFFFFF"/>
                </a:solidFill>
                <a:effectLst/>
              </a:rPr>
              <a:t>Land degradation from </a:t>
            </a:r>
            <a:r>
              <a:rPr lang="en-AU" sz="3200" b="1" dirty="0">
                <a:solidFill>
                  <a:srgbClr val="FFFFFF"/>
                </a:solidFill>
              </a:rPr>
              <a:t>land clearance</a:t>
            </a:r>
            <a:r>
              <a:rPr lang="en-AU" sz="3200" b="1" dirty="0">
                <a:solidFill>
                  <a:srgbClr val="FFFFFF"/>
                </a:solidFill>
                <a:effectLst/>
              </a:rPr>
              <a:t> and management in SW of W.A and the Wheatbelt.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784" y="1447788"/>
            <a:ext cx="4916510" cy="55460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AU" sz="2800" b="1" dirty="0">
                <a:solidFill>
                  <a:srgbClr val="00B050"/>
                </a:solidFill>
              </a:rPr>
              <a:t>PLACE: SITUATION</a:t>
            </a:r>
          </a:p>
          <a:p>
            <a:pPr marL="0" indent="0">
              <a:buNone/>
            </a:pPr>
            <a:r>
              <a:rPr lang="en-AU" sz="2800" dirty="0"/>
              <a:t>SW of W.A. </a:t>
            </a:r>
          </a:p>
          <a:p>
            <a:r>
              <a:rPr lang="en-AU" sz="2200" dirty="0"/>
              <a:t>More than 23,000 km make up the south west corner of W.A.</a:t>
            </a:r>
          </a:p>
          <a:p>
            <a:r>
              <a:rPr lang="en-AU" sz="2200" dirty="0"/>
              <a:t>South west of Perth Metropolitan Area.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dirty="0"/>
              <a:t>Wheatbelt –</a:t>
            </a:r>
          </a:p>
          <a:p>
            <a:r>
              <a:rPr lang="en-AU" sz="2400" dirty="0"/>
              <a:t>Partially surrounding the Perth metropolitan area, extending north from Perth to the Mid-West region and east to the Goldfields-Esperance region. Bordered to the south by the Southwest and Great Southern regions, and the west by the Indian Ocean.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>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8170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85260" cy="1434415"/>
          </a:xfrm>
        </p:spPr>
        <p:txBody>
          <a:bodyPr anchor="b">
            <a:normAutofit/>
          </a:bodyPr>
          <a:lstStyle/>
          <a:p>
            <a:pPr algn="ctr"/>
            <a:r>
              <a:rPr lang="en-AU" sz="4300" b="1" dirty="0">
                <a:effectLst/>
              </a:rPr>
              <a:t>Land </a:t>
            </a:r>
            <a:r>
              <a:rPr lang="en-AU" sz="4300" b="1" dirty="0"/>
              <a:t>clearance in </a:t>
            </a:r>
            <a:br>
              <a:rPr lang="en-AU" sz="4300" b="1" dirty="0"/>
            </a:br>
            <a:r>
              <a:rPr lang="en-AU" sz="4300" b="1" dirty="0"/>
              <a:t>SW of W.A and Wheatbelt</a:t>
            </a:r>
            <a:endParaRPr lang="en-AU" sz="4300" b="1" dirty="0">
              <a:effectLst/>
            </a:endParaRPr>
          </a:p>
        </p:txBody>
      </p:sp>
      <p:sp>
        <p:nvSpPr>
          <p:cNvPr id="4113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767709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e2041615\AppData\Local\Microsoft\Windows\Temporary Internet Files\Content.IE5\P9NYWZ4Z\etoecologia-276x300[1]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6" r="11573" b="1"/>
          <a:stretch/>
        </p:blipFill>
        <p:spPr bwMode="auto">
          <a:xfrm>
            <a:off x="683568" y="2132856"/>
            <a:ext cx="2270423" cy="3211613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2132855"/>
            <a:ext cx="5760640" cy="4486605"/>
          </a:xfrm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en-AU" sz="3200" b="1" dirty="0">
                <a:solidFill>
                  <a:srgbClr val="00B050"/>
                </a:solidFill>
              </a:rPr>
              <a:t>ENVIRONMENT: </a:t>
            </a:r>
            <a:endParaRPr lang="en-AU" sz="2400" dirty="0"/>
          </a:p>
          <a:p>
            <a:pPr marL="0" indent="0">
              <a:buNone/>
            </a:pPr>
            <a:r>
              <a:rPr lang="en-AU" sz="3600" dirty="0"/>
              <a:t>Previously a diverse ecosystem – reduced when clearing started in 1890’s. Wheatbelt – home to around 11% of Australia’s critically endangered plants. Threatened bird species, such as Carnaby’s Black Cockatoo have habitats here.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1900" dirty="0"/>
          </a:p>
          <a:p>
            <a:pPr marL="0" indent="0">
              <a:buNone/>
            </a:pPr>
            <a:endParaRPr lang="en-AU" sz="1900" dirty="0"/>
          </a:p>
        </p:txBody>
      </p:sp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5DD4-6066-AEFB-787E-347ABF08F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 sz="4000" b="1" dirty="0">
                <a:solidFill>
                  <a:schemeClr val="accent5"/>
                </a:solidFill>
              </a:rPr>
              <a:t>(Environment) </a:t>
            </a:r>
          </a:p>
          <a:p>
            <a:pPr marL="0" indent="0" algn="ctr">
              <a:buNone/>
            </a:pPr>
            <a:r>
              <a:rPr lang="en-AU" sz="2800" b="1" dirty="0">
                <a:solidFill>
                  <a:schemeClr val="accent5"/>
                </a:solidFill>
              </a:rPr>
              <a:t>Site Features of SW of W.A and Wheatbelt</a:t>
            </a:r>
          </a:p>
          <a:p>
            <a:pPr marL="0" indent="0" algn="ctr">
              <a:buNone/>
            </a:pPr>
            <a:r>
              <a:rPr lang="en-AU" sz="2800" dirty="0"/>
              <a:t>Site: Climate – Mediterranean – hot, dry summers and mild wet winters.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5"/>
                </a:solidFill>
              </a:rPr>
              <a:t>South West of W.A:</a:t>
            </a:r>
          </a:p>
          <a:p>
            <a:r>
              <a:rPr lang="en-AU" sz="2800" dirty="0">
                <a:solidFill>
                  <a:schemeClr val="accent5"/>
                </a:solidFill>
              </a:rPr>
              <a:t>Bordered by the Indian and Southern oceans</a:t>
            </a:r>
          </a:p>
          <a:p>
            <a:r>
              <a:rPr lang="en-AU" sz="2800" dirty="0">
                <a:solidFill>
                  <a:schemeClr val="accent5"/>
                </a:solidFill>
              </a:rPr>
              <a:t>Broad coastal plain 20-120 kilometres wide.</a:t>
            </a:r>
          </a:p>
          <a:p>
            <a:r>
              <a:rPr lang="en-AU" sz="2800" dirty="0">
                <a:solidFill>
                  <a:schemeClr val="accent5"/>
                </a:solidFill>
              </a:rPr>
              <a:t>Forests, woodlands and scrub.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accent5"/>
                </a:solidFill>
              </a:rPr>
              <a:t>Wheatbelt:</a:t>
            </a:r>
          </a:p>
          <a:p>
            <a:r>
              <a:rPr lang="en-AU" sz="2800" dirty="0">
                <a:solidFill>
                  <a:schemeClr val="accent5"/>
                </a:solidFill>
              </a:rPr>
              <a:t>Very flat and ancient river valleys filled with sediment.</a:t>
            </a:r>
          </a:p>
          <a:p>
            <a:r>
              <a:rPr lang="en-AU" sz="2800" dirty="0">
                <a:solidFill>
                  <a:schemeClr val="accent5"/>
                </a:solidFill>
              </a:rPr>
              <a:t>Salt lakes</a:t>
            </a:r>
          </a:p>
          <a:p>
            <a:pPr marL="0" indent="0">
              <a:buNone/>
            </a:pPr>
            <a:endParaRPr lang="en-AU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6F20C0-DEBE-1B65-B0B3-AA5BBB35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anchor="b">
            <a:normAutofit/>
          </a:bodyPr>
          <a:lstStyle/>
          <a:p>
            <a:pPr algn="ctr"/>
            <a:r>
              <a:rPr lang="en-AU" sz="4300" b="1" dirty="0">
                <a:effectLst/>
              </a:rPr>
              <a:t>Land </a:t>
            </a:r>
            <a:r>
              <a:rPr lang="en-AU" sz="4300" b="1" dirty="0"/>
              <a:t>clearance in </a:t>
            </a:r>
            <a:br>
              <a:rPr lang="en-AU" sz="4300" b="1" dirty="0"/>
            </a:br>
            <a:r>
              <a:rPr lang="en-AU" sz="4300" b="1" dirty="0"/>
              <a:t>SW of W.A and Wheatbelt</a:t>
            </a:r>
            <a:endParaRPr lang="en-AU" sz="43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61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68" y="1386005"/>
            <a:ext cx="2401025" cy="3387497"/>
          </a:xfrm>
        </p:spPr>
        <p:txBody>
          <a:bodyPr anchor="b">
            <a:normAutofit/>
          </a:bodyPr>
          <a:lstStyle/>
          <a:p>
            <a:pPr algn="ctr"/>
            <a:r>
              <a:rPr lang="en-AU" sz="3200" b="1" dirty="0">
                <a:solidFill>
                  <a:srgbClr val="FFFFFF"/>
                </a:solidFill>
                <a:effectLst/>
              </a:rPr>
              <a:t> L</a:t>
            </a:r>
            <a:r>
              <a:rPr lang="en-AU" sz="3200" b="1" dirty="0">
                <a:solidFill>
                  <a:srgbClr val="FFFFFF"/>
                </a:solidFill>
              </a:rPr>
              <a:t>and clearance and </a:t>
            </a:r>
            <a:r>
              <a:rPr lang="en-AU" sz="3200" b="1" dirty="0">
                <a:solidFill>
                  <a:srgbClr val="FFFFFF"/>
                </a:solidFill>
                <a:effectLst/>
              </a:rPr>
              <a:t>management in </a:t>
            </a:r>
            <a:r>
              <a:rPr lang="en-AU" sz="3200" b="1" dirty="0">
                <a:solidFill>
                  <a:srgbClr val="FFFFFF"/>
                </a:solidFill>
              </a:rPr>
              <a:t>SW of W.A and Wheatbelt</a:t>
            </a:r>
            <a:endParaRPr lang="en-AU" sz="3200" b="1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2800" b="1" dirty="0">
                <a:solidFill>
                  <a:srgbClr val="00B050"/>
                </a:solidFill>
              </a:rPr>
              <a:t>SPACE: Size of location</a:t>
            </a:r>
          </a:p>
          <a:p>
            <a:pPr marL="0" indent="0" algn="ctr">
              <a:buNone/>
            </a:pPr>
            <a:r>
              <a:rPr lang="en-AU" sz="2800" dirty="0"/>
              <a:t>Southwest of Western Australia (38,564 sq km); Wheatbelt – (154,862 sq km) </a:t>
            </a:r>
          </a:p>
          <a:p>
            <a:pPr marL="0" indent="0" algn="ctr">
              <a:buNone/>
            </a:pPr>
            <a:endParaRPr lang="en-AU" sz="2800" dirty="0"/>
          </a:p>
          <a:p>
            <a:pPr marL="0" indent="0" algn="ctr">
              <a:buNone/>
            </a:pPr>
            <a:endParaRPr lang="en-AU" sz="2800" dirty="0"/>
          </a:p>
          <a:p>
            <a:pPr marL="0" indent="0" algn="ctr">
              <a:buNone/>
            </a:pPr>
            <a:endParaRPr lang="en-AU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69" y="836712"/>
            <a:ext cx="5630098" cy="5472608"/>
          </a:xfrm>
        </p:spPr>
        <p:txBody>
          <a:bodyPr anchor="ctr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4000" b="1" dirty="0">
                <a:solidFill>
                  <a:srgbClr val="00B050"/>
                </a:solidFill>
              </a:rPr>
              <a:t>SCALE: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3000" dirty="0"/>
              <a:t>Scale of </a:t>
            </a:r>
            <a:r>
              <a:rPr lang="en-AU" sz="3000" b="1" u="sng" dirty="0"/>
              <a:t>Change</a:t>
            </a:r>
            <a:r>
              <a:rPr lang="en-AU" sz="3000" dirty="0"/>
              <a:t> over time (temporal distribution) – More than half of all land developed for agriculture in the wheatbelt was cleared between 1945 and 1982. (Bradshaw, 2012)</a:t>
            </a:r>
          </a:p>
          <a:p>
            <a:pPr marL="0" indent="0">
              <a:buNone/>
            </a:pPr>
            <a:endParaRPr lang="en-AU" sz="3000" dirty="0"/>
          </a:p>
          <a:p>
            <a:pPr marL="0" indent="0">
              <a:buNone/>
            </a:pPr>
            <a:r>
              <a:rPr lang="en-AU" sz="3000" dirty="0"/>
              <a:t>* WA has one of the worst deforestation rates in the world (global scale), and the wheatbelt of WA is one of the most degraded areas in Australia.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Forest scene">
            <a:extLst>
              <a:ext uri="{FF2B5EF4-FFF2-40B4-BE49-F238E27FC236}">
                <a16:creationId xmlns:a16="http://schemas.microsoft.com/office/drawing/2014/main" id="{98511974-EA0B-A135-4E40-D713A6679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7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769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 Theme</vt:lpstr>
      <vt:lpstr>LI/SC – ??/2/24</vt:lpstr>
      <vt:lpstr> Year 10 Geography Comparative Case Study LAND</vt:lpstr>
      <vt:lpstr>MAP – Wheatbelt and SW of WA,</vt:lpstr>
      <vt:lpstr>Facts -  Australia Southwest of W.A. and Wheatbelt</vt:lpstr>
      <vt:lpstr>Land degradation from land clearance and management in SW of W.A and the Wheatbelt.</vt:lpstr>
      <vt:lpstr>Land clearance in  SW of W.A and Wheatbelt</vt:lpstr>
      <vt:lpstr>Land clearance in  SW of W.A and Wheatbelt</vt:lpstr>
      <vt:lpstr> Land clearance and management in SW of W.A and Wheatbelt</vt:lpstr>
      <vt:lpstr>PowerPoint Presentation</vt:lpstr>
      <vt:lpstr>Land clearance in  SW of W.A and Wheatbelt</vt:lpstr>
      <vt:lpstr>Land clearance in  SW of W.A and Wheatbelt</vt:lpstr>
      <vt:lpstr>Land clearance in  SW of W.A and Wheatbelt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10 Comparative Case Study</dc:title>
  <dc:creator>RINTOUL Brooke</dc:creator>
  <cp:lastModifiedBy>RINTOUL Brooke [Narrogin Senior High School]</cp:lastModifiedBy>
  <cp:revision>22</cp:revision>
  <dcterms:created xsi:type="dcterms:W3CDTF">2018-03-18T04:51:00Z</dcterms:created>
  <dcterms:modified xsi:type="dcterms:W3CDTF">2024-02-22T05:05:16Z</dcterms:modified>
</cp:coreProperties>
</file>