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1" r:id="rId2"/>
    <p:sldId id="256" r:id="rId3"/>
    <p:sldId id="257" r:id="rId4"/>
    <p:sldId id="269" r:id="rId5"/>
    <p:sldId id="258" r:id="rId6"/>
    <p:sldId id="260" r:id="rId7"/>
    <p:sldId id="272" r:id="rId8"/>
    <p:sldId id="259" r:id="rId9"/>
    <p:sldId id="261" r:id="rId10"/>
    <p:sldId id="263" r:id="rId11"/>
    <p:sldId id="262" r:id="rId12"/>
    <p:sldId id="264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FF9DC-69CE-42FF-B682-D2B1FCF0926E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4105-3694-47AC-85D9-A66A1884F9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35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5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4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6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8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8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5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96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80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07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7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EE6C-EA39-4428-AA78-810689A50902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3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travel.org/en/Papua_New_Guine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lobalforestwatch.org/dashboards/country/P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2408-1686-5164-18F4-A9D98E47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6000" dirty="0"/>
              <a:t>LI/SC – 21/2/24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AE022-F26E-67D6-59A6-2A9A85563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EF89D5-91F4-DB19-D759-CEB41E1B30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5151497"/>
              </p:ext>
            </p:extLst>
          </p:nvPr>
        </p:nvGraphicFramePr>
        <p:xfrm>
          <a:off x="630238" y="2852936"/>
          <a:ext cx="3868737" cy="1732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8737">
                  <a:extLst>
                    <a:ext uri="{9D8B030D-6E8A-4147-A177-3AD203B41FA5}">
                      <a16:colId xmlns:a16="http://schemas.microsoft.com/office/drawing/2014/main" val="4110424019"/>
                    </a:ext>
                  </a:extLst>
                </a:gridCol>
              </a:tblGrid>
              <a:tr h="166767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Examine the site and situation of Papua New Guinea.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Examine SPICESS in relation to the environmental change taking place in PNG.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56069" marR="56069" marT="0" marB="0"/>
                </a:tc>
                <a:extLst>
                  <a:ext uri="{0D108BD9-81ED-4DB2-BD59-A6C34878D82A}">
                    <a16:rowId xmlns:a16="http://schemas.microsoft.com/office/drawing/2014/main" val="25616331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4BE0E-A95A-6815-0CCE-BB7314AF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87C25C-8DAE-7519-ADD6-157AD67F680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59799707"/>
              </p:ext>
            </p:extLst>
          </p:nvPr>
        </p:nvGraphicFramePr>
        <p:xfrm>
          <a:off x="4629150" y="2852937"/>
          <a:ext cx="3887788" cy="23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7788">
                  <a:extLst>
                    <a:ext uri="{9D8B030D-6E8A-4147-A177-3AD203B41FA5}">
                      <a16:colId xmlns:a16="http://schemas.microsoft.com/office/drawing/2014/main" val="2529077748"/>
                    </a:ext>
                  </a:extLst>
                </a:gridCol>
              </a:tblGrid>
              <a:tr h="2323900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Outline site and situation features for Papua New Guinea.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For each part of SPICESS, outline what each means using PNG environmental change.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56345" marR="56345" marT="0" marB="0"/>
                </a:tc>
                <a:extLst>
                  <a:ext uri="{0D108BD9-81ED-4DB2-BD59-A6C34878D82A}">
                    <a16:rowId xmlns:a16="http://schemas.microsoft.com/office/drawing/2014/main" val="302858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en-AU" sz="4300" b="1">
                <a:effectLst/>
              </a:rPr>
              <a:t>Land degradation from deforestation and management in PNG</a:t>
            </a:r>
          </a:p>
        </p:txBody>
      </p:sp>
      <p:sp>
        <p:nvSpPr>
          <p:cNvPr id="513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AU" sz="3200" b="1" dirty="0">
                <a:solidFill>
                  <a:srgbClr val="00B050"/>
                </a:solidFill>
              </a:rPr>
              <a:t>INTERCONNECTION:</a:t>
            </a:r>
          </a:p>
          <a:p>
            <a:pPr marL="0" indent="0">
              <a:buNone/>
            </a:pPr>
            <a:endParaRPr lang="en-AU" sz="1900" dirty="0"/>
          </a:p>
          <a:p>
            <a:pPr>
              <a:buFontTx/>
              <a:buChar char="-"/>
            </a:pPr>
            <a:r>
              <a:rPr lang="en-AU" sz="2800" dirty="0"/>
              <a:t>Forests help to regulate climate</a:t>
            </a:r>
          </a:p>
          <a:p>
            <a:pPr>
              <a:buFontTx/>
              <a:buChar char="-"/>
            </a:pPr>
            <a:r>
              <a:rPr lang="en-AU" sz="2800" dirty="0"/>
              <a:t>People have an interconnection to the forest.</a:t>
            </a:r>
          </a:p>
          <a:p>
            <a:pPr>
              <a:buFontTx/>
              <a:buChar char="-"/>
            </a:pPr>
            <a:r>
              <a:rPr lang="en-AU" sz="2800" dirty="0"/>
              <a:t>Forests help to reduce soil erosion</a:t>
            </a:r>
          </a:p>
          <a:p>
            <a:pPr>
              <a:buFontTx/>
              <a:buChar char="-"/>
            </a:pPr>
            <a:r>
              <a:rPr lang="en-AU" sz="2800" dirty="0"/>
              <a:t>Forests absorb CO</a:t>
            </a:r>
            <a:r>
              <a:rPr lang="en-AU" sz="1400" dirty="0"/>
              <a:t>2</a:t>
            </a:r>
          </a:p>
          <a:p>
            <a:pPr>
              <a:buFontTx/>
              <a:buChar char="-"/>
            </a:pPr>
            <a:endParaRPr lang="en-AU" sz="1900" dirty="0"/>
          </a:p>
        </p:txBody>
      </p:sp>
      <p:pic>
        <p:nvPicPr>
          <p:cNvPr id="5123" name="Picture 3" descr="C:\Users\e2041615\AppData\Local\Microsoft\Windows\Temporary Internet Files\Content.IE5\TM8SEV2T\Weather-sun-clouds-rain.svg[1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r="20135" b="1"/>
          <a:stretch/>
        </p:blipFill>
        <p:spPr bwMode="auto">
          <a:xfrm>
            <a:off x="5756743" y="2093976"/>
            <a:ext cx="2955798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21" y="344744"/>
            <a:ext cx="5605629" cy="994172"/>
          </a:xfrm>
        </p:spPr>
        <p:txBody>
          <a:bodyPr>
            <a:normAutofit/>
          </a:bodyPr>
          <a:lstStyle/>
          <a:p>
            <a:pPr algn="ctr"/>
            <a:r>
              <a:rPr lang="en-AU" sz="2700" b="1" dirty="0">
                <a:solidFill>
                  <a:srgbClr val="FF0000"/>
                </a:solidFill>
                <a:effectLst/>
              </a:rPr>
              <a:t>Land degradation from deforestation and management in PNG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5451795" cy="49685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3600" b="1" dirty="0">
                <a:solidFill>
                  <a:schemeClr val="accent6">
                    <a:lumMod val="50000"/>
                  </a:schemeClr>
                </a:solidFill>
              </a:rPr>
              <a:t>CAUSES OF DEFORESTATION:</a:t>
            </a:r>
          </a:p>
          <a:p>
            <a:pPr marL="0" indent="0">
              <a:buNone/>
            </a:pPr>
            <a:r>
              <a:rPr lang="en-AU" dirty="0"/>
              <a:t>Clearing the land for: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Logging 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Infrastructure 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Mining – gold and nickel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Population growth (e.g. building infrastructure and settlements)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Subsistence agriculture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Commercial and industrial agriculture – e.g. oil palm plantations, cocoa and coffee.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B65C118D-BC7F-23C7-8ED1-E99A41C73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-595606"/>
            <a:ext cx="4795556" cy="1783080"/>
          </a:xfrm>
        </p:spPr>
        <p:txBody>
          <a:bodyPr anchor="b">
            <a:normAutofit/>
          </a:bodyPr>
          <a:lstStyle/>
          <a:p>
            <a:pPr algn="ctr"/>
            <a:r>
              <a:rPr lang="en-AU" sz="2000" b="1" dirty="0">
                <a:effectLst/>
              </a:rPr>
              <a:t>Land degradation from deforestation and management in PNG</a:t>
            </a:r>
          </a:p>
        </p:txBody>
      </p:sp>
      <p:pic>
        <p:nvPicPr>
          <p:cNvPr id="5" name="Picture 4" descr="A black and white photo of tree Rings">
            <a:extLst>
              <a:ext uri="{FF2B5EF4-FFF2-40B4-BE49-F238E27FC236}">
                <a16:creationId xmlns:a16="http://schemas.microsoft.com/office/drawing/2014/main" id="{70413053-DEA2-9C67-B3B4-C792B6C9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9" r="40262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008" y="1556792"/>
            <a:ext cx="5471480" cy="511256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AU" sz="3000" b="1" dirty="0">
                <a:solidFill>
                  <a:srgbClr val="00B050"/>
                </a:solidFill>
              </a:rPr>
              <a:t>LIKELY CONSEQUENCES</a:t>
            </a:r>
          </a:p>
          <a:p>
            <a:pPr marL="0" indent="0" algn="ctr">
              <a:buNone/>
            </a:pPr>
            <a:r>
              <a:rPr lang="en-AU" sz="3000" b="1" dirty="0">
                <a:solidFill>
                  <a:srgbClr val="00B050"/>
                </a:solidFill>
              </a:rPr>
              <a:t>(IMPACTS/EFFECTS) OF DEFORESTATION:</a:t>
            </a:r>
          </a:p>
          <a:p>
            <a:pPr marL="0" indent="0" algn="ctr">
              <a:buNone/>
            </a:pPr>
            <a:endParaRPr lang="en-AU" sz="16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AU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AU" sz="2400" i="1" dirty="0"/>
              <a:t>- Dislocation of indigenous people (Ecosystem   Services - Spirituality)</a:t>
            </a:r>
          </a:p>
          <a:p>
            <a:pPr>
              <a:buFontTx/>
              <a:buChar char="-"/>
            </a:pPr>
            <a:r>
              <a:rPr lang="en-AU" sz="2400" i="1" dirty="0"/>
              <a:t>Climate change</a:t>
            </a:r>
          </a:p>
          <a:p>
            <a:pPr>
              <a:buFontTx/>
              <a:buChar char="-"/>
            </a:pPr>
            <a:r>
              <a:rPr lang="en-AU" sz="2400" i="1" dirty="0"/>
              <a:t>Loss of biodiversity – decline/reduction in the number, type and variety of species.</a:t>
            </a:r>
          </a:p>
          <a:p>
            <a:pPr>
              <a:buFontTx/>
              <a:buChar char="-"/>
            </a:pPr>
            <a:r>
              <a:rPr lang="en-AU" sz="2400" i="1" dirty="0"/>
              <a:t>Soil degradation</a:t>
            </a:r>
          </a:p>
          <a:p>
            <a:pPr>
              <a:buFontTx/>
              <a:buChar char="-"/>
            </a:pPr>
            <a:r>
              <a:rPr lang="en-AU" sz="2400" i="1" dirty="0"/>
              <a:t>Habitat loss and fragmentation</a:t>
            </a:r>
          </a:p>
          <a:p>
            <a:pPr>
              <a:buFontTx/>
              <a:buChar char="-"/>
            </a:pPr>
            <a:r>
              <a:rPr lang="en-AU" sz="2400" i="1" dirty="0"/>
              <a:t>Reduces the water cycling services provided by trees.</a:t>
            </a:r>
          </a:p>
          <a:p>
            <a:pPr>
              <a:buFontTx/>
              <a:buChar char="-"/>
            </a:pPr>
            <a:r>
              <a:rPr lang="en-AU" sz="2400" i="1" dirty="0"/>
              <a:t>Modified climate - Less trees (forest) means less carbon dioxide (CO</a:t>
            </a:r>
            <a:r>
              <a:rPr lang="en-AU" sz="1700" i="1" dirty="0"/>
              <a:t>2</a:t>
            </a:r>
            <a:r>
              <a:rPr lang="en-AU" sz="2400" i="1" dirty="0"/>
              <a:t>).</a:t>
            </a:r>
          </a:p>
          <a:p>
            <a:pPr>
              <a:buFontTx/>
              <a:buChar char="-"/>
            </a:pPr>
            <a:r>
              <a:rPr lang="en-AU" sz="2400" i="1" dirty="0"/>
              <a:t>Land degradation – deforestation has led to soil erosion, reduced soil fertility, potentially increased flooding.</a:t>
            </a:r>
          </a:p>
          <a:p>
            <a:pPr>
              <a:buFontTx/>
              <a:buChar char="-"/>
            </a:pPr>
            <a:endParaRPr lang="en-AU" sz="2400" i="1" dirty="0"/>
          </a:p>
        </p:txBody>
      </p:sp>
    </p:spTree>
    <p:extLst>
      <p:ext uri="{BB962C8B-B14F-4D97-AF65-F5344CB8AC3E}">
        <p14:creationId xmlns:p14="http://schemas.microsoft.com/office/powerpoint/2010/main" val="95327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6AC7-FFC0-9ACB-73DD-075296B0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ctr"/>
            <a:r>
              <a:rPr lang="en-AU" sz="3000" b="1" dirty="0">
                <a:solidFill>
                  <a:schemeClr val="accent5"/>
                </a:solidFill>
              </a:rPr>
              <a:t>Can you categorise the impacts using SHEEPT?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558E-681B-7B47-3B65-921088B9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4" y="1844825"/>
            <a:ext cx="6014823" cy="41713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1600" i="1" dirty="0"/>
          </a:p>
          <a:p>
            <a:pPr marL="0" indent="0">
              <a:buNone/>
            </a:pPr>
            <a:r>
              <a:rPr lang="en-AU" sz="1600" i="1" dirty="0"/>
              <a:t>-  Dislocation of indigenous people (Ecosystem Services - Spirituality)</a:t>
            </a:r>
          </a:p>
          <a:p>
            <a:pPr>
              <a:buFontTx/>
              <a:buChar char="-"/>
            </a:pPr>
            <a:r>
              <a:rPr lang="en-AU" sz="1600" i="1" dirty="0"/>
              <a:t>Climate change</a:t>
            </a:r>
          </a:p>
          <a:p>
            <a:pPr>
              <a:buFontTx/>
              <a:buChar char="-"/>
            </a:pPr>
            <a:r>
              <a:rPr lang="en-AU" sz="1600" i="1" dirty="0"/>
              <a:t>Loss of biodiversity – decline/reduction in the number, type and variety of species.</a:t>
            </a:r>
          </a:p>
          <a:p>
            <a:pPr>
              <a:buFontTx/>
              <a:buChar char="-"/>
            </a:pPr>
            <a:r>
              <a:rPr lang="en-AU" sz="1600" i="1" dirty="0"/>
              <a:t>Soil degradation</a:t>
            </a:r>
          </a:p>
          <a:p>
            <a:pPr>
              <a:buFontTx/>
              <a:buChar char="-"/>
            </a:pPr>
            <a:r>
              <a:rPr lang="en-AU" sz="1600" i="1" dirty="0"/>
              <a:t>Habitat loss and fragmentation</a:t>
            </a:r>
          </a:p>
          <a:p>
            <a:pPr>
              <a:buFontTx/>
              <a:buChar char="-"/>
            </a:pPr>
            <a:r>
              <a:rPr lang="en-AU" sz="1600" i="1" dirty="0"/>
              <a:t>Reduces the water cycling services provided by trees.</a:t>
            </a:r>
          </a:p>
          <a:p>
            <a:pPr>
              <a:buFontTx/>
              <a:buChar char="-"/>
            </a:pPr>
            <a:r>
              <a:rPr lang="en-AU" sz="1600" i="1" dirty="0"/>
              <a:t>Modified climate - Less trees (forest) means less carbon dioxide (CO2).</a:t>
            </a:r>
          </a:p>
          <a:p>
            <a:pPr>
              <a:buFontTx/>
              <a:buChar char="-"/>
            </a:pPr>
            <a:r>
              <a:rPr lang="en-AU" sz="1600" i="1" dirty="0"/>
              <a:t>Land degradation – deforestation has led to soil erosion, reduced soil fertility, potentially increased flooding.</a:t>
            </a:r>
          </a:p>
          <a:p>
            <a:endParaRPr lang="en-AU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Windmill">
            <a:extLst>
              <a:ext uri="{FF2B5EF4-FFF2-40B4-BE49-F238E27FC236}">
                <a16:creationId xmlns:a16="http://schemas.microsoft.com/office/drawing/2014/main" id="{D5C7A02D-993A-99FC-F258-0E5E237E9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e2041615\AppData\Local\Microsoft\Windows\Temporary Internet Files\Content.IE5\IU11W1OL\flag-28603_640[1].png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668"/>
          <a:stretch/>
        </p:blipFill>
        <p:spPr bwMode="auto">
          <a:xfrm>
            <a:off x="3410952" y="-5"/>
            <a:ext cx="5733047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2041615\AppData\Local\Microsoft\Windows\Temporary Internet Files\Content.IE5\PB75WX5K\New_guinea_named[1]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7" b="12"/>
          <a:stretch/>
        </p:blipFill>
        <p:spPr bwMode="auto">
          <a:xfrm>
            <a:off x="3410953" y="3681409"/>
            <a:ext cx="5733047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15219"/>
            <a:ext cx="4046934" cy="2387600"/>
          </a:xfrm>
        </p:spPr>
        <p:txBody>
          <a:bodyPr>
            <a:normAutofit/>
          </a:bodyPr>
          <a:lstStyle/>
          <a:p>
            <a:pPr algn="l"/>
            <a:br>
              <a:rPr lang="en-AU" sz="3100">
                <a:solidFill>
                  <a:schemeClr val="bg1"/>
                </a:solidFill>
              </a:rPr>
            </a:br>
            <a:r>
              <a:rPr lang="en-AU" sz="3100">
                <a:solidFill>
                  <a:schemeClr val="bg1"/>
                </a:solidFill>
              </a:rPr>
              <a:t>Year 10 Geography</a:t>
            </a:r>
            <a:br>
              <a:rPr lang="en-AU" sz="3100">
                <a:solidFill>
                  <a:schemeClr val="bg1"/>
                </a:solidFill>
              </a:rPr>
            </a:br>
            <a:r>
              <a:rPr lang="en-AU" sz="3100">
                <a:solidFill>
                  <a:schemeClr val="bg1"/>
                </a:solidFill>
              </a:rPr>
              <a:t>Comparative Case Study</a:t>
            </a:r>
            <a:br>
              <a:rPr lang="en-AU" sz="3100">
                <a:solidFill>
                  <a:schemeClr val="bg1"/>
                </a:solidFill>
              </a:rPr>
            </a:br>
            <a:r>
              <a:rPr lang="en-AU" sz="3100" b="1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902075"/>
            <a:ext cx="4046934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1700" dirty="0">
                <a:solidFill>
                  <a:schemeClr val="bg1"/>
                </a:solidFill>
              </a:rPr>
              <a:t>Country: </a:t>
            </a:r>
          </a:p>
          <a:p>
            <a:pPr algn="l"/>
            <a:r>
              <a:rPr lang="en-AU" sz="4800" b="1" dirty="0">
                <a:solidFill>
                  <a:schemeClr val="bg1"/>
                </a:solidFill>
              </a:rPr>
              <a:t>Papua New Guinea (PNG)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3681408"/>
            <a:ext cx="851534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map of the islands&#10;&#10;Description automatically generated">
            <a:extLst>
              <a:ext uri="{FF2B5EF4-FFF2-40B4-BE49-F238E27FC236}">
                <a16:creationId xmlns:a16="http://schemas.microsoft.com/office/drawing/2014/main" id="{3422EFA4-0303-3A0A-7077-0757AE88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738" y="555625"/>
            <a:ext cx="7500938" cy="462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1E46C0-AF87-13C8-B6C0-5FFBDFB4FC43}"/>
              </a:ext>
            </a:extLst>
          </p:cNvPr>
          <p:cNvSpPr txBox="1"/>
          <p:nvPr/>
        </p:nvSpPr>
        <p:spPr>
          <a:xfrm>
            <a:off x="820738" y="5013175"/>
            <a:ext cx="7500938" cy="17318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AU" sz="1300" dirty="0">
                <a:solidFill>
                  <a:srgbClr val="FFFFFF"/>
                </a:solidFill>
                <a:hlinkClick r:id="rId3" tooltip="https://wikitravel.org/en/Papua_New_Guin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1300" dirty="0">
                <a:solidFill>
                  <a:srgbClr val="FFFFFF"/>
                </a:solidFill>
              </a:rPr>
              <a:t> by Unknown Author is licensed under </a:t>
            </a:r>
            <a:r>
              <a:rPr lang="en-AU" sz="13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AU" sz="13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58141"/>
            <a:ext cx="78867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– Papua New Guinea (PNG)</a:t>
            </a:r>
          </a:p>
        </p:txBody>
      </p:sp>
    </p:spTree>
    <p:extLst>
      <p:ext uri="{BB962C8B-B14F-4D97-AF65-F5344CB8AC3E}">
        <p14:creationId xmlns:p14="http://schemas.microsoft.com/office/powerpoint/2010/main" val="138612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88840"/>
            <a:ext cx="2401025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AU" sz="3500" b="1" u="sng" dirty="0">
                <a:solidFill>
                  <a:srgbClr val="FFFFFF"/>
                </a:solidFill>
              </a:rPr>
              <a:t>Facts -  </a:t>
            </a:r>
            <a:r>
              <a:rPr lang="en-AU" sz="5400" b="1" u="sng" dirty="0">
                <a:solidFill>
                  <a:srgbClr val="FFFFFF"/>
                </a:solidFill>
              </a:rPr>
              <a:t>Papua New Guinea (PNG)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491880" y="1196752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AU" sz="2000" b="1" dirty="0"/>
              <a:t>Location</a:t>
            </a:r>
            <a:r>
              <a:rPr lang="en-AU" sz="2000" dirty="0"/>
              <a:t> – located in Pacific region (southwestern Pacific)</a:t>
            </a:r>
          </a:p>
          <a:p>
            <a:r>
              <a:rPr lang="en-AU" sz="2000" b="1" dirty="0"/>
              <a:t>Developing Country.</a:t>
            </a:r>
          </a:p>
          <a:p>
            <a:r>
              <a:rPr lang="en-AU" sz="2000" b="1" dirty="0"/>
              <a:t>Population </a:t>
            </a:r>
            <a:r>
              <a:rPr lang="en-AU" sz="2000" dirty="0"/>
              <a:t>– approximately 10 million people.</a:t>
            </a:r>
          </a:p>
          <a:p>
            <a:pPr marL="0" indent="0">
              <a:buNone/>
            </a:pPr>
            <a:r>
              <a:rPr lang="en-AU" sz="2000" dirty="0"/>
              <a:t> </a:t>
            </a:r>
            <a:r>
              <a:rPr lang="en-AU" sz="2000" b="0" i="0" dirty="0">
                <a:effectLst/>
                <a:latin typeface="Google Sans"/>
              </a:rPr>
              <a:t>10,515,788 (2024)</a:t>
            </a:r>
            <a:endParaRPr lang="en-AU" sz="2000" dirty="0"/>
          </a:p>
          <a:p>
            <a:r>
              <a:rPr lang="en-AU" sz="2000" b="1" dirty="0"/>
              <a:t>Population density</a:t>
            </a:r>
            <a:r>
              <a:rPr lang="en-AU" sz="2000" dirty="0"/>
              <a:t> (per sq km) – 23 people per sq km</a:t>
            </a:r>
          </a:p>
          <a:p>
            <a:r>
              <a:rPr lang="en-AU" sz="2000" b="1" dirty="0"/>
              <a:t>Capital City – </a:t>
            </a:r>
            <a:r>
              <a:rPr lang="en-AU" sz="2000" dirty="0"/>
              <a:t>Port Moresby</a:t>
            </a:r>
          </a:p>
          <a:p>
            <a:r>
              <a:rPr lang="en-AU" sz="2000" b="1" dirty="0"/>
              <a:t>% living in urban areas </a:t>
            </a:r>
            <a:r>
              <a:rPr lang="en-AU" sz="2000" dirty="0"/>
              <a:t>– 13.7%</a:t>
            </a:r>
          </a:p>
          <a:p>
            <a:r>
              <a:rPr lang="en-AU" sz="2000" b="1" dirty="0"/>
              <a:t>Geography</a:t>
            </a:r>
            <a:r>
              <a:rPr lang="en-AU" sz="2000" dirty="0"/>
              <a:t> – comprises of 600 small islands and approximately 5,150kilometres of coastline.</a:t>
            </a:r>
          </a:p>
          <a:p>
            <a:r>
              <a:rPr lang="en-AU" sz="2000" dirty="0"/>
              <a:t>Shares a land border with Indonesia.</a:t>
            </a:r>
          </a:p>
          <a:p>
            <a:r>
              <a:rPr lang="en-AU" sz="2000" dirty="0"/>
              <a:t>PNG has approximately 800 Indigenous language groups.</a:t>
            </a:r>
          </a:p>
          <a:p>
            <a:endParaRPr lang="en-AU" sz="1700" dirty="0"/>
          </a:p>
          <a:p>
            <a:endParaRPr lang="en-AU" sz="1700" dirty="0"/>
          </a:p>
          <a:p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91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68" y="1386005"/>
            <a:ext cx="2401025" cy="3387497"/>
          </a:xfrm>
        </p:spPr>
        <p:txBody>
          <a:bodyPr anchor="b">
            <a:normAutofit/>
          </a:bodyPr>
          <a:lstStyle/>
          <a:p>
            <a:pPr algn="ctr"/>
            <a:r>
              <a:rPr lang="en-AU" sz="3200" b="1" dirty="0">
                <a:solidFill>
                  <a:srgbClr val="FFFFFF"/>
                </a:solidFill>
                <a:effectLst/>
              </a:rPr>
              <a:t>Land degradation from deforestation and management in PNG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AU" sz="2800" b="1" dirty="0">
                <a:solidFill>
                  <a:srgbClr val="00B050"/>
                </a:solidFill>
              </a:rPr>
              <a:t>PLACE: SITUATION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Situated/located approximately 160km north of Australia.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Situated approximately 4100km north east of Perth.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Port Moresby is the capital city.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Port Moresby is situated at latitude 9° 26’ S and longitude 147° 10’ E. </a:t>
            </a:r>
          </a:p>
        </p:txBody>
      </p:sp>
    </p:spTree>
    <p:extLst>
      <p:ext uri="{BB962C8B-B14F-4D97-AF65-F5344CB8AC3E}">
        <p14:creationId xmlns:p14="http://schemas.microsoft.com/office/powerpoint/2010/main" val="8817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85260" cy="1434415"/>
          </a:xfrm>
        </p:spPr>
        <p:txBody>
          <a:bodyPr anchor="b">
            <a:normAutofit/>
          </a:bodyPr>
          <a:lstStyle/>
          <a:p>
            <a:r>
              <a:rPr lang="en-AU" sz="4300" b="1" dirty="0">
                <a:effectLst/>
              </a:rPr>
              <a:t>Land degradation from deforestation and management in PNG</a:t>
            </a:r>
          </a:p>
        </p:txBody>
      </p:sp>
      <p:sp>
        <p:nvSpPr>
          <p:cNvPr id="411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767709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e2041615\AppData\Local\Microsoft\Windows\Temporary Internet Files\Content.IE5\P9NYWZ4Z\etoecologia-276x300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6" r="11573" b="1"/>
          <a:stretch/>
        </p:blipFill>
        <p:spPr bwMode="auto">
          <a:xfrm>
            <a:off x="683568" y="2132856"/>
            <a:ext cx="2270423" cy="3211613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2132855"/>
            <a:ext cx="5760640" cy="4486605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AU" sz="3200" b="1" dirty="0">
                <a:solidFill>
                  <a:srgbClr val="00B050"/>
                </a:solidFill>
              </a:rPr>
              <a:t>ENVIRONMENT: </a:t>
            </a:r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r>
              <a:rPr lang="en-AU" sz="2400" dirty="0"/>
              <a:t>Papua New Guinea’s forest contain 5% of the world’s (global) biodiversity. PNG only covers one percent of the Earth’s total land area.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Site: Physical environment – hot, humid tropical climate which happens all year round.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Two distinct seasons – Wet (December – March) and Dry (June – September).</a:t>
            </a:r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endParaRPr lang="en-AU" sz="1900" dirty="0"/>
          </a:p>
        </p:txBody>
      </p:sp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DD4-6066-AEFB-787E-347ABF08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4000" b="1" dirty="0">
                <a:solidFill>
                  <a:schemeClr val="accent5"/>
                </a:solidFill>
              </a:rPr>
              <a:t>(Environment) </a:t>
            </a:r>
          </a:p>
          <a:p>
            <a:pPr marL="0" indent="0" algn="ctr">
              <a:buNone/>
            </a:pPr>
            <a:r>
              <a:rPr lang="en-AU" sz="4000" b="1" dirty="0">
                <a:solidFill>
                  <a:schemeClr val="accent5"/>
                </a:solidFill>
              </a:rPr>
              <a:t>Site Features of PNG: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Island.</a:t>
            </a:r>
          </a:p>
          <a:p>
            <a:r>
              <a:rPr lang="en-AU" dirty="0"/>
              <a:t>A mountainous zone known as the Highlands, extends from the west to the southeast.</a:t>
            </a:r>
          </a:p>
          <a:p>
            <a:r>
              <a:rPr lang="en-AU" dirty="0"/>
              <a:t>Mountains reach elevations of approximately 4000 metres. </a:t>
            </a:r>
          </a:p>
          <a:p>
            <a:r>
              <a:rPr lang="en-AU" dirty="0"/>
              <a:t>Country’s highest point is 4509 metres (Mount </a:t>
            </a:r>
            <a:r>
              <a:rPr lang="en-AU" dirty="0" err="1"/>
              <a:t>Wilhem</a:t>
            </a:r>
            <a:r>
              <a:rPr lang="en-AU" dirty="0"/>
              <a:t>)</a:t>
            </a:r>
          </a:p>
          <a:p>
            <a:r>
              <a:rPr lang="en-AU" dirty="0"/>
              <a:t>Steeply sloping mountain areas.</a:t>
            </a:r>
          </a:p>
          <a:p>
            <a:r>
              <a:rPr lang="en-AU" dirty="0"/>
              <a:t>PNG – 4 distinct regions – Southern, New Guinea Islands, Highlands and </a:t>
            </a:r>
            <a:r>
              <a:rPr lang="en-AU" dirty="0" err="1"/>
              <a:t>Momase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709AC1-A9D9-A9C6-8223-FCD1CB6F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anchor="b">
            <a:normAutofit fontScale="90000"/>
          </a:bodyPr>
          <a:lstStyle/>
          <a:p>
            <a:r>
              <a:rPr lang="en-AU" sz="4300" b="1" dirty="0">
                <a:effectLst/>
              </a:rPr>
              <a:t>Land degradation from deforestation and management in PNG</a:t>
            </a:r>
          </a:p>
        </p:txBody>
      </p:sp>
    </p:spTree>
    <p:extLst>
      <p:ext uri="{BB962C8B-B14F-4D97-AF65-F5344CB8AC3E}">
        <p14:creationId xmlns:p14="http://schemas.microsoft.com/office/powerpoint/2010/main" val="2776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68" y="1386005"/>
            <a:ext cx="2401025" cy="3387497"/>
          </a:xfrm>
        </p:spPr>
        <p:txBody>
          <a:bodyPr anchor="b">
            <a:normAutofit/>
          </a:bodyPr>
          <a:lstStyle/>
          <a:p>
            <a:pPr algn="ctr"/>
            <a:r>
              <a:rPr lang="en-AU" sz="3200" b="1" dirty="0">
                <a:solidFill>
                  <a:srgbClr val="FFFFFF"/>
                </a:solidFill>
                <a:effectLst/>
              </a:rPr>
              <a:t>Land degradation from deforestation and management in PNG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2800" b="1" dirty="0">
                <a:solidFill>
                  <a:srgbClr val="00B050"/>
                </a:solidFill>
              </a:rPr>
              <a:t>SPACE:</a:t>
            </a:r>
          </a:p>
          <a:p>
            <a:pPr marL="0" indent="0">
              <a:buNone/>
            </a:pPr>
            <a:r>
              <a:rPr lang="en-AU" sz="2800" dirty="0"/>
              <a:t>Approximately 80% of the country is classified as forest land.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Third largest tropical forest area in world (Amazon and Congo basin).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More than 75% is classified as undisturbed by human activities or ‘intact’ (not cleared).</a:t>
            </a:r>
          </a:p>
        </p:txBody>
      </p:sp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AU" sz="2700" b="1" dirty="0">
                <a:solidFill>
                  <a:srgbClr val="FF0000"/>
                </a:solidFill>
                <a:effectLst/>
              </a:rPr>
              <a:t>Land degradation from deforestation and management in PNG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4000" b="1" dirty="0">
                <a:solidFill>
                  <a:srgbClr val="00B050"/>
                </a:solidFill>
              </a:rPr>
              <a:t>SCALE: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Scale of </a:t>
            </a:r>
            <a:r>
              <a:rPr lang="en-AU" b="1" u="sng" dirty="0"/>
              <a:t>Change</a:t>
            </a:r>
            <a:r>
              <a:rPr lang="en-AU" dirty="0"/>
              <a:t> over time (temporal distribution)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Look at: </a:t>
            </a:r>
            <a:r>
              <a:rPr lang="en-AU" u="sng" dirty="0"/>
              <a:t>Global Forest Watch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https://www.globalforestwatch.org/dashboards/country/PNG/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98511974-EA0B-A135-4E40-D713A6679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739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Symbol</vt:lpstr>
      <vt:lpstr>Office Theme</vt:lpstr>
      <vt:lpstr>LI/SC – 21/2/24</vt:lpstr>
      <vt:lpstr> Year 10 Geography Comparative Case Study LAND</vt:lpstr>
      <vt:lpstr>MAP – Papua New Guinea (PNG)</vt:lpstr>
      <vt:lpstr>Facts -  Papua New Guinea (PNG)</vt:lpstr>
      <vt:lpstr>Land degradation from deforestation and management in PNG</vt:lpstr>
      <vt:lpstr>Land degradation from deforestation and management in PNG</vt:lpstr>
      <vt:lpstr>Land degradation from deforestation and management in PNG</vt:lpstr>
      <vt:lpstr>Land degradation from deforestation and management in PNG</vt:lpstr>
      <vt:lpstr>Land degradation from deforestation and management in PNG</vt:lpstr>
      <vt:lpstr>Land degradation from deforestation and management in PNG</vt:lpstr>
      <vt:lpstr>Land degradation from deforestation and management in PNG</vt:lpstr>
      <vt:lpstr>Land degradation from deforestation and management in PNG</vt:lpstr>
      <vt:lpstr>Can you categorise the impacts using SHEEPT?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10 Comparative Case Study</dc:title>
  <dc:creator>RINTOUL Brooke</dc:creator>
  <cp:lastModifiedBy>RINTOUL Brooke [Narrogin Senior High School]</cp:lastModifiedBy>
  <cp:revision>17</cp:revision>
  <dcterms:created xsi:type="dcterms:W3CDTF">2018-03-18T04:51:00Z</dcterms:created>
  <dcterms:modified xsi:type="dcterms:W3CDTF">2024-02-21T02:13:33Z</dcterms:modified>
</cp:coreProperties>
</file>