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57" r:id="rId4"/>
    <p:sldId id="274" r:id="rId5"/>
    <p:sldId id="275" r:id="rId6"/>
    <p:sldId id="276" r:id="rId7"/>
    <p:sldId id="267" r:id="rId8"/>
    <p:sldId id="268" r:id="rId9"/>
    <p:sldId id="277" r:id="rId10"/>
    <p:sldId id="278" r:id="rId11"/>
    <p:sldId id="279" r:id="rId12"/>
    <p:sldId id="280" r:id="rId13"/>
    <p:sldId id="285" r:id="rId14"/>
    <p:sldId id="286" r:id="rId15"/>
    <p:sldId id="287" r:id="rId16"/>
    <p:sldId id="28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B7F718-76D1-49B0-8161-E609A780C2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A7C90B-2F17-4BFF-8461-23E5FA7CB366}">
      <dgm:prSet/>
      <dgm:spPr/>
      <dgm:t>
        <a:bodyPr/>
        <a:lstStyle/>
        <a:p>
          <a:r>
            <a:rPr lang="en-AU"/>
            <a:t>Low birth rates</a:t>
          </a:r>
          <a:endParaRPr lang="en-US"/>
        </a:p>
      </dgm:t>
    </dgm:pt>
    <dgm:pt modelId="{4A8A3215-0B6D-48D0-A55F-C444B07C2AB5}" type="parTrans" cxnId="{DF969153-C5D3-4F85-824C-3022A289108D}">
      <dgm:prSet/>
      <dgm:spPr/>
      <dgm:t>
        <a:bodyPr/>
        <a:lstStyle/>
        <a:p>
          <a:endParaRPr lang="en-US"/>
        </a:p>
      </dgm:t>
    </dgm:pt>
    <dgm:pt modelId="{F3E180D1-6625-4A98-9E8C-F47992C9FDE0}" type="sibTrans" cxnId="{DF969153-C5D3-4F85-824C-3022A289108D}">
      <dgm:prSet/>
      <dgm:spPr/>
      <dgm:t>
        <a:bodyPr/>
        <a:lstStyle/>
        <a:p>
          <a:endParaRPr lang="en-US"/>
        </a:p>
      </dgm:t>
    </dgm:pt>
    <dgm:pt modelId="{D5A70CAF-5A7C-4672-A66F-C5D526DBF4CB}">
      <dgm:prSet/>
      <dgm:spPr/>
      <dgm:t>
        <a:bodyPr/>
        <a:lstStyle/>
        <a:p>
          <a:r>
            <a:rPr lang="en-AU"/>
            <a:t>Low rates of poverty</a:t>
          </a:r>
          <a:endParaRPr lang="en-US"/>
        </a:p>
      </dgm:t>
    </dgm:pt>
    <dgm:pt modelId="{36FDF56B-3817-4952-A7CF-EDDF001E8AA8}" type="parTrans" cxnId="{3C78F966-0FA9-4A68-9913-D74F57A7F938}">
      <dgm:prSet/>
      <dgm:spPr/>
      <dgm:t>
        <a:bodyPr/>
        <a:lstStyle/>
        <a:p>
          <a:endParaRPr lang="en-US"/>
        </a:p>
      </dgm:t>
    </dgm:pt>
    <dgm:pt modelId="{C410B6A7-A888-4622-9C66-CAEE462BB290}" type="sibTrans" cxnId="{3C78F966-0FA9-4A68-9913-D74F57A7F938}">
      <dgm:prSet/>
      <dgm:spPr/>
      <dgm:t>
        <a:bodyPr/>
        <a:lstStyle/>
        <a:p>
          <a:endParaRPr lang="en-US"/>
        </a:p>
      </dgm:t>
    </dgm:pt>
    <dgm:pt modelId="{4BB59245-F7A6-4888-90A2-08D4F5FF9DF1}">
      <dgm:prSet/>
      <dgm:spPr/>
      <dgm:t>
        <a:bodyPr/>
        <a:lstStyle/>
        <a:p>
          <a:r>
            <a:rPr lang="en-AU"/>
            <a:t>High education levels </a:t>
          </a:r>
          <a:endParaRPr lang="en-US"/>
        </a:p>
      </dgm:t>
    </dgm:pt>
    <dgm:pt modelId="{B7173CC2-D596-48C7-BB47-DE54353DFA9A}" type="parTrans" cxnId="{0E1484AA-50BC-49E9-B5C4-C980ACF31C3B}">
      <dgm:prSet/>
      <dgm:spPr/>
      <dgm:t>
        <a:bodyPr/>
        <a:lstStyle/>
        <a:p>
          <a:endParaRPr lang="en-US"/>
        </a:p>
      </dgm:t>
    </dgm:pt>
    <dgm:pt modelId="{37FC4CF6-A7C3-4D3A-B05F-69F54D24F347}" type="sibTrans" cxnId="{0E1484AA-50BC-49E9-B5C4-C980ACF31C3B}">
      <dgm:prSet/>
      <dgm:spPr/>
      <dgm:t>
        <a:bodyPr/>
        <a:lstStyle/>
        <a:p>
          <a:endParaRPr lang="en-US"/>
        </a:p>
      </dgm:t>
    </dgm:pt>
    <dgm:pt modelId="{644C5EB2-57F6-4BDD-BBE2-D47DCBF17DE3}">
      <dgm:prSet/>
      <dgm:spPr/>
      <dgm:t>
        <a:bodyPr/>
        <a:lstStyle/>
        <a:p>
          <a:r>
            <a:rPr lang="en-AU"/>
            <a:t>High GDP per capita</a:t>
          </a:r>
          <a:endParaRPr lang="en-US"/>
        </a:p>
      </dgm:t>
    </dgm:pt>
    <dgm:pt modelId="{4ECEC1D6-118F-4E20-BAC2-CD8A6C7D26FE}" type="parTrans" cxnId="{BDDC68FE-FEE3-4F08-B21F-F79848049F8A}">
      <dgm:prSet/>
      <dgm:spPr/>
      <dgm:t>
        <a:bodyPr/>
        <a:lstStyle/>
        <a:p>
          <a:endParaRPr lang="en-US"/>
        </a:p>
      </dgm:t>
    </dgm:pt>
    <dgm:pt modelId="{E44BDEC8-28FF-4D9E-988C-10E237909D9B}" type="sibTrans" cxnId="{BDDC68FE-FEE3-4F08-B21F-F79848049F8A}">
      <dgm:prSet/>
      <dgm:spPr/>
      <dgm:t>
        <a:bodyPr/>
        <a:lstStyle/>
        <a:p>
          <a:endParaRPr lang="en-US"/>
        </a:p>
      </dgm:t>
    </dgm:pt>
    <dgm:pt modelId="{194B2EED-50AE-4BBB-B2EA-C3CE47A94105}">
      <dgm:prSet/>
      <dgm:spPr/>
      <dgm:t>
        <a:bodyPr/>
        <a:lstStyle/>
        <a:p>
          <a:r>
            <a:rPr lang="en-AU"/>
            <a:t>High HDI score</a:t>
          </a:r>
          <a:endParaRPr lang="en-US"/>
        </a:p>
      </dgm:t>
    </dgm:pt>
    <dgm:pt modelId="{A11B7AA5-5A4C-4B2F-8808-E34F17FBE581}" type="parTrans" cxnId="{1692BF15-CE68-4FF2-A532-35C1B11DB280}">
      <dgm:prSet/>
      <dgm:spPr/>
      <dgm:t>
        <a:bodyPr/>
        <a:lstStyle/>
        <a:p>
          <a:endParaRPr lang="en-US"/>
        </a:p>
      </dgm:t>
    </dgm:pt>
    <dgm:pt modelId="{8AD719BA-8E93-401A-8810-79D7FE7DA484}" type="sibTrans" cxnId="{1692BF15-CE68-4FF2-A532-35C1B11DB280}">
      <dgm:prSet/>
      <dgm:spPr/>
      <dgm:t>
        <a:bodyPr/>
        <a:lstStyle/>
        <a:p>
          <a:endParaRPr lang="en-US"/>
        </a:p>
      </dgm:t>
    </dgm:pt>
    <dgm:pt modelId="{52E642DE-3679-406C-848A-3FF86B64D513}" type="pres">
      <dgm:prSet presAssocID="{12B7F718-76D1-49B0-8161-E609A780C275}" presName="linear" presStyleCnt="0">
        <dgm:presLayoutVars>
          <dgm:animLvl val="lvl"/>
          <dgm:resizeHandles val="exact"/>
        </dgm:presLayoutVars>
      </dgm:prSet>
      <dgm:spPr/>
    </dgm:pt>
    <dgm:pt modelId="{9E83DADC-B9B1-4A46-9A72-AA7D95A89B65}" type="pres">
      <dgm:prSet presAssocID="{BBA7C90B-2F17-4BFF-8461-23E5FA7CB36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267C5B5-20D8-46B5-9258-5FFB372DF3DB}" type="pres">
      <dgm:prSet presAssocID="{F3E180D1-6625-4A98-9E8C-F47992C9FDE0}" presName="spacer" presStyleCnt="0"/>
      <dgm:spPr/>
    </dgm:pt>
    <dgm:pt modelId="{B6C7BD88-4259-439D-87BA-93B1D71DB6B0}" type="pres">
      <dgm:prSet presAssocID="{D5A70CAF-5A7C-4672-A66F-C5D526DBF4C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C579B55-8343-471A-9A01-46B27CD98003}" type="pres">
      <dgm:prSet presAssocID="{C410B6A7-A888-4622-9C66-CAEE462BB290}" presName="spacer" presStyleCnt="0"/>
      <dgm:spPr/>
    </dgm:pt>
    <dgm:pt modelId="{C67EA3F0-CCC1-4A3B-AF64-CA8EDB78D1BA}" type="pres">
      <dgm:prSet presAssocID="{4BB59245-F7A6-4888-90A2-08D4F5FF9DF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4F6D04B-1AF6-4DCA-96D1-B0AFCED80DCE}" type="pres">
      <dgm:prSet presAssocID="{37FC4CF6-A7C3-4D3A-B05F-69F54D24F347}" presName="spacer" presStyleCnt="0"/>
      <dgm:spPr/>
    </dgm:pt>
    <dgm:pt modelId="{25CD0D61-BDA5-4BA9-9B74-D63027363F5C}" type="pres">
      <dgm:prSet presAssocID="{644C5EB2-57F6-4BDD-BBE2-D47DCBF17DE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02BA403-E018-46D6-8816-464B41D0626E}" type="pres">
      <dgm:prSet presAssocID="{E44BDEC8-28FF-4D9E-988C-10E237909D9B}" presName="spacer" presStyleCnt="0"/>
      <dgm:spPr/>
    </dgm:pt>
    <dgm:pt modelId="{8959311E-AC8F-477D-B3D3-0AA1FE0C5020}" type="pres">
      <dgm:prSet presAssocID="{194B2EED-50AE-4BBB-B2EA-C3CE47A9410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6AF8A12-4335-4A01-B188-3D229A10557D}" type="presOf" srcId="{12B7F718-76D1-49B0-8161-E609A780C275}" destId="{52E642DE-3679-406C-848A-3FF86B64D513}" srcOrd="0" destOrd="0" presId="urn:microsoft.com/office/officeart/2005/8/layout/vList2"/>
    <dgm:cxn modelId="{1692BF15-CE68-4FF2-A532-35C1B11DB280}" srcId="{12B7F718-76D1-49B0-8161-E609A780C275}" destId="{194B2EED-50AE-4BBB-B2EA-C3CE47A94105}" srcOrd="4" destOrd="0" parTransId="{A11B7AA5-5A4C-4B2F-8808-E34F17FBE581}" sibTransId="{8AD719BA-8E93-401A-8810-79D7FE7DA484}"/>
    <dgm:cxn modelId="{3C78F966-0FA9-4A68-9913-D74F57A7F938}" srcId="{12B7F718-76D1-49B0-8161-E609A780C275}" destId="{D5A70CAF-5A7C-4672-A66F-C5D526DBF4CB}" srcOrd="1" destOrd="0" parTransId="{36FDF56B-3817-4952-A7CF-EDDF001E8AA8}" sibTransId="{C410B6A7-A888-4622-9C66-CAEE462BB290}"/>
    <dgm:cxn modelId="{68A4AE6C-EA56-4FE8-AAF5-B955A96E91BB}" type="presOf" srcId="{BBA7C90B-2F17-4BFF-8461-23E5FA7CB366}" destId="{9E83DADC-B9B1-4A46-9A72-AA7D95A89B65}" srcOrd="0" destOrd="0" presId="urn:microsoft.com/office/officeart/2005/8/layout/vList2"/>
    <dgm:cxn modelId="{75953573-389B-43A8-9628-F890DC829F58}" type="presOf" srcId="{644C5EB2-57F6-4BDD-BBE2-D47DCBF17DE3}" destId="{25CD0D61-BDA5-4BA9-9B74-D63027363F5C}" srcOrd="0" destOrd="0" presId="urn:microsoft.com/office/officeart/2005/8/layout/vList2"/>
    <dgm:cxn modelId="{DF969153-C5D3-4F85-824C-3022A289108D}" srcId="{12B7F718-76D1-49B0-8161-E609A780C275}" destId="{BBA7C90B-2F17-4BFF-8461-23E5FA7CB366}" srcOrd="0" destOrd="0" parTransId="{4A8A3215-0B6D-48D0-A55F-C444B07C2AB5}" sibTransId="{F3E180D1-6625-4A98-9E8C-F47992C9FDE0}"/>
    <dgm:cxn modelId="{05BC8CA1-8D2A-4574-B4AD-11413EF5B55F}" type="presOf" srcId="{194B2EED-50AE-4BBB-B2EA-C3CE47A94105}" destId="{8959311E-AC8F-477D-B3D3-0AA1FE0C5020}" srcOrd="0" destOrd="0" presId="urn:microsoft.com/office/officeart/2005/8/layout/vList2"/>
    <dgm:cxn modelId="{0E1484AA-50BC-49E9-B5C4-C980ACF31C3B}" srcId="{12B7F718-76D1-49B0-8161-E609A780C275}" destId="{4BB59245-F7A6-4888-90A2-08D4F5FF9DF1}" srcOrd="2" destOrd="0" parTransId="{B7173CC2-D596-48C7-BB47-DE54353DFA9A}" sibTransId="{37FC4CF6-A7C3-4D3A-B05F-69F54D24F347}"/>
    <dgm:cxn modelId="{BC9C56BF-E0F3-45B2-A41E-2448BCC5E9CC}" type="presOf" srcId="{4BB59245-F7A6-4888-90A2-08D4F5FF9DF1}" destId="{C67EA3F0-CCC1-4A3B-AF64-CA8EDB78D1BA}" srcOrd="0" destOrd="0" presId="urn:microsoft.com/office/officeart/2005/8/layout/vList2"/>
    <dgm:cxn modelId="{4C1BBFDC-0662-477B-8648-C28A2D2EE630}" type="presOf" srcId="{D5A70CAF-5A7C-4672-A66F-C5D526DBF4CB}" destId="{B6C7BD88-4259-439D-87BA-93B1D71DB6B0}" srcOrd="0" destOrd="0" presId="urn:microsoft.com/office/officeart/2005/8/layout/vList2"/>
    <dgm:cxn modelId="{BDDC68FE-FEE3-4F08-B21F-F79848049F8A}" srcId="{12B7F718-76D1-49B0-8161-E609A780C275}" destId="{644C5EB2-57F6-4BDD-BBE2-D47DCBF17DE3}" srcOrd="3" destOrd="0" parTransId="{4ECEC1D6-118F-4E20-BAC2-CD8A6C7D26FE}" sibTransId="{E44BDEC8-28FF-4D9E-988C-10E237909D9B}"/>
    <dgm:cxn modelId="{BADC3591-B88B-4DE9-B256-DAA92B5F5649}" type="presParOf" srcId="{52E642DE-3679-406C-848A-3FF86B64D513}" destId="{9E83DADC-B9B1-4A46-9A72-AA7D95A89B65}" srcOrd="0" destOrd="0" presId="urn:microsoft.com/office/officeart/2005/8/layout/vList2"/>
    <dgm:cxn modelId="{87C4786C-F477-432C-99A3-E098D0353788}" type="presParOf" srcId="{52E642DE-3679-406C-848A-3FF86B64D513}" destId="{0267C5B5-20D8-46B5-9258-5FFB372DF3DB}" srcOrd="1" destOrd="0" presId="urn:microsoft.com/office/officeart/2005/8/layout/vList2"/>
    <dgm:cxn modelId="{6839C6D2-FE6A-47C6-AADD-01A6F1DCDA5C}" type="presParOf" srcId="{52E642DE-3679-406C-848A-3FF86B64D513}" destId="{B6C7BD88-4259-439D-87BA-93B1D71DB6B0}" srcOrd="2" destOrd="0" presId="urn:microsoft.com/office/officeart/2005/8/layout/vList2"/>
    <dgm:cxn modelId="{D993D7A4-F6FD-4B85-94C7-4F4394CD96F1}" type="presParOf" srcId="{52E642DE-3679-406C-848A-3FF86B64D513}" destId="{4C579B55-8343-471A-9A01-46B27CD98003}" srcOrd="3" destOrd="0" presId="urn:microsoft.com/office/officeart/2005/8/layout/vList2"/>
    <dgm:cxn modelId="{5B52EEEE-AD3F-4764-9ECC-768FE062B73F}" type="presParOf" srcId="{52E642DE-3679-406C-848A-3FF86B64D513}" destId="{C67EA3F0-CCC1-4A3B-AF64-CA8EDB78D1BA}" srcOrd="4" destOrd="0" presId="urn:microsoft.com/office/officeart/2005/8/layout/vList2"/>
    <dgm:cxn modelId="{97AAF039-095F-4867-ABDE-F1BE30D7CB29}" type="presParOf" srcId="{52E642DE-3679-406C-848A-3FF86B64D513}" destId="{94F6D04B-1AF6-4DCA-96D1-B0AFCED80DCE}" srcOrd="5" destOrd="0" presId="urn:microsoft.com/office/officeart/2005/8/layout/vList2"/>
    <dgm:cxn modelId="{7A775FE7-C011-46AB-A7A9-F6CFA1DE96E1}" type="presParOf" srcId="{52E642DE-3679-406C-848A-3FF86B64D513}" destId="{25CD0D61-BDA5-4BA9-9B74-D63027363F5C}" srcOrd="6" destOrd="0" presId="urn:microsoft.com/office/officeart/2005/8/layout/vList2"/>
    <dgm:cxn modelId="{5B8970CF-92E4-4737-873D-7F11FDABCDC2}" type="presParOf" srcId="{52E642DE-3679-406C-848A-3FF86B64D513}" destId="{102BA403-E018-46D6-8816-464B41D0626E}" srcOrd="7" destOrd="0" presId="urn:microsoft.com/office/officeart/2005/8/layout/vList2"/>
    <dgm:cxn modelId="{1A2F7903-ECAD-4AA5-B9DE-4E193E513216}" type="presParOf" srcId="{52E642DE-3679-406C-848A-3FF86B64D513}" destId="{8959311E-AC8F-477D-B3D3-0AA1FE0C50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FB8667-1ED3-4106-9393-31577F32CF6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7D629D-61B5-4118-88CA-6A323C64FAD7}">
      <dgm:prSet/>
      <dgm:spPr/>
      <dgm:t>
        <a:bodyPr/>
        <a:lstStyle/>
        <a:p>
          <a:r>
            <a:rPr lang="en-AU"/>
            <a:t>Low per capita income</a:t>
          </a:r>
          <a:endParaRPr lang="en-US"/>
        </a:p>
      </dgm:t>
    </dgm:pt>
    <dgm:pt modelId="{DAA537A2-E3CC-49C2-A555-19C8CD16153B}" type="parTrans" cxnId="{50300533-2627-4302-B77A-B94E3496E40A}">
      <dgm:prSet/>
      <dgm:spPr/>
      <dgm:t>
        <a:bodyPr/>
        <a:lstStyle/>
        <a:p>
          <a:endParaRPr lang="en-US"/>
        </a:p>
      </dgm:t>
    </dgm:pt>
    <dgm:pt modelId="{32BC87F9-E927-4921-BEDB-8D5C7B439996}" type="sibTrans" cxnId="{50300533-2627-4302-B77A-B94E3496E40A}">
      <dgm:prSet/>
      <dgm:spPr/>
      <dgm:t>
        <a:bodyPr/>
        <a:lstStyle/>
        <a:p>
          <a:endParaRPr lang="en-US"/>
        </a:p>
      </dgm:t>
    </dgm:pt>
    <dgm:pt modelId="{32395AC5-C72B-4505-A295-918434434C76}">
      <dgm:prSet/>
      <dgm:spPr/>
      <dgm:t>
        <a:bodyPr/>
        <a:lstStyle/>
        <a:p>
          <a:r>
            <a:rPr lang="en-AU"/>
            <a:t>Dietary deficiencies</a:t>
          </a:r>
          <a:endParaRPr lang="en-US"/>
        </a:p>
      </dgm:t>
    </dgm:pt>
    <dgm:pt modelId="{DBBA5330-BC9C-4033-A5BA-0A208415F069}" type="parTrans" cxnId="{C1BCBB38-D827-4354-8FD8-E67D54F18D26}">
      <dgm:prSet/>
      <dgm:spPr/>
      <dgm:t>
        <a:bodyPr/>
        <a:lstStyle/>
        <a:p>
          <a:endParaRPr lang="en-US"/>
        </a:p>
      </dgm:t>
    </dgm:pt>
    <dgm:pt modelId="{1D447285-26D4-4E4B-82E2-A99287F4692C}" type="sibTrans" cxnId="{C1BCBB38-D827-4354-8FD8-E67D54F18D26}">
      <dgm:prSet/>
      <dgm:spPr/>
      <dgm:t>
        <a:bodyPr/>
        <a:lstStyle/>
        <a:p>
          <a:endParaRPr lang="en-US"/>
        </a:p>
      </dgm:t>
    </dgm:pt>
    <dgm:pt modelId="{8FA61829-A26D-43A1-803B-0BE6B3464214}">
      <dgm:prSet/>
      <dgm:spPr/>
      <dgm:t>
        <a:bodyPr/>
        <a:lstStyle/>
        <a:p>
          <a:r>
            <a:rPr lang="en-AU"/>
            <a:t>High infant mortality rates</a:t>
          </a:r>
          <a:endParaRPr lang="en-US"/>
        </a:p>
      </dgm:t>
    </dgm:pt>
    <dgm:pt modelId="{9CEF6B2A-CFCA-4EC1-8F9B-0B1A4E5E9B8D}" type="parTrans" cxnId="{3B675BF7-15B9-4D8D-9489-F48CC5B6AB96}">
      <dgm:prSet/>
      <dgm:spPr/>
      <dgm:t>
        <a:bodyPr/>
        <a:lstStyle/>
        <a:p>
          <a:endParaRPr lang="en-US"/>
        </a:p>
      </dgm:t>
    </dgm:pt>
    <dgm:pt modelId="{D92FBE4E-89A3-49AB-A047-83224067C935}" type="sibTrans" cxnId="{3B675BF7-15B9-4D8D-9489-F48CC5B6AB96}">
      <dgm:prSet/>
      <dgm:spPr/>
      <dgm:t>
        <a:bodyPr/>
        <a:lstStyle/>
        <a:p>
          <a:endParaRPr lang="en-US"/>
        </a:p>
      </dgm:t>
    </dgm:pt>
    <dgm:pt modelId="{CA7C7485-6A77-401C-A2D5-3B29760E7436}">
      <dgm:prSet/>
      <dgm:spPr/>
      <dgm:t>
        <a:bodyPr/>
        <a:lstStyle/>
        <a:p>
          <a:r>
            <a:rPr lang="en-AU"/>
            <a:t>Child exploitation</a:t>
          </a:r>
          <a:endParaRPr lang="en-US"/>
        </a:p>
      </dgm:t>
    </dgm:pt>
    <dgm:pt modelId="{CF464B3A-F215-4EF2-9DE0-E87116F7FF71}" type="parTrans" cxnId="{8A0397A6-04EB-4162-84B7-9C20F49C86B2}">
      <dgm:prSet/>
      <dgm:spPr/>
      <dgm:t>
        <a:bodyPr/>
        <a:lstStyle/>
        <a:p>
          <a:endParaRPr lang="en-US"/>
        </a:p>
      </dgm:t>
    </dgm:pt>
    <dgm:pt modelId="{9EAF8651-6438-497F-86B9-B05E4F31EE46}" type="sibTrans" cxnId="{8A0397A6-04EB-4162-84B7-9C20F49C86B2}">
      <dgm:prSet/>
      <dgm:spPr/>
      <dgm:t>
        <a:bodyPr/>
        <a:lstStyle/>
        <a:p>
          <a:endParaRPr lang="en-US"/>
        </a:p>
      </dgm:t>
    </dgm:pt>
    <dgm:pt modelId="{18AA746A-FC78-4ACD-B407-354F15C5F383}">
      <dgm:prSet/>
      <dgm:spPr/>
      <dgm:t>
        <a:bodyPr/>
        <a:lstStyle/>
        <a:p>
          <a:r>
            <a:rPr lang="en-AU"/>
            <a:t>Lack of access to clean water and sanitation</a:t>
          </a:r>
          <a:endParaRPr lang="en-US"/>
        </a:p>
      </dgm:t>
    </dgm:pt>
    <dgm:pt modelId="{2B0A92CC-5E44-4A9E-8663-022F9A07A389}" type="parTrans" cxnId="{2C44F7A4-55B8-4335-8A62-EC6D4BF54BF1}">
      <dgm:prSet/>
      <dgm:spPr/>
      <dgm:t>
        <a:bodyPr/>
        <a:lstStyle/>
        <a:p>
          <a:endParaRPr lang="en-US"/>
        </a:p>
      </dgm:t>
    </dgm:pt>
    <dgm:pt modelId="{C2107331-4C49-4370-9934-8922385D48CC}" type="sibTrans" cxnId="{2C44F7A4-55B8-4335-8A62-EC6D4BF54BF1}">
      <dgm:prSet/>
      <dgm:spPr/>
      <dgm:t>
        <a:bodyPr/>
        <a:lstStyle/>
        <a:p>
          <a:endParaRPr lang="en-US"/>
        </a:p>
      </dgm:t>
    </dgm:pt>
    <dgm:pt modelId="{58B2A15C-DC7D-4690-B2AB-F34988F277BC}">
      <dgm:prSet/>
      <dgm:spPr/>
      <dgm:t>
        <a:bodyPr/>
        <a:lstStyle/>
        <a:p>
          <a:r>
            <a:rPr lang="en-AU"/>
            <a:t>Illiteracy</a:t>
          </a:r>
          <a:endParaRPr lang="en-US"/>
        </a:p>
      </dgm:t>
    </dgm:pt>
    <dgm:pt modelId="{1749F137-A95C-48D9-AB08-9D8B567D488D}" type="parTrans" cxnId="{A55884B1-99CA-4160-A926-2EFEA1CDB7DA}">
      <dgm:prSet/>
      <dgm:spPr/>
      <dgm:t>
        <a:bodyPr/>
        <a:lstStyle/>
        <a:p>
          <a:endParaRPr lang="en-US"/>
        </a:p>
      </dgm:t>
    </dgm:pt>
    <dgm:pt modelId="{9FD3ECAD-CD8E-4A07-8555-4793002C8893}" type="sibTrans" cxnId="{A55884B1-99CA-4160-A926-2EFEA1CDB7DA}">
      <dgm:prSet/>
      <dgm:spPr/>
      <dgm:t>
        <a:bodyPr/>
        <a:lstStyle/>
        <a:p>
          <a:endParaRPr lang="en-US"/>
        </a:p>
      </dgm:t>
    </dgm:pt>
    <dgm:pt modelId="{80514920-9119-4A08-8C0B-2BFFE3D01D05}">
      <dgm:prSet/>
      <dgm:spPr/>
      <dgm:t>
        <a:bodyPr/>
        <a:lstStyle/>
        <a:p>
          <a:r>
            <a:rPr lang="en-AU"/>
            <a:t>High rates of population growth</a:t>
          </a:r>
          <a:endParaRPr lang="en-US"/>
        </a:p>
      </dgm:t>
    </dgm:pt>
    <dgm:pt modelId="{C6DB07FB-41E9-4D0B-8D6B-41E9C9BE0DC4}" type="parTrans" cxnId="{7CC03991-7AFD-435A-9094-9D4B6ADA9033}">
      <dgm:prSet/>
      <dgm:spPr/>
      <dgm:t>
        <a:bodyPr/>
        <a:lstStyle/>
        <a:p>
          <a:endParaRPr lang="en-US"/>
        </a:p>
      </dgm:t>
    </dgm:pt>
    <dgm:pt modelId="{D9F693CB-E991-4400-BE62-F60290354767}" type="sibTrans" cxnId="{7CC03991-7AFD-435A-9094-9D4B6ADA9033}">
      <dgm:prSet/>
      <dgm:spPr/>
      <dgm:t>
        <a:bodyPr/>
        <a:lstStyle/>
        <a:p>
          <a:endParaRPr lang="en-US"/>
        </a:p>
      </dgm:t>
    </dgm:pt>
    <dgm:pt modelId="{E3E4EE79-FF13-410E-A8E4-6B1DAA7E0294}">
      <dgm:prSet/>
      <dgm:spPr/>
      <dgm:t>
        <a:bodyPr/>
        <a:lstStyle/>
        <a:p>
          <a:r>
            <a:rPr lang="en-AU"/>
            <a:t>Lack of adequate shelter</a:t>
          </a:r>
          <a:endParaRPr lang="en-US"/>
        </a:p>
      </dgm:t>
    </dgm:pt>
    <dgm:pt modelId="{07576230-4BDC-4F6B-AF0B-666B40C73E88}" type="parTrans" cxnId="{89A66B7B-2875-427C-B0AF-C9F393815719}">
      <dgm:prSet/>
      <dgm:spPr/>
      <dgm:t>
        <a:bodyPr/>
        <a:lstStyle/>
        <a:p>
          <a:endParaRPr lang="en-US"/>
        </a:p>
      </dgm:t>
    </dgm:pt>
    <dgm:pt modelId="{4182D4DE-1F32-4C9F-9182-8C627EBEA5F4}" type="sibTrans" cxnId="{89A66B7B-2875-427C-B0AF-C9F393815719}">
      <dgm:prSet/>
      <dgm:spPr/>
      <dgm:t>
        <a:bodyPr/>
        <a:lstStyle/>
        <a:p>
          <a:endParaRPr lang="en-US"/>
        </a:p>
      </dgm:t>
    </dgm:pt>
    <dgm:pt modelId="{1395C601-D328-48F1-874F-73ABCED6694D}">
      <dgm:prSet/>
      <dgm:spPr/>
      <dgm:t>
        <a:bodyPr/>
        <a:lstStyle/>
        <a:p>
          <a:r>
            <a:rPr lang="en-AU"/>
            <a:t>Higher birth rates</a:t>
          </a:r>
          <a:endParaRPr lang="en-US"/>
        </a:p>
      </dgm:t>
    </dgm:pt>
    <dgm:pt modelId="{9E567884-91C1-4A16-A55A-66D549C10AA5}" type="parTrans" cxnId="{AFF8D12F-5650-465B-B32A-07789F833DC4}">
      <dgm:prSet/>
      <dgm:spPr/>
      <dgm:t>
        <a:bodyPr/>
        <a:lstStyle/>
        <a:p>
          <a:endParaRPr lang="en-US"/>
        </a:p>
      </dgm:t>
    </dgm:pt>
    <dgm:pt modelId="{5488675F-8F7D-45FE-B663-7725E481BA88}" type="sibTrans" cxnId="{AFF8D12F-5650-465B-B32A-07789F833DC4}">
      <dgm:prSet/>
      <dgm:spPr/>
      <dgm:t>
        <a:bodyPr/>
        <a:lstStyle/>
        <a:p>
          <a:endParaRPr lang="en-US"/>
        </a:p>
      </dgm:t>
    </dgm:pt>
    <dgm:pt modelId="{BBB12B83-B9BA-47E3-8F89-A241482D5FDC}">
      <dgm:prSet/>
      <dgm:spPr/>
      <dgm:t>
        <a:bodyPr/>
        <a:lstStyle/>
        <a:p>
          <a:r>
            <a:rPr lang="en-AU"/>
            <a:t>Low-medium HDI score</a:t>
          </a:r>
          <a:endParaRPr lang="en-US"/>
        </a:p>
      </dgm:t>
    </dgm:pt>
    <dgm:pt modelId="{69686F2E-6C61-4F5F-89D6-F2ECDC7A49E1}" type="parTrans" cxnId="{8BBEC3DB-C076-42EE-9893-BE7B8C040324}">
      <dgm:prSet/>
      <dgm:spPr/>
      <dgm:t>
        <a:bodyPr/>
        <a:lstStyle/>
        <a:p>
          <a:endParaRPr lang="en-US"/>
        </a:p>
      </dgm:t>
    </dgm:pt>
    <dgm:pt modelId="{431706AC-8E0E-43B0-8CCB-3A8EFB7DE216}" type="sibTrans" cxnId="{8BBEC3DB-C076-42EE-9893-BE7B8C040324}">
      <dgm:prSet/>
      <dgm:spPr/>
      <dgm:t>
        <a:bodyPr/>
        <a:lstStyle/>
        <a:p>
          <a:endParaRPr lang="en-US"/>
        </a:p>
      </dgm:t>
    </dgm:pt>
    <dgm:pt modelId="{7D7C4891-6DB9-44E0-AD2A-37D59ABCF516}">
      <dgm:prSet/>
      <dgm:spPr/>
      <dgm:t>
        <a:bodyPr/>
        <a:lstStyle/>
        <a:p>
          <a:r>
            <a:rPr lang="en-AU"/>
            <a:t>Lower education  levels</a:t>
          </a:r>
          <a:endParaRPr lang="en-US"/>
        </a:p>
      </dgm:t>
    </dgm:pt>
    <dgm:pt modelId="{A36C6F41-4A18-426B-B655-E60BBEDAF5AB}" type="parTrans" cxnId="{D55A30FC-E24E-4DDF-A242-473B0032C8E9}">
      <dgm:prSet/>
      <dgm:spPr/>
      <dgm:t>
        <a:bodyPr/>
        <a:lstStyle/>
        <a:p>
          <a:endParaRPr lang="en-US"/>
        </a:p>
      </dgm:t>
    </dgm:pt>
    <dgm:pt modelId="{A6D2E075-22A8-408B-9509-09E1CFA6B342}" type="sibTrans" cxnId="{D55A30FC-E24E-4DDF-A242-473B0032C8E9}">
      <dgm:prSet/>
      <dgm:spPr/>
      <dgm:t>
        <a:bodyPr/>
        <a:lstStyle/>
        <a:p>
          <a:endParaRPr lang="en-US"/>
        </a:p>
      </dgm:t>
    </dgm:pt>
    <dgm:pt modelId="{D07F518F-40AC-4873-BC98-3BB2E006B290}">
      <dgm:prSet/>
      <dgm:spPr/>
      <dgm:t>
        <a:bodyPr/>
        <a:lstStyle/>
        <a:p>
          <a:r>
            <a:rPr lang="en-AU"/>
            <a:t>High rates of poverty</a:t>
          </a:r>
          <a:endParaRPr lang="en-US"/>
        </a:p>
      </dgm:t>
    </dgm:pt>
    <dgm:pt modelId="{60EE8C6D-682E-4CB9-9F8E-6E0786510F09}" type="parTrans" cxnId="{A6834801-14E1-4DBD-934F-99743582D799}">
      <dgm:prSet/>
      <dgm:spPr/>
      <dgm:t>
        <a:bodyPr/>
        <a:lstStyle/>
        <a:p>
          <a:endParaRPr lang="en-US"/>
        </a:p>
      </dgm:t>
    </dgm:pt>
    <dgm:pt modelId="{5755044B-B87B-4E60-9736-82F304A92C00}" type="sibTrans" cxnId="{A6834801-14E1-4DBD-934F-99743582D799}">
      <dgm:prSet/>
      <dgm:spPr/>
      <dgm:t>
        <a:bodyPr/>
        <a:lstStyle/>
        <a:p>
          <a:endParaRPr lang="en-US"/>
        </a:p>
      </dgm:t>
    </dgm:pt>
    <dgm:pt modelId="{534FCD19-9802-4B3B-837E-B68510A433D0}">
      <dgm:prSet/>
      <dgm:spPr/>
      <dgm:t>
        <a:bodyPr/>
        <a:lstStyle/>
        <a:p>
          <a:r>
            <a:rPr lang="en-AU"/>
            <a:t>Low but increasing GDP per capita.</a:t>
          </a:r>
          <a:endParaRPr lang="en-US"/>
        </a:p>
      </dgm:t>
    </dgm:pt>
    <dgm:pt modelId="{60446CEB-4C60-4C02-93C3-E9D8D6043D3B}" type="parTrans" cxnId="{2F4A9015-9A8D-47F2-A5B1-86D98D1E4949}">
      <dgm:prSet/>
      <dgm:spPr/>
      <dgm:t>
        <a:bodyPr/>
        <a:lstStyle/>
        <a:p>
          <a:endParaRPr lang="en-US"/>
        </a:p>
      </dgm:t>
    </dgm:pt>
    <dgm:pt modelId="{F2AE789D-6B72-4F5F-BAF9-F57AB55D9CD6}" type="sibTrans" cxnId="{2F4A9015-9A8D-47F2-A5B1-86D98D1E4949}">
      <dgm:prSet/>
      <dgm:spPr/>
      <dgm:t>
        <a:bodyPr/>
        <a:lstStyle/>
        <a:p>
          <a:endParaRPr lang="en-US"/>
        </a:p>
      </dgm:t>
    </dgm:pt>
    <dgm:pt modelId="{E8D7D98C-1151-4426-A39B-FE3F61BD20C0}" type="pres">
      <dgm:prSet presAssocID="{1DFB8667-1ED3-4106-9393-31577F32CF62}" presName="diagram" presStyleCnt="0">
        <dgm:presLayoutVars>
          <dgm:dir/>
          <dgm:resizeHandles val="exact"/>
        </dgm:presLayoutVars>
      </dgm:prSet>
      <dgm:spPr/>
    </dgm:pt>
    <dgm:pt modelId="{DBE77FF7-FA92-4A1F-97B1-0AD338F32235}" type="pres">
      <dgm:prSet presAssocID="{6F7D629D-61B5-4118-88CA-6A323C64FAD7}" presName="node" presStyleLbl="node1" presStyleIdx="0" presStyleCnt="13">
        <dgm:presLayoutVars>
          <dgm:bulletEnabled val="1"/>
        </dgm:presLayoutVars>
      </dgm:prSet>
      <dgm:spPr/>
    </dgm:pt>
    <dgm:pt modelId="{7F2B8C89-9EF5-464A-B285-35DE46C8E275}" type="pres">
      <dgm:prSet presAssocID="{32BC87F9-E927-4921-BEDB-8D5C7B439996}" presName="sibTrans" presStyleCnt="0"/>
      <dgm:spPr/>
    </dgm:pt>
    <dgm:pt modelId="{4FCBEF91-071D-490F-81DE-E03D8CEA1E5C}" type="pres">
      <dgm:prSet presAssocID="{32395AC5-C72B-4505-A295-918434434C76}" presName="node" presStyleLbl="node1" presStyleIdx="1" presStyleCnt="13">
        <dgm:presLayoutVars>
          <dgm:bulletEnabled val="1"/>
        </dgm:presLayoutVars>
      </dgm:prSet>
      <dgm:spPr/>
    </dgm:pt>
    <dgm:pt modelId="{6C915CC7-5B77-47C2-B929-ADC09B73218A}" type="pres">
      <dgm:prSet presAssocID="{1D447285-26D4-4E4B-82E2-A99287F4692C}" presName="sibTrans" presStyleCnt="0"/>
      <dgm:spPr/>
    </dgm:pt>
    <dgm:pt modelId="{0B798446-3656-4BB7-BD5C-56C4634063CD}" type="pres">
      <dgm:prSet presAssocID="{8FA61829-A26D-43A1-803B-0BE6B3464214}" presName="node" presStyleLbl="node1" presStyleIdx="2" presStyleCnt="13">
        <dgm:presLayoutVars>
          <dgm:bulletEnabled val="1"/>
        </dgm:presLayoutVars>
      </dgm:prSet>
      <dgm:spPr/>
    </dgm:pt>
    <dgm:pt modelId="{234BD811-4B4F-497B-A101-9464B70B6BFD}" type="pres">
      <dgm:prSet presAssocID="{D92FBE4E-89A3-49AB-A047-83224067C935}" presName="sibTrans" presStyleCnt="0"/>
      <dgm:spPr/>
    </dgm:pt>
    <dgm:pt modelId="{6B0AC936-2CFF-4E17-91E2-398C05101E0F}" type="pres">
      <dgm:prSet presAssocID="{CA7C7485-6A77-401C-A2D5-3B29760E7436}" presName="node" presStyleLbl="node1" presStyleIdx="3" presStyleCnt="13">
        <dgm:presLayoutVars>
          <dgm:bulletEnabled val="1"/>
        </dgm:presLayoutVars>
      </dgm:prSet>
      <dgm:spPr/>
    </dgm:pt>
    <dgm:pt modelId="{BC68022F-4FC5-482F-8F57-A8ADF2FF004B}" type="pres">
      <dgm:prSet presAssocID="{9EAF8651-6438-497F-86B9-B05E4F31EE46}" presName="sibTrans" presStyleCnt="0"/>
      <dgm:spPr/>
    </dgm:pt>
    <dgm:pt modelId="{212CFC3D-5FBC-4352-88C2-1345BFB17D9E}" type="pres">
      <dgm:prSet presAssocID="{18AA746A-FC78-4ACD-B407-354F15C5F383}" presName="node" presStyleLbl="node1" presStyleIdx="4" presStyleCnt="13">
        <dgm:presLayoutVars>
          <dgm:bulletEnabled val="1"/>
        </dgm:presLayoutVars>
      </dgm:prSet>
      <dgm:spPr/>
    </dgm:pt>
    <dgm:pt modelId="{A2C3159A-2A29-4262-AF18-EBB14F99CB59}" type="pres">
      <dgm:prSet presAssocID="{C2107331-4C49-4370-9934-8922385D48CC}" presName="sibTrans" presStyleCnt="0"/>
      <dgm:spPr/>
    </dgm:pt>
    <dgm:pt modelId="{7F39AE8E-997B-4DEC-A8B3-49E11598B07B}" type="pres">
      <dgm:prSet presAssocID="{58B2A15C-DC7D-4690-B2AB-F34988F277BC}" presName="node" presStyleLbl="node1" presStyleIdx="5" presStyleCnt="13">
        <dgm:presLayoutVars>
          <dgm:bulletEnabled val="1"/>
        </dgm:presLayoutVars>
      </dgm:prSet>
      <dgm:spPr/>
    </dgm:pt>
    <dgm:pt modelId="{86483D3A-6780-42E5-921F-0C17D5ECE3A1}" type="pres">
      <dgm:prSet presAssocID="{9FD3ECAD-CD8E-4A07-8555-4793002C8893}" presName="sibTrans" presStyleCnt="0"/>
      <dgm:spPr/>
    </dgm:pt>
    <dgm:pt modelId="{ADFA6051-C581-410C-8BE0-7AC5D72DBD78}" type="pres">
      <dgm:prSet presAssocID="{80514920-9119-4A08-8C0B-2BFFE3D01D05}" presName="node" presStyleLbl="node1" presStyleIdx="6" presStyleCnt="13">
        <dgm:presLayoutVars>
          <dgm:bulletEnabled val="1"/>
        </dgm:presLayoutVars>
      </dgm:prSet>
      <dgm:spPr/>
    </dgm:pt>
    <dgm:pt modelId="{8966F1FD-F820-4C58-A7EE-812EE0C6E967}" type="pres">
      <dgm:prSet presAssocID="{D9F693CB-E991-4400-BE62-F60290354767}" presName="sibTrans" presStyleCnt="0"/>
      <dgm:spPr/>
    </dgm:pt>
    <dgm:pt modelId="{3077FCEC-2846-40A1-A550-B2635461DCB3}" type="pres">
      <dgm:prSet presAssocID="{E3E4EE79-FF13-410E-A8E4-6B1DAA7E0294}" presName="node" presStyleLbl="node1" presStyleIdx="7" presStyleCnt="13">
        <dgm:presLayoutVars>
          <dgm:bulletEnabled val="1"/>
        </dgm:presLayoutVars>
      </dgm:prSet>
      <dgm:spPr/>
    </dgm:pt>
    <dgm:pt modelId="{BDF3F577-0252-444B-9DFA-B8EFC11E2E51}" type="pres">
      <dgm:prSet presAssocID="{4182D4DE-1F32-4C9F-9182-8C627EBEA5F4}" presName="sibTrans" presStyleCnt="0"/>
      <dgm:spPr/>
    </dgm:pt>
    <dgm:pt modelId="{1102624E-77F6-48B7-B7A4-192B0E041B40}" type="pres">
      <dgm:prSet presAssocID="{1395C601-D328-48F1-874F-73ABCED6694D}" presName="node" presStyleLbl="node1" presStyleIdx="8" presStyleCnt="13">
        <dgm:presLayoutVars>
          <dgm:bulletEnabled val="1"/>
        </dgm:presLayoutVars>
      </dgm:prSet>
      <dgm:spPr/>
    </dgm:pt>
    <dgm:pt modelId="{BCFD0FFE-A29E-4063-9D2E-C1626BB4CAA2}" type="pres">
      <dgm:prSet presAssocID="{5488675F-8F7D-45FE-B663-7725E481BA88}" presName="sibTrans" presStyleCnt="0"/>
      <dgm:spPr/>
    </dgm:pt>
    <dgm:pt modelId="{27325EA7-159E-4495-B9D6-73D605056C63}" type="pres">
      <dgm:prSet presAssocID="{BBB12B83-B9BA-47E3-8F89-A241482D5FDC}" presName="node" presStyleLbl="node1" presStyleIdx="9" presStyleCnt="13">
        <dgm:presLayoutVars>
          <dgm:bulletEnabled val="1"/>
        </dgm:presLayoutVars>
      </dgm:prSet>
      <dgm:spPr/>
    </dgm:pt>
    <dgm:pt modelId="{14BA398F-74F4-42B7-A544-307642076C98}" type="pres">
      <dgm:prSet presAssocID="{431706AC-8E0E-43B0-8CCB-3A8EFB7DE216}" presName="sibTrans" presStyleCnt="0"/>
      <dgm:spPr/>
    </dgm:pt>
    <dgm:pt modelId="{AB871A07-FF58-4EF7-B65E-19965DFC2449}" type="pres">
      <dgm:prSet presAssocID="{7D7C4891-6DB9-44E0-AD2A-37D59ABCF516}" presName="node" presStyleLbl="node1" presStyleIdx="10" presStyleCnt="13">
        <dgm:presLayoutVars>
          <dgm:bulletEnabled val="1"/>
        </dgm:presLayoutVars>
      </dgm:prSet>
      <dgm:spPr/>
    </dgm:pt>
    <dgm:pt modelId="{F9E0E50C-E259-48C1-865C-B7A734743C99}" type="pres">
      <dgm:prSet presAssocID="{A6D2E075-22A8-408B-9509-09E1CFA6B342}" presName="sibTrans" presStyleCnt="0"/>
      <dgm:spPr/>
    </dgm:pt>
    <dgm:pt modelId="{EEDFCC80-5897-4977-85AA-98F0B966230C}" type="pres">
      <dgm:prSet presAssocID="{D07F518F-40AC-4873-BC98-3BB2E006B290}" presName="node" presStyleLbl="node1" presStyleIdx="11" presStyleCnt="13">
        <dgm:presLayoutVars>
          <dgm:bulletEnabled val="1"/>
        </dgm:presLayoutVars>
      </dgm:prSet>
      <dgm:spPr/>
    </dgm:pt>
    <dgm:pt modelId="{EAE9C3F5-7B35-4330-8086-093F9004BF40}" type="pres">
      <dgm:prSet presAssocID="{5755044B-B87B-4E60-9736-82F304A92C00}" presName="sibTrans" presStyleCnt="0"/>
      <dgm:spPr/>
    </dgm:pt>
    <dgm:pt modelId="{704A2765-7906-4ABB-9DCD-E2419DFD7215}" type="pres">
      <dgm:prSet presAssocID="{534FCD19-9802-4B3B-837E-B68510A433D0}" presName="node" presStyleLbl="node1" presStyleIdx="12" presStyleCnt="13">
        <dgm:presLayoutVars>
          <dgm:bulletEnabled val="1"/>
        </dgm:presLayoutVars>
      </dgm:prSet>
      <dgm:spPr/>
    </dgm:pt>
  </dgm:ptLst>
  <dgm:cxnLst>
    <dgm:cxn modelId="{A6834801-14E1-4DBD-934F-99743582D799}" srcId="{1DFB8667-1ED3-4106-9393-31577F32CF62}" destId="{D07F518F-40AC-4873-BC98-3BB2E006B290}" srcOrd="11" destOrd="0" parTransId="{60EE8C6D-682E-4CB9-9F8E-6E0786510F09}" sibTransId="{5755044B-B87B-4E60-9736-82F304A92C00}"/>
    <dgm:cxn modelId="{2F4A9015-9A8D-47F2-A5B1-86D98D1E4949}" srcId="{1DFB8667-1ED3-4106-9393-31577F32CF62}" destId="{534FCD19-9802-4B3B-837E-B68510A433D0}" srcOrd="12" destOrd="0" parTransId="{60446CEB-4C60-4C02-93C3-E9D8D6043D3B}" sibTransId="{F2AE789D-6B72-4F5F-BAF9-F57AB55D9CD6}"/>
    <dgm:cxn modelId="{AFF8D12F-5650-465B-B32A-07789F833DC4}" srcId="{1DFB8667-1ED3-4106-9393-31577F32CF62}" destId="{1395C601-D328-48F1-874F-73ABCED6694D}" srcOrd="8" destOrd="0" parTransId="{9E567884-91C1-4A16-A55A-66D549C10AA5}" sibTransId="{5488675F-8F7D-45FE-B663-7725E481BA88}"/>
    <dgm:cxn modelId="{27625430-2E91-4858-A712-4DF3328D9843}" type="presOf" srcId="{58B2A15C-DC7D-4690-B2AB-F34988F277BC}" destId="{7F39AE8E-997B-4DEC-A8B3-49E11598B07B}" srcOrd="0" destOrd="0" presId="urn:microsoft.com/office/officeart/2005/8/layout/default"/>
    <dgm:cxn modelId="{50300533-2627-4302-B77A-B94E3496E40A}" srcId="{1DFB8667-1ED3-4106-9393-31577F32CF62}" destId="{6F7D629D-61B5-4118-88CA-6A323C64FAD7}" srcOrd="0" destOrd="0" parTransId="{DAA537A2-E3CC-49C2-A555-19C8CD16153B}" sibTransId="{32BC87F9-E927-4921-BEDB-8D5C7B439996}"/>
    <dgm:cxn modelId="{C1BCBB38-D827-4354-8FD8-E67D54F18D26}" srcId="{1DFB8667-1ED3-4106-9393-31577F32CF62}" destId="{32395AC5-C72B-4505-A295-918434434C76}" srcOrd="1" destOrd="0" parTransId="{DBBA5330-BC9C-4033-A5BA-0A208415F069}" sibTransId="{1D447285-26D4-4E4B-82E2-A99287F4692C}"/>
    <dgm:cxn modelId="{E4AB045C-1229-424F-A780-B8613D9592D7}" type="presOf" srcId="{8FA61829-A26D-43A1-803B-0BE6B3464214}" destId="{0B798446-3656-4BB7-BD5C-56C4634063CD}" srcOrd="0" destOrd="0" presId="urn:microsoft.com/office/officeart/2005/8/layout/default"/>
    <dgm:cxn modelId="{A42BDD61-3FB2-4695-BB64-05DB1FDDA41F}" type="presOf" srcId="{E3E4EE79-FF13-410E-A8E4-6B1DAA7E0294}" destId="{3077FCEC-2846-40A1-A550-B2635461DCB3}" srcOrd="0" destOrd="0" presId="urn:microsoft.com/office/officeart/2005/8/layout/default"/>
    <dgm:cxn modelId="{C333076A-387F-4327-8C40-354C63415A69}" type="presOf" srcId="{6F7D629D-61B5-4118-88CA-6A323C64FAD7}" destId="{DBE77FF7-FA92-4A1F-97B1-0AD338F32235}" srcOrd="0" destOrd="0" presId="urn:microsoft.com/office/officeart/2005/8/layout/default"/>
    <dgm:cxn modelId="{D4C08C52-0673-496A-A4DD-4F1719B68C9B}" type="presOf" srcId="{1395C601-D328-48F1-874F-73ABCED6694D}" destId="{1102624E-77F6-48B7-B7A4-192B0E041B40}" srcOrd="0" destOrd="0" presId="urn:microsoft.com/office/officeart/2005/8/layout/default"/>
    <dgm:cxn modelId="{D8465B59-0197-45DE-A1EC-79458351C3E3}" type="presOf" srcId="{D07F518F-40AC-4873-BC98-3BB2E006B290}" destId="{EEDFCC80-5897-4977-85AA-98F0B966230C}" srcOrd="0" destOrd="0" presId="urn:microsoft.com/office/officeart/2005/8/layout/default"/>
    <dgm:cxn modelId="{7D483C5A-8217-4EE9-8F9E-F80CC7122E0B}" type="presOf" srcId="{80514920-9119-4A08-8C0B-2BFFE3D01D05}" destId="{ADFA6051-C581-410C-8BE0-7AC5D72DBD78}" srcOrd="0" destOrd="0" presId="urn:microsoft.com/office/officeart/2005/8/layout/default"/>
    <dgm:cxn modelId="{89A66B7B-2875-427C-B0AF-C9F393815719}" srcId="{1DFB8667-1ED3-4106-9393-31577F32CF62}" destId="{E3E4EE79-FF13-410E-A8E4-6B1DAA7E0294}" srcOrd="7" destOrd="0" parTransId="{07576230-4BDC-4F6B-AF0B-666B40C73E88}" sibTransId="{4182D4DE-1F32-4C9F-9182-8C627EBEA5F4}"/>
    <dgm:cxn modelId="{6BB20D7C-4813-4586-9CB1-A52BD2D3F22A}" type="presOf" srcId="{18AA746A-FC78-4ACD-B407-354F15C5F383}" destId="{212CFC3D-5FBC-4352-88C2-1345BFB17D9E}" srcOrd="0" destOrd="0" presId="urn:microsoft.com/office/officeart/2005/8/layout/default"/>
    <dgm:cxn modelId="{736AA885-83E1-4439-B17F-E37DA4936FCC}" type="presOf" srcId="{CA7C7485-6A77-401C-A2D5-3B29760E7436}" destId="{6B0AC936-2CFF-4E17-91E2-398C05101E0F}" srcOrd="0" destOrd="0" presId="urn:microsoft.com/office/officeart/2005/8/layout/default"/>
    <dgm:cxn modelId="{28B4C28E-BF57-406A-B489-49A69CB5B950}" type="presOf" srcId="{1DFB8667-1ED3-4106-9393-31577F32CF62}" destId="{E8D7D98C-1151-4426-A39B-FE3F61BD20C0}" srcOrd="0" destOrd="0" presId="urn:microsoft.com/office/officeart/2005/8/layout/default"/>
    <dgm:cxn modelId="{7CC03991-7AFD-435A-9094-9D4B6ADA9033}" srcId="{1DFB8667-1ED3-4106-9393-31577F32CF62}" destId="{80514920-9119-4A08-8C0B-2BFFE3D01D05}" srcOrd="6" destOrd="0" parTransId="{C6DB07FB-41E9-4D0B-8D6B-41E9C9BE0DC4}" sibTransId="{D9F693CB-E991-4400-BE62-F60290354767}"/>
    <dgm:cxn modelId="{2C44F7A4-55B8-4335-8A62-EC6D4BF54BF1}" srcId="{1DFB8667-1ED3-4106-9393-31577F32CF62}" destId="{18AA746A-FC78-4ACD-B407-354F15C5F383}" srcOrd="4" destOrd="0" parTransId="{2B0A92CC-5E44-4A9E-8663-022F9A07A389}" sibTransId="{C2107331-4C49-4370-9934-8922385D48CC}"/>
    <dgm:cxn modelId="{8A0397A6-04EB-4162-84B7-9C20F49C86B2}" srcId="{1DFB8667-1ED3-4106-9393-31577F32CF62}" destId="{CA7C7485-6A77-401C-A2D5-3B29760E7436}" srcOrd="3" destOrd="0" parTransId="{CF464B3A-F215-4EF2-9DE0-E87116F7FF71}" sibTransId="{9EAF8651-6438-497F-86B9-B05E4F31EE46}"/>
    <dgm:cxn modelId="{7BD7CCAB-17DD-4DBE-B687-54A8C8972FC5}" type="presOf" srcId="{32395AC5-C72B-4505-A295-918434434C76}" destId="{4FCBEF91-071D-490F-81DE-E03D8CEA1E5C}" srcOrd="0" destOrd="0" presId="urn:microsoft.com/office/officeart/2005/8/layout/default"/>
    <dgm:cxn modelId="{A55884B1-99CA-4160-A926-2EFEA1CDB7DA}" srcId="{1DFB8667-1ED3-4106-9393-31577F32CF62}" destId="{58B2A15C-DC7D-4690-B2AB-F34988F277BC}" srcOrd="5" destOrd="0" parTransId="{1749F137-A95C-48D9-AB08-9D8B567D488D}" sibTransId="{9FD3ECAD-CD8E-4A07-8555-4793002C8893}"/>
    <dgm:cxn modelId="{940069D6-862E-42EB-9537-92D805D787B3}" type="presOf" srcId="{7D7C4891-6DB9-44E0-AD2A-37D59ABCF516}" destId="{AB871A07-FF58-4EF7-B65E-19965DFC2449}" srcOrd="0" destOrd="0" presId="urn:microsoft.com/office/officeart/2005/8/layout/default"/>
    <dgm:cxn modelId="{F7D57AD8-8AB8-4EAA-87A5-7DF1AA36C476}" type="presOf" srcId="{534FCD19-9802-4B3B-837E-B68510A433D0}" destId="{704A2765-7906-4ABB-9DCD-E2419DFD7215}" srcOrd="0" destOrd="0" presId="urn:microsoft.com/office/officeart/2005/8/layout/default"/>
    <dgm:cxn modelId="{8BBEC3DB-C076-42EE-9893-BE7B8C040324}" srcId="{1DFB8667-1ED3-4106-9393-31577F32CF62}" destId="{BBB12B83-B9BA-47E3-8F89-A241482D5FDC}" srcOrd="9" destOrd="0" parTransId="{69686F2E-6C61-4F5F-89D6-F2ECDC7A49E1}" sibTransId="{431706AC-8E0E-43B0-8CCB-3A8EFB7DE216}"/>
    <dgm:cxn modelId="{109DECEF-B516-4B5B-B6E1-D0BB42A6E763}" type="presOf" srcId="{BBB12B83-B9BA-47E3-8F89-A241482D5FDC}" destId="{27325EA7-159E-4495-B9D6-73D605056C63}" srcOrd="0" destOrd="0" presId="urn:microsoft.com/office/officeart/2005/8/layout/default"/>
    <dgm:cxn modelId="{3B675BF7-15B9-4D8D-9489-F48CC5B6AB96}" srcId="{1DFB8667-1ED3-4106-9393-31577F32CF62}" destId="{8FA61829-A26D-43A1-803B-0BE6B3464214}" srcOrd="2" destOrd="0" parTransId="{9CEF6B2A-CFCA-4EC1-8F9B-0B1A4E5E9B8D}" sibTransId="{D92FBE4E-89A3-49AB-A047-83224067C935}"/>
    <dgm:cxn modelId="{D55A30FC-E24E-4DDF-A242-473B0032C8E9}" srcId="{1DFB8667-1ED3-4106-9393-31577F32CF62}" destId="{7D7C4891-6DB9-44E0-AD2A-37D59ABCF516}" srcOrd="10" destOrd="0" parTransId="{A36C6F41-4A18-426B-B655-E60BBEDAF5AB}" sibTransId="{A6D2E075-22A8-408B-9509-09E1CFA6B342}"/>
    <dgm:cxn modelId="{1182F0B9-6559-4EB6-91C9-AA5F543E7902}" type="presParOf" srcId="{E8D7D98C-1151-4426-A39B-FE3F61BD20C0}" destId="{DBE77FF7-FA92-4A1F-97B1-0AD338F32235}" srcOrd="0" destOrd="0" presId="urn:microsoft.com/office/officeart/2005/8/layout/default"/>
    <dgm:cxn modelId="{3430CBE4-C586-4C8B-A840-99D266837FE6}" type="presParOf" srcId="{E8D7D98C-1151-4426-A39B-FE3F61BD20C0}" destId="{7F2B8C89-9EF5-464A-B285-35DE46C8E275}" srcOrd="1" destOrd="0" presId="urn:microsoft.com/office/officeart/2005/8/layout/default"/>
    <dgm:cxn modelId="{F492B2A8-3F63-489B-B0CC-500AF5F7B968}" type="presParOf" srcId="{E8D7D98C-1151-4426-A39B-FE3F61BD20C0}" destId="{4FCBEF91-071D-490F-81DE-E03D8CEA1E5C}" srcOrd="2" destOrd="0" presId="urn:microsoft.com/office/officeart/2005/8/layout/default"/>
    <dgm:cxn modelId="{FC35DFAE-68D9-4661-9928-BE3689BE30D6}" type="presParOf" srcId="{E8D7D98C-1151-4426-A39B-FE3F61BD20C0}" destId="{6C915CC7-5B77-47C2-B929-ADC09B73218A}" srcOrd="3" destOrd="0" presId="urn:microsoft.com/office/officeart/2005/8/layout/default"/>
    <dgm:cxn modelId="{E2BB3909-FB29-4654-9B11-B1B9B03D3D75}" type="presParOf" srcId="{E8D7D98C-1151-4426-A39B-FE3F61BD20C0}" destId="{0B798446-3656-4BB7-BD5C-56C4634063CD}" srcOrd="4" destOrd="0" presId="urn:microsoft.com/office/officeart/2005/8/layout/default"/>
    <dgm:cxn modelId="{628599C3-81C0-4F7E-9205-0AA4FCBD5E71}" type="presParOf" srcId="{E8D7D98C-1151-4426-A39B-FE3F61BD20C0}" destId="{234BD811-4B4F-497B-A101-9464B70B6BFD}" srcOrd="5" destOrd="0" presId="urn:microsoft.com/office/officeart/2005/8/layout/default"/>
    <dgm:cxn modelId="{69B50940-B4A1-4E4C-98C6-E5C0C9253D72}" type="presParOf" srcId="{E8D7D98C-1151-4426-A39B-FE3F61BD20C0}" destId="{6B0AC936-2CFF-4E17-91E2-398C05101E0F}" srcOrd="6" destOrd="0" presId="urn:microsoft.com/office/officeart/2005/8/layout/default"/>
    <dgm:cxn modelId="{06DA55B4-147A-43EE-8645-46587B5E2938}" type="presParOf" srcId="{E8D7D98C-1151-4426-A39B-FE3F61BD20C0}" destId="{BC68022F-4FC5-482F-8F57-A8ADF2FF004B}" srcOrd="7" destOrd="0" presId="urn:microsoft.com/office/officeart/2005/8/layout/default"/>
    <dgm:cxn modelId="{E22BBBAF-DB20-4ED9-AB03-AAC90B93E583}" type="presParOf" srcId="{E8D7D98C-1151-4426-A39B-FE3F61BD20C0}" destId="{212CFC3D-5FBC-4352-88C2-1345BFB17D9E}" srcOrd="8" destOrd="0" presId="urn:microsoft.com/office/officeart/2005/8/layout/default"/>
    <dgm:cxn modelId="{51CAB688-1563-4600-B2F5-E9F2C3D27CF9}" type="presParOf" srcId="{E8D7D98C-1151-4426-A39B-FE3F61BD20C0}" destId="{A2C3159A-2A29-4262-AF18-EBB14F99CB59}" srcOrd="9" destOrd="0" presId="urn:microsoft.com/office/officeart/2005/8/layout/default"/>
    <dgm:cxn modelId="{70B3738E-43FA-457F-B966-31092883DD60}" type="presParOf" srcId="{E8D7D98C-1151-4426-A39B-FE3F61BD20C0}" destId="{7F39AE8E-997B-4DEC-A8B3-49E11598B07B}" srcOrd="10" destOrd="0" presId="urn:microsoft.com/office/officeart/2005/8/layout/default"/>
    <dgm:cxn modelId="{8D73AC43-3B01-465D-892D-CD40E69C747E}" type="presParOf" srcId="{E8D7D98C-1151-4426-A39B-FE3F61BD20C0}" destId="{86483D3A-6780-42E5-921F-0C17D5ECE3A1}" srcOrd="11" destOrd="0" presId="urn:microsoft.com/office/officeart/2005/8/layout/default"/>
    <dgm:cxn modelId="{A8D2567A-3456-4586-ACD6-4A624D8FCBAC}" type="presParOf" srcId="{E8D7D98C-1151-4426-A39B-FE3F61BD20C0}" destId="{ADFA6051-C581-410C-8BE0-7AC5D72DBD78}" srcOrd="12" destOrd="0" presId="urn:microsoft.com/office/officeart/2005/8/layout/default"/>
    <dgm:cxn modelId="{3D017D8E-CE20-4619-9269-FBE21F476DE4}" type="presParOf" srcId="{E8D7D98C-1151-4426-A39B-FE3F61BD20C0}" destId="{8966F1FD-F820-4C58-A7EE-812EE0C6E967}" srcOrd="13" destOrd="0" presId="urn:microsoft.com/office/officeart/2005/8/layout/default"/>
    <dgm:cxn modelId="{74E657FD-874C-47DB-89AD-6A169DA5535D}" type="presParOf" srcId="{E8D7D98C-1151-4426-A39B-FE3F61BD20C0}" destId="{3077FCEC-2846-40A1-A550-B2635461DCB3}" srcOrd="14" destOrd="0" presId="urn:microsoft.com/office/officeart/2005/8/layout/default"/>
    <dgm:cxn modelId="{C42653FE-E832-4636-BCC2-95766CE377F2}" type="presParOf" srcId="{E8D7D98C-1151-4426-A39B-FE3F61BD20C0}" destId="{BDF3F577-0252-444B-9DFA-B8EFC11E2E51}" srcOrd="15" destOrd="0" presId="urn:microsoft.com/office/officeart/2005/8/layout/default"/>
    <dgm:cxn modelId="{DF948E40-7440-440B-8F7C-3D017E61296D}" type="presParOf" srcId="{E8D7D98C-1151-4426-A39B-FE3F61BD20C0}" destId="{1102624E-77F6-48B7-B7A4-192B0E041B40}" srcOrd="16" destOrd="0" presId="urn:microsoft.com/office/officeart/2005/8/layout/default"/>
    <dgm:cxn modelId="{96E146C2-624D-4EDC-AEF0-F3B8FE2AD9D9}" type="presParOf" srcId="{E8D7D98C-1151-4426-A39B-FE3F61BD20C0}" destId="{BCFD0FFE-A29E-4063-9D2E-C1626BB4CAA2}" srcOrd="17" destOrd="0" presId="urn:microsoft.com/office/officeart/2005/8/layout/default"/>
    <dgm:cxn modelId="{72E688EC-EB55-44FF-A2A9-59F8623C95E3}" type="presParOf" srcId="{E8D7D98C-1151-4426-A39B-FE3F61BD20C0}" destId="{27325EA7-159E-4495-B9D6-73D605056C63}" srcOrd="18" destOrd="0" presId="urn:microsoft.com/office/officeart/2005/8/layout/default"/>
    <dgm:cxn modelId="{0459FAB8-284A-48FE-B755-906E75EBECDB}" type="presParOf" srcId="{E8D7D98C-1151-4426-A39B-FE3F61BD20C0}" destId="{14BA398F-74F4-42B7-A544-307642076C98}" srcOrd="19" destOrd="0" presId="urn:microsoft.com/office/officeart/2005/8/layout/default"/>
    <dgm:cxn modelId="{83A0BA58-3923-4DF7-8FBF-410F473651F9}" type="presParOf" srcId="{E8D7D98C-1151-4426-A39B-FE3F61BD20C0}" destId="{AB871A07-FF58-4EF7-B65E-19965DFC2449}" srcOrd="20" destOrd="0" presId="urn:microsoft.com/office/officeart/2005/8/layout/default"/>
    <dgm:cxn modelId="{53E84376-A462-4DFD-BE6B-7E2970782F76}" type="presParOf" srcId="{E8D7D98C-1151-4426-A39B-FE3F61BD20C0}" destId="{F9E0E50C-E259-48C1-865C-B7A734743C99}" srcOrd="21" destOrd="0" presId="urn:microsoft.com/office/officeart/2005/8/layout/default"/>
    <dgm:cxn modelId="{B2A52B75-C38E-42A4-B5BD-2A7D41915119}" type="presParOf" srcId="{E8D7D98C-1151-4426-A39B-FE3F61BD20C0}" destId="{EEDFCC80-5897-4977-85AA-98F0B966230C}" srcOrd="22" destOrd="0" presId="urn:microsoft.com/office/officeart/2005/8/layout/default"/>
    <dgm:cxn modelId="{8C5B7434-B7D8-4794-B61B-46E743FDECB6}" type="presParOf" srcId="{E8D7D98C-1151-4426-A39B-FE3F61BD20C0}" destId="{EAE9C3F5-7B35-4330-8086-093F9004BF40}" srcOrd="23" destOrd="0" presId="urn:microsoft.com/office/officeart/2005/8/layout/default"/>
    <dgm:cxn modelId="{725A1CFF-02BC-4E17-9E77-7A5E12744BCA}" type="presParOf" srcId="{E8D7D98C-1151-4426-A39B-FE3F61BD20C0}" destId="{704A2765-7906-4ABB-9DCD-E2419DFD7215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DADC-B9B1-4A46-9A72-AA7D95A89B65}">
      <dsp:nvSpPr>
        <dsp:cNvPr id="0" name=""/>
        <dsp:cNvSpPr/>
      </dsp:nvSpPr>
      <dsp:spPr>
        <a:xfrm>
          <a:off x="0" y="12517"/>
          <a:ext cx="82296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Low birth rates</a:t>
          </a:r>
          <a:endParaRPr lang="en-US" sz="3500" kern="1200"/>
        </a:p>
      </dsp:txBody>
      <dsp:txXfrm>
        <a:off x="40980" y="53497"/>
        <a:ext cx="8147640" cy="757514"/>
      </dsp:txXfrm>
    </dsp:sp>
    <dsp:sp modelId="{B6C7BD88-4259-439D-87BA-93B1D71DB6B0}">
      <dsp:nvSpPr>
        <dsp:cNvPr id="0" name=""/>
        <dsp:cNvSpPr/>
      </dsp:nvSpPr>
      <dsp:spPr>
        <a:xfrm>
          <a:off x="0" y="952792"/>
          <a:ext cx="82296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Low rates of poverty</a:t>
          </a:r>
          <a:endParaRPr lang="en-US" sz="3500" kern="1200"/>
        </a:p>
      </dsp:txBody>
      <dsp:txXfrm>
        <a:off x="40980" y="993772"/>
        <a:ext cx="8147640" cy="757514"/>
      </dsp:txXfrm>
    </dsp:sp>
    <dsp:sp modelId="{C67EA3F0-CCC1-4A3B-AF64-CA8EDB78D1BA}">
      <dsp:nvSpPr>
        <dsp:cNvPr id="0" name=""/>
        <dsp:cNvSpPr/>
      </dsp:nvSpPr>
      <dsp:spPr>
        <a:xfrm>
          <a:off x="0" y="1893067"/>
          <a:ext cx="82296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High education levels </a:t>
          </a:r>
          <a:endParaRPr lang="en-US" sz="3500" kern="1200"/>
        </a:p>
      </dsp:txBody>
      <dsp:txXfrm>
        <a:off x="40980" y="1934047"/>
        <a:ext cx="8147640" cy="757514"/>
      </dsp:txXfrm>
    </dsp:sp>
    <dsp:sp modelId="{25CD0D61-BDA5-4BA9-9B74-D63027363F5C}">
      <dsp:nvSpPr>
        <dsp:cNvPr id="0" name=""/>
        <dsp:cNvSpPr/>
      </dsp:nvSpPr>
      <dsp:spPr>
        <a:xfrm>
          <a:off x="0" y="2833342"/>
          <a:ext cx="82296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High GDP per capita</a:t>
          </a:r>
          <a:endParaRPr lang="en-US" sz="3500" kern="1200"/>
        </a:p>
      </dsp:txBody>
      <dsp:txXfrm>
        <a:off x="40980" y="2874322"/>
        <a:ext cx="8147640" cy="757514"/>
      </dsp:txXfrm>
    </dsp:sp>
    <dsp:sp modelId="{8959311E-AC8F-477D-B3D3-0AA1FE0C5020}">
      <dsp:nvSpPr>
        <dsp:cNvPr id="0" name=""/>
        <dsp:cNvSpPr/>
      </dsp:nvSpPr>
      <dsp:spPr>
        <a:xfrm>
          <a:off x="0" y="3773617"/>
          <a:ext cx="8229600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500" kern="1200"/>
            <a:t>High HDI score</a:t>
          </a:r>
          <a:endParaRPr lang="en-US" sz="3500" kern="1200"/>
        </a:p>
      </dsp:txBody>
      <dsp:txXfrm>
        <a:off x="40980" y="3814597"/>
        <a:ext cx="8147640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77FF7-FA92-4A1F-97B1-0AD338F32235}">
      <dsp:nvSpPr>
        <dsp:cNvPr id="0" name=""/>
        <dsp:cNvSpPr/>
      </dsp:nvSpPr>
      <dsp:spPr>
        <a:xfrm>
          <a:off x="434384" y="1846"/>
          <a:ext cx="1711821" cy="1027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Low per capita income</a:t>
          </a:r>
          <a:endParaRPr lang="en-US" sz="1900" kern="1200"/>
        </a:p>
      </dsp:txBody>
      <dsp:txXfrm>
        <a:off x="434384" y="1846"/>
        <a:ext cx="1711821" cy="1027092"/>
      </dsp:txXfrm>
    </dsp:sp>
    <dsp:sp modelId="{4FCBEF91-071D-490F-81DE-E03D8CEA1E5C}">
      <dsp:nvSpPr>
        <dsp:cNvPr id="0" name=""/>
        <dsp:cNvSpPr/>
      </dsp:nvSpPr>
      <dsp:spPr>
        <a:xfrm>
          <a:off x="2317387" y="1846"/>
          <a:ext cx="1711821" cy="1027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Dietary deficiencies</a:t>
          </a:r>
          <a:endParaRPr lang="en-US" sz="1900" kern="1200"/>
        </a:p>
      </dsp:txBody>
      <dsp:txXfrm>
        <a:off x="2317387" y="1846"/>
        <a:ext cx="1711821" cy="1027092"/>
      </dsp:txXfrm>
    </dsp:sp>
    <dsp:sp modelId="{0B798446-3656-4BB7-BD5C-56C4634063CD}">
      <dsp:nvSpPr>
        <dsp:cNvPr id="0" name=""/>
        <dsp:cNvSpPr/>
      </dsp:nvSpPr>
      <dsp:spPr>
        <a:xfrm>
          <a:off x="4200391" y="1846"/>
          <a:ext cx="1711821" cy="1027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High infant mortality rates</a:t>
          </a:r>
          <a:endParaRPr lang="en-US" sz="1900" kern="1200"/>
        </a:p>
      </dsp:txBody>
      <dsp:txXfrm>
        <a:off x="4200391" y="1846"/>
        <a:ext cx="1711821" cy="1027092"/>
      </dsp:txXfrm>
    </dsp:sp>
    <dsp:sp modelId="{6B0AC936-2CFF-4E17-91E2-398C05101E0F}">
      <dsp:nvSpPr>
        <dsp:cNvPr id="0" name=""/>
        <dsp:cNvSpPr/>
      </dsp:nvSpPr>
      <dsp:spPr>
        <a:xfrm>
          <a:off x="6083394" y="1846"/>
          <a:ext cx="1711821" cy="1027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Child exploitation</a:t>
          </a:r>
          <a:endParaRPr lang="en-US" sz="1900" kern="1200"/>
        </a:p>
      </dsp:txBody>
      <dsp:txXfrm>
        <a:off x="6083394" y="1846"/>
        <a:ext cx="1711821" cy="1027092"/>
      </dsp:txXfrm>
    </dsp:sp>
    <dsp:sp modelId="{212CFC3D-5FBC-4352-88C2-1345BFB17D9E}">
      <dsp:nvSpPr>
        <dsp:cNvPr id="0" name=""/>
        <dsp:cNvSpPr/>
      </dsp:nvSpPr>
      <dsp:spPr>
        <a:xfrm>
          <a:off x="434384" y="1200120"/>
          <a:ext cx="1711821" cy="1027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Lack of access to clean water and sanitation</a:t>
          </a:r>
          <a:endParaRPr lang="en-US" sz="1900" kern="1200"/>
        </a:p>
      </dsp:txBody>
      <dsp:txXfrm>
        <a:off x="434384" y="1200120"/>
        <a:ext cx="1711821" cy="1027092"/>
      </dsp:txXfrm>
    </dsp:sp>
    <dsp:sp modelId="{7F39AE8E-997B-4DEC-A8B3-49E11598B07B}">
      <dsp:nvSpPr>
        <dsp:cNvPr id="0" name=""/>
        <dsp:cNvSpPr/>
      </dsp:nvSpPr>
      <dsp:spPr>
        <a:xfrm>
          <a:off x="2317387" y="1200120"/>
          <a:ext cx="1711821" cy="1027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Illiteracy</a:t>
          </a:r>
          <a:endParaRPr lang="en-US" sz="1900" kern="1200"/>
        </a:p>
      </dsp:txBody>
      <dsp:txXfrm>
        <a:off x="2317387" y="1200120"/>
        <a:ext cx="1711821" cy="1027092"/>
      </dsp:txXfrm>
    </dsp:sp>
    <dsp:sp modelId="{ADFA6051-C581-410C-8BE0-7AC5D72DBD78}">
      <dsp:nvSpPr>
        <dsp:cNvPr id="0" name=""/>
        <dsp:cNvSpPr/>
      </dsp:nvSpPr>
      <dsp:spPr>
        <a:xfrm>
          <a:off x="4200391" y="1200120"/>
          <a:ext cx="1711821" cy="1027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High rates of population growth</a:t>
          </a:r>
          <a:endParaRPr lang="en-US" sz="1900" kern="1200"/>
        </a:p>
      </dsp:txBody>
      <dsp:txXfrm>
        <a:off x="4200391" y="1200120"/>
        <a:ext cx="1711821" cy="1027092"/>
      </dsp:txXfrm>
    </dsp:sp>
    <dsp:sp modelId="{3077FCEC-2846-40A1-A550-B2635461DCB3}">
      <dsp:nvSpPr>
        <dsp:cNvPr id="0" name=""/>
        <dsp:cNvSpPr/>
      </dsp:nvSpPr>
      <dsp:spPr>
        <a:xfrm>
          <a:off x="6083394" y="1200120"/>
          <a:ext cx="1711821" cy="1027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Lack of adequate shelter</a:t>
          </a:r>
          <a:endParaRPr lang="en-US" sz="1900" kern="1200"/>
        </a:p>
      </dsp:txBody>
      <dsp:txXfrm>
        <a:off x="6083394" y="1200120"/>
        <a:ext cx="1711821" cy="1027092"/>
      </dsp:txXfrm>
    </dsp:sp>
    <dsp:sp modelId="{1102624E-77F6-48B7-B7A4-192B0E041B40}">
      <dsp:nvSpPr>
        <dsp:cNvPr id="0" name=""/>
        <dsp:cNvSpPr/>
      </dsp:nvSpPr>
      <dsp:spPr>
        <a:xfrm>
          <a:off x="434384" y="2398395"/>
          <a:ext cx="1711821" cy="1027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Higher birth rates</a:t>
          </a:r>
          <a:endParaRPr lang="en-US" sz="1900" kern="1200"/>
        </a:p>
      </dsp:txBody>
      <dsp:txXfrm>
        <a:off x="434384" y="2398395"/>
        <a:ext cx="1711821" cy="1027092"/>
      </dsp:txXfrm>
    </dsp:sp>
    <dsp:sp modelId="{27325EA7-159E-4495-B9D6-73D605056C63}">
      <dsp:nvSpPr>
        <dsp:cNvPr id="0" name=""/>
        <dsp:cNvSpPr/>
      </dsp:nvSpPr>
      <dsp:spPr>
        <a:xfrm>
          <a:off x="2317387" y="2398395"/>
          <a:ext cx="1711821" cy="1027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Low-medium HDI score</a:t>
          </a:r>
          <a:endParaRPr lang="en-US" sz="1900" kern="1200"/>
        </a:p>
      </dsp:txBody>
      <dsp:txXfrm>
        <a:off x="2317387" y="2398395"/>
        <a:ext cx="1711821" cy="1027092"/>
      </dsp:txXfrm>
    </dsp:sp>
    <dsp:sp modelId="{AB871A07-FF58-4EF7-B65E-19965DFC2449}">
      <dsp:nvSpPr>
        <dsp:cNvPr id="0" name=""/>
        <dsp:cNvSpPr/>
      </dsp:nvSpPr>
      <dsp:spPr>
        <a:xfrm>
          <a:off x="4200391" y="2398395"/>
          <a:ext cx="1711821" cy="1027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Lower education  levels</a:t>
          </a:r>
          <a:endParaRPr lang="en-US" sz="1900" kern="1200"/>
        </a:p>
      </dsp:txBody>
      <dsp:txXfrm>
        <a:off x="4200391" y="2398395"/>
        <a:ext cx="1711821" cy="1027092"/>
      </dsp:txXfrm>
    </dsp:sp>
    <dsp:sp modelId="{EEDFCC80-5897-4977-85AA-98F0B966230C}">
      <dsp:nvSpPr>
        <dsp:cNvPr id="0" name=""/>
        <dsp:cNvSpPr/>
      </dsp:nvSpPr>
      <dsp:spPr>
        <a:xfrm>
          <a:off x="6083394" y="2398395"/>
          <a:ext cx="1711821" cy="1027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High rates of poverty</a:t>
          </a:r>
          <a:endParaRPr lang="en-US" sz="1900" kern="1200"/>
        </a:p>
      </dsp:txBody>
      <dsp:txXfrm>
        <a:off x="6083394" y="2398395"/>
        <a:ext cx="1711821" cy="1027092"/>
      </dsp:txXfrm>
    </dsp:sp>
    <dsp:sp modelId="{704A2765-7906-4ABB-9DCD-E2419DFD7215}">
      <dsp:nvSpPr>
        <dsp:cNvPr id="0" name=""/>
        <dsp:cNvSpPr/>
      </dsp:nvSpPr>
      <dsp:spPr>
        <a:xfrm>
          <a:off x="3258889" y="3596670"/>
          <a:ext cx="1711821" cy="1027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/>
            <a:t>Low but increasing GDP per capita.</a:t>
          </a:r>
          <a:endParaRPr lang="en-US" sz="1900" kern="1200"/>
        </a:p>
      </dsp:txBody>
      <dsp:txXfrm>
        <a:off x="3258889" y="3596670"/>
        <a:ext cx="1711821" cy="1027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761F-6C45-4782-9337-E93EA6E4FC05}" type="datetimeFigureOut">
              <a:rPr lang="en-AU" smtClean="0"/>
              <a:t>7/03/2024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BDEE-6BFC-41D9-AB8E-0F89D5C23B2F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761F-6C45-4782-9337-E93EA6E4FC05}" type="datetimeFigureOut">
              <a:rPr lang="en-AU" smtClean="0"/>
              <a:t>7/03/2024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BDEE-6BFC-41D9-AB8E-0F89D5C23B2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761F-6C45-4782-9337-E93EA6E4FC05}" type="datetimeFigureOut">
              <a:rPr lang="en-AU" smtClean="0"/>
              <a:t>7/03/2024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BDEE-6BFC-41D9-AB8E-0F89D5C23B2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761F-6C45-4782-9337-E93EA6E4FC05}" type="datetimeFigureOut">
              <a:rPr lang="en-AU" smtClean="0"/>
              <a:t>7/03/2024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BDEE-6BFC-41D9-AB8E-0F89D5C23B2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761F-6C45-4782-9337-E93EA6E4FC05}" type="datetimeFigureOut">
              <a:rPr lang="en-AU" smtClean="0"/>
              <a:t>7/03/2024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BDEE-6BFC-41D9-AB8E-0F89D5C23B2F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761F-6C45-4782-9337-E93EA6E4FC05}" type="datetimeFigureOut">
              <a:rPr lang="en-AU" smtClean="0"/>
              <a:t>7/03/2024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BDEE-6BFC-41D9-AB8E-0F89D5C23B2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761F-6C45-4782-9337-E93EA6E4FC05}" type="datetimeFigureOut">
              <a:rPr lang="en-AU" smtClean="0"/>
              <a:t>7/03/2024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BDEE-6BFC-41D9-AB8E-0F89D5C23B2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761F-6C45-4782-9337-E93EA6E4FC05}" type="datetimeFigureOut">
              <a:rPr lang="en-AU" smtClean="0"/>
              <a:t>7/03/2024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BDEE-6BFC-41D9-AB8E-0F89D5C23B2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761F-6C45-4782-9337-E93EA6E4FC05}" type="datetimeFigureOut">
              <a:rPr lang="en-AU" smtClean="0"/>
              <a:t>7/03/2024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BDEE-6BFC-41D9-AB8E-0F89D5C23B2F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761F-6C45-4782-9337-E93EA6E4FC05}" type="datetimeFigureOut">
              <a:rPr lang="en-AU" smtClean="0"/>
              <a:t>7/03/2024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BDEE-6BFC-41D9-AB8E-0F89D5C23B2F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F04761F-6C45-4782-9337-E93EA6E4FC05}" type="datetimeFigureOut">
              <a:rPr lang="en-AU" smtClean="0"/>
              <a:t>7/03/2024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BEBBDEE-6BFC-41D9-AB8E-0F89D5C23B2F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F04761F-6C45-4782-9337-E93EA6E4FC05}" type="datetimeFigureOut">
              <a:rPr lang="en-AU" smtClean="0"/>
              <a:t>7/03/2024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BEBBDEE-6BFC-41D9-AB8E-0F89D5C23B2F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.au/url?sa=i&amp;rct=j&amp;q=&amp;esrc=s&amp;source=images&amp;cd=&amp;cad=rja&amp;uact=8&amp;ved=2ahUKEwjbptGIr6DaAhWCUrwKHdN8DNwQjRx6BAgAEAU&amp;url=http://web.stemiliescps.wa.edu.au/?p%3D7579&amp;psig=AOvVaw0mzBRNs7CE2bw6DevtY9jy&amp;ust=152292263429710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140"/>
            <a:ext cx="7772400" cy="1470025"/>
          </a:xfrm>
        </p:spPr>
        <p:txBody>
          <a:bodyPr/>
          <a:lstStyle/>
          <a:p>
            <a:pPr algn="ctr"/>
            <a:r>
              <a:rPr lang="en-AU" dirty="0"/>
              <a:t>Human Wellbeing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1" y="1052736"/>
            <a:ext cx="8707238" cy="56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81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633742" cy="685316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Qualitative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75" y="2302091"/>
            <a:ext cx="7633742" cy="3217867"/>
          </a:xfrm>
        </p:spPr>
        <p:txBody>
          <a:bodyPr>
            <a:normAutofit/>
          </a:bodyPr>
          <a:lstStyle/>
          <a:p>
            <a:r>
              <a:rPr lang="en-AU" sz="2700" dirty="0"/>
              <a:t>Qualitative or subjective indicators</a:t>
            </a:r>
          </a:p>
          <a:p>
            <a:r>
              <a:rPr lang="en-AU" sz="2700" dirty="0"/>
              <a:t>Indicators of human wellbeing are those aspects of standard of living that are difficult to measure</a:t>
            </a:r>
          </a:p>
          <a:p>
            <a:r>
              <a:rPr lang="en-AU" sz="2700" dirty="0"/>
              <a:t>Examples include – political freedoms, personal security and safety and social opportunities.</a:t>
            </a:r>
          </a:p>
          <a:p>
            <a:r>
              <a:rPr lang="en-AU" altLang="en-US" sz="2700" b="1" dirty="0"/>
              <a:t>Qualit</a:t>
            </a:r>
            <a:r>
              <a:rPr lang="en-AU" altLang="en-US" sz="2700" dirty="0"/>
              <a:t>ative → </a:t>
            </a:r>
            <a:r>
              <a:rPr lang="en-AU" altLang="en-US" sz="2700" b="1" dirty="0"/>
              <a:t>Qualit</a:t>
            </a:r>
            <a:r>
              <a:rPr lang="en-AU" altLang="en-US" sz="2700" dirty="0"/>
              <a:t>y</a:t>
            </a:r>
          </a:p>
          <a:p>
            <a:pPr marL="0" indent="0">
              <a:buNone/>
            </a:pPr>
            <a:endParaRPr lang="en-AU" sz="2700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438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29" y="404664"/>
            <a:ext cx="7633742" cy="685316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Quantitative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75" y="2302091"/>
            <a:ext cx="7633742" cy="321786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AU" sz="2700" dirty="0"/>
              <a:t>Quantitative indicators are objective and measurable.</a:t>
            </a:r>
          </a:p>
          <a:p>
            <a:pPr>
              <a:buFont typeface="Arial" charset="0"/>
              <a:buChar char="•"/>
            </a:pPr>
            <a:r>
              <a:rPr lang="en-AU" sz="2700" dirty="0"/>
              <a:t>Typically take the form of numbers, data or an index score</a:t>
            </a:r>
          </a:p>
          <a:p>
            <a:pPr>
              <a:buFont typeface="Arial" charset="0"/>
              <a:buChar char="•"/>
            </a:pPr>
            <a:r>
              <a:rPr lang="en-AU" sz="2700" dirty="0"/>
              <a:t>Examples include – Gross National Product (GNP), Gross Domestic Product (GDP)</a:t>
            </a:r>
          </a:p>
          <a:p>
            <a:pPr>
              <a:buFont typeface="Arial" charset="0"/>
              <a:buChar char="•"/>
            </a:pPr>
            <a:r>
              <a:rPr lang="en-AU" altLang="en-US" sz="2700" b="1" dirty="0"/>
              <a:t>Quantit</a:t>
            </a:r>
            <a:r>
              <a:rPr lang="en-AU" altLang="en-US" sz="2700" dirty="0"/>
              <a:t>ative → </a:t>
            </a:r>
            <a:r>
              <a:rPr lang="en-AU" altLang="en-US" sz="2700" b="1" dirty="0"/>
              <a:t>Quantit</a:t>
            </a:r>
            <a:r>
              <a:rPr lang="en-AU" altLang="en-US" sz="2700" dirty="0"/>
              <a:t>y  </a:t>
            </a:r>
          </a:p>
          <a:p>
            <a:pPr marL="0" indent="0">
              <a:buNone/>
            </a:pPr>
            <a:endParaRPr lang="en-AU" sz="2700" dirty="0"/>
          </a:p>
        </p:txBody>
      </p:sp>
    </p:spTree>
    <p:extLst>
      <p:ext uri="{BB962C8B-B14F-4D97-AF65-F5344CB8AC3E}">
        <p14:creationId xmlns:p14="http://schemas.microsoft.com/office/powerpoint/2010/main" val="266745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29" y="116632"/>
            <a:ext cx="7633742" cy="1119099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Spatial patterns and indicators </a:t>
            </a:r>
            <a: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</a:t>
            </a:r>
            <a:endParaRPr lang="en-AU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25609"/>
          </a:xfrm>
        </p:spPr>
        <p:txBody>
          <a:bodyPr>
            <a:noAutofit/>
          </a:bodyPr>
          <a:lstStyle/>
          <a:p>
            <a:r>
              <a:rPr lang="en-AU" sz="2700" dirty="0"/>
              <a:t>Spatial patterns emerge when qualitative and quantitative indicators of human wellbeing are m______________.</a:t>
            </a:r>
          </a:p>
          <a:p>
            <a:r>
              <a:rPr lang="en-AU" sz="2700" dirty="0"/>
              <a:t>Spatial patterns, reasons for patterns and ways in which patterns change over time can be studied by a geographer.</a:t>
            </a:r>
          </a:p>
        </p:txBody>
      </p:sp>
    </p:spTree>
    <p:extLst>
      <p:ext uri="{BB962C8B-B14F-4D97-AF65-F5344CB8AC3E}">
        <p14:creationId xmlns:p14="http://schemas.microsoft.com/office/powerpoint/2010/main" val="68815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60648"/>
            <a:ext cx="7633742" cy="1119099"/>
          </a:xfrm>
        </p:spPr>
        <p:txBody>
          <a:bodyPr>
            <a:normAutofit fontScale="90000"/>
          </a:bodyPr>
          <a:lstStyle/>
          <a:p>
            <a: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Spatial patterns and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700" dirty="0"/>
              <a:t>Spatial patterns emerge when qualitative and quantitative indicators of human wellbeing are </a:t>
            </a:r>
            <a:r>
              <a:rPr lang="en-AU" sz="2700" dirty="0">
                <a:solidFill>
                  <a:srgbClr val="FF0000"/>
                </a:solidFill>
              </a:rPr>
              <a:t>mapped</a:t>
            </a:r>
            <a:r>
              <a:rPr lang="en-AU" sz="2700" dirty="0"/>
              <a:t>.</a:t>
            </a:r>
          </a:p>
          <a:p>
            <a:r>
              <a:rPr lang="en-AU" sz="2700" dirty="0"/>
              <a:t>Spatial patterns, reasons for patterns and ways in which patterns change over time can be studied by a geographer.</a:t>
            </a:r>
          </a:p>
        </p:txBody>
      </p:sp>
    </p:spTree>
    <p:extLst>
      <p:ext uri="{BB962C8B-B14F-4D97-AF65-F5344CB8AC3E}">
        <p14:creationId xmlns:p14="http://schemas.microsoft.com/office/powerpoint/2010/main" val="3981064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Economic &amp; social development–</a:t>
            </a:r>
            <a:b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 types of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54" y="2852936"/>
            <a:ext cx="8229600" cy="4625609"/>
          </a:xfrm>
        </p:spPr>
        <p:txBody>
          <a:bodyPr>
            <a:noAutofit/>
          </a:bodyPr>
          <a:lstStyle/>
          <a:p>
            <a:r>
              <a:rPr lang="en-AU" sz="3000" b="1" dirty="0">
                <a:solidFill>
                  <a:schemeClr val="accent1">
                    <a:lumMod val="50000"/>
                  </a:schemeClr>
                </a:solidFill>
              </a:rPr>
              <a:t>Economic indicators: </a:t>
            </a:r>
          </a:p>
          <a:p>
            <a:pPr marL="0" indent="0">
              <a:buNone/>
            </a:pPr>
            <a:r>
              <a:rPr lang="en-AU" sz="3000" dirty="0">
                <a:highlight>
                  <a:srgbClr val="FFFF00"/>
                </a:highlight>
              </a:rPr>
              <a:t>An economic indicator of development is a measure of a country’s </a:t>
            </a:r>
            <a:r>
              <a:rPr lang="en-AU" sz="3000" dirty="0">
                <a:solidFill>
                  <a:srgbClr val="FF0000"/>
                </a:solidFill>
                <a:highlight>
                  <a:srgbClr val="FFFF00"/>
                </a:highlight>
              </a:rPr>
              <a:t>economy </a:t>
            </a:r>
            <a:r>
              <a:rPr lang="en-AU" sz="3000" dirty="0">
                <a:highlight>
                  <a:srgbClr val="FFFF00"/>
                </a:highlight>
              </a:rPr>
              <a:t>and </a:t>
            </a:r>
            <a:r>
              <a:rPr lang="en-AU" sz="3000" dirty="0">
                <a:solidFill>
                  <a:srgbClr val="FF0000"/>
                </a:solidFill>
                <a:highlight>
                  <a:srgbClr val="FFFF00"/>
                </a:highlight>
              </a:rPr>
              <a:t>wealth</a:t>
            </a:r>
            <a:r>
              <a:rPr lang="en-AU" sz="3000" dirty="0"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r>
              <a:rPr lang="en-AU" sz="3000" dirty="0">
                <a:solidFill>
                  <a:srgbClr val="FF0000"/>
                </a:solidFill>
              </a:rPr>
              <a:t>Example: </a:t>
            </a:r>
            <a:r>
              <a:rPr lang="en-AU" sz="3000" dirty="0"/>
              <a:t>Gross National Product (GNP)</a:t>
            </a:r>
            <a:endParaRPr lang="en-AU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70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Economic &amp; social development–</a:t>
            </a:r>
            <a:b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AU" dirty="0">
                <a:solidFill>
                  <a:schemeClr val="accent1">
                    <a:lumMod val="50000"/>
                  </a:schemeClr>
                </a:solidFill>
              </a:rPr>
              <a:t> types of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3068960"/>
            <a:ext cx="7633742" cy="3269511"/>
          </a:xfrm>
        </p:spPr>
        <p:txBody>
          <a:bodyPr>
            <a:noAutofit/>
          </a:bodyPr>
          <a:lstStyle/>
          <a:p>
            <a:r>
              <a:rPr lang="en-AU" sz="3000" b="1" dirty="0">
                <a:solidFill>
                  <a:schemeClr val="accent1">
                    <a:lumMod val="50000"/>
                  </a:schemeClr>
                </a:solidFill>
              </a:rPr>
              <a:t>Human or Social Indicators: </a:t>
            </a:r>
          </a:p>
          <a:p>
            <a:pPr marL="0" indent="0">
              <a:buNone/>
            </a:pPr>
            <a:r>
              <a:rPr lang="en-AU" sz="3000" dirty="0">
                <a:highlight>
                  <a:srgbClr val="FFFF00"/>
                </a:highlight>
              </a:rPr>
              <a:t>A human or social indicator of development is a measure of development based on health, welfare and education of the people in a country.</a:t>
            </a:r>
          </a:p>
          <a:p>
            <a:pPr marL="0" indent="0">
              <a:buNone/>
            </a:pPr>
            <a:r>
              <a:rPr lang="en-AU" sz="3000" dirty="0">
                <a:solidFill>
                  <a:srgbClr val="FF0000"/>
                </a:solidFill>
              </a:rPr>
              <a:t>Example: </a:t>
            </a:r>
            <a:r>
              <a:rPr lang="en-AU" sz="3000" dirty="0"/>
              <a:t>Infant mortality, literacy rate</a:t>
            </a:r>
            <a:endParaRPr lang="en-AU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6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7633742" cy="1427712"/>
          </a:xfrm>
        </p:spPr>
        <p:txBody>
          <a:bodyPr>
            <a:normAutofit/>
          </a:bodyPr>
          <a:lstStyle/>
          <a:p>
            <a:r>
              <a:rPr lang="en-AU" sz="3600" dirty="0"/>
              <a:t>Three of the most important variables that influence the level of wellbeing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025" y="1772817"/>
            <a:ext cx="7633742" cy="3705796"/>
          </a:xfrm>
        </p:spPr>
        <p:txBody>
          <a:bodyPr>
            <a:normAutofit/>
          </a:bodyPr>
          <a:lstStyle/>
          <a:p>
            <a:r>
              <a:rPr lang="en-AU" sz="4050" dirty="0"/>
              <a:t> </a:t>
            </a:r>
            <a:r>
              <a:rPr lang="en-AU" sz="6600" dirty="0"/>
              <a:t>Wealth </a:t>
            </a:r>
          </a:p>
          <a:p>
            <a:r>
              <a:rPr lang="en-AU" sz="6600" dirty="0"/>
              <a:t> Health </a:t>
            </a:r>
          </a:p>
          <a:p>
            <a:r>
              <a:rPr lang="en-AU" sz="6600" dirty="0"/>
              <a:t> Education </a:t>
            </a:r>
          </a:p>
        </p:txBody>
      </p:sp>
    </p:spTree>
    <p:extLst>
      <p:ext uri="{BB962C8B-B14F-4D97-AF65-F5344CB8AC3E}">
        <p14:creationId xmlns:p14="http://schemas.microsoft.com/office/powerpoint/2010/main" val="226056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C90-928B-BD7A-5344-50D1637E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dirty="0"/>
              <a:t>Learning Intentions and </a:t>
            </a:r>
            <a:br>
              <a:rPr lang="en-AU" dirty="0"/>
            </a:br>
            <a:r>
              <a:rPr lang="en-AU" dirty="0"/>
              <a:t>Success Criteria  8/3/24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5414F-EB57-7634-93BD-FB65A1CED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LI	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6C873CF-CFD7-632E-343D-D7B601BB304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8461818"/>
              </p:ext>
            </p:extLst>
          </p:nvPr>
        </p:nvGraphicFramePr>
        <p:xfrm>
          <a:off x="323528" y="2444825"/>
          <a:ext cx="4040188" cy="29247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0188">
                  <a:extLst>
                    <a:ext uri="{9D8B030D-6E8A-4147-A177-3AD203B41FA5}">
                      <a16:colId xmlns:a16="http://schemas.microsoft.com/office/drawing/2014/main" val="275959949"/>
                    </a:ext>
                  </a:extLst>
                </a:gridCol>
              </a:tblGrid>
              <a:tr h="2924771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buClr>
                          <a:srgbClr val="565656"/>
                        </a:buClr>
                        <a:buSzPts val="1300"/>
                        <a:buFont typeface="Symbol" panose="05050102010706020507" pitchFamily="18" charset="2"/>
                        <a:buChar char=""/>
                        <a:tabLst>
                          <a:tab pos="2457450" algn="l"/>
                        </a:tabLst>
                      </a:pPr>
                      <a:r>
                        <a:rPr lang="en-AU" sz="2000" dirty="0">
                          <a:effectLst/>
                        </a:rPr>
                        <a:t>Examine what is meant by ‘wellbeing’, including the three variables – wealth, health and education.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Clr>
                          <a:srgbClr val="565656"/>
                        </a:buClr>
                        <a:buSzPts val="1300"/>
                        <a:buFont typeface="Symbol" panose="05050102010706020507" pitchFamily="18" charset="2"/>
                        <a:buChar char=""/>
                        <a:tabLst>
                          <a:tab pos="2457450" algn="l"/>
                        </a:tabLst>
                      </a:pPr>
                      <a:r>
                        <a:rPr lang="en-AU" sz="2000" dirty="0">
                          <a:effectLst/>
                        </a:rPr>
                        <a:t>Examine how human wellbeing can be measured.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56114" marR="56114" marT="0" marB="0"/>
                </a:tc>
                <a:extLst>
                  <a:ext uri="{0D108BD9-81ED-4DB2-BD59-A6C34878D82A}">
                    <a16:rowId xmlns:a16="http://schemas.microsoft.com/office/drawing/2014/main" val="2135775879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8C9E2-3293-8900-A096-E1463A6E15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SC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2FCF3A0-1D0E-AFF3-AECB-9150295ED93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79020926"/>
              </p:ext>
            </p:extLst>
          </p:nvPr>
        </p:nvGraphicFramePr>
        <p:xfrm>
          <a:off x="4588775" y="2467762"/>
          <a:ext cx="4041775" cy="2082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41775">
                  <a:extLst>
                    <a:ext uri="{9D8B030D-6E8A-4147-A177-3AD203B41FA5}">
                      <a16:colId xmlns:a16="http://schemas.microsoft.com/office/drawing/2014/main" val="3195320053"/>
                    </a:ext>
                  </a:extLst>
                </a:gridCol>
              </a:tblGrid>
              <a:tr h="353749"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15000"/>
                        </a:lnSpc>
                        <a:buClr>
                          <a:srgbClr val="565656"/>
                        </a:buClr>
                        <a:buSzPts val="1300"/>
                        <a:buFont typeface="Symbol" panose="05050102010706020507" pitchFamily="18" charset="2"/>
                        <a:buChar char=""/>
                        <a:tabLst>
                          <a:tab pos="2457450" algn="l"/>
                        </a:tabLst>
                      </a:pPr>
                      <a:r>
                        <a:rPr lang="en-AU" sz="2000" dirty="0">
                          <a:effectLst/>
                        </a:rPr>
                        <a:t>Define ‘human wellbeing’ and development.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Clr>
                          <a:srgbClr val="565656"/>
                        </a:buClr>
                        <a:buSzPts val="1300"/>
                        <a:buFont typeface="Symbol" panose="05050102010706020507" pitchFamily="18" charset="2"/>
                        <a:buChar char=""/>
                        <a:tabLst>
                          <a:tab pos="2457450" algn="l"/>
                        </a:tabLst>
                      </a:pPr>
                      <a:r>
                        <a:rPr lang="en-AU" sz="2000" dirty="0">
                          <a:effectLst/>
                        </a:rPr>
                        <a:t>Differentiate between an LEDC and MEDC.</a:t>
                      </a:r>
                    </a:p>
                    <a:p>
                      <a:pPr marL="342900" lvl="0" indent="-342900" algn="l">
                        <a:lnSpc>
                          <a:spcPct val="115000"/>
                        </a:lnSpc>
                        <a:buClr>
                          <a:srgbClr val="565656"/>
                        </a:buClr>
                        <a:buSzPts val="1300"/>
                        <a:buFont typeface="Symbol" panose="05050102010706020507" pitchFamily="18" charset="2"/>
                        <a:buChar char=""/>
                        <a:tabLst>
                          <a:tab pos="2457450" algn="l"/>
                        </a:tabLst>
                      </a:pPr>
                      <a:r>
                        <a:rPr lang="en-AU" sz="2000" dirty="0">
                          <a:effectLst/>
                        </a:rPr>
                        <a:t>Apply SPICESS to the context of ‘human wellbeing’.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Helvetica" panose="020B0604020202020204" pitchFamily="34" charset="0"/>
                      </a:endParaRPr>
                    </a:p>
                  </a:txBody>
                  <a:tcPr marL="56136" marR="56136" marT="0" marB="0"/>
                </a:tc>
                <a:extLst>
                  <a:ext uri="{0D108BD9-81ED-4DB2-BD59-A6C34878D82A}">
                    <a16:rowId xmlns:a16="http://schemas.microsoft.com/office/drawing/2014/main" val="877661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61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human wellbeing?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61229"/>
            <a:ext cx="8229600" cy="4625609"/>
          </a:xfrm>
        </p:spPr>
        <p:txBody>
          <a:bodyPr/>
          <a:lstStyle/>
          <a:p>
            <a:r>
              <a:rPr lang="en-AU" dirty="0"/>
              <a:t>Refers to people’s quality of life</a:t>
            </a:r>
          </a:p>
          <a:p>
            <a:r>
              <a:rPr lang="en-AU" dirty="0">
                <a:highlight>
                  <a:srgbClr val="FFFF00"/>
                </a:highlight>
              </a:rPr>
              <a:t>Takes into account the extent to which an individual, group or country can be characterised as being healthy, happy and prosperous.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318" y="5229200"/>
            <a:ext cx="2508151" cy="14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9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Definition – </a:t>
            </a:r>
            <a: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Human wellbeing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91" y="2564904"/>
            <a:ext cx="8229600" cy="4625609"/>
          </a:xfrm>
        </p:spPr>
        <p:txBody>
          <a:bodyPr>
            <a:normAutofit/>
          </a:bodyPr>
          <a:lstStyle/>
          <a:p>
            <a:r>
              <a:rPr lang="en-AU" sz="4800" dirty="0"/>
              <a:t>Combination of physical, emotional, social, economic, environmental and political factors that vary between people and places.</a:t>
            </a:r>
          </a:p>
        </p:txBody>
      </p:sp>
    </p:spTree>
    <p:extLst>
      <p:ext uri="{BB962C8B-B14F-4D97-AF65-F5344CB8AC3E}">
        <p14:creationId xmlns:p14="http://schemas.microsoft.com/office/powerpoint/2010/main" val="364972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Definition - </a:t>
            </a:r>
            <a: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156" y="2636912"/>
            <a:ext cx="8229600" cy="4625609"/>
          </a:xfrm>
        </p:spPr>
        <p:txBody>
          <a:bodyPr>
            <a:normAutofit/>
          </a:bodyPr>
          <a:lstStyle/>
          <a:p>
            <a:r>
              <a:rPr lang="en-AU" sz="6000" dirty="0"/>
              <a:t>A process of change that improves the quality of life of a community.</a:t>
            </a:r>
          </a:p>
        </p:txBody>
      </p:sp>
    </p:spTree>
    <p:extLst>
      <p:ext uri="{BB962C8B-B14F-4D97-AF65-F5344CB8AC3E}">
        <p14:creationId xmlns:p14="http://schemas.microsoft.com/office/powerpoint/2010/main" val="43075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252728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MEDC v LEDC</a:t>
            </a:r>
            <a:b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endParaRPr lang="en-AU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56" y="2708920"/>
            <a:ext cx="8490888" cy="4464495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Formerly a Developed Country </a:t>
            </a:r>
            <a:r>
              <a:rPr lang="en-AU" sz="2400" dirty="0"/>
              <a:t>– </a:t>
            </a:r>
            <a:r>
              <a:rPr lang="en-AU" sz="2400" dirty="0">
                <a:highlight>
                  <a:srgbClr val="FFFF00"/>
                </a:highlight>
              </a:rPr>
              <a:t>a rich, industrialised country of the world. Sometimes referred to as ‘MEDC’s or </a:t>
            </a:r>
            <a:r>
              <a:rPr lang="en-AU" sz="2400" b="1" i="1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More Economically Developed Countries.</a:t>
            </a:r>
          </a:p>
          <a:p>
            <a:pPr marL="0" indent="0">
              <a:buNone/>
            </a:pPr>
            <a:r>
              <a:rPr lang="en-AU" sz="24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EXAMPLES: </a:t>
            </a:r>
            <a:r>
              <a:rPr lang="en-AU" sz="2400" b="1" i="1" dirty="0"/>
              <a:t>USA, Japan, Australia and South Korea</a:t>
            </a:r>
          </a:p>
          <a:p>
            <a:endParaRPr lang="en-AU" sz="2400" dirty="0"/>
          </a:p>
          <a:p>
            <a:r>
              <a:rPr lang="en-AU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Formerly a Developing Country </a:t>
            </a:r>
            <a:r>
              <a:rPr lang="en-AU" sz="2400" dirty="0"/>
              <a:t>– </a:t>
            </a:r>
            <a:r>
              <a:rPr lang="en-AU" sz="2400" dirty="0">
                <a:highlight>
                  <a:srgbClr val="FFFF00"/>
                </a:highlight>
              </a:rPr>
              <a:t>a poor or middle – income country often dependent on subsistence farming. Sometimes referred to as ‘LEDC’s or </a:t>
            </a:r>
            <a:r>
              <a:rPr lang="en-AU" sz="2400" b="1" i="1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Less Economically Developed Countries.</a:t>
            </a:r>
          </a:p>
          <a:p>
            <a:pPr marL="0" indent="0">
              <a:buNone/>
            </a:pPr>
            <a:r>
              <a:rPr lang="en-AU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AU" sz="24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EXAMPLES: </a:t>
            </a:r>
            <a:r>
              <a:rPr lang="en-AU" sz="2400" b="1" i="1" dirty="0"/>
              <a:t>Including countries located in the </a:t>
            </a:r>
            <a:r>
              <a:rPr lang="en-AU" sz="2400" b="1" i="1" u="sng" dirty="0"/>
              <a:t>continent </a:t>
            </a:r>
            <a:r>
              <a:rPr lang="en-AU" sz="2400" b="1" i="1" dirty="0"/>
              <a:t>of Africa, such as Kenya, Mozambique and Ethiopia.</a:t>
            </a:r>
            <a:endParaRPr lang="en-AU" sz="2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78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Key features of MEDC’s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3EA649-0727-8E93-BD23-1FE994A363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775191"/>
          <a:ext cx="8229600" cy="46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019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Key features of LEDC’s – Pick 8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20E8A3-47FB-FF28-36D6-280BE0CC03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775191"/>
          <a:ext cx="8229600" cy="46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32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MEASURING &amp; MAPPING –</a:t>
            </a:r>
            <a:b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A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HUMAN WELLBEING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8840"/>
            <a:ext cx="8496944" cy="3428999"/>
          </a:xfrm>
        </p:spPr>
        <p:txBody>
          <a:bodyPr>
            <a:normAutofit/>
          </a:bodyPr>
          <a:lstStyle/>
          <a:p>
            <a:r>
              <a:rPr lang="en-AU" sz="2700" dirty="0"/>
              <a:t>Human wellbeing can be measured using </a:t>
            </a:r>
            <a:r>
              <a:rPr lang="en-AU" sz="2700" dirty="0">
                <a:solidFill>
                  <a:srgbClr val="FF0000"/>
                </a:solidFill>
              </a:rPr>
              <a:t>qualitative </a:t>
            </a:r>
            <a:r>
              <a:rPr lang="en-AU" sz="2700" dirty="0"/>
              <a:t>(subjective) measures of how people perceive the quality of life they experience, or </a:t>
            </a:r>
            <a:r>
              <a:rPr lang="en-AU" sz="2700" dirty="0">
                <a:solidFill>
                  <a:srgbClr val="FF0000"/>
                </a:solidFill>
              </a:rPr>
              <a:t>quantitative </a:t>
            </a:r>
            <a:r>
              <a:rPr lang="en-AU" sz="2700" dirty="0"/>
              <a:t>(objective) measures, for example </a:t>
            </a:r>
            <a:r>
              <a:rPr lang="en-AU" sz="2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income, education levels </a:t>
            </a:r>
            <a:r>
              <a:rPr lang="en-AU" sz="2700" dirty="0"/>
              <a:t>and </a:t>
            </a:r>
            <a:r>
              <a:rPr lang="en-AU" sz="27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life expectancy. </a:t>
            </a:r>
          </a:p>
          <a:p>
            <a:pPr marL="0" indent="0">
              <a:buNone/>
            </a:pPr>
            <a:endParaRPr lang="en-AU" sz="27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AutoShape 2" descr="Image result for WELLBEIN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44053" y="279796"/>
            <a:ext cx="2100263" cy="120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/>
          </a:p>
        </p:txBody>
      </p:sp>
      <p:sp>
        <p:nvSpPr>
          <p:cNvPr id="5" name="AutoShape 4" descr="Image result for WELLBEIN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8353" y="394096"/>
            <a:ext cx="2100263" cy="120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AU" sz="1350"/>
          </a:p>
        </p:txBody>
      </p:sp>
    </p:spTree>
    <p:extLst>
      <p:ext uri="{BB962C8B-B14F-4D97-AF65-F5344CB8AC3E}">
        <p14:creationId xmlns:p14="http://schemas.microsoft.com/office/powerpoint/2010/main" val="3396635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589</TotalTime>
  <Words>616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Corbel</vt:lpstr>
      <vt:lpstr>Symbol</vt:lpstr>
      <vt:lpstr>Wingdings</vt:lpstr>
      <vt:lpstr>Wingdings 2</vt:lpstr>
      <vt:lpstr>Wingdings 3</vt:lpstr>
      <vt:lpstr>Module</vt:lpstr>
      <vt:lpstr>Human Wellbeing </vt:lpstr>
      <vt:lpstr>Learning Intentions and  Success Criteria  8/3/24</vt:lpstr>
      <vt:lpstr>What is human wellbeing?</vt:lpstr>
      <vt:lpstr>Definition – Human wellbeing</vt:lpstr>
      <vt:lpstr>Definition - development</vt:lpstr>
      <vt:lpstr>MEDC v LEDC </vt:lpstr>
      <vt:lpstr>Key features of MEDC’s</vt:lpstr>
      <vt:lpstr>Key features of LEDC’s – Pick 8</vt:lpstr>
      <vt:lpstr>MEASURING &amp; MAPPING –  HUMAN WELLBEING</vt:lpstr>
      <vt:lpstr>Qualitative indicators</vt:lpstr>
      <vt:lpstr>Quantitative indicators</vt:lpstr>
      <vt:lpstr>Spatial patterns and indicators </vt:lpstr>
      <vt:lpstr>Spatial patterns and indicators</vt:lpstr>
      <vt:lpstr>Economic &amp; social development–  types of indicators</vt:lpstr>
      <vt:lpstr>Economic &amp; social development–  types of indicators</vt:lpstr>
      <vt:lpstr>Three of the most important variables that influence the level of wellbeing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Wellbeing</dc:title>
  <dc:creator>GOODWIN Nina</dc:creator>
  <cp:lastModifiedBy>RINTOUL Brooke [Narrogin Senior High School]</cp:lastModifiedBy>
  <cp:revision>24</cp:revision>
  <dcterms:created xsi:type="dcterms:W3CDTF">2017-08-21T08:44:26Z</dcterms:created>
  <dcterms:modified xsi:type="dcterms:W3CDTF">2024-03-07T11:31:23Z</dcterms:modified>
</cp:coreProperties>
</file>