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7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4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9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093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36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914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38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9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6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3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3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60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24CC60-3CDD-17D1-F2FE-DF5022A68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r>
              <a:rPr lang="en-US" dirty="0"/>
              <a:t>Living Standards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796F1-FECF-9B91-6237-D0A9A0FC1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endParaRPr lang="en-AU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21B782"/>
          </a:solidFill>
          <a:ln w="38100" cap="rnd">
            <a:solidFill>
              <a:srgbClr val="21B78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7FFDFA0D-0ABD-9FDB-B54A-16CCC2909B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525" r="21295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66081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E2EB9-3D8D-E029-69AE-42AF149CF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endParaRPr lang="en-AU" sz="720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21B782"/>
          </a:solidFill>
          <a:ln w="38100" cap="rnd">
            <a:solidFill>
              <a:srgbClr val="21B78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22775-4AF5-1529-0B09-04012EEFC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developing countries are importers of high value manufactured goods and rely heavily on exporting their low value natural resources, for example coffee, cacao and timber.</a:t>
            </a: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Coffee beans">
            <a:extLst>
              <a:ext uri="{FF2B5EF4-FFF2-40B4-BE49-F238E27FC236}">
                <a16:creationId xmlns:a16="http://schemas.microsoft.com/office/drawing/2014/main" id="{BDB52D18-CD79-B5AD-2A72-ABF19F7C0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53" r="2911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77360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5C089-FA70-B471-6C99-DAE908DE2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endParaRPr lang="en-AU" sz="7200"/>
          </a:p>
        </p:txBody>
      </p:sp>
      <p:pic>
        <p:nvPicPr>
          <p:cNvPr id="5" name="Picture 4" descr="Checkmate in a chess game">
            <a:extLst>
              <a:ext uri="{FF2B5EF4-FFF2-40B4-BE49-F238E27FC236}">
                <a16:creationId xmlns:a16="http://schemas.microsoft.com/office/drawing/2014/main" id="{29C567AE-84FD-7E3E-012C-034D623699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63" r="28876" b="1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21B782"/>
          </a:solidFill>
          <a:ln w="38100" cap="rnd">
            <a:solidFill>
              <a:srgbClr val="21B78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9936-07EA-087D-472D-3ABD43431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Political instability impacts living standards as it can lead to conflict and civil unrest, weak political institutions and corruption.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Instead of funds being devoted to improving people’s lives through social infrastructure they are often diverted to the police and military.</a:t>
            </a: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698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60526-A756-F4D2-D5E4-785EDCD59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endParaRPr lang="en-AU" sz="720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21B782"/>
          </a:solidFill>
          <a:ln w="38100" cap="rnd">
            <a:solidFill>
              <a:srgbClr val="21B78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A8790-DD4A-4018-BDED-08F58C639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less developed countries have borrowed money from wealthier countries to foster economic growth. However, they are now in a ‘debt trap’. This is a situation in which a debt is difficult or impossible to repay.</a:t>
            </a: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88F2BB-8918-31CB-290C-6BE854A538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337" r="1846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3616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1636F-D44F-1096-FBCE-7A64472A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endParaRPr lang="en-AU" sz="660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21B782"/>
          </a:solidFill>
          <a:ln w="38100" cap="rnd">
            <a:solidFill>
              <a:srgbClr val="21B78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5B22C-25B2-BCC1-C84A-3459B6177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Expenditure on armaments contribute to a countries’ debt burden. A strong military is often used to support ruling elites. This drains resources from those things that might improve living standards.</a:t>
            </a:r>
            <a:endParaRPr lang="en-AU" sz="2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World map made up of coins">
            <a:extLst>
              <a:ext uri="{FF2B5EF4-FFF2-40B4-BE49-F238E27FC236}">
                <a16:creationId xmlns:a16="http://schemas.microsoft.com/office/drawing/2014/main" id="{AA72114A-6A68-0208-23F5-AD4DDBCC83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80" r="11142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88219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5B63E-1B3F-5C7E-B7A3-00F3E95C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7200" dirty="0"/>
              <a:t>The End</a:t>
            </a:r>
            <a:endParaRPr lang="en-AU" sz="720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21B782"/>
          </a:solidFill>
          <a:ln w="38100" cap="rnd">
            <a:solidFill>
              <a:srgbClr val="21B78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1537-3EF3-6788-35E7-E4862D6A3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Thank You</a:t>
            </a:r>
            <a:endParaRPr lang="en-AU" dirty="0">
              <a:latin typeface="+mj-lt"/>
            </a:endParaRPr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85D33283-724D-676A-FDE8-AD9168D980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65" r="3130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8876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1D1BD-BF2F-B967-0903-5C4B765BC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70"/>
            <a:ext cx="6894576" cy="1784538"/>
          </a:xfrm>
        </p:spPr>
        <p:txBody>
          <a:bodyPr anchor="b">
            <a:normAutofit/>
          </a:bodyPr>
          <a:lstStyle/>
          <a:p>
            <a:endParaRPr lang="en-AU" sz="720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395391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21B782"/>
          </a:solidFill>
          <a:ln w="38100" cap="rnd">
            <a:solidFill>
              <a:srgbClr val="21B78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B6BAD-B8B9-76DA-B1FB-1C4E92350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8307"/>
            <a:ext cx="6894576" cy="34852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objective of most societies is to ensure a high standard of living for all their people.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economic growth is important, other factors such as health, education and the environment also need to be taken into account when measuring living standards.</a:t>
            </a:r>
            <a:endParaRPr lang="en-AU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White bulbs with a yellow one standing out">
            <a:extLst>
              <a:ext uri="{FF2B5EF4-FFF2-40B4-BE49-F238E27FC236}">
                <a16:creationId xmlns:a16="http://schemas.microsoft.com/office/drawing/2014/main" id="{273EE414-7DCC-7755-13C0-BF308553EA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352" r="38222" b="-1"/>
          <a:stretch/>
        </p:blipFill>
        <p:spPr>
          <a:xfrm>
            <a:off x="8141399" y="10"/>
            <a:ext cx="4050601" cy="6857990"/>
          </a:xfrm>
          <a:custGeom>
            <a:avLst/>
            <a:gdLst/>
            <a:ahLst/>
            <a:cxnLst/>
            <a:rect l="l" t="t" r="r" b="b"/>
            <a:pathLst>
              <a:path w="4050601" h="6858000">
                <a:moveTo>
                  <a:pt x="26697" y="0"/>
                </a:moveTo>
                <a:lnTo>
                  <a:pt x="4050601" y="0"/>
                </a:lnTo>
                <a:lnTo>
                  <a:pt x="4050601" y="6858000"/>
                </a:lnTo>
                <a:lnTo>
                  <a:pt x="28376" y="6858000"/>
                </a:lnTo>
                <a:lnTo>
                  <a:pt x="28782" y="6851321"/>
                </a:lnTo>
                <a:cubicBezTo>
                  <a:pt x="31911" y="6730915"/>
                  <a:pt x="35027" y="6610471"/>
                  <a:pt x="38157" y="6489990"/>
                </a:cubicBezTo>
                <a:cubicBezTo>
                  <a:pt x="38284" y="6484913"/>
                  <a:pt x="39171" y="6479963"/>
                  <a:pt x="39171" y="6474886"/>
                </a:cubicBezTo>
                <a:cubicBezTo>
                  <a:pt x="48166" y="6361042"/>
                  <a:pt x="53107" y="6247198"/>
                  <a:pt x="18899" y="6136019"/>
                </a:cubicBezTo>
                <a:cubicBezTo>
                  <a:pt x="15871" y="6125573"/>
                  <a:pt x="14262" y="6114773"/>
                  <a:pt x="14084" y="6103909"/>
                </a:cubicBezTo>
                <a:cubicBezTo>
                  <a:pt x="12413" y="6006983"/>
                  <a:pt x="16644" y="5910056"/>
                  <a:pt x="26754" y="5813650"/>
                </a:cubicBezTo>
                <a:cubicBezTo>
                  <a:pt x="31949" y="5754507"/>
                  <a:pt x="26754" y="5694475"/>
                  <a:pt x="43478" y="5635967"/>
                </a:cubicBezTo>
                <a:cubicBezTo>
                  <a:pt x="50864" y="5606890"/>
                  <a:pt x="55109" y="5577103"/>
                  <a:pt x="56147" y="5547125"/>
                </a:cubicBezTo>
                <a:cubicBezTo>
                  <a:pt x="59948" y="5474529"/>
                  <a:pt x="38537" y="5406248"/>
                  <a:pt x="18139" y="5337713"/>
                </a:cubicBezTo>
                <a:cubicBezTo>
                  <a:pt x="7370" y="5301414"/>
                  <a:pt x="-5426" y="5264355"/>
                  <a:pt x="2429" y="5226280"/>
                </a:cubicBezTo>
                <a:cubicBezTo>
                  <a:pt x="16707" y="5167720"/>
                  <a:pt x="24854" y="5107828"/>
                  <a:pt x="26754" y="5047581"/>
                </a:cubicBezTo>
                <a:cubicBezTo>
                  <a:pt x="26754" y="5004937"/>
                  <a:pt x="16365" y="4963181"/>
                  <a:pt x="20039" y="4920664"/>
                </a:cubicBezTo>
                <a:cubicBezTo>
                  <a:pt x="28211" y="4838181"/>
                  <a:pt x="30238" y="4755203"/>
                  <a:pt x="26121" y="4672415"/>
                </a:cubicBezTo>
                <a:cubicBezTo>
                  <a:pt x="26095" y="4639315"/>
                  <a:pt x="29846" y="4606317"/>
                  <a:pt x="37270" y="4574054"/>
                </a:cubicBezTo>
                <a:cubicBezTo>
                  <a:pt x="46506" y="4517120"/>
                  <a:pt x="48419" y="4459246"/>
                  <a:pt x="42971" y="4401829"/>
                </a:cubicBezTo>
                <a:cubicBezTo>
                  <a:pt x="37016" y="4335324"/>
                  <a:pt x="19279" y="4269835"/>
                  <a:pt x="14845" y="4203331"/>
                </a:cubicBezTo>
                <a:cubicBezTo>
                  <a:pt x="7876" y="4093167"/>
                  <a:pt x="17759" y="3983003"/>
                  <a:pt x="27514" y="3873347"/>
                </a:cubicBezTo>
                <a:cubicBezTo>
                  <a:pt x="35116" y="3803010"/>
                  <a:pt x="37143" y="3732178"/>
                  <a:pt x="33596" y="3661523"/>
                </a:cubicBezTo>
                <a:cubicBezTo>
                  <a:pt x="29161" y="3605426"/>
                  <a:pt x="22193" y="3549329"/>
                  <a:pt x="20926" y="3493232"/>
                </a:cubicBezTo>
                <a:cubicBezTo>
                  <a:pt x="18646" y="3392967"/>
                  <a:pt x="19532" y="3292703"/>
                  <a:pt x="25360" y="3192439"/>
                </a:cubicBezTo>
                <a:cubicBezTo>
                  <a:pt x="28274" y="3142180"/>
                  <a:pt x="32962" y="3092429"/>
                  <a:pt x="34989" y="3041789"/>
                </a:cubicBezTo>
                <a:cubicBezTo>
                  <a:pt x="37016" y="2991149"/>
                  <a:pt x="41071" y="2940002"/>
                  <a:pt x="29542" y="2890377"/>
                </a:cubicBezTo>
                <a:cubicBezTo>
                  <a:pt x="10030" y="2805978"/>
                  <a:pt x="24347" y="2721959"/>
                  <a:pt x="28528" y="2637813"/>
                </a:cubicBezTo>
                <a:cubicBezTo>
                  <a:pt x="31062" y="2585523"/>
                  <a:pt x="46266" y="2531964"/>
                  <a:pt x="32836" y="2481198"/>
                </a:cubicBezTo>
                <a:cubicBezTo>
                  <a:pt x="11677" y="2401621"/>
                  <a:pt x="25487" y="2323694"/>
                  <a:pt x="32836" y="2245386"/>
                </a:cubicBezTo>
                <a:cubicBezTo>
                  <a:pt x="41311" y="2171280"/>
                  <a:pt x="39816" y="2096361"/>
                  <a:pt x="28401" y="2022648"/>
                </a:cubicBezTo>
                <a:cubicBezTo>
                  <a:pt x="14084" y="1949518"/>
                  <a:pt x="14084" y="1874307"/>
                  <a:pt x="28401" y="1801178"/>
                </a:cubicBezTo>
                <a:cubicBezTo>
                  <a:pt x="40260" y="1740816"/>
                  <a:pt x="41628" y="1678868"/>
                  <a:pt x="32455" y="1618037"/>
                </a:cubicBezTo>
                <a:cubicBezTo>
                  <a:pt x="26247" y="1574505"/>
                  <a:pt x="15098" y="1531226"/>
                  <a:pt x="13578" y="1487694"/>
                </a:cubicBezTo>
                <a:cubicBezTo>
                  <a:pt x="10436" y="1396656"/>
                  <a:pt x="12298" y="1305517"/>
                  <a:pt x="19153" y="1214696"/>
                </a:cubicBezTo>
                <a:cubicBezTo>
                  <a:pt x="27134" y="1111259"/>
                  <a:pt x="42464" y="1008202"/>
                  <a:pt x="31822" y="904004"/>
                </a:cubicBezTo>
                <a:cubicBezTo>
                  <a:pt x="28148" y="868213"/>
                  <a:pt x="20673" y="832549"/>
                  <a:pt x="19913" y="796632"/>
                </a:cubicBezTo>
                <a:cubicBezTo>
                  <a:pt x="18266" y="729366"/>
                  <a:pt x="17505" y="662989"/>
                  <a:pt x="21306" y="593565"/>
                </a:cubicBezTo>
                <a:cubicBezTo>
                  <a:pt x="25107" y="524142"/>
                  <a:pt x="39550" y="453703"/>
                  <a:pt x="29795" y="385549"/>
                </a:cubicBezTo>
                <a:cubicBezTo>
                  <a:pt x="20039" y="317394"/>
                  <a:pt x="26374" y="250382"/>
                  <a:pt x="32709" y="183497"/>
                </a:cubicBezTo>
                <a:cubicBezTo>
                  <a:pt x="35750" y="151705"/>
                  <a:pt x="37809" y="120261"/>
                  <a:pt x="37254" y="8894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64164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39C77-E548-6828-0217-C9C4B758F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endParaRPr lang="en-AU" sz="720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21B782"/>
          </a:solidFill>
          <a:ln w="38100" cap="rnd">
            <a:solidFill>
              <a:srgbClr val="21B78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AB4ED-3C13-AFD0-D580-5EDEDB912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Human Development index (HDI) is an important tool for comparing the standard of living amongst countries.</a:t>
            </a:r>
          </a:p>
          <a:p>
            <a:pPr>
              <a:lnSpc>
                <a:spcPct val="100000"/>
              </a:lnSpc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HDI includes indicators such as life expectancy, education and income to come up with a final numerical value.</a:t>
            </a: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Upwards trending chart on a screen">
            <a:extLst>
              <a:ext uri="{FF2B5EF4-FFF2-40B4-BE49-F238E27FC236}">
                <a16:creationId xmlns:a16="http://schemas.microsoft.com/office/drawing/2014/main" id="{6AC111CA-F1C7-965E-10ED-49A4CECBE6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998" r="27670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634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9ABA4-7009-CA00-BCB8-6248751A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endParaRPr lang="en-AU" sz="720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21B782"/>
          </a:solidFill>
          <a:ln w="38100" cap="rnd">
            <a:solidFill>
              <a:srgbClr val="21B78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E4B3C-203E-B96C-F22D-A45C1CCCB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AU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highest ranked countries according to the HDI are from North and West Europe. Norway is ranked number 1, while Australia is ranked number 8.</a:t>
            </a:r>
          </a:p>
          <a:p>
            <a:pPr>
              <a:lnSpc>
                <a:spcPct val="100000"/>
              </a:lnSpc>
            </a:pPr>
            <a:r>
              <a:rPr lang="en-AU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top ten countries all </a:t>
            </a:r>
            <a:r>
              <a:rPr lang="en-AU" sz="2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more than 12 </a:t>
            </a:r>
            <a:r>
              <a:rPr lang="en-AU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years </a:t>
            </a:r>
            <a:r>
              <a:rPr lang="en-AU" sz="2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schooling.</a:t>
            </a:r>
            <a:endParaRPr lang="en-AU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AU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do you think education is important as an indicator of living standards?</a:t>
            </a:r>
          </a:p>
        </p:txBody>
      </p:sp>
      <p:pic>
        <p:nvPicPr>
          <p:cNvPr id="5" name="Picture 4" descr="15 Moais at Ahu Tongariki - Easter Isalnd">
            <a:extLst>
              <a:ext uri="{FF2B5EF4-FFF2-40B4-BE49-F238E27FC236}">
                <a16:creationId xmlns:a16="http://schemas.microsoft.com/office/drawing/2014/main" id="{DD1ACC5D-D096-359C-C4F5-D133E5E047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66" r="27115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36089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A7B97-8013-B2D4-7BE4-79EDEB5FC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endParaRPr lang="en-AU" sz="660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21B782"/>
          </a:solidFill>
          <a:ln w="38100" cap="rnd">
            <a:solidFill>
              <a:srgbClr val="21B78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8CACA-EE95-BD59-5844-D89CC3C33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order to get a more complete picture of the quality of people’s lives it is important to also consider qualitative indicators – those aspects not easily measured.</a:t>
            </a:r>
          </a:p>
          <a:p>
            <a:pPr>
              <a:lnSpc>
                <a:spcPct val="100000"/>
              </a:lnSpc>
            </a:pP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Qualitative indicators might include, equal rights for people, a vibrant culture, freedom of expression, a fair and just legal system, safety and a clean environment.</a:t>
            </a:r>
            <a:endParaRPr lang="en-AU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group of multi coloured wooden stick figures">
            <a:extLst>
              <a:ext uri="{FF2B5EF4-FFF2-40B4-BE49-F238E27FC236}">
                <a16:creationId xmlns:a16="http://schemas.microsoft.com/office/drawing/2014/main" id="{07EA6760-6A6A-5010-C5DB-486954A4C1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04" r="22336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1047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19C42-E43D-584D-81E6-A08FC949B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endParaRPr lang="en-AU" sz="720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21B782"/>
          </a:solidFill>
          <a:ln w="38100" cap="rnd">
            <a:solidFill>
              <a:srgbClr val="21B78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14972-FC22-F125-6EF1-7605FD8D9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Qualitative factors are difficult to measure as they are subjective; that is they are about how people think and feel about something.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However, there is a correlation between high incomes and the quality of people’s lives.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lyrics of a  Beatles song ‘Money (That’s What I Want)’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i="1" dirty="0">
                <a:latin typeface="Agency FB" panose="020B0503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Money don't get everything it's true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i="1" dirty="0">
                <a:latin typeface="Agency FB" panose="020B0503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it don't get, I can't use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i="1" dirty="0">
                <a:latin typeface="Agency FB" panose="020B0503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gimme money, (that's what I want)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i="1" dirty="0">
                <a:latin typeface="Agency FB" panose="020B0503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That's what I want, (that's what I want)</a:t>
            </a:r>
            <a:endParaRPr lang="en-AU" sz="1800" i="1" dirty="0">
              <a:latin typeface="Agency FB" panose="020B0503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Close up of song composition">
            <a:extLst>
              <a:ext uri="{FF2B5EF4-FFF2-40B4-BE49-F238E27FC236}">
                <a16:creationId xmlns:a16="http://schemas.microsoft.com/office/drawing/2014/main" id="{452E835D-CEFE-9054-D2DE-08290856A9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67" r="27800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05521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BD6DB8-A7B4-7045-F264-E9EBBA4E7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6600"/>
              <a:t>Activity</a:t>
            </a:r>
            <a:endParaRPr lang="en-AU" sz="660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563839"/>
            <a:ext cx="3931920" cy="27432"/>
          </a:xfrm>
          <a:custGeom>
            <a:avLst/>
            <a:gdLst>
              <a:gd name="connsiteX0" fmla="*/ 0 w 3931920"/>
              <a:gd name="connsiteY0" fmla="*/ 0 h 27432"/>
              <a:gd name="connsiteX1" fmla="*/ 733958 w 3931920"/>
              <a:gd name="connsiteY1" fmla="*/ 0 h 27432"/>
              <a:gd name="connsiteX2" fmla="*/ 1428598 w 3931920"/>
              <a:gd name="connsiteY2" fmla="*/ 0 h 27432"/>
              <a:gd name="connsiteX3" fmla="*/ 2123237 w 3931920"/>
              <a:gd name="connsiteY3" fmla="*/ 0 h 27432"/>
              <a:gd name="connsiteX4" fmla="*/ 2660599 w 3931920"/>
              <a:gd name="connsiteY4" fmla="*/ 0 h 27432"/>
              <a:gd name="connsiteX5" fmla="*/ 3237281 w 3931920"/>
              <a:gd name="connsiteY5" fmla="*/ 0 h 27432"/>
              <a:gd name="connsiteX6" fmla="*/ 3931920 w 3931920"/>
              <a:gd name="connsiteY6" fmla="*/ 0 h 27432"/>
              <a:gd name="connsiteX7" fmla="*/ 3931920 w 3931920"/>
              <a:gd name="connsiteY7" fmla="*/ 27432 h 27432"/>
              <a:gd name="connsiteX8" fmla="*/ 3276600 w 3931920"/>
              <a:gd name="connsiteY8" fmla="*/ 27432 h 27432"/>
              <a:gd name="connsiteX9" fmla="*/ 2739238 w 3931920"/>
              <a:gd name="connsiteY9" fmla="*/ 27432 h 27432"/>
              <a:gd name="connsiteX10" fmla="*/ 2201875 w 3931920"/>
              <a:gd name="connsiteY10" fmla="*/ 27432 h 27432"/>
              <a:gd name="connsiteX11" fmla="*/ 1507236 w 3931920"/>
              <a:gd name="connsiteY11" fmla="*/ 27432 h 27432"/>
              <a:gd name="connsiteX12" fmla="*/ 930554 w 3931920"/>
              <a:gd name="connsiteY12" fmla="*/ 27432 h 27432"/>
              <a:gd name="connsiteX13" fmla="*/ 0 w 3931920"/>
              <a:gd name="connsiteY13" fmla="*/ 27432 h 27432"/>
              <a:gd name="connsiteX14" fmla="*/ 0 w 3931920"/>
              <a:gd name="connsiteY14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31920" h="27432" fill="none" extrusionOk="0">
                <a:moveTo>
                  <a:pt x="0" y="0"/>
                </a:moveTo>
                <a:cubicBezTo>
                  <a:pt x="245351" y="16874"/>
                  <a:pt x="509174" y="13736"/>
                  <a:pt x="733958" y="0"/>
                </a:cubicBezTo>
                <a:cubicBezTo>
                  <a:pt x="958742" y="-13736"/>
                  <a:pt x="1245406" y="-17215"/>
                  <a:pt x="1428598" y="0"/>
                </a:cubicBezTo>
                <a:cubicBezTo>
                  <a:pt x="1611790" y="17215"/>
                  <a:pt x="1930525" y="20562"/>
                  <a:pt x="2123237" y="0"/>
                </a:cubicBezTo>
                <a:cubicBezTo>
                  <a:pt x="2315949" y="-20562"/>
                  <a:pt x="2485508" y="11332"/>
                  <a:pt x="2660599" y="0"/>
                </a:cubicBezTo>
                <a:cubicBezTo>
                  <a:pt x="2835690" y="-11332"/>
                  <a:pt x="3075198" y="-14809"/>
                  <a:pt x="3237281" y="0"/>
                </a:cubicBezTo>
                <a:cubicBezTo>
                  <a:pt x="3399364" y="14809"/>
                  <a:pt x="3745084" y="-4992"/>
                  <a:pt x="3931920" y="0"/>
                </a:cubicBezTo>
                <a:cubicBezTo>
                  <a:pt x="3930963" y="8431"/>
                  <a:pt x="3931571" y="14612"/>
                  <a:pt x="3931920" y="27432"/>
                </a:cubicBezTo>
                <a:cubicBezTo>
                  <a:pt x="3765435" y="40792"/>
                  <a:pt x="3452398" y="38703"/>
                  <a:pt x="3276600" y="27432"/>
                </a:cubicBezTo>
                <a:cubicBezTo>
                  <a:pt x="3100802" y="16161"/>
                  <a:pt x="2914889" y="26998"/>
                  <a:pt x="2739238" y="27432"/>
                </a:cubicBezTo>
                <a:cubicBezTo>
                  <a:pt x="2563587" y="27866"/>
                  <a:pt x="2395484" y="39154"/>
                  <a:pt x="2201875" y="27432"/>
                </a:cubicBezTo>
                <a:cubicBezTo>
                  <a:pt x="2008266" y="15710"/>
                  <a:pt x="1781367" y="4899"/>
                  <a:pt x="1507236" y="27432"/>
                </a:cubicBezTo>
                <a:cubicBezTo>
                  <a:pt x="1233105" y="49965"/>
                  <a:pt x="1075495" y="47542"/>
                  <a:pt x="930554" y="27432"/>
                </a:cubicBezTo>
                <a:cubicBezTo>
                  <a:pt x="785613" y="7322"/>
                  <a:pt x="268930" y="30433"/>
                  <a:pt x="0" y="27432"/>
                </a:cubicBezTo>
                <a:cubicBezTo>
                  <a:pt x="226" y="18208"/>
                  <a:pt x="-648" y="12891"/>
                  <a:pt x="0" y="0"/>
                </a:cubicBezTo>
                <a:close/>
              </a:path>
              <a:path w="3931920" h="27432" stroke="0" extrusionOk="0">
                <a:moveTo>
                  <a:pt x="0" y="0"/>
                </a:moveTo>
                <a:cubicBezTo>
                  <a:pt x="278269" y="4786"/>
                  <a:pt x="349028" y="-10422"/>
                  <a:pt x="616001" y="0"/>
                </a:cubicBezTo>
                <a:cubicBezTo>
                  <a:pt x="882974" y="10422"/>
                  <a:pt x="931617" y="-15515"/>
                  <a:pt x="1153363" y="0"/>
                </a:cubicBezTo>
                <a:cubicBezTo>
                  <a:pt x="1375109" y="15515"/>
                  <a:pt x="1704089" y="-3631"/>
                  <a:pt x="1887322" y="0"/>
                </a:cubicBezTo>
                <a:cubicBezTo>
                  <a:pt x="2070555" y="3631"/>
                  <a:pt x="2344155" y="2213"/>
                  <a:pt x="2503322" y="0"/>
                </a:cubicBezTo>
                <a:cubicBezTo>
                  <a:pt x="2662489" y="-2213"/>
                  <a:pt x="2976859" y="26691"/>
                  <a:pt x="3119323" y="0"/>
                </a:cubicBezTo>
                <a:cubicBezTo>
                  <a:pt x="3261787" y="-26691"/>
                  <a:pt x="3588171" y="-28651"/>
                  <a:pt x="3931920" y="0"/>
                </a:cubicBezTo>
                <a:cubicBezTo>
                  <a:pt x="3930565" y="9524"/>
                  <a:pt x="3930718" y="13975"/>
                  <a:pt x="3931920" y="27432"/>
                </a:cubicBezTo>
                <a:cubicBezTo>
                  <a:pt x="3664329" y="4021"/>
                  <a:pt x="3437686" y="14511"/>
                  <a:pt x="3276600" y="27432"/>
                </a:cubicBezTo>
                <a:cubicBezTo>
                  <a:pt x="3115514" y="40353"/>
                  <a:pt x="2913592" y="48967"/>
                  <a:pt x="2739238" y="27432"/>
                </a:cubicBezTo>
                <a:cubicBezTo>
                  <a:pt x="2564884" y="5897"/>
                  <a:pt x="2294049" y="39820"/>
                  <a:pt x="2083918" y="27432"/>
                </a:cubicBezTo>
                <a:cubicBezTo>
                  <a:pt x="1873787" y="15044"/>
                  <a:pt x="1718903" y="21388"/>
                  <a:pt x="1428598" y="27432"/>
                </a:cubicBezTo>
                <a:cubicBezTo>
                  <a:pt x="1138293" y="33476"/>
                  <a:pt x="952209" y="50441"/>
                  <a:pt x="812597" y="27432"/>
                </a:cubicBezTo>
                <a:cubicBezTo>
                  <a:pt x="672985" y="4423"/>
                  <a:pt x="305800" y="28240"/>
                  <a:pt x="0" y="27432"/>
                </a:cubicBezTo>
                <a:cubicBezTo>
                  <a:pt x="-800" y="16780"/>
                  <a:pt x="-583" y="12910"/>
                  <a:pt x="0" y="0"/>
                </a:cubicBezTo>
                <a:close/>
              </a:path>
            </a:pathLst>
          </a:custGeom>
          <a:solidFill>
            <a:srgbClr val="21B782"/>
          </a:solidFill>
          <a:ln w="38100" cap="rnd">
            <a:solidFill>
              <a:srgbClr val="21B78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4A872-ABAC-75A8-60D1-952670D80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the list below, write them in order from 1 to 10 of how important you believe them to be for a good life.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Justify your ranking.</a:t>
            </a: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13F48E00-E45E-9A30-D937-4B632D092A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31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32057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5AD651-F52A-CED6-FFC5-8F25E3E2E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14" y="499380"/>
            <a:ext cx="6894576" cy="1087579"/>
          </a:xfrm>
        </p:spPr>
        <p:txBody>
          <a:bodyPr anchor="b">
            <a:normAutofit fontScale="90000"/>
          </a:bodyPr>
          <a:lstStyle/>
          <a:p>
            <a:r>
              <a:rPr lang="en-US" sz="7200" dirty="0"/>
              <a:t>A Good Life</a:t>
            </a:r>
            <a:endParaRPr lang="en-AU" sz="720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93" y="2395391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21B782"/>
          </a:solidFill>
          <a:ln w="38100" cap="rnd">
            <a:solidFill>
              <a:srgbClr val="21B78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FE24A-04A6-4028-7166-EF7907E4B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063" y="2564308"/>
            <a:ext cx="6894576" cy="348526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Feeling safe walking around your local area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Having a network of family and social connections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Being employed in a job which gives you satisfaction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Freedom of speech and ideas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Earning a very high income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transport and infrastructure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clean environment, including air and water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 to training, education and development opportunities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Having a good balance between work and personal time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Equal rights for all people</a:t>
            </a:r>
          </a:p>
          <a:p>
            <a:pPr>
              <a:lnSpc>
                <a:spcPct val="100000"/>
              </a:lnSpc>
            </a:pPr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Group of people holding strings">
            <a:extLst>
              <a:ext uri="{FF2B5EF4-FFF2-40B4-BE49-F238E27FC236}">
                <a16:creationId xmlns:a16="http://schemas.microsoft.com/office/drawing/2014/main" id="{9EA6ED40-690B-8720-6E89-9143076649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232" r="10980" b="-1"/>
          <a:stretch/>
        </p:blipFill>
        <p:spPr>
          <a:xfrm>
            <a:off x="8141399" y="10"/>
            <a:ext cx="4050601" cy="6857990"/>
          </a:xfrm>
          <a:custGeom>
            <a:avLst/>
            <a:gdLst/>
            <a:ahLst/>
            <a:cxnLst/>
            <a:rect l="l" t="t" r="r" b="b"/>
            <a:pathLst>
              <a:path w="4050601" h="6858000">
                <a:moveTo>
                  <a:pt x="26697" y="0"/>
                </a:moveTo>
                <a:lnTo>
                  <a:pt x="4050601" y="0"/>
                </a:lnTo>
                <a:lnTo>
                  <a:pt x="4050601" y="6858000"/>
                </a:lnTo>
                <a:lnTo>
                  <a:pt x="28376" y="6858000"/>
                </a:lnTo>
                <a:lnTo>
                  <a:pt x="28782" y="6851321"/>
                </a:lnTo>
                <a:cubicBezTo>
                  <a:pt x="31911" y="6730915"/>
                  <a:pt x="35027" y="6610471"/>
                  <a:pt x="38157" y="6489990"/>
                </a:cubicBezTo>
                <a:cubicBezTo>
                  <a:pt x="38284" y="6484913"/>
                  <a:pt x="39171" y="6479963"/>
                  <a:pt x="39171" y="6474886"/>
                </a:cubicBezTo>
                <a:cubicBezTo>
                  <a:pt x="48166" y="6361042"/>
                  <a:pt x="53107" y="6247198"/>
                  <a:pt x="18899" y="6136019"/>
                </a:cubicBezTo>
                <a:cubicBezTo>
                  <a:pt x="15871" y="6125573"/>
                  <a:pt x="14262" y="6114773"/>
                  <a:pt x="14084" y="6103909"/>
                </a:cubicBezTo>
                <a:cubicBezTo>
                  <a:pt x="12413" y="6006983"/>
                  <a:pt x="16644" y="5910056"/>
                  <a:pt x="26754" y="5813650"/>
                </a:cubicBezTo>
                <a:cubicBezTo>
                  <a:pt x="31949" y="5754507"/>
                  <a:pt x="26754" y="5694475"/>
                  <a:pt x="43478" y="5635967"/>
                </a:cubicBezTo>
                <a:cubicBezTo>
                  <a:pt x="50864" y="5606890"/>
                  <a:pt x="55109" y="5577103"/>
                  <a:pt x="56147" y="5547125"/>
                </a:cubicBezTo>
                <a:cubicBezTo>
                  <a:pt x="59948" y="5474529"/>
                  <a:pt x="38537" y="5406248"/>
                  <a:pt x="18139" y="5337713"/>
                </a:cubicBezTo>
                <a:cubicBezTo>
                  <a:pt x="7370" y="5301414"/>
                  <a:pt x="-5426" y="5264355"/>
                  <a:pt x="2429" y="5226280"/>
                </a:cubicBezTo>
                <a:cubicBezTo>
                  <a:pt x="16707" y="5167720"/>
                  <a:pt x="24854" y="5107828"/>
                  <a:pt x="26754" y="5047581"/>
                </a:cubicBezTo>
                <a:cubicBezTo>
                  <a:pt x="26754" y="5004937"/>
                  <a:pt x="16365" y="4963181"/>
                  <a:pt x="20039" y="4920664"/>
                </a:cubicBezTo>
                <a:cubicBezTo>
                  <a:pt x="28211" y="4838181"/>
                  <a:pt x="30238" y="4755203"/>
                  <a:pt x="26121" y="4672415"/>
                </a:cubicBezTo>
                <a:cubicBezTo>
                  <a:pt x="26095" y="4639315"/>
                  <a:pt x="29846" y="4606317"/>
                  <a:pt x="37270" y="4574054"/>
                </a:cubicBezTo>
                <a:cubicBezTo>
                  <a:pt x="46506" y="4517120"/>
                  <a:pt x="48419" y="4459246"/>
                  <a:pt x="42971" y="4401829"/>
                </a:cubicBezTo>
                <a:cubicBezTo>
                  <a:pt x="37016" y="4335324"/>
                  <a:pt x="19279" y="4269835"/>
                  <a:pt x="14845" y="4203331"/>
                </a:cubicBezTo>
                <a:cubicBezTo>
                  <a:pt x="7876" y="4093167"/>
                  <a:pt x="17759" y="3983003"/>
                  <a:pt x="27514" y="3873347"/>
                </a:cubicBezTo>
                <a:cubicBezTo>
                  <a:pt x="35116" y="3803010"/>
                  <a:pt x="37143" y="3732178"/>
                  <a:pt x="33596" y="3661523"/>
                </a:cubicBezTo>
                <a:cubicBezTo>
                  <a:pt x="29161" y="3605426"/>
                  <a:pt x="22193" y="3549329"/>
                  <a:pt x="20926" y="3493232"/>
                </a:cubicBezTo>
                <a:cubicBezTo>
                  <a:pt x="18646" y="3392967"/>
                  <a:pt x="19532" y="3292703"/>
                  <a:pt x="25360" y="3192439"/>
                </a:cubicBezTo>
                <a:cubicBezTo>
                  <a:pt x="28274" y="3142180"/>
                  <a:pt x="32962" y="3092429"/>
                  <a:pt x="34989" y="3041789"/>
                </a:cubicBezTo>
                <a:cubicBezTo>
                  <a:pt x="37016" y="2991149"/>
                  <a:pt x="41071" y="2940002"/>
                  <a:pt x="29542" y="2890377"/>
                </a:cubicBezTo>
                <a:cubicBezTo>
                  <a:pt x="10030" y="2805978"/>
                  <a:pt x="24347" y="2721959"/>
                  <a:pt x="28528" y="2637813"/>
                </a:cubicBezTo>
                <a:cubicBezTo>
                  <a:pt x="31062" y="2585523"/>
                  <a:pt x="46266" y="2531964"/>
                  <a:pt x="32836" y="2481198"/>
                </a:cubicBezTo>
                <a:cubicBezTo>
                  <a:pt x="11677" y="2401621"/>
                  <a:pt x="25487" y="2323694"/>
                  <a:pt x="32836" y="2245386"/>
                </a:cubicBezTo>
                <a:cubicBezTo>
                  <a:pt x="41311" y="2171280"/>
                  <a:pt x="39816" y="2096361"/>
                  <a:pt x="28401" y="2022648"/>
                </a:cubicBezTo>
                <a:cubicBezTo>
                  <a:pt x="14084" y="1949518"/>
                  <a:pt x="14084" y="1874307"/>
                  <a:pt x="28401" y="1801178"/>
                </a:cubicBezTo>
                <a:cubicBezTo>
                  <a:pt x="40260" y="1740816"/>
                  <a:pt x="41628" y="1678868"/>
                  <a:pt x="32455" y="1618037"/>
                </a:cubicBezTo>
                <a:cubicBezTo>
                  <a:pt x="26247" y="1574505"/>
                  <a:pt x="15098" y="1531226"/>
                  <a:pt x="13578" y="1487694"/>
                </a:cubicBezTo>
                <a:cubicBezTo>
                  <a:pt x="10436" y="1396656"/>
                  <a:pt x="12298" y="1305517"/>
                  <a:pt x="19153" y="1214696"/>
                </a:cubicBezTo>
                <a:cubicBezTo>
                  <a:pt x="27134" y="1111259"/>
                  <a:pt x="42464" y="1008202"/>
                  <a:pt x="31822" y="904004"/>
                </a:cubicBezTo>
                <a:cubicBezTo>
                  <a:pt x="28148" y="868213"/>
                  <a:pt x="20673" y="832549"/>
                  <a:pt x="19913" y="796632"/>
                </a:cubicBezTo>
                <a:cubicBezTo>
                  <a:pt x="18266" y="729366"/>
                  <a:pt x="17505" y="662989"/>
                  <a:pt x="21306" y="593565"/>
                </a:cubicBezTo>
                <a:cubicBezTo>
                  <a:pt x="25107" y="524142"/>
                  <a:pt x="39550" y="453703"/>
                  <a:pt x="29795" y="385549"/>
                </a:cubicBezTo>
                <a:cubicBezTo>
                  <a:pt x="20039" y="317394"/>
                  <a:pt x="26374" y="250382"/>
                  <a:pt x="32709" y="183497"/>
                </a:cubicBezTo>
                <a:cubicBezTo>
                  <a:pt x="35750" y="151705"/>
                  <a:pt x="37809" y="120261"/>
                  <a:pt x="37254" y="8894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23554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EB8FD-96BE-3E44-9B4E-8A3BAC687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/>
              <a:t>Causes in variations in living standards</a:t>
            </a:r>
            <a:endParaRPr lang="en-AU" sz="450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21B782"/>
          </a:solidFill>
          <a:ln w="38100" cap="rnd">
            <a:solidFill>
              <a:srgbClr val="21B78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E0764-31D7-E3A6-1CEB-400CDA74A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of the world’s poorest countries were once European colonies.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Colonialism influenced the development paths of many former colonies (as well as influencing their political institutions and  development).</a:t>
            </a: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Snow Globe art">
            <a:extLst>
              <a:ext uri="{FF2B5EF4-FFF2-40B4-BE49-F238E27FC236}">
                <a16:creationId xmlns:a16="http://schemas.microsoft.com/office/drawing/2014/main" id="{B53F9A26-BFE2-BE19-1A94-0A56C2ED91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98" r="33165" b="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3397359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584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Agency FB</vt:lpstr>
      <vt:lpstr>Arial</vt:lpstr>
      <vt:lpstr>Calibri</vt:lpstr>
      <vt:lpstr>Modern Love</vt:lpstr>
      <vt:lpstr>The Hand</vt:lpstr>
      <vt:lpstr>SketchyVTI</vt:lpstr>
      <vt:lpstr>Living Standards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Activity</vt:lpstr>
      <vt:lpstr>A Good Life</vt:lpstr>
      <vt:lpstr>Causes in variations in living standards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Living Standards</dc:title>
  <dc:creator>LANDER Peter [Margaret River Snr High School]</dc:creator>
  <cp:lastModifiedBy>LANDER Peter [Margaret River Snr High School]</cp:lastModifiedBy>
  <cp:revision>2</cp:revision>
  <dcterms:created xsi:type="dcterms:W3CDTF">2024-05-23T12:21:40Z</dcterms:created>
  <dcterms:modified xsi:type="dcterms:W3CDTF">2024-05-24T00:15:32Z</dcterms:modified>
</cp:coreProperties>
</file>