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70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2" autoAdjust="0"/>
    <p:restoredTop sz="95030" autoAdjust="0"/>
  </p:normalViewPr>
  <p:slideViewPr>
    <p:cSldViewPr>
      <p:cViewPr varScale="1">
        <p:scale>
          <a:sx n="109" d="100"/>
          <a:sy n="109" d="100"/>
        </p:scale>
        <p:origin x="168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D2116-1F95-43BE-91A0-3FA4B1B421AB}" type="datetimeFigureOut">
              <a:rPr lang="en-AU" smtClean="0"/>
              <a:t>31/01/2022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87E8B-B775-4F73-9B64-BA2A456664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3195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87E8B-B775-4F73-9B64-BA2A4566643A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859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4807C02-C094-481A-A36E-3EEAEECCBB44}" type="datetimeFigureOut">
              <a:rPr lang="en-AU" smtClean="0"/>
              <a:t>31/01/2022</a:t>
            </a:fld>
            <a:endParaRPr lang="en-A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A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33DEB97-6031-4D70-BAA1-E784BAAE0003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7C02-C094-481A-A36E-3EEAEECCBB44}" type="datetimeFigureOut">
              <a:rPr lang="en-AU" smtClean="0"/>
              <a:t>31/01/2022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EB97-6031-4D70-BAA1-E784BAAE0003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7C02-C094-481A-A36E-3EEAEECCBB44}" type="datetimeFigureOut">
              <a:rPr lang="en-AU" smtClean="0"/>
              <a:t>31/01/2022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EB97-6031-4D70-BAA1-E784BAAE0003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7C02-C094-481A-A36E-3EEAEECCBB44}" type="datetimeFigureOut">
              <a:rPr lang="en-AU" smtClean="0"/>
              <a:t>31/01/2022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EB97-6031-4D70-BAA1-E784BAAE0003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7C02-C094-481A-A36E-3EEAEECCBB44}" type="datetimeFigureOut">
              <a:rPr lang="en-AU" smtClean="0"/>
              <a:t>31/01/2022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EB97-6031-4D70-BAA1-E784BAAE0003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7C02-C094-481A-A36E-3EEAEECCBB44}" type="datetimeFigureOut">
              <a:rPr lang="en-AU" smtClean="0"/>
              <a:t>31/01/2022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EB97-6031-4D70-BAA1-E784BAAE0003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7C02-C094-481A-A36E-3EEAEECCBB44}" type="datetimeFigureOut">
              <a:rPr lang="en-AU" smtClean="0"/>
              <a:t>31/01/2022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EB97-6031-4D70-BAA1-E784BAAE0003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7C02-C094-481A-A36E-3EEAEECCBB44}" type="datetimeFigureOut">
              <a:rPr lang="en-AU" smtClean="0"/>
              <a:t>31/01/2022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EB97-6031-4D70-BAA1-E784BAAE0003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7C02-C094-481A-A36E-3EEAEECCBB44}" type="datetimeFigureOut">
              <a:rPr lang="en-AU" smtClean="0"/>
              <a:t>31/01/2022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EB97-6031-4D70-BAA1-E784BAAE0003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4807C02-C094-481A-A36E-3EEAEECCBB44}" type="datetimeFigureOut">
              <a:rPr lang="en-AU" smtClean="0"/>
              <a:t>31/01/2022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EB97-6031-4D70-BAA1-E784BAAE0003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4807C02-C094-481A-A36E-3EEAEECCBB44}" type="datetimeFigureOut">
              <a:rPr lang="en-AU" smtClean="0"/>
              <a:t>31/01/2022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33DEB97-6031-4D70-BAA1-E784BAAE0003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4807C02-C094-481A-A36E-3EEAEECCBB44}" type="datetimeFigureOut">
              <a:rPr lang="en-AU" smtClean="0"/>
              <a:t>31/01/2022</a:t>
            </a:fld>
            <a:endParaRPr lang="en-A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A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33DEB97-6031-4D70-BAA1-E784BAAE0003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7772400" cy="1829761"/>
          </a:xfrm>
        </p:spPr>
        <p:txBody>
          <a:bodyPr/>
          <a:lstStyle/>
          <a:p>
            <a:r>
              <a:rPr lang="en-AU" dirty="0" smtClean="0"/>
              <a:t>INTRODUCTION TO GEOGRAPHY 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896" y="3717032"/>
            <a:ext cx="4896544" cy="1199704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WHY WE STUDY GEOGRPAHY AND GEOGRPAHY CONCEPTS AND SKILLS</a:t>
            </a: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48" y="1772816"/>
            <a:ext cx="3022442" cy="262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7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196752"/>
            <a:ext cx="4618856" cy="5445224"/>
          </a:xfrm>
        </p:spPr>
        <p:txBody>
          <a:bodyPr>
            <a:normAutofit fontScale="47500" lnSpcReduction="20000"/>
          </a:bodyPr>
          <a:lstStyle/>
          <a:p>
            <a:r>
              <a:rPr lang="en-AU" sz="3800" b="1" dirty="0"/>
              <a:t>Social: </a:t>
            </a:r>
            <a:r>
              <a:rPr lang="en-AU" sz="3800" dirty="0"/>
              <a:t>Factors relating to culture and people. </a:t>
            </a:r>
            <a:endParaRPr lang="en-AU" sz="3800" dirty="0" smtClean="0"/>
          </a:p>
          <a:p>
            <a:endParaRPr lang="en-AU" sz="3800" dirty="0" smtClean="0"/>
          </a:p>
          <a:p>
            <a:r>
              <a:rPr lang="en-AU" sz="3800" b="1" dirty="0" smtClean="0"/>
              <a:t>Historical</a:t>
            </a:r>
            <a:r>
              <a:rPr lang="en-AU" sz="3800" dirty="0" smtClean="0"/>
              <a:t>: Factors relating to the past. </a:t>
            </a:r>
          </a:p>
          <a:p>
            <a:endParaRPr lang="en-AU" sz="3800" dirty="0" smtClean="0"/>
          </a:p>
          <a:p>
            <a:r>
              <a:rPr lang="en-AU" sz="3800" b="1" dirty="0" smtClean="0"/>
              <a:t>Economic</a:t>
            </a:r>
            <a:r>
              <a:rPr lang="en-AU" sz="3800" dirty="0" smtClean="0"/>
              <a:t>: Factors relating to earning or spending money. </a:t>
            </a:r>
          </a:p>
          <a:p>
            <a:endParaRPr lang="en-AU" sz="3800" dirty="0" smtClean="0"/>
          </a:p>
          <a:p>
            <a:r>
              <a:rPr lang="en-AU" sz="3800" b="1" dirty="0" smtClean="0"/>
              <a:t>Environmental: </a:t>
            </a:r>
            <a:r>
              <a:rPr lang="en-AU" sz="3800" dirty="0" smtClean="0"/>
              <a:t>Factors </a:t>
            </a:r>
            <a:r>
              <a:rPr lang="en-AU" sz="3800" dirty="0"/>
              <a:t>relating to the natural environment </a:t>
            </a:r>
            <a:r>
              <a:rPr lang="en-AU" sz="3800" dirty="0" smtClean="0"/>
              <a:t>(</a:t>
            </a:r>
            <a:r>
              <a:rPr lang="en-AU" sz="3800" dirty="0"/>
              <a:t>climate, landforms and vegetation</a:t>
            </a:r>
            <a:r>
              <a:rPr lang="en-AU" sz="3800" dirty="0" smtClean="0"/>
              <a:t>).</a:t>
            </a:r>
          </a:p>
          <a:p>
            <a:endParaRPr lang="en-AU" sz="3800" dirty="0" smtClean="0"/>
          </a:p>
          <a:p>
            <a:r>
              <a:rPr lang="en-AU" sz="3800" b="1" dirty="0" smtClean="0"/>
              <a:t>Political: </a:t>
            </a:r>
            <a:r>
              <a:rPr lang="en-AU" sz="3800" dirty="0" smtClean="0"/>
              <a:t>Factors </a:t>
            </a:r>
            <a:r>
              <a:rPr lang="en-AU" sz="3800" dirty="0"/>
              <a:t>relating to </a:t>
            </a:r>
            <a:r>
              <a:rPr lang="en-AU" sz="3800" dirty="0" smtClean="0"/>
              <a:t>government. </a:t>
            </a:r>
          </a:p>
          <a:p>
            <a:endParaRPr lang="en-AU" sz="3800" dirty="0" smtClean="0"/>
          </a:p>
          <a:p>
            <a:r>
              <a:rPr lang="en-AU" sz="3800" b="1" dirty="0" smtClean="0"/>
              <a:t>Technological: </a:t>
            </a:r>
            <a:r>
              <a:rPr lang="en-AU" sz="3800" dirty="0" smtClean="0"/>
              <a:t>Factors relating to the availability and the use of different types of technology. </a:t>
            </a:r>
            <a:endParaRPr lang="en-AU" sz="3800" dirty="0"/>
          </a:p>
          <a:p>
            <a:pPr marL="109728" indent="0">
              <a:buNone/>
            </a:pPr>
            <a:endParaRPr lang="en-AU" dirty="0"/>
          </a:p>
          <a:p>
            <a:pPr marL="109728" indent="0">
              <a:buNone/>
            </a:pPr>
            <a:r>
              <a:rPr lang="en-AU" dirty="0"/>
              <a:t> 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92088"/>
          </a:xfrm>
        </p:spPr>
        <p:txBody>
          <a:bodyPr>
            <a:noAutofit/>
          </a:bodyPr>
          <a:lstStyle/>
          <a:p>
            <a:r>
              <a:rPr lang="en-AU" sz="3300" dirty="0" smtClean="0"/>
              <a:t>SHEEPT – a tool geographers use to analyse data </a:t>
            </a:r>
            <a:endParaRPr lang="en-AU" sz="33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204864"/>
            <a:ext cx="3936437" cy="29523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88687" y="5631804"/>
            <a:ext cx="14317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 smtClean="0">
                <a:solidFill>
                  <a:srgbClr val="FF0000"/>
                </a:solidFill>
              </a:rPr>
              <a:t>Write information on paper.</a:t>
            </a:r>
            <a:endParaRPr lang="en-AU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75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340768"/>
            <a:ext cx="5112568" cy="4968552"/>
          </a:xfrm>
        </p:spPr>
        <p:txBody>
          <a:bodyPr>
            <a:normAutofit fontScale="92500" lnSpcReduction="10000"/>
          </a:bodyPr>
          <a:lstStyle/>
          <a:p>
            <a:r>
              <a:rPr lang="en-AU" sz="2200" b="1" dirty="0" smtClean="0"/>
              <a:t>Pattern : </a:t>
            </a:r>
            <a:r>
              <a:rPr lang="en-AU" sz="2200" dirty="0" smtClean="0"/>
              <a:t>look for things that stand out in forms or patterns. For example the concentration of one colour on a map. </a:t>
            </a:r>
          </a:p>
          <a:p>
            <a:endParaRPr lang="en-AU" sz="2200" dirty="0"/>
          </a:p>
          <a:p>
            <a:r>
              <a:rPr lang="en-AU" sz="2200" b="1" dirty="0" smtClean="0"/>
              <a:t>Quantity</a:t>
            </a:r>
            <a:r>
              <a:rPr lang="en-AU" sz="2200" dirty="0" smtClean="0"/>
              <a:t>: involves using statistics, amounts, sizes and locations to give specific details. For example comparing the amount of forest in central Africa with that of east Africa. </a:t>
            </a:r>
          </a:p>
          <a:p>
            <a:endParaRPr lang="en-AU" sz="2200" dirty="0"/>
          </a:p>
          <a:p>
            <a:r>
              <a:rPr lang="en-AU" sz="2200" b="1" dirty="0" smtClean="0"/>
              <a:t>Exceptions: </a:t>
            </a:r>
            <a:r>
              <a:rPr lang="en-AU" sz="2200" dirty="0" smtClean="0"/>
              <a:t>things in data that don’t fit a pattern you have identified. For example forest is also found in parts of north and western Africa.  </a:t>
            </a:r>
            <a:endParaRPr lang="en-AU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648072"/>
          </a:xfrm>
        </p:spPr>
        <p:txBody>
          <a:bodyPr>
            <a:noAutofit/>
          </a:bodyPr>
          <a:lstStyle/>
          <a:p>
            <a:r>
              <a:rPr lang="en-AU" sz="2800" dirty="0" smtClean="0"/>
              <a:t>PQE - </a:t>
            </a:r>
            <a:r>
              <a:rPr lang="en-AU" sz="2800" b="0" dirty="0">
                <a:effectLst/>
              </a:rPr>
              <a:t>is a tool which is used in </a:t>
            </a:r>
            <a:r>
              <a:rPr lang="en-AU" sz="2800" dirty="0">
                <a:effectLst/>
              </a:rPr>
              <a:t>Geography</a:t>
            </a:r>
            <a:r>
              <a:rPr lang="en-AU" sz="2800" b="0" dirty="0">
                <a:effectLst/>
              </a:rPr>
              <a:t> to describe data in graphs, tables and maps.</a:t>
            </a:r>
            <a:endParaRPr lang="en-AU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28800"/>
            <a:ext cx="3393133" cy="40770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88687" y="5631804"/>
            <a:ext cx="14317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 smtClean="0">
                <a:solidFill>
                  <a:srgbClr val="FF0000"/>
                </a:solidFill>
              </a:rPr>
              <a:t>Write information on paper.</a:t>
            </a:r>
            <a:endParaRPr lang="en-AU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77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7 Key Concepts of Geography - SPICESS 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12777"/>
            <a:ext cx="5929546" cy="478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1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Remember SPICESS! 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AU" sz="2200" b="1" dirty="0" smtClean="0"/>
              <a:t>Space: </a:t>
            </a:r>
            <a:r>
              <a:rPr lang="en-AU" sz="2400" dirty="0"/>
              <a:t>A way of identifying how things are arranged on the Earth’s surface</a:t>
            </a:r>
            <a:r>
              <a:rPr lang="en-AU" sz="2400" dirty="0" smtClean="0"/>
              <a:t>.</a:t>
            </a:r>
            <a:endParaRPr lang="en-AU" sz="2200" b="1" dirty="0"/>
          </a:p>
          <a:p>
            <a:pPr marL="109728" indent="0">
              <a:buNone/>
            </a:pPr>
            <a:endParaRPr lang="en-AU" sz="2200" dirty="0" smtClean="0"/>
          </a:p>
          <a:p>
            <a:pPr marL="109728" indent="0">
              <a:buNone/>
            </a:pPr>
            <a:r>
              <a:rPr lang="en-AU" sz="2200" b="1" dirty="0" smtClean="0"/>
              <a:t>Place: </a:t>
            </a:r>
            <a:r>
              <a:rPr lang="en-AU" sz="2200" dirty="0"/>
              <a:t>A part of the Earth’s surface that is identified and given meaning by people</a:t>
            </a:r>
            <a:r>
              <a:rPr lang="en-AU" sz="2200" dirty="0" smtClean="0"/>
              <a:t>.</a:t>
            </a:r>
          </a:p>
          <a:p>
            <a:pPr marL="109728" indent="0">
              <a:buNone/>
            </a:pPr>
            <a:endParaRPr lang="en-AU" sz="2200" b="1" dirty="0" smtClean="0"/>
          </a:p>
          <a:p>
            <a:pPr marL="109728" indent="0">
              <a:buNone/>
            </a:pPr>
            <a:r>
              <a:rPr lang="en-AU" sz="2200" b="1" dirty="0" smtClean="0"/>
              <a:t>Interconnections: </a:t>
            </a:r>
            <a:r>
              <a:rPr lang="en-AU" sz="2200" dirty="0"/>
              <a:t>How places are connected with other places, and how event in one location leads to change in another</a:t>
            </a:r>
            <a:r>
              <a:rPr lang="en-AU" sz="2200" dirty="0" smtClean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581128"/>
            <a:ext cx="3628009" cy="20351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55015" y="274638"/>
            <a:ext cx="14317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 smtClean="0">
                <a:solidFill>
                  <a:srgbClr val="FF0000"/>
                </a:solidFill>
              </a:rPr>
              <a:t>Write information on paper.</a:t>
            </a:r>
            <a:endParaRPr lang="en-AU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61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980728"/>
            <a:ext cx="8229600" cy="424847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AU" sz="2200" b="1" dirty="0" smtClean="0"/>
              <a:t>Change: </a:t>
            </a:r>
            <a:r>
              <a:rPr lang="en-AU" sz="2200" dirty="0"/>
              <a:t>Involves time and </a:t>
            </a:r>
            <a:r>
              <a:rPr lang="en-AU" sz="2200" dirty="0" smtClean="0"/>
              <a:t>space. Naturally </a:t>
            </a:r>
            <a:r>
              <a:rPr lang="en-AU" sz="2200" dirty="0"/>
              <a:t>occurring or by humans will.</a:t>
            </a:r>
          </a:p>
          <a:p>
            <a:pPr marL="109728" indent="0">
              <a:buNone/>
            </a:pPr>
            <a:endParaRPr lang="en-AU" sz="2200" dirty="0" smtClean="0"/>
          </a:p>
          <a:p>
            <a:pPr marL="109728" indent="0">
              <a:buNone/>
            </a:pPr>
            <a:r>
              <a:rPr lang="en-AU" sz="2200" b="1" dirty="0" smtClean="0"/>
              <a:t>Environment: </a:t>
            </a:r>
            <a:r>
              <a:rPr lang="en-AU" sz="2200" dirty="0"/>
              <a:t>Physical and Biological World. Provides raw foods, materials and it recycles waste.</a:t>
            </a:r>
          </a:p>
          <a:p>
            <a:pPr marL="109728" indent="0">
              <a:buNone/>
            </a:pPr>
            <a:endParaRPr lang="en-AU" sz="2200" dirty="0" smtClean="0"/>
          </a:p>
          <a:p>
            <a:pPr marL="109728" indent="0">
              <a:buNone/>
            </a:pPr>
            <a:r>
              <a:rPr lang="en-AU" sz="2200" b="1" dirty="0" smtClean="0"/>
              <a:t>Sustainability: </a:t>
            </a:r>
            <a:r>
              <a:rPr lang="en-AU" sz="2200" dirty="0"/>
              <a:t>Maintaining full capacity of environment, and conservation of natural resources.</a:t>
            </a:r>
          </a:p>
          <a:p>
            <a:pPr marL="109728" indent="0">
              <a:buNone/>
            </a:pPr>
            <a:endParaRPr lang="en-AU" sz="2200" dirty="0"/>
          </a:p>
          <a:p>
            <a:pPr marL="109728" indent="0">
              <a:buNone/>
            </a:pPr>
            <a:r>
              <a:rPr lang="en-AU" sz="2200" b="1" dirty="0" smtClean="0"/>
              <a:t>Scale: </a:t>
            </a:r>
            <a:r>
              <a:rPr lang="en-AU" sz="2200" dirty="0"/>
              <a:t>Personal and Local levels, regional, national and global levels. Local Events can have global outcomes.</a:t>
            </a:r>
            <a:endParaRPr lang="en-AU" sz="22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AU" dirty="0" smtClean="0"/>
              <a:t>Remember SPICESS! 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5085184"/>
            <a:ext cx="2030735" cy="16262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09375" y="116632"/>
            <a:ext cx="14317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 smtClean="0">
                <a:solidFill>
                  <a:srgbClr val="FF0000"/>
                </a:solidFill>
              </a:rPr>
              <a:t>Write information on paper.</a:t>
            </a:r>
            <a:endParaRPr lang="en-AU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54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2660" y="1842617"/>
            <a:ext cx="3672623" cy="4525963"/>
          </a:xfrm>
        </p:spPr>
        <p:txBody>
          <a:bodyPr/>
          <a:lstStyle/>
          <a:p>
            <a:r>
              <a:rPr lang="en-AU" dirty="0" smtClean="0"/>
              <a:t>SHEEPT</a:t>
            </a:r>
          </a:p>
          <a:p>
            <a:r>
              <a:rPr lang="en-AU" dirty="0" smtClean="0"/>
              <a:t>PQE</a:t>
            </a:r>
          </a:p>
          <a:p>
            <a:r>
              <a:rPr lang="en-AU" dirty="0" smtClean="0"/>
              <a:t>7 Key concepts 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Recall the following concepts and then complete activities 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335" y="4090474"/>
            <a:ext cx="3398330" cy="21179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302" y="1628799"/>
            <a:ext cx="2675040" cy="21417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3" y="1628800"/>
            <a:ext cx="2855662" cy="21417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552" y="4098036"/>
            <a:ext cx="2797783" cy="210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94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323528" y="1268760"/>
            <a:ext cx="8229600" cy="2439144"/>
          </a:xfrm>
        </p:spPr>
        <p:txBody>
          <a:bodyPr>
            <a:normAutofit fontScale="90000"/>
          </a:bodyPr>
          <a:lstStyle/>
          <a:p>
            <a:r>
              <a:rPr lang="en-AU" sz="3300" dirty="0" smtClean="0"/>
              <a:t>LG: </a:t>
            </a:r>
            <a:r>
              <a:rPr lang="en-AU" sz="3300" b="0" dirty="0" smtClean="0"/>
              <a:t>We will understand what is geography, why we study it and what are the key skills and concepts.  </a:t>
            </a:r>
            <a:r>
              <a:rPr lang="en-AU" sz="3300" dirty="0" smtClean="0"/>
              <a:t/>
            </a:r>
            <a:br>
              <a:rPr lang="en-AU" sz="3300" dirty="0" smtClean="0"/>
            </a:br>
            <a:r>
              <a:rPr lang="en-AU" sz="3300" dirty="0"/>
              <a:t/>
            </a:r>
            <a:br>
              <a:rPr lang="en-AU" sz="3300" dirty="0"/>
            </a:br>
            <a:r>
              <a:rPr lang="en-AU" sz="3300" dirty="0" smtClean="0"/>
              <a:t>CS: </a:t>
            </a:r>
            <a:r>
              <a:rPr lang="en-AU" sz="3300" b="0" dirty="0" smtClean="0"/>
              <a:t>We will complete a brainstorm about geography skills and match up key concepts and definitions. </a:t>
            </a:r>
            <a:r>
              <a:rPr lang="en-AU" sz="3300" dirty="0" smtClean="0"/>
              <a:t/>
            </a:r>
            <a:br>
              <a:rPr lang="en-AU" sz="3300" dirty="0" smtClean="0"/>
            </a:b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865" y="3691638"/>
            <a:ext cx="4248472" cy="21242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735812"/>
            <a:ext cx="3080370" cy="22075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52320" y="5973403"/>
            <a:ext cx="14317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 smtClean="0">
                <a:solidFill>
                  <a:srgbClr val="FF0000"/>
                </a:solidFill>
              </a:rPr>
              <a:t>Write information on paper.</a:t>
            </a:r>
            <a:endParaRPr lang="en-AU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67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geography?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pPr marL="109728" indent="0">
              <a:buNone/>
            </a:pP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	</a:t>
            </a:r>
          </a:p>
          <a:p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Geography is </a:t>
            </a: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study </a:t>
            </a: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of people and places in the world</a:t>
            </a:r>
          </a:p>
          <a:p>
            <a:pPr marL="109728" indent="0">
              <a:buNone/>
            </a:pPr>
            <a:endParaRPr lang="en-AU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Geography can be divided into two main </a:t>
            </a: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areas, </a:t>
            </a: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physical geography and human geography</a:t>
            </a:r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7" y="4293096"/>
            <a:ext cx="4217611" cy="19613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52320" y="110306"/>
            <a:ext cx="14317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 smtClean="0">
                <a:solidFill>
                  <a:srgbClr val="FF0000"/>
                </a:solidFill>
              </a:rPr>
              <a:t>Write information on paper.</a:t>
            </a:r>
            <a:endParaRPr lang="en-AU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13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we study geography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628800"/>
            <a:ext cx="5931024" cy="365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1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AU" dirty="0" smtClean="0"/>
              <a:t>Why is geography important?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173136" y="908720"/>
            <a:ext cx="558698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 smtClean="0"/>
              <a:t>It affects how people live, work and play.</a:t>
            </a:r>
          </a:p>
          <a:p>
            <a:r>
              <a:rPr lang="en-AU" sz="2200" dirty="0" smtClean="0"/>
              <a:t> </a:t>
            </a:r>
          </a:p>
          <a:p>
            <a:r>
              <a:rPr lang="en-AU" sz="2200" dirty="0" smtClean="0"/>
              <a:t>It affects what people eat, wear and own. </a:t>
            </a:r>
          </a:p>
          <a:p>
            <a:endParaRPr lang="en-AU" sz="2200" dirty="0" smtClean="0"/>
          </a:p>
          <a:p>
            <a:r>
              <a:rPr lang="en-AU" sz="2200" dirty="0" smtClean="0"/>
              <a:t>Where you live also affects the natural disasters you experience (earthquakes, bushfires, floods, hurricanes or cyclones). </a:t>
            </a:r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6433"/>
            <a:ext cx="3464271" cy="23107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4498869"/>
            <a:ext cx="3827934" cy="21898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419" y="3356992"/>
            <a:ext cx="2950315" cy="20619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380" y="1021798"/>
            <a:ext cx="3252614" cy="21644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88687" y="5631804"/>
            <a:ext cx="14317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 smtClean="0">
                <a:solidFill>
                  <a:srgbClr val="FF0000"/>
                </a:solidFill>
              </a:rPr>
              <a:t>Write information on paper.</a:t>
            </a:r>
            <a:endParaRPr lang="en-AU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71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2442" y="442563"/>
            <a:ext cx="8229600" cy="1143000"/>
          </a:xfrm>
        </p:spPr>
        <p:txBody>
          <a:bodyPr>
            <a:noAutofit/>
          </a:bodyPr>
          <a:lstStyle/>
          <a:p>
            <a:r>
              <a:rPr lang="en-AU" sz="2200" dirty="0" smtClean="0"/>
              <a:t>Learning about geography can help us understand events like Hurricane Matthew in 2016… events that impact humans on a drastic scale</a:t>
            </a:r>
            <a:r>
              <a:rPr lang="en-AU" sz="2500" dirty="0" smtClean="0"/>
              <a:t/>
            </a:r>
            <a:br>
              <a:rPr lang="en-AU" sz="2500" dirty="0" smtClean="0"/>
            </a:br>
            <a:endParaRPr lang="en-AU" sz="2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717032"/>
            <a:ext cx="4536504" cy="30078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99" y="1585564"/>
            <a:ext cx="5054497" cy="244827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2442" y="4221088"/>
            <a:ext cx="3528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Activity:</a:t>
            </a:r>
          </a:p>
          <a:p>
            <a:r>
              <a:rPr lang="en-AU" dirty="0" smtClean="0"/>
              <a:t>Students are to brainstorm 5 events. Encourage students to think about what they have seen or heard about in the news.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726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AU" sz="2000" b="1" dirty="0" smtClean="0"/>
              <a:t>Water and the world: </a:t>
            </a:r>
            <a:r>
              <a:rPr lang="en-AU" sz="2000" dirty="0" smtClean="0"/>
              <a:t>Why water is important to where humans live and how they live. </a:t>
            </a:r>
          </a:p>
          <a:p>
            <a:pPr marL="109728" indent="0">
              <a:buNone/>
            </a:pPr>
            <a:endParaRPr lang="en-AU" sz="2000" dirty="0" smtClean="0"/>
          </a:p>
          <a:p>
            <a:r>
              <a:rPr lang="en-AU" sz="2000" b="1" dirty="0" smtClean="0"/>
              <a:t>Liveability</a:t>
            </a:r>
            <a:r>
              <a:rPr lang="en-AU" sz="2000" dirty="0" smtClean="0"/>
              <a:t>: what factors influence where people live. </a:t>
            </a:r>
          </a:p>
          <a:p>
            <a:endParaRPr lang="en-AU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AU" dirty="0" smtClean="0"/>
              <a:t>Geography this term 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759" y="2987427"/>
            <a:ext cx="2838450" cy="1609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784" y="2996952"/>
            <a:ext cx="2847975" cy="1600200"/>
          </a:xfrm>
          <a:prstGeom prst="rect">
            <a:avLst/>
          </a:prstGeom>
        </p:spPr>
      </p:pic>
      <p:pic>
        <p:nvPicPr>
          <p:cNvPr id="7" name="Picture 4" descr="C:\Users\e4092482\AppData\Local\Microsoft\Windows\Temporary Internet Files\Content.IE5\CL4HW3X0\Coniston_Water_(7167130554)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895" y="4577254"/>
            <a:ext cx="2699792" cy="179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994" y="4597152"/>
            <a:ext cx="2395061" cy="1790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88687" y="5631804"/>
            <a:ext cx="14317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 smtClean="0">
                <a:solidFill>
                  <a:srgbClr val="FF0000"/>
                </a:solidFill>
              </a:rPr>
              <a:t>Write information on paper.</a:t>
            </a:r>
            <a:endParaRPr lang="en-AU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558655"/>
            <a:ext cx="2524125" cy="180975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Geography Skills - Brainstorm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484784"/>
            <a:ext cx="67687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700" dirty="0" smtClean="0">
                <a:solidFill>
                  <a:srgbClr val="FF0000"/>
                </a:solidFill>
              </a:rPr>
              <a:t>Write a list or create a brainstorm </a:t>
            </a:r>
            <a:r>
              <a:rPr lang="en-AU" sz="2700" dirty="0" smtClean="0"/>
              <a:t>– </a:t>
            </a:r>
          </a:p>
          <a:p>
            <a:r>
              <a:rPr lang="en-AU" sz="2700" dirty="0" smtClean="0"/>
              <a:t>What methods or tools do geographers use to find information about our world?</a:t>
            </a:r>
          </a:p>
          <a:p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254" y="3963342"/>
            <a:ext cx="2057400" cy="2219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21" y="4149080"/>
            <a:ext cx="2466975" cy="1847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424" y="2996952"/>
            <a:ext cx="2004245" cy="146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8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/>
          <a:lstStyle/>
          <a:p>
            <a:pPr lvl="0"/>
            <a:r>
              <a:rPr lang="en-AU" dirty="0"/>
              <a:t>Mapping</a:t>
            </a:r>
          </a:p>
          <a:p>
            <a:pPr lvl="0"/>
            <a:r>
              <a:rPr lang="en-AU" dirty="0"/>
              <a:t>Graphs</a:t>
            </a:r>
          </a:p>
          <a:p>
            <a:pPr lvl="0"/>
            <a:r>
              <a:rPr lang="en-AU" dirty="0"/>
              <a:t>Sketches</a:t>
            </a:r>
          </a:p>
          <a:p>
            <a:pPr lvl="0"/>
            <a:r>
              <a:rPr lang="en-AU" dirty="0"/>
              <a:t>Photographs</a:t>
            </a:r>
          </a:p>
          <a:p>
            <a:pPr lvl="0"/>
            <a:r>
              <a:rPr lang="en-AU" dirty="0"/>
              <a:t>Diagrams</a:t>
            </a:r>
          </a:p>
          <a:p>
            <a:pPr lvl="0"/>
            <a:r>
              <a:rPr lang="en-AU" dirty="0"/>
              <a:t>Collecting and recording data</a:t>
            </a:r>
          </a:p>
          <a:p>
            <a:pPr lvl="0"/>
            <a:r>
              <a:rPr lang="en-AU" dirty="0"/>
              <a:t>Fieldwork</a:t>
            </a:r>
          </a:p>
          <a:p>
            <a:pPr lvl="0"/>
            <a:r>
              <a:rPr lang="en-AU" dirty="0"/>
              <a:t>Developing geographical questions</a:t>
            </a: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Geography skills and tools 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941" y="1340768"/>
            <a:ext cx="4263902" cy="23877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88687" y="5631804"/>
            <a:ext cx="14317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 smtClean="0">
                <a:solidFill>
                  <a:srgbClr val="FF0000"/>
                </a:solidFill>
              </a:rPr>
              <a:t>Write information on paper.</a:t>
            </a:r>
            <a:endParaRPr lang="en-AU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1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549</TotalTime>
  <Words>628</Words>
  <Application>Microsoft Office PowerPoint</Application>
  <PresentationFormat>On-screen Show (4:3)</PresentationFormat>
  <Paragraphs>83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Lucida Sans Unicode</vt:lpstr>
      <vt:lpstr>Verdana</vt:lpstr>
      <vt:lpstr>Wingdings 2</vt:lpstr>
      <vt:lpstr>Wingdings 3</vt:lpstr>
      <vt:lpstr>Concourse</vt:lpstr>
      <vt:lpstr>INTRODUCTION TO GEOGRAPHY </vt:lpstr>
      <vt:lpstr>LG: We will understand what is geography, why we study it and what are the key skills and concepts.    CS: We will complete a brainstorm about geography skills and match up key concepts and definitions.   </vt:lpstr>
      <vt:lpstr>What is geography? </vt:lpstr>
      <vt:lpstr>Why we study geography</vt:lpstr>
      <vt:lpstr>Why is geography important?</vt:lpstr>
      <vt:lpstr>Learning about geography can help us understand events like Hurricane Matthew in 2016… events that impact humans on a drastic scale </vt:lpstr>
      <vt:lpstr>Geography this term </vt:lpstr>
      <vt:lpstr>Geography Skills - Brainstorm</vt:lpstr>
      <vt:lpstr>Geography skills and tools </vt:lpstr>
      <vt:lpstr>SHEEPT – a tool geographers use to analyse data </vt:lpstr>
      <vt:lpstr>PQE - is a tool which is used in Geography to describe data in graphs, tables and maps.</vt:lpstr>
      <vt:lpstr>7 Key Concepts of Geography - SPICESS </vt:lpstr>
      <vt:lpstr>Remember SPICESS! </vt:lpstr>
      <vt:lpstr>Remember SPICESS! </vt:lpstr>
      <vt:lpstr>Recall the following concepts and then complete activities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GEOGRAPHY</dc:title>
  <dc:creator>GOODWIN Nina</dc:creator>
  <cp:lastModifiedBy>FAZIOLI Carly [Narrogin Senior High School]</cp:lastModifiedBy>
  <cp:revision>28</cp:revision>
  <dcterms:created xsi:type="dcterms:W3CDTF">2017-07-14T03:50:49Z</dcterms:created>
  <dcterms:modified xsi:type="dcterms:W3CDTF">2022-01-31T10:04:24Z</dcterms:modified>
</cp:coreProperties>
</file>