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7.jpg"/><Relationship Id="rId5" Type="http://schemas.openxmlformats.org/officeDocument/2006/relationships/image" Target="../media/image14.jpg"/><Relationship Id="rId6"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9.jpg"/><Relationship Id="rId5"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5292725" y="1125538"/>
            <a:ext cx="3743325" cy="215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200"/>
              <a:buFont typeface="Calibri"/>
              <a:buNone/>
            </a:pPr>
            <a:br>
              <a:rPr lang="en-AU" sz="2200"/>
            </a:br>
            <a:endParaRPr/>
          </a:p>
        </p:txBody>
      </p:sp>
      <p:pic>
        <p:nvPicPr>
          <p:cNvPr descr="http://4.bp.blogspot.com/-lYaLzhmmWv8/Tg7mnHt4aAI/AAAAAAAAAFc/OGUeHnXYY1I/s1600/walt.jpg" id="85" name="Google Shape;85;p13"/>
          <p:cNvPicPr preferRelativeResize="0"/>
          <p:nvPr/>
        </p:nvPicPr>
        <p:blipFill rotWithShape="1">
          <a:blip r:embed="rId3">
            <a:alphaModFix/>
          </a:blip>
          <a:srcRect b="0" l="0" r="0" t="0"/>
          <a:stretch/>
        </p:blipFill>
        <p:spPr>
          <a:xfrm>
            <a:off x="0" y="115888"/>
            <a:ext cx="4859338" cy="2808287"/>
          </a:xfrm>
          <a:prstGeom prst="rect">
            <a:avLst/>
          </a:prstGeom>
          <a:noFill/>
          <a:ln>
            <a:noFill/>
          </a:ln>
        </p:spPr>
      </p:pic>
      <p:sp>
        <p:nvSpPr>
          <p:cNvPr id="86" name="Google Shape;86;p13"/>
          <p:cNvSpPr/>
          <p:nvPr/>
        </p:nvSpPr>
        <p:spPr>
          <a:xfrm>
            <a:off x="251520" y="1412776"/>
            <a:ext cx="4392488" cy="1368152"/>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AU" sz="3200" u="none" cap="none" strike="noStrike">
                <a:solidFill>
                  <a:srgbClr val="FF0000"/>
                </a:solidFill>
                <a:latin typeface="Calibri"/>
                <a:ea typeface="Calibri"/>
                <a:cs typeface="Calibri"/>
                <a:sym typeface="Calibri"/>
              </a:rPr>
              <a:t>Retell</a:t>
            </a:r>
            <a:r>
              <a:rPr b="0" i="0" lang="en-AU" sz="3200" u="none" cap="none" strike="noStrike">
                <a:solidFill>
                  <a:schemeClr val="dk1"/>
                </a:solidFill>
                <a:latin typeface="Calibri"/>
                <a:ea typeface="Calibri"/>
                <a:cs typeface="Calibri"/>
                <a:sym typeface="Calibri"/>
              </a:rPr>
              <a:t> a dreamtime story called the </a:t>
            </a:r>
            <a:r>
              <a:rPr b="1" i="0" lang="en-AU" sz="3200" u="none" cap="none" strike="noStrike">
                <a:solidFill>
                  <a:schemeClr val="dk1"/>
                </a:solidFill>
                <a:latin typeface="Calibri"/>
                <a:ea typeface="Calibri"/>
                <a:cs typeface="Calibri"/>
                <a:sym typeface="Calibri"/>
              </a:rPr>
              <a:t>Tiddelick.</a:t>
            </a:r>
            <a:endParaRPr b="1" i="0" sz="3200" u="none" cap="none" strike="noStrike">
              <a:solidFill>
                <a:schemeClr val="dk1"/>
              </a:solidFill>
              <a:latin typeface="Arial"/>
              <a:ea typeface="Arial"/>
              <a:cs typeface="Arial"/>
              <a:sym typeface="Arial"/>
            </a:endParaRPr>
          </a:p>
        </p:txBody>
      </p:sp>
      <p:sp>
        <p:nvSpPr>
          <p:cNvPr id="87" name="Google Shape;87;p13"/>
          <p:cNvSpPr/>
          <p:nvPr/>
        </p:nvSpPr>
        <p:spPr>
          <a:xfrm>
            <a:off x="5003800" y="96838"/>
            <a:ext cx="3960813" cy="2755900"/>
          </a:xfrm>
          <a:prstGeom prst="roundRect">
            <a:avLst>
              <a:gd fmla="val 16667" name="adj"/>
            </a:avLst>
          </a:prstGeom>
          <a:solidFill>
            <a:srgbClr val="FFFFFF"/>
          </a:solidFill>
          <a:ln cap="flat" cmpd="sng" w="254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AU" sz="2800" u="none" cap="none" strike="noStrike">
                <a:solidFill>
                  <a:srgbClr val="008000"/>
                </a:solidFill>
                <a:latin typeface="Calibri"/>
                <a:ea typeface="Calibri"/>
                <a:cs typeface="Calibri"/>
                <a:sym typeface="Calibri"/>
              </a:rPr>
              <a:t>What to do</a:t>
            </a:r>
            <a:endParaRPr b="1" i="0" sz="1000" u="none" cap="none" strike="noStrike">
              <a:solidFill>
                <a:srgbClr val="008000"/>
              </a:solidFill>
              <a:latin typeface="Calibri"/>
              <a:ea typeface="Calibri"/>
              <a:cs typeface="Calibri"/>
              <a:sym typeface="Calibri"/>
            </a:endParaRPr>
          </a:p>
          <a:p>
            <a:pPr indent="-114300" lvl="0" marL="0" marR="0" rtl="0" algn="l">
              <a:spcBef>
                <a:spcPts val="1000"/>
              </a:spcBef>
              <a:spcAft>
                <a:spcPts val="0"/>
              </a:spcAft>
              <a:buClr>
                <a:schemeClr val="dk1"/>
              </a:buClr>
              <a:buSzPts val="1800"/>
              <a:buFont typeface="Courier New"/>
              <a:buChar char="o"/>
            </a:pPr>
            <a:r>
              <a:rPr b="1" i="0" lang="en-AU" sz="1800" u="none" cap="none" strike="noStrike">
                <a:solidFill>
                  <a:schemeClr val="dk1"/>
                </a:solidFill>
                <a:latin typeface="Calibri"/>
                <a:ea typeface="Calibri"/>
                <a:cs typeface="Calibri"/>
                <a:sym typeface="Calibri"/>
              </a:rPr>
              <a:t>Read</a:t>
            </a:r>
            <a:r>
              <a:rPr b="0" i="0" lang="en-AU" sz="1800" u="none" cap="none" strike="noStrike">
                <a:solidFill>
                  <a:schemeClr val="dk1"/>
                </a:solidFill>
                <a:latin typeface="Calibri"/>
                <a:ea typeface="Calibri"/>
                <a:cs typeface="Calibri"/>
                <a:sym typeface="Calibri"/>
              </a:rPr>
              <a:t> the dreamtime story.</a:t>
            </a:r>
            <a:endParaRPr b="0" i="0" sz="1800" u="none" cap="none" strike="noStrike">
              <a:solidFill>
                <a:schemeClr val="dk1"/>
              </a:solidFill>
              <a:latin typeface="Calibri"/>
              <a:ea typeface="Calibri"/>
              <a:cs typeface="Calibri"/>
              <a:sym typeface="Calibri"/>
            </a:endParaRPr>
          </a:p>
          <a:p>
            <a:pPr indent="-114300" lvl="0" marL="0" marR="0" rtl="0" algn="l">
              <a:spcBef>
                <a:spcPts val="1000"/>
              </a:spcBef>
              <a:spcAft>
                <a:spcPts val="0"/>
              </a:spcAft>
              <a:buClr>
                <a:schemeClr val="dk1"/>
              </a:buClr>
              <a:buSzPts val="1800"/>
              <a:buFont typeface="Courier New"/>
              <a:buChar char="o"/>
            </a:pPr>
            <a:r>
              <a:rPr b="1" i="0" lang="en-AU" sz="1800" u="none" cap="none" strike="noStrike">
                <a:solidFill>
                  <a:schemeClr val="dk1"/>
                </a:solidFill>
                <a:latin typeface="Calibri"/>
                <a:ea typeface="Calibri"/>
                <a:cs typeface="Calibri"/>
                <a:sym typeface="Calibri"/>
              </a:rPr>
              <a:t>Think</a:t>
            </a:r>
            <a:r>
              <a:rPr b="0" i="0" lang="en-AU" sz="1800" u="none" cap="none" strike="noStrike">
                <a:solidFill>
                  <a:schemeClr val="dk1"/>
                </a:solidFill>
                <a:latin typeface="Calibri"/>
                <a:ea typeface="Calibri"/>
                <a:cs typeface="Calibri"/>
                <a:sym typeface="Calibri"/>
              </a:rPr>
              <a:t> about your story. </a:t>
            </a:r>
            <a:endParaRPr/>
          </a:p>
          <a:p>
            <a:pPr indent="-114300" lvl="0" marL="0" marR="0" rtl="0" algn="l">
              <a:spcBef>
                <a:spcPts val="1000"/>
              </a:spcBef>
              <a:spcAft>
                <a:spcPts val="0"/>
              </a:spcAft>
              <a:buClr>
                <a:schemeClr val="dk1"/>
              </a:buClr>
              <a:buSzPts val="1800"/>
              <a:buFont typeface="Courier New"/>
              <a:buChar char="o"/>
            </a:pPr>
            <a:r>
              <a:rPr b="1" i="0" lang="en-AU" sz="1800" u="none" cap="none" strike="noStrike">
                <a:solidFill>
                  <a:schemeClr val="dk1"/>
                </a:solidFill>
                <a:latin typeface="Calibri"/>
                <a:ea typeface="Calibri"/>
                <a:cs typeface="Calibri"/>
                <a:sym typeface="Calibri"/>
              </a:rPr>
              <a:t>Retell</a:t>
            </a:r>
            <a:r>
              <a:rPr b="0" i="0" lang="en-AU" sz="1800" u="none" cap="none" strike="noStrike">
                <a:solidFill>
                  <a:schemeClr val="dk1"/>
                </a:solidFill>
                <a:latin typeface="Calibri"/>
                <a:ea typeface="Calibri"/>
                <a:cs typeface="Calibri"/>
                <a:sym typeface="Calibri"/>
              </a:rPr>
              <a:t> your story to a partner. </a:t>
            </a:r>
            <a:endParaRPr b="0" i="0" sz="1800" u="none" cap="none" strike="noStrike">
              <a:solidFill>
                <a:schemeClr val="dk1"/>
              </a:solidFill>
              <a:latin typeface="Calibri"/>
              <a:ea typeface="Calibri"/>
              <a:cs typeface="Calibri"/>
              <a:sym typeface="Calibri"/>
            </a:endParaRPr>
          </a:p>
          <a:p>
            <a:pPr indent="-114300" lvl="0" marL="0" marR="0" rtl="0" algn="ctr">
              <a:spcBef>
                <a:spcPts val="1000"/>
              </a:spcBef>
              <a:spcAft>
                <a:spcPts val="0"/>
              </a:spcAft>
              <a:buClr>
                <a:schemeClr val="dk1"/>
              </a:buClr>
              <a:buSzPts val="1800"/>
              <a:buFont typeface="Courier New"/>
              <a:buChar char="o"/>
            </a:pPr>
            <a:r>
              <a:rPr b="0" i="0" lang="en-AU" sz="1800" u="none" cap="none" strike="noStrike">
                <a:solidFill>
                  <a:schemeClr val="dk1"/>
                </a:solidFill>
                <a:latin typeface="Calibri"/>
                <a:ea typeface="Calibri"/>
                <a:cs typeface="Calibri"/>
                <a:sym typeface="Calibri"/>
              </a:rPr>
              <a:t>Brainstorm </a:t>
            </a:r>
            <a:r>
              <a:rPr b="1" i="0" lang="en-AU" sz="1800" u="none" cap="none" strike="noStrike">
                <a:solidFill>
                  <a:schemeClr val="dk1"/>
                </a:solidFill>
                <a:latin typeface="Calibri"/>
                <a:ea typeface="Calibri"/>
                <a:cs typeface="Calibri"/>
                <a:sym typeface="Calibri"/>
              </a:rPr>
              <a:t>vocabulary </a:t>
            </a:r>
            <a:r>
              <a:rPr b="0" i="0" lang="en-AU" sz="1800" u="none" cap="none" strike="noStrike">
                <a:solidFill>
                  <a:schemeClr val="dk1"/>
                </a:solidFill>
                <a:latin typeface="Calibri"/>
                <a:ea typeface="Calibri"/>
                <a:cs typeface="Calibri"/>
                <a:sym typeface="Calibri"/>
              </a:rPr>
              <a:t>from story.</a:t>
            </a:r>
            <a:endParaRPr b="0" i="0" sz="1800" u="none" cap="none" strike="noStrike">
              <a:solidFill>
                <a:schemeClr val="dk1"/>
              </a:solidFill>
              <a:latin typeface="Calibri"/>
              <a:ea typeface="Calibri"/>
              <a:cs typeface="Calibri"/>
              <a:sym typeface="Calibri"/>
            </a:endParaRPr>
          </a:p>
          <a:p>
            <a:pPr indent="-114300" lvl="0" marL="0" marR="0" rtl="0" algn="l">
              <a:spcBef>
                <a:spcPts val="1000"/>
              </a:spcBef>
              <a:spcAft>
                <a:spcPts val="0"/>
              </a:spcAft>
              <a:buClr>
                <a:schemeClr val="dk1"/>
              </a:buClr>
              <a:buSzPts val="1800"/>
              <a:buFont typeface="Courier New"/>
              <a:buChar char="o"/>
            </a:pPr>
            <a:r>
              <a:rPr b="0" i="0" lang="en-AU" sz="1800" u="none" cap="none" strike="noStrike">
                <a:solidFill>
                  <a:schemeClr val="dk1"/>
                </a:solidFill>
                <a:latin typeface="Calibri"/>
                <a:ea typeface="Calibri"/>
                <a:cs typeface="Calibri"/>
                <a:sym typeface="Calibri"/>
              </a:rPr>
              <a:t>Complete the </a:t>
            </a:r>
            <a:r>
              <a:rPr b="1" i="0" lang="en-AU" sz="1800" u="none" cap="none" strike="noStrike">
                <a:solidFill>
                  <a:schemeClr val="dk1"/>
                </a:solidFill>
                <a:latin typeface="Calibri"/>
                <a:ea typeface="Calibri"/>
                <a:cs typeface="Calibri"/>
                <a:sym typeface="Calibri"/>
              </a:rPr>
              <a:t>written retell</a:t>
            </a:r>
            <a:r>
              <a:rPr b="0" i="0" lang="en-AU" sz="1800" u="none" cap="none" strike="noStrike">
                <a:solidFill>
                  <a:schemeClr val="dk1"/>
                </a:solidFill>
                <a:latin typeface="Calibri"/>
                <a:ea typeface="Calibri"/>
                <a:cs typeface="Calibri"/>
                <a:sym typeface="Calibri"/>
              </a:rPr>
              <a:t>.</a:t>
            </a:r>
            <a:br>
              <a:rPr b="0" i="0" lang="en-AU" sz="2000" u="none" cap="none" strike="noStrike">
                <a:solidFill>
                  <a:schemeClr val="dk1"/>
                </a:solidFill>
                <a:latin typeface="Calibri"/>
                <a:ea typeface="Calibri"/>
                <a:cs typeface="Calibri"/>
                <a:sym typeface="Calibri"/>
              </a:rPr>
            </a:br>
            <a:br>
              <a:rPr b="0" i="0" lang="en-AU" sz="2000" u="none" cap="none" strike="noStrike">
                <a:solidFill>
                  <a:schemeClr val="dk1"/>
                </a:solidFill>
                <a:latin typeface="Calibri"/>
                <a:ea typeface="Calibri"/>
                <a:cs typeface="Calibri"/>
                <a:sym typeface="Calibri"/>
              </a:rPr>
            </a:br>
            <a:endParaRPr b="0" i="0" sz="2000" u="none" cap="none" strike="noStrike">
              <a:solidFill>
                <a:schemeClr val="dk1"/>
              </a:solidFill>
              <a:latin typeface="Arial"/>
              <a:ea typeface="Arial"/>
              <a:cs typeface="Arial"/>
              <a:sym typeface="Arial"/>
            </a:endParaRPr>
          </a:p>
        </p:txBody>
      </p:sp>
      <p:pic>
        <p:nvPicPr>
          <p:cNvPr descr="http://4.bp.blogspot.com/-Mrfj0qWYCOk/Tg7mnxSo67I/AAAAAAAAAFg/_xiemMI1cj4/s1600/wilf.jpg" id="88" name="Google Shape;88;p13"/>
          <p:cNvPicPr preferRelativeResize="0"/>
          <p:nvPr/>
        </p:nvPicPr>
        <p:blipFill rotWithShape="1">
          <a:blip r:embed="rId4">
            <a:alphaModFix/>
          </a:blip>
          <a:srcRect b="0" l="0" r="0" t="0"/>
          <a:stretch/>
        </p:blipFill>
        <p:spPr>
          <a:xfrm>
            <a:off x="179388" y="2924175"/>
            <a:ext cx="8785225" cy="3933825"/>
          </a:xfrm>
          <a:prstGeom prst="rect">
            <a:avLst/>
          </a:prstGeom>
          <a:noFill/>
          <a:ln>
            <a:noFill/>
          </a:ln>
        </p:spPr>
      </p:pic>
      <p:sp>
        <p:nvSpPr>
          <p:cNvPr id="89" name="Google Shape;89;p13"/>
          <p:cNvSpPr/>
          <p:nvPr/>
        </p:nvSpPr>
        <p:spPr>
          <a:xfrm>
            <a:off x="2430463" y="4724400"/>
            <a:ext cx="5957887" cy="19446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114300" lvl="0" marL="0" marR="0" rtl="0" algn="l">
              <a:spcBef>
                <a:spcPts val="0"/>
              </a:spcBef>
              <a:spcAft>
                <a:spcPts val="0"/>
              </a:spcAft>
              <a:buClr>
                <a:schemeClr val="dk1"/>
              </a:buClr>
              <a:buSzPts val="1800"/>
              <a:buFont typeface="Courier New"/>
              <a:buChar char="o"/>
            </a:pPr>
            <a:r>
              <a:rPr b="0" i="0" lang="en-AU" sz="1800" u="none" cap="none" strike="noStrike">
                <a:solidFill>
                  <a:schemeClr val="dk1"/>
                </a:solidFill>
                <a:latin typeface="Arial"/>
                <a:ea typeface="Arial"/>
                <a:cs typeface="Arial"/>
                <a:sym typeface="Arial"/>
              </a:rPr>
              <a:t>I know the </a:t>
            </a:r>
            <a:r>
              <a:rPr b="1" i="0" lang="en-AU" sz="1800" u="none" cap="none" strike="noStrike">
                <a:solidFill>
                  <a:schemeClr val="dk1"/>
                </a:solidFill>
                <a:latin typeface="Arial"/>
                <a:ea typeface="Arial"/>
                <a:cs typeface="Arial"/>
                <a:sym typeface="Arial"/>
              </a:rPr>
              <a:t>beginning, middle and end</a:t>
            </a:r>
            <a:r>
              <a:rPr b="0" i="0" lang="en-AU" sz="1800" u="none" cap="none" strike="noStrike">
                <a:solidFill>
                  <a:schemeClr val="dk1"/>
                </a:solidFill>
                <a:latin typeface="Arial"/>
                <a:ea typeface="Arial"/>
                <a:cs typeface="Arial"/>
                <a:sym typeface="Arial"/>
              </a:rPr>
              <a:t> of the story.</a:t>
            </a:r>
            <a:endParaRPr/>
          </a:p>
          <a:p>
            <a:pPr indent="-114300" lvl="0" marL="0" marR="0" rtl="0" algn="l">
              <a:spcBef>
                <a:spcPts val="1000"/>
              </a:spcBef>
              <a:spcAft>
                <a:spcPts val="0"/>
              </a:spcAft>
              <a:buClr>
                <a:schemeClr val="dk1"/>
              </a:buClr>
              <a:buSzPts val="1800"/>
              <a:buFont typeface="Courier New"/>
              <a:buChar char="o"/>
            </a:pPr>
            <a:r>
              <a:rPr b="0" i="0" lang="en-AU" sz="1800" u="none" cap="none" strike="noStrike">
                <a:solidFill>
                  <a:schemeClr val="dk1"/>
                </a:solidFill>
                <a:latin typeface="Arial"/>
                <a:ea typeface="Arial"/>
                <a:cs typeface="Arial"/>
                <a:sym typeface="Arial"/>
              </a:rPr>
              <a:t>I can retell the story in the </a:t>
            </a:r>
            <a:r>
              <a:rPr b="1" i="0" lang="en-AU" sz="1800" u="none" cap="none" strike="noStrike">
                <a:solidFill>
                  <a:schemeClr val="dk1"/>
                </a:solidFill>
                <a:latin typeface="Arial"/>
                <a:ea typeface="Arial"/>
                <a:cs typeface="Arial"/>
                <a:sym typeface="Arial"/>
              </a:rPr>
              <a:t>correct sequence</a:t>
            </a:r>
            <a:r>
              <a:rPr b="0" i="0" lang="en-AU" sz="1800" u="none" cap="none" strike="noStrike">
                <a:solidFill>
                  <a:schemeClr val="dk1"/>
                </a:solidFill>
                <a:latin typeface="Arial"/>
                <a:ea typeface="Arial"/>
                <a:cs typeface="Arial"/>
                <a:sym typeface="Arial"/>
              </a:rPr>
              <a:t>.</a:t>
            </a:r>
            <a:endParaRPr/>
          </a:p>
          <a:p>
            <a:pPr indent="-114300" lvl="0" marL="0" marR="0" rtl="0" algn="l">
              <a:spcBef>
                <a:spcPts val="1000"/>
              </a:spcBef>
              <a:spcAft>
                <a:spcPts val="0"/>
              </a:spcAft>
              <a:buClr>
                <a:schemeClr val="dk1"/>
              </a:buClr>
              <a:buSzPts val="1800"/>
              <a:buFont typeface="Courier New"/>
              <a:buChar char="o"/>
            </a:pPr>
            <a:r>
              <a:rPr b="0" i="0" lang="en-AU" sz="1800" u="none" cap="none" strike="noStrike">
                <a:solidFill>
                  <a:schemeClr val="dk1"/>
                </a:solidFill>
                <a:latin typeface="Arial"/>
                <a:ea typeface="Arial"/>
                <a:cs typeface="Arial"/>
                <a:sym typeface="Arial"/>
              </a:rPr>
              <a:t> I used my </a:t>
            </a:r>
            <a:r>
              <a:rPr b="1" i="0" lang="en-AU" sz="1800" u="none" cap="none" strike="noStrike">
                <a:solidFill>
                  <a:schemeClr val="dk1"/>
                </a:solidFill>
                <a:latin typeface="Arial"/>
                <a:ea typeface="Arial"/>
                <a:cs typeface="Arial"/>
                <a:sym typeface="Arial"/>
              </a:rPr>
              <a:t>own words</a:t>
            </a:r>
            <a:r>
              <a:rPr b="0" i="0" lang="en-AU" sz="1800" u="none" cap="none" strike="noStrike">
                <a:solidFill>
                  <a:schemeClr val="dk1"/>
                </a:solidFill>
                <a:latin typeface="Arial"/>
                <a:ea typeface="Arial"/>
                <a:cs typeface="Arial"/>
                <a:sym typeface="Arial"/>
              </a:rPr>
              <a:t>.</a:t>
            </a:r>
            <a:endParaRPr/>
          </a:p>
          <a:p>
            <a:pPr indent="-114300" lvl="0" marL="0" marR="0" rtl="0" algn="l">
              <a:spcBef>
                <a:spcPts val="1000"/>
              </a:spcBef>
              <a:spcAft>
                <a:spcPts val="0"/>
              </a:spcAft>
              <a:buClr>
                <a:schemeClr val="dk1"/>
              </a:buClr>
              <a:buSzPts val="1800"/>
              <a:buFont typeface="Courier New"/>
              <a:buChar char="o"/>
            </a:pPr>
            <a:r>
              <a:rPr b="0" i="0" lang="en-AU" sz="1800" u="none" cap="none" strike="noStrike">
                <a:solidFill>
                  <a:schemeClr val="dk1"/>
                </a:solidFill>
                <a:latin typeface="Arial"/>
                <a:ea typeface="Arial"/>
                <a:cs typeface="Arial"/>
                <a:sym typeface="Arial"/>
              </a:rPr>
              <a:t>I  know the </a:t>
            </a:r>
            <a:r>
              <a:rPr b="1" i="0" lang="en-AU" sz="1800" u="none" cap="none" strike="noStrike">
                <a:solidFill>
                  <a:schemeClr val="dk1"/>
                </a:solidFill>
                <a:latin typeface="Arial"/>
                <a:ea typeface="Arial"/>
                <a:cs typeface="Arial"/>
                <a:sym typeface="Arial"/>
              </a:rPr>
              <a:t>problem </a:t>
            </a:r>
            <a:r>
              <a:rPr b="0" i="0" lang="en-AU" sz="1800" u="none" cap="none" strike="noStrike">
                <a:solidFill>
                  <a:schemeClr val="dk1"/>
                </a:solidFill>
                <a:latin typeface="Arial"/>
                <a:ea typeface="Arial"/>
                <a:cs typeface="Arial"/>
                <a:sym typeface="Arial"/>
              </a:rPr>
              <a:t>and a</a:t>
            </a:r>
            <a:r>
              <a:rPr b="1" i="0" lang="en-AU" sz="1800" u="none" cap="none" strike="noStrike">
                <a:solidFill>
                  <a:schemeClr val="dk1"/>
                </a:solidFill>
                <a:latin typeface="Arial"/>
                <a:ea typeface="Arial"/>
                <a:cs typeface="Arial"/>
                <a:sym typeface="Arial"/>
              </a:rPr>
              <a:t> solution</a:t>
            </a:r>
            <a:r>
              <a:rPr b="0" i="0" lang="en-AU" sz="1800" u="none" cap="none" strike="noStrike">
                <a:solidFill>
                  <a:schemeClr val="dk1"/>
                </a:solidFill>
                <a:latin typeface="Arial"/>
                <a:ea typeface="Arial"/>
                <a:cs typeface="Arial"/>
                <a:sym typeface="Arial"/>
              </a:rPr>
              <a:t>.</a:t>
            </a:r>
            <a:endParaRPr/>
          </a:p>
          <a:p>
            <a:pPr indent="-114300" lvl="0" marL="0" marR="0" rtl="0" algn="l">
              <a:spcBef>
                <a:spcPts val="1000"/>
              </a:spcBef>
              <a:spcAft>
                <a:spcPts val="0"/>
              </a:spcAft>
              <a:buClr>
                <a:schemeClr val="dk1"/>
              </a:buClr>
              <a:buSzPts val="1800"/>
              <a:buFont typeface="Courier New"/>
              <a:buChar char="o"/>
            </a:pPr>
            <a:r>
              <a:rPr b="0" i="0" lang="en-AU" sz="1800" u="none" cap="none" strike="noStrike">
                <a:solidFill>
                  <a:schemeClr val="dk1"/>
                </a:solidFill>
                <a:latin typeface="Arial"/>
                <a:ea typeface="Arial"/>
                <a:cs typeface="Arial"/>
                <a:sym typeface="Arial"/>
              </a:rPr>
              <a:t> I used </a:t>
            </a:r>
            <a:r>
              <a:rPr b="1" i="0" lang="en-AU" sz="1800" u="none" cap="none" strike="noStrike">
                <a:solidFill>
                  <a:schemeClr val="dk1"/>
                </a:solidFill>
                <a:latin typeface="Arial"/>
                <a:ea typeface="Arial"/>
                <a:cs typeface="Arial"/>
                <a:sym typeface="Arial"/>
              </a:rPr>
              <a:t>vocabulary</a:t>
            </a:r>
            <a:r>
              <a:rPr b="0" i="0" lang="en-AU" sz="1800" u="none" cap="none" strike="noStrike">
                <a:solidFill>
                  <a:schemeClr val="dk1"/>
                </a:solidFill>
                <a:latin typeface="Arial"/>
                <a:ea typeface="Arial"/>
                <a:cs typeface="Arial"/>
                <a:sym typeface="Arial"/>
              </a:rPr>
              <a:t> from the text.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descr="http://ts4.mm.bing.net/th?id=H.4672642079391819&amp;pid=1.7&amp;w=147&amp;h=148&amp;c=7&amp;rs=1" id="157" name="Google Shape;157;p22"/>
          <p:cNvPicPr preferRelativeResize="0"/>
          <p:nvPr/>
        </p:nvPicPr>
        <p:blipFill rotWithShape="1">
          <a:blip r:embed="rId3">
            <a:alphaModFix/>
          </a:blip>
          <a:srcRect b="0" l="0" r="0" t="0"/>
          <a:stretch/>
        </p:blipFill>
        <p:spPr>
          <a:xfrm>
            <a:off x="323528" y="3573016"/>
            <a:ext cx="2115390" cy="2129780"/>
          </a:xfrm>
          <a:prstGeom prst="rect">
            <a:avLst/>
          </a:prstGeom>
          <a:noFill/>
          <a:ln>
            <a:noFill/>
          </a:ln>
        </p:spPr>
      </p:pic>
      <p:pic>
        <p:nvPicPr>
          <p:cNvPr descr="http://ecx.images-amazon.com/images/I/41LRKXZKFfL._SX300_.jpg" id="158" name="Google Shape;158;p22"/>
          <p:cNvPicPr preferRelativeResize="0"/>
          <p:nvPr/>
        </p:nvPicPr>
        <p:blipFill rotWithShape="1">
          <a:blip r:embed="rId4">
            <a:alphaModFix/>
          </a:blip>
          <a:srcRect b="0" l="0" r="0" t="0"/>
          <a:stretch/>
        </p:blipFill>
        <p:spPr>
          <a:xfrm>
            <a:off x="2771800" y="4149080"/>
            <a:ext cx="2857500" cy="2305050"/>
          </a:xfrm>
          <a:prstGeom prst="rect">
            <a:avLst/>
          </a:prstGeom>
          <a:noFill/>
          <a:ln>
            <a:noFill/>
          </a:ln>
        </p:spPr>
      </p:pic>
      <p:pic>
        <p:nvPicPr>
          <p:cNvPr descr="http://covers.booktopia.com.au/big/9780732995997/lvl-26e.jpg" id="159" name="Google Shape;159;p22"/>
          <p:cNvPicPr preferRelativeResize="0"/>
          <p:nvPr/>
        </p:nvPicPr>
        <p:blipFill rotWithShape="1">
          <a:blip r:embed="rId5">
            <a:alphaModFix/>
          </a:blip>
          <a:srcRect b="0" l="0" r="0" t="0"/>
          <a:stretch/>
        </p:blipFill>
        <p:spPr>
          <a:xfrm>
            <a:off x="5004048" y="0"/>
            <a:ext cx="2752725" cy="3810000"/>
          </a:xfrm>
          <a:prstGeom prst="rect">
            <a:avLst/>
          </a:prstGeom>
          <a:noFill/>
          <a:ln>
            <a:noFill/>
          </a:ln>
        </p:spPr>
      </p:pic>
      <p:pic>
        <p:nvPicPr>
          <p:cNvPr descr="http://ts3.mm.bing.net/th?id=H.4823777671775286&amp;pid=1.7" id="160" name="Google Shape;160;p22"/>
          <p:cNvPicPr preferRelativeResize="0"/>
          <p:nvPr/>
        </p:nvPicPr>
        <p:blipFill rotWithShape="1">
          <a:blip r:embed="rId6">
            <a:alphaModFix/>
          </a:blip>
          <a:srcRect b="0" l="0" r="0" t="0"/>
          <a:stretch/>
        </p:blipFill>
        <p:spPr>
          <a:xfrm>
            <a:off x="6444208" y="3861048"/>
            <a:ext cx="2219325" cy="2857500"/>
          </a:xfrm>
          <a:prstGeom prst="rect">
            <a:avLst/>
          </a:prstGeom>
          <a:noFill/>
          <a:ln>
            <a:noFill/>
          </a:ln>
        </p:spPr>
      </p:pic>
      <p:sp>
        <p:nvSpPr>
          <p:cNvPr id="161" name="Google Shape;161;p22"/>
          <p:cNvSpPr/>
          <p:nvPr/>
        </p:nvSpPr>
        <p:spPr>
          <a:xfrm>
            <a:off x="179512" y="116632"/>
            <a:ext cx="5256584" cy="3323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4800">
                <a:solidFill>
                  <a:srgbClr val="339966"/>
                </a:solidFill>
                <a:latin typeface="Calibri"/>
                <a:ea typeface="Calibri"/>
                <a:cs typeface="Calibri"/>
                <a:sym typeface="Calibri"/>
              </a:rPr>
              <a:t>Look at how many different books there are for this story </a:t>
            </a:r>
            <a:r>
              <a:rPr b="1" lang="en-AU" sz="6600">
                <a:solidFill>
                  <a:srgbClr val="339966"/>
                </a:solidFill>
                <a:latin typeface="Calibri"/>
                <a:ea typeface="Calibri"/>
                <a:cs typeface="Calibri"/>
                <a:sym typeface="Calibri"/>
              </a:rPr>
              <a:t>Tiddelick</a:t>
            </a:r>
            <a:r>
              <a:rPr b="1" lang="en-AU" sz="4800">
                <a:solidFill>
                  <a:srgbClr val="339966"/>
                </a:solidFill>
                <a:latin typeface="Calibri"/>
                <a:ea typeface="Calibri"/>
                <a:cs typeface="Calibri"/>
                <a:sym typeface="Calibri"/>
              </a:rPr>
              <a:t>. </a:t>
            </a:r>
            <a:endParaRPr b="1" sz="4800">
              <a:solidFill>
                <a:srgbClr val="339966"/>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p:nvPr/>
        </p:nvSpPr>
        <p:spPr>
          <a:xfrm>
            <a:off x="2987824" y="3140968"/>
            <a:ext cx="2664296"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AU" sz="3200" cap="none">
                <a:solidFill>
                  <a:srgbClr val="00B050"/>
                </a:solidFill>
                <a:latin typeface="Calibri"/>
                <a:ea typeface="Calibri"/>
                <a:cs typeface="Calibri"/>
                <a:sym typeface="Calibri"/>
              </a:rPr>
              <a:t>   STORY WEB</a:t>
            </a:r>
            <a:endParaRPr/>
          </a:p>
        </p:txBody>
      </p:sp>
      <p:sp>
        <p:nvSpPr>
          <p:cNvPr id="167" name="Google Shape;167;p23"/>
          <p:cNvSpPr/>
          <p:nvPr/>
        </p:nvSpPr>
        <p:spPr>
          <a:xfrm>
            <a:off x="323528" y="188640"/>
            <a:ext cx="2592288" cy="2160240"/>
          </a:xfrm>
          <a:prstGeom prst="roundRect">
            <a:avLst>
              <a:gd fmla="val 16667" name="adj"/>
            </a:avLst>
          </a:prstGeom>
          <a:solidFill>
            <a:srgbClr val="FFFFFF"/>
          </a:solidFill>
          <a:ln cap="flat" cmpd="sng" w="25400">
            <a:solidFill>
              <a:srgbClr val="000000"/>
            </a:solidFill>
            <a:prstDash val="dot"/>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AU" sz="1800">
                <a:solidFill>
                  <a:schemeClr val="dk1"/>
                </a:solidFill>
                <a:latin typeface="Arial"/>
                <a:ea typeface="Arial"/>
                <a:cs typeface="Arial"/>
                <a:sym typeface="Arial"/>
              </a:rPr>
              <a:t>S</a:t>
            </a:r>
            <a:r>
              <a:rPr b="0" i="0" lang="en-AU" sz="1800" u="none" cap="none" strike="noStrike">
                <a:solidFill>
                  <a:schemeClr val="dk1"/>
                </a:solidFill>
                <a:latin typeface="Arial"/>
                <a:ea typeface="Arial"/>
                <a:cs typeface="Arial"/>
                <a:sym typeface="Arial"/>
              </a:rPr>
              <a:t>etting</a:t>
            </a:r>
            <a:endParaRPr/>
          </a:p>
        </p:txBody>
      </p:sp>
      <p:sp>
        <p:nvSpPr>
          <p:cNvPr id="168" name="Google Shape;168;p23"/>
          <p:cNvSpPr/>
          <p:nvPr/>
        </p:nvSpPr>
        <p:spPr>
          <a:xfrm>
            <a:off x="6084168" y="260648"/>
            <a:ext cx="2592288" cy="2160240"/>
          </a:xfrm>
          <a:prstGeom prst="roundRect">
            <a:avLst>
              <a:gd fmla="val 16667" name="adj"/>
            </a:avLst>
          </a:prstGeom>
          <a:solidFill>
            <a:srgbClr val="FFFFFF"/>
          </a:solidFill>
          <a:ln cap="flat" cmpd="sng" w="25400">
            <a:solidFill>
              <a:srgbClr val="000000"/>
            </a:solidFill>
            <a:prstDash val="dot"/>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AU" sz="1800" u="none" cap="none" strike="noStrike">
                <a:solidFill>
                  <a:schemeClr val="dk1"/>
                </a:solidFill>
                <a:latin typeface="Arial"/>
                <a:ea typeface="Arial"/>
                <a:cs typeface="Arial"/>
                <a:sym typeface="Arial"/>
              </a:rPr>
              <a:t>Characters</a:t>
            </a:r>
            <a:endParaRPr/>
          </a:p>
        </p:txBody>
      </p:sp>
      <p:sp>
        <p:nvSpPr>
          <p:cNvPr id="169" name="Google Shape;169;p23"/>
          <p:cNvSpPr/>
          <p:nvPr/>
        </p:nvSpPr>
        <p:spPr>
          <a:xfrm>
            <a:off x="467544" y="4005064"/>
            <a:ext cx="2592288" cy="2160240"/>
          </a:xfrm>
          <a:prstGeom prst="roundRect">
            <a:avLst>
              <a:gd fmla="val 16667" name="adj"/>
            </a:avLst>
          </a:prstGeom>
          <a:solidFill>
            <a:srgbClr val="FFFFFF"/>
          </a:solidFill>
          <a:ln cap="flat" cmpd="sng" w="25400">
            <a:solidFill>
              <a:srgbClr val="000000"/>
            </a:solidFill>
            <a:prstDash val="dot"/>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AU" sz="1800" u="none" cap="none" strike="noStrike">
                <a:solidFill>
                  <a:schemeClr val="dk1"/>
                </a:solidFill>
                <a:latin typeface="Arial"/>
                <a:ea typeface="Arial"/>
                <a:cs typeface="Arial"/>
                <a:sym typeface="Arial"/>
              </a:rPr>
              <a:t>Beginning</a:t>
            </a:r>
            <a:endParaRPr/>
          </a:p>
        </p:txBody>
      </p:sp>
      <p:sp>
        <p:nvSpPr>
          <p:cNvPr id="170" name="Google Shape;170;p23"/>
          <p:cNvSpPr/>
          <p:nvPr/>
        </p:nvSpPr>
        <p:spPr>
          <a:xfrm>
            <a:off x="3131840" y="4005064"/>
            <a:ext cx="2592288" cy="2160240"/>
          </a:xfrm>
          <a:prstGeom prst="roundRect">
            <a:avLst>
              <a:gd fmla="val 16667" name="adj"/>
            </a:avLst>
          </a:prstGeom>
          <a:solidFill>
            <a:srgbClr val="FFFFFF"/>
          </a:solidFill>
          <a:ln cap="flat" cmpd="sng" w="25400">
            <a:solidFill>
              <a:srgbClr val="000000"/>
            </a:solidFill>
            <a:prstDash val="dot"/>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AU" sz="1800">
                <a:solidFill>
                  <a:schemeClr val="dk1"/>
                </a:solidFill>
                <a:latin typeface="Arial"/>
                <a:ea typeface="Arial"/>
                <a:cs typeface="Arial"/>
                <a:sym typeface="Arial"/>
              </a:rPr>
              <a:t>Middle</a:t>
            </a:r>
            <a:endParaRPr b="0" i="0" sz="1800" u="none" cap="none" strike="noStrike">
              <a:solidFill>
                <a:schemeClr val="dk1"/>
              </a:solidFill>
              <a:latin typeface="Arial"/>
              <a:ea typeface="Arial"/>
              <a:cs typeface="Arial"/>
              <a:sym typeface="Arial"/>
            </a:endParaRPr>
          </a:p>
        </p:txBody>
      </p:sp>
      <p:sp>
        <p:nvSpPr>
          <p:cNvPr id="171" name="Google Shape;171;p23"/>
          <p:cNvSpPr/>
          <p:nvPr/>
        </p:nvSpPr>
        <p:spPr>
          <a:xfrm>
            <a:off x="5868144" y="4005064"/>
            <a:ext cx="2592288" cy="2160240"/>
          </a:xfrm>
          <a:prstGeom prst="roundRect">
            <a:avLst>
              <a:gd fmla="val 16667" name="adj"/>
            </a:avLst>
          </a:prstGeom>
          <a:solidFill>
            <a:srgbClr val="FFFFFF"/>
          </a:solidFill>
          <a:ln cap="flat" cmpd="sng" w="25400">
            <a:solidFill>
              <a:srgbClr val="000000"/>
            </a:solidFill>
            <a:prstDash val="dot"/>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AU" sz="1800" u="none" cap="none" strike="noStrike">
                <a:solidFill>
                  <a:schemeClr val="dk1"/>
                </a:solidFill>
                <a:latin typeface="Arial"/>
                <a:ea typeface="Arial"/>
                <a:cs typeface="Arial"/>
                <a:sym typeface="Arial"/>
              </a:rPr>
              <a:t>End</a:t>
            </a:r>
            <a:endParaRPr/>
          </a:p>
        </p:txBody>
      </p:sp>
      <p:pic>
        <p:nvPicPr>
          <p:cNvPr descr="http://cdn.main.nuffnang.com.au/wp-content/uploads/2012/01/Melbourne-Museum.png" id="172" name="Google Shape;172;p23"/>
          <p:cNvPicPr preferRelativeResize="0"/>
          <p:nvPr/>
        </p:nvPicPr>
        <p:blipFill rotWithShape="1">
          <a:blip r:embed="rId3">
            <a:alphaModFix/>
          </a:blip>
          <a:srcRect b="0" l="0" r="0" t="0"/>
          <a:stretch/>
        </p:blipFill>
        <p:spPr>
          <a:xfrm>
            <a:off x="3059832" y="2132856"/>
            <a:ext cx="2736304" cy="1112306"/>
          </a:xfrm>
          <a:prstGeom prst="rect">
            <a:avLst/>
          </a:prstGeom>
          <a:noFill/>
          <a:ln>
            <a:noFill/>
          </a:ln>
        </p:spPr>
      </p:pic>
      <p:sp>
        <p:nvSpPr>
          <p:cNvPr id="173" name="Google Shape;173;p23"/>
          <p:cNvSpPr/>
          <p:nvPr/>
        </p:nvSpPr>
        <p:spPr>
          <a:xfrm>
            <a:off x="2987824" y="332656"/>
            <a:ext cx="3024336"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AU" sz="6000">
                <a:solidFill>
                  <a:srgbClr val="AF97D3"/>
                </a:solidFill>
                <a:latin typeface="Calibri"/>
                <a:ea typeface="Calibri"/>
                <a:cs typeface="Calibri"/>
                <a:sym typeface="Calibri"/>
              </a:rPr>
              <a:t>Tiddalick </a:t>
            </a:r>
            <a:r>
              <a:rPr b="1" lang="en-AU" sz="3600">
                <a:solidFill>
                  <a:srgbClr val="AF97D3"/>
                </a:solidFill>
                <a:latin typeface="Calibri"/>
                <a:ea typeface="Calibri"/>
                <a:cs typeface="Calibri"/>
                <a:sym typeface="Calibri"/>
              </a:rPr>
              <a:t>Brain Storm</a:t>
            </a:r>
            <a:endParaRPr b="1" sz="3600">
              <a:solidFill>
                <a:srgbClr val="AF97D3"/>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descr="Toadally Awesome Toad Facts" id="178" name="Google Shape;178;p24"/>
          <p:cNvPicPr preferRelativeResize="0"/>
          <p:nvPr/>
        </p:nvPicPr>
        <p:blipFill rotWithShape="1">
          <a:blip r:embed="rId3">
            <a:alphaModFix/>
          </a:blip>
          <a:srcRect b="0" l="0" r="0" t="0"/>
          <a:stretch/>
        </p:blipFill>
        <p:spPr>
          <a:xfrm>
            <a:off x="395536" y="3068960"/>
            <a:ext cx="3810000" cy="2657475"/>
          </a:xfrm>
          <a:prstGeom prst="rect">
            <a:avLst/>
          </a:prstGeom>
          <a:noFill/>
          <a:ln>
            <a:noFill/>
          </a:ln>
        </p:spPr>
      </p:pic>
      <p:sp>
        <p:nvSpPr>
          <p:cNvPr id="179" name="Google Shape;179;p24"/>
          <p:cNvSpPr/>
          <p:nvPr/>
        </p:nvSpPr>
        <p:spPr>
          <a:xfrm>
            <a:off x="4679504" y="3212976"/>
            <a:ext cx="4212976" cy="2304256"/>
          </a:xfrm>
          <a:prstGeom prst="wedgeRoundRectCallout">
            <a:avLst>
              <a:gd fmla="val -77488" name="adj1"/>
              <a:gd fmla="val -3061" name="adj2"/>
              <a:gd fmla="val 16667" name="adj3"/>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24"/>
          <p:cNvSpPr/>
          <p:nvPr/>
        </p:nvSpPr>
        <p:spPr>
          <a:xfrm>
            <a:off x="4932040" y="3284984"/>
            <a:ext cx="4104456"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6600">
                <a:solidFill>
                  <a:srgbClr val="339966"/>
                </a:solidFill>
                <a:latin typeface="Calibri"/>
                <a:ea typeface="Calibri"/>
                <a:cs typeface="Calibri"/>
                <a:sym typeface="Calibri"/>
              </a:rPr>
              <a:t>I’m a large cane toad!</a:t>
            </a:r>
            <a:endParaRPr b="1" sz="6600">
              <a:solidFill>
                <a:srgbClr val="339966"/>
              </a:solidFill>
              <a:latin typeface="Calibri"/>
              <a:ea typeface="Calibri"/>
              <a:cs typeface="Calibri"/>
              <a:sym typeface="Calibri"/>
            </a:endParaRPr>
          </a:p>
        </p:txBody>
      </p:sp>
      <p:sp>
        <p:nvSpPr>
          <p:cNvPr id="181" name="Google Shape;181;p24"/>
          <p:cNvSpPr/>
          <p:nvPr/>
        </p:nvSpPr>
        <p:spPr>
          <a:xfrm>
            <a:off x="899592" y="404664"/>
            <a:ext cx="7920880" cy="110799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AU" sz="6600">
                <a:solidFill>
                  <a:srgbClr val="339966"/>
                </a:solidFill>
                <a:latin typeface="Calibri"/>
                <a:ea typeface="Calibri"/>
                <a:cs typeface="Calibri"/>
                <a:sym typeface="Calibri"/>
              </a:rPr>
              <a:t>Who is tiddalick?</a:t>
            </a:r>
            <a:endParaRPr b="1" sz="6600">
              <a:solidFill>
                <a:srgbClr val="339966"/>
              </a:solidFill>
              <a:latin typeface="Calibri"/>
              <a:ea typeface="Calibri"/>
              <a:cs typeface="Calibri"/>
              <a:sym typeface="Calibri"/>
            </a:endParaRPr>
          </a:p>
        </p:txBody>
      </p:sp>
      <p:sp>
        <p:nvSpPr>
          <p:cNvPr id="182" name="Google Shape;182;p24"/>
          <p:cNvSpPr/>
          <p:nvPr/>
        </p:nvSpPr>
        <p:spPr>
          <a:xfrm>
            <a:off x="7164288" y="6427113"/>
            <a:ext cx="2718308"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1100">
                <a:solidFill>
                  <a:srgbClr val="BFBFBF"/>
                </a:solidFill>
                <a:latin typeface="Calibri"/>
                <a:ea typeface="Calibri"/>
                <a:cs typeface="Calibri"/>
                <a:sym typeface="Calibri"/>
              </a:rPr>
              <a:t>Story by Joanna Troughton</a:t>
            </a:r>
            <a:endParaRPr sz="1100">
              <a:solidFill>
                <a:srgbClr val="BFBFBF"/>
              </a:solidFill>
              <a:latin typeface="Calibri"/>
              <a:ea typeface="Calibri"/>
              <a:cs typeface="Calibri"/>
              <a:sym typeface="Calibri"/>
            </a:endParaRPr>
          </a:p>
          <a:p>
            <a:pPr indent="0" lvl="0" marL="0" marR="0" rtl="0" algn="l">
              <a:spcBef>
                <a:spcPts val="0"/>
              </a:spcBef>
              <a:spcAft>
                <a:spcPts val="0"/>
              </a:spcAft>
              <a:buNone/>
            </a:pPr>
            <a:r>
              <a:rPr lang="en-AU" sz="1100">
                <a:solidFill>
                  <a:srgbClr val="BFBFBF"/>
                </a:solidFill>
                <a:latin typeface="Calibri"/>
                <a:ea typeface="Calibri"/>
                <a:cs typeface="Calibri"/>
                <a:sym typeface="Calibri"/>
              </a:rPr>
              <a:t>Edited by Sanchia Lane</a:t>
            </a:r>
            <a:endParaRPr sz="1100">
              <a:solidFill>
                <a:srgbClr val="BFBFB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5400"/>
              <a:buFont typeface="Calibri"/>
              <a:buNone/>
            </a:pPr>
            <a:r>
              <a:rPr lang="en-AU" sz="5400">
                <a:solidFill>
                  <a:srgbClr val="7030A0"/>
                </a:solidFill>
              </a:rPr>
              <a:t>Complete the </a:t>
            </a:r>
            <a:r>
              <a:rPr b="1" lang="en-AU" sz="5400">
                <a:solidFill>
                  <a:srgbClr val="7030A0"/>
                </a:solidFill>
              </a:rPr>
              <a:t>written retell.</a:t>
            </a:r>
            <a:endParaRPr sz="5400">
              <a:solidFill>
                <a:srgbClr val="7030A0"/>
              </a:solidFill>
            </a:endParaRPr>
          </a:p>
        </p:txBody>
      </p:sp>
      <p:pic>
        <p:nvPicPr>
          <p:cNvPr id="188" name="Google Shape;188;p25"/>
          <p:cNvPicPr preferRelativeResize="0"/>
          <p:nvPr/>
        </p:nvPicPr>
        <p:blipFill rotWithShape="1">
          <a:blip r:embed="rId3">
            <a:alphaModFix/>
          </a:blip>
          <a:srcRect b="0" l="0" r="0" t="0"/>
          <a:stretch/>
        </p:blipFill>
        <p:spPr>
          <a:xfrm>
            <a:off x="467544" y="1340768"/>
            <a:ext cx="8357982" cy="5104338"/>
          </a:xfrm>
          <a:prstGeom prst="rect">
            <a:avLst/>
          </a:prstGeom>
          <a:noFill/>
          <a:ln>
            <a:noFill/>
          </a:ln>
        </p:spPr>
      </p:pic>
      <p:sp>
        <p:nvSpPr>
          <p:cNvPr id="189" name="Google Shape;189;p25"/>
          <p:cNvSpPr/>
          <p:nvPr/>
        </p:nvSpPr>
        <p:spPr>
          <a:xfrm rot="-2409964">
            <a:off x="-225321" y="4288663"/>
            <a:ext cx="3105625" cy="1363844"/>
          </a:xfrm>
          <a:prstGeom prst="rightArrow">
            <a:avLst>
              <a:gd fmla="val 50000" name="adj1"/>
              <a:gd fmla="val 50000" name="adj2"/>
            </a:avLst>
          </a:prstGeom>
          <a:solidFill>
            <a:srgbClr val="7030A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Your worksheet!</a:t>
            </a:r>
            <a:endParaRPr sz="2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descr="http://cdn.main.nuffnang.com.au/wp-content/uploads/2012/01/Melbourne-Museum.png" id="94" name="Google Shape;94;p14"/>
          <p:cNvPicPr preferRelativeResize="0"/>
          <p:nvPr/>
        </p:nvPicPr>
        <p:blipFill rotWithShape="1">
          <a:blip r:embed="rId3">
            <a:alphaModFix/>
          </a:blip>
          <a:srcRect b="0" l="0" r="0" t="0"/>
          <a:stretch/>
        </p:blipFill>
        <p:spPr>
          <a:xfrm>
            <a:off x="0" y="3140968"/>
            <a:ext cx="9144000" cy="3717032"/>
          </a:xfrm>
          <a:prstGeom prst="rect">
            <a:avLst/>
          </a:prstGeom>
          <a:noFill/>
          <a:ln>
            <a:noFill/>
          </a:ln>
        </p:spPr>
      </p:pic>
      <p:sp>
        <p:nvSpPr>
          <p:cNvPr id="95" name="Google Shape;95;p14"/>
          <p:cNvSpPr/>
          <p:nvPr/>
        </p:nvSpPr>
        <p:spPr>
          <a:xfrm>
            <a:off x="0" y="1196752"/>
            <a:ext cx="9144000" cy="1080120"/>
          </a:xfrm>
          <a:prstGeom prst="rect">
            <a:avLst/>
          </a:prstGeom>
        </p:spPr>
        <p:txBody>
          <a:bodyPr>
            <a:prstTxWarp prst="textPlain"/>
          </a:bodyPr>
          <a:lstStyle/>
          <a:p>
            <a:pPr lvl="0" algn="ctr"/>
            <a:r>
              <a:rPr b="1" i="0">
                <a:ln>
                  <a:noFill/>
                </a:ln>
                <a:gradFill>
                  <a:gsLst>
                    <a:gs pos="0">
                      <a:srgbClr val="AF97D3"/>
                    </a:gs>
                    <a:gs pos="40000">
                      <a:srgbClr val="9177B5"/>
                    </a:gs>
                    <a:gs pos="50000">
                      <a:srgbClr val="9177B5"/>
                    </a:gs>
                    <a:gs pos="68000">
                      <a:srgbClr val="9177B5"/>
                    </a:gs>
                    <a:gs pos="100000">
                      <a:srgbClr val="AF97D3"/>
                    </a:gs>
                  </a:gsLst>
                  <a:lin ang="5400000" scaled="0"/>
                </a:gradFill>
                <a:latin typeface="Calibri"/>
              </a:rPr>
              <a:t>Tiddalick</a:t>
            </a:r>
          </a:p>
        </p:txBody>
      </p:sp>
      <p:sp>
        <p:nvSpPr>
          <p:cNvPr id="96" name="Google Shape;96;p14"/>
          <p:cNvSpPr/>
          <p:nvPr/>
        </p:nvSpPr>
        <p:spPr>
          <a:xfrm>
            <a:off x="1115616" y="2060848"/>
            <a:ext cx="6565185"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AU" sz="5400" u="none" cap="none" strike="noStrike">
                <a:solidFill>
                  <a:schemeClr val="accent3"/>
                </a:solidFill>
                <a:latin typeface="Calibri"/>
                <a:ea typeface="Calibri"/>
                <a:cs typeface="Calibri"/>
                <a:sym typeface="Calibri"/>
              </a:rPr>
              <a:t>The Greedy Frog</a:t>
            </a:r>
            <a:endParaRPr b="1" i="0" sz="5400" u="none" cap="none" strike="noStrike">
              <a:solidFill>
                <a:schemeClr val="accent3"/>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nvSpPr>
        <p:spPr>
          <a:xfrm>
            <a:off x="467544" y="4941168"/>
            <a:ext cx="8352928" cy="22467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800" u="none" cap="none" strike="noStrike">
                <a:solidFill>
                  <a:schemeClr val="dk1"/>
                </a:solidFill>
                <a:latin typeface="Calibri"/>
                <a:ea typeface="Calibri"/>
                <a:cs typeface="Calibri"/>
                <a:sym typeface="Calibri"/>
              </a:rPr>
              <a:t>Long ago in the Dreamtime, Tiddalick, the largest frog ever known, awoke one morning with a huge thirst. He started to drink and drank until there was no fresh water left in the world.</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02" name="Google Shape;102;p15"/>
          <p:cNvSpPr/>
          <p:nvPr/>
        </p:nvSpPr>
        <p:spPr>
          <a:xfrm>
            <a:off x="539552" y="404664"/>
            <a:ext cx="3744416" cy="4176464"/>
          </a:xfrm>
          <a:prstGeom prst="wedgeRoundRectCallout">
            <a:avLst>
              <a:gd fmla="val 66736" name="adj1"/>
              <a:gd fmla="val -38129" name="adj2"/>
              <a:gd fmla="val 16667" name="adj3"/>
            </a:avLst>
          </a:prstGeom>
          <a:noFill/>
          <a:ln cap="flat" cmpd="sng" w="25400">
            <a:solidFill>
              <a:srgbClr val="92D050">
                <a:alpha val="9294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5"/>
          <p:cNvSpPr/>
          <p:nvPr/>
        </p:nvSpPr>
        <p:spPr>
          <a:xfrm>
            <a:off x="899592" y="692696"/>
            <a:ext cx="3312368"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8000">
                <a:solidFill>
                  <a:schemeClr val="accent3"/>
                </a:solidFill>
                <a:latin typeface="Calibri"/>
                <a:ea typeface="Calibri"/>
                <a:cs typeface="Calibri"/>
                <a:sym typeface="Calibri"/>
              </a:rPr>
              <a:t>I am a greedy  frog! </a:t>
            </a:r>
            <a:endParaRPr b="1" sz="8000">
              <a:solidFill>
                <a:schemeClr val="accent3"/>
              </a:solidFill>
              <a:latin typeface="Calibri"/>
              <a:ea typeface="Calibri"/>
              <a:cs typeface="Calibri"/>
              <a:sym typeface="Calibri"/>
            </a:endParaRPr>
          </a:p>
        </p:txBody>
      </p:sp>
      <p:pic>
        <p:nvPicPr>
          <p:cNvPr descr="http://4.bp.blogspot.com/_t55vg0xf0qY/S4ajDtOJiZI/AAAAAAAAABs/6JVIbQ0i6oQ/s320/tid+1.jpg" id="104" name="Google Shape;104;p15"/>
          <p:cNvPicPr preferRelativeResize="0"/>
          <p:nvPr/>
        </p:nvPicPr>
        <p:blipFill rotWithShape="1">
          <a:blip r:embed="rId3">
            <a:alphaModFix/>
          </a:blip>
          <a:srcRect b="0" l="0" r="0" t="0"/>
          <a:stretch/>
        </p:blipFill>
        <p:spPr>
          <a:xfrm>
            <a:off x="5004048" y="332656"/>
            <a:ext cx="3739328" cy="25202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nvSpPr>
        <p:spPr>
          <a:xfrm>
            <a:off x="755576" y="4941168"/>
            <a:ext cx="8604448" cy="1231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2800">
                <a:solidFill>
                  <a:schemeClr val="dk1"/>
                </a:solidFill>
                <a:latin typeface="Calibri"/>
                <a:ea typeface="Calibri"/>
                <a:cs typeface="Calibri"/>
                <a:sym typeface="Calibri"/>
              </a:rPr>
              <a:t>Soon creatures everywhere were dying and trees were wilting because of the lack of moisture.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terradaily.com/images/drought-australia-bg.jpg" id="110" name="Google Shape;110;p16"/>
          <p:cNvPicPr preferRelativeResize="0"/>
          <p:nvPr/>
        </p:nvPicPr>
        <p:blipFill rotWithShape="1">
          <a:blip r:embed="rId3">
            <a:alphaModFix/>
          </a:blip>
          <a:srcRect b="0" l="0" r="0" t="0"/>
          <a:stretch/>
        </p:blipFill>
        <p:spPr>
          <a:xfrm>
            <a:off x="5292080" y="2132856"/>
            <a:ext cx="2802627" cy="2088232"/>
          </a:xfrm>
          <a:prstGeom prst="rect">
            <a:avLst/>
          </a:prstGeom>
          <a:noFill/>
          <a:ln>
            <a:noFill/>
          </a:ln>
        </p:spPr>
      </p:pic>
      <p:pic>
        <p:nvPicPr>
          <p:cNvPr descr="https://fbcdn-sphotos-a.akamaihd.net/hphotos-ak-snc7/2104_48227343105_742148105_1506789_6094_n.jpg" id="111" name="Google Shape;111;p16"/>
          <p:cNvPicPr preferRelativeResize="0"/>
          <p:nvPr/>
        </p:nvPicPr>
        <p:blipFill rotWithShape="1">
          <a:blip r:embed="rId4">
            <a:alphaModFix/>
          </a:blip>
          <a:srcRect b="0" l="0" r="0" t="0"/>
          <a:stretch/>
        </p:blipFill>
        <p:spPr>
          <a:xfrm>
            <a:off x="2843808" y="1052736"/>
            <a:ext cx="2688298" cy="2016224"/>
          </a:xfrm>
          <a:prstGeom prst="rect">
            <a:avLst/>
          </a:prstGeom>
          <a:noFill/>
          <a:ln>
            <a:noFill/>
          </a:ln>
        </p:spPr>
      </p:pic>
      <p:pic>
        <p:nvPicPr>
          <p:cNvPr descr="https://fbcdn-sphotos-a.akamaihd.net/hphotos-ak-snc7/290859_10150469164216281_524246280_10831659_1629166301_o.jpg" id="112" name="Google Shape;112;p16"/>
          <p:cNvPicPr preferRelativeResize="0"/>
          <p:nvPr/>
        </p:nvPicPr>
        <p:blipFill rotWithShape="1">
          <a:blip r:embed="rId5">
            <a:alphaModFix/>
          </a:blip>
          <a:srcRect b="0" l="0" r="0" t="0"/>
          <a:stretch/>
        </p:blipFill>
        <p:spPr>
          <a:xfrm>
            <a:off x="611560" y="476673"/>
            <a:ext cx="2664296" cy="1944216"/>
          </a:xfrm>
          <a:prstGeom prst="rect">
            <a:avLst/>
          </a:prstGeom>
          <a:noFill/>
          <a:ln>
            <a:noFill/>
          </a:ln>
        </p:spPr>
      </p:pic>
      <p:sp>
        <p:nvSpPr>
          <p:cNvPr id="113" name="Google Shape;113;p16"/>
          <p:cNvSpPr/>
          <p:nvPr/>
        </p:nvSpPr>
        <p:spPr>
          <a:xfrm>
            <a:off x="1259632" y="2348880"/>
            <a:ext cx="102303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AU" sz="4400" cap="none">
                <a:solidFill>
                  <a:schemeClr val="accent3"/>
                </a:solidFill>
                <a:latin typeface="Calibri"/>
                <a:ea typeface="Calibri"/>
                <a:cs typeface="Calibri"/>
                <a:sym typeface="Calibri"/>
              </a:rPr>
              <a:t>Full</a:t>
            </a:r>
            <a:endParaRPr b="1" sz="5400" cap="none">
              <a:solidFill>
                <a:schemeClr val="accent3"/>
              </a:solidFill>
              <a:latin typeface="Calibri"/>
              <a:ea typeface="Calibri"/>
              <a:cs typeface="Calibri"/>
              <a:sym typeface="Calibri"/>
            </a:endParaRPr>
          </a:p>
        </p:txBody>
      </p:sp>
      <p:sp>
        <p:nvSpPr>
          <p:cNvPr id="114" name="Google Shape;114;p16"/>
          <p:cNvSpPr/>
          <p:nvPr/>
        </p:nvSpPr>
        <p:spPr>
          <a:xfrm>
            <a:off x="2771800" y="2996952"/>
            <a:ext cx="252028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AU" sz="4400" cap="none">
                <a:solidFill>
                  <a:schemeClr val="accent3"/>
                </a:solidFill>
                <a:latin typeface="Calibri"/>
                <a:ea typeface="Calibri"/>
                <a:cs typeface="Calibri"/>
                <a:sym typeface="Calibri"/>
              </a:rPr>
              <a:t>Drying up</a:t>
            </a:r>
            <a:endParaRPr b="1" sz="4400" cap="none">
              <a:solidFill>
                <a:schemeClr val="accent3"/>
              </a:solidFill>
              <a:latin typeface="Calibri"/>
              <a:ea typeface="Calibri"/>
              <a:cs typeface="Calibri"/>
              <a:sym typeface="Calibri"/>
            </a:endParaRPr>
          </a:p>
        </p:txBody>
      </p:sp>
      <p:sp>
        <p:nvSpPr>
          <p:cNvPr id="115" name="Google Shape;115;p16"/>
          <p:cNvSpPr/>
          <p:nvPr/>
        </p:nvSpPr>
        <p:spPr>
          <a:xfrm>
            <a:off x="5652120" y="4221088"/>
            <a:ext cx="2016224"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AU" sz="4400" cap="none">
                <a:solidFill>
                  <a:schemeClr val="accent3"/>
                </a:solidFill>
                <a:latin typeface="Calibri"/>
                <a:ea typeface="Calibri"/>
                <a:cs typeface="Calibri"/>
                <a:sym typeface="Calibri"/>
              </a:rPr>
              <a:t>Empty</a:t>
            </a:r>
            <a:endParaRPr b="1" sz="4400" cap="none">
              <a:solidFill>
                <a:schemeClr val="accent3"/>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p:nvPr/>
        </p:nvSpPr>
        <p:spPr>
          <a:xfrm>
            <a:off x="0" y="260648"/>
            <a:ext cx="9144000"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AU" sz="5400">
                <a:solidFill>
                  <a:schemeClr val="accent3"/>
                </a:solidFill>
                <a:latin typeface="Calibri"/>
                <a:ea typeface="Calibri"/>
                <a:cs typeface="Calibri"/>
                <a:sym typeface="Calibri"/>
              </a:rPr>
              <a:t>When all the water has gone, what do we say we are in?</a:t>
            </a:r>
            <a:endParaRPr b="1" sz="5400" cap="none">
              <a:solidFill>
                <a:schemeClr val="accent3"/>
              </a:solidFill>
              <a:latin typeface="Calibri"/>
              <a:ea typeface="Calibri"/>
              <a:cs typeface="Calibri"/>
              <a:sym typeface="Calibri"/>
            </a:endParaRPr>
          </a:p>
        </p:txBody>
      </p:sp>
      <p:sp>
        <p:nvSpPr>
          <p:cNvPr id="121" name="Google Shape;121;p17"/>
          <p:cNvSpPr/>
          <p:nvPr/>
        </p:nvSpPr>
        <p:spPr>
          <a:xfrm>
            <a:off x="179512" y="1916832"/>
            <a:ext cx="9144000" cy="22159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AU" sz="13800" cap="none">
                <a:solidFill>
                  <a:schemeClr val="accent3"/>
                </a:solidFill>
                <a:latin typeface="Calibri"/>
                <a:ea typeface="Calibri"/>
                <a:cs typeface="Calibri"/>
                <a:sym typeface="Calibri"/>
              </a:rPr>
              <a:t>DROUGHT</a:t>
            </a:r>
            <a:endParaRPr b="1" sz="13800" cap="none">
              <a:solidFill>
                <a:schemeClr val="accent3"/>
              </a:solidFill>
              <a:latin typeface="Calibri"/>
              <a:ea typeface="Calibri"/>
              <a:cs typeface="Calibri"/>
              <a:sym typeface="Calibri"/>
            </a:endParaRPr>
          </a:p>
        </p:txBody>
      </p:sp>
      <p:pic>
        <p:nvPicPr>
          <p:cNvPr descr="http://cdn.main.nuffnang.com.au/wp-content/uploads/2012/01/Melbourne-Museum.png" id="122" name="Google Shape;122;p17"/>
          <p:cNvPicPr preferRelativeResize="0"/>
          <p:nvPr/>
        </p:nvPicPr>
        <p:blipFill rotWithShape="1">
          <a:blip r:embed="rId3">
            <a:alphaModFix/>
          </a:blip>
          <a:srcRect b="0" l="0" r="0" t="0"/>
          <a:stretch/>
        </p:blipFill>
        <p:spPr>
          <a:xfrm>
            <a:off x="1115616" y="3861048"/>
            <a:ext cx="7020272" cy="28537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nvSpPr>
        <p:spPr>
          <a:xfrm>
            <a:off x="611560" y="3789040"/>
            <a:ext cx="8136904" cy="280076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AU" sz="2800">
                <a:solidFill>
                  <a:schemeClr val="dk1"/>
                </a:solidFill>
                <a:latin typeface="Calibri"/>
                <a:ea typeface="Calibri"/>
                <a:cs typeface="Calibri"/>
                <a:sym typeface="Calibri"/>
              </a:rPr>
              <a:t>All the animals pondered about their terrible plight until a wise old wombat suggested that if Tiddalick could be made to laugh then maybe all the water would flow out of his mouth. This was a good idea the animals agreed.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marksandgardner.com/exhibitions/illustrators_09/fullsize/000_0002_00_fs.jpg" id="128" name="Google Shape;128;p18"/>
          <p:cNvPicPr preferRelativeResize="0"/>
          <p:nvPr/>
        </p:nvPicPr>
        <p:blipFill rotWithShape="1">
          <a:blip r:embed="rId3">
            <a:alphaModFix/>
          </a:blip>
          <a:srcRect b="0" l="0" r="0" t="0"/>
          <a:stretch/>
        </p:blipFill>
        <p:spPr>
          <a:xfrm>
            <a:off x="467544" y="404664"/>
            <a:ext cx="5110523" cy="3231654"/>
          </a:xfrm>
          <a:prstGeom prst="rect">
            <a:avLst/>
          </a:prstGeom>
          <a:noFill/>
          <a:ln>
            <a:noFill/>
          </a:ln>
        </p:spPr>
      </p:pic>
      <p:sp>
        <p:nvSpPr>
          <p:cNvPr id="129" name="Google Shape;129;p18"/>
          <p:cNvSpPr/>
          <p:nvPr/>
        </p:nvSpPr>
        <p:spPr>
          <a:xfrm>
            <a:off x="5868144" y="404664"/>
            <a:ext cx="3096344" cy="3168352"/>
          </a:xfrm>
          <a:prstGeom prst="wedgeRoundRectCallout">
            <a:avLst>
              <a:gd fmla="val -69459" name="adj1"/>
              <a:gd fmla="val 8554" name="adj2"/>
              <a:gd fmla="val 16667" name="adj3"/>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8"/>
          <p:cNvSpPr/>
          <p:nvPr/>
        </p:nvSpPr>
        <p:spPr>
          <a:xfrm>
            <a:off x="5940152" y="620688"/>
            <a:ext cx="3456384"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5400">
                <a:solidFill>
                  <a:srgbClr val="366092"/>
                </a:solidFill>
                <a:latin typeface="Calibri"/>
                <a:ea typeface="Calibri"/>
                <a:cs typeface="Calibri"/>
                <a:sym typeface="Calibri"/>
              </a:rPr>
              <a:t>Lets make Tiddalick laugh! </a:t>
            </a:r>
            <a:endParaRPr b="1" sz="5400">
              <a:solidFill>
                <a:srgbClr val="36609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nvSpPr>
        <p:spPr>
          <a:xfrm>
            <a:off x="179512" y="188640"/>
            <a:ext cx="8784976" cy="338554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2800">
                <a:solidFill>
                  <a:schemeClr val="dk1"/>
                </a:solidFill>
                <a:latin typeface="Calibri"/>
                <a:ea typeface="Calibri"/>
                <a:cs typeface="Calibri"/>
                <a:sym typeface="Calibri"/>
              </a:rPr>
              <a:t>The animals gathered by Tiddalick's resting place and tried for a long time to make him laugh, but it was in vain.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AU" sz="2800">
                <a:solidFill>
                  <a:schemeClr val="dk1"/>
                </a:solidFill>
                <a:latin typeface="Calibri"/>
                <a:ea typeface="Calibri"/>
                <a:cs typeface="Calibri"/>
                <a:sym typeface="Calibri"/>
              </a:rPr>
              <a:t>The kookaburra told his funniest story, the kangaroo jumped over the emu and the lizard waddled up and down on two legs making his stomach stick out but Tiddalick was not amused.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ts3.mm.bing.net/th?id=H.4783684137454214&amp;pid=1.7&amp;w=211&amp;h=147&amp;c=7&amp;rs=1" id="136" name="Google Shape;136;p19"/>
          <p:cNvPicPr preferRelativeResize="0"/>
          <p:nvPr/>
        </p:nvPicPr>
        <p:blipFill rotWithShape="1">
          <a:blip r:embed="rId3">
            <a:alphaModFix/>
          </a:blip>
          <a:srcRect b="0" l="0" r="0" t="0"/>
          <a:stretch/>
        </p:blipFill>
        <p:spPr>
          <a:xfrm>
            <a:off x="4572000" y="3429000"/>
            <a:ext cx="3528392" cy="2458169"/>
          </a:xfrm>
          <a:prstGeom prst="rect">
            <a:avLst/>
          </a:prstGeom>
          <a:noFill/>
          <a:ln>
            <a:noFill/>
          </a:ln>
        </p:spPr>
      </p:pic>
      <p:sp>
        <p:nvSpPr>
          <p:cNvPr id="137" name="Google Shape;137;p19"/>
          <p:cNvSpPr/>
          <p:nvPr/>
        </p:nvSpPr>
        <p:spPr>
          <a:xfrm>
            <a:off x="683568" y="3212976"/>
            <a:ext cx="3096344" cy="3096344"/>
          </a:xfrm>
          <a:prstGeom prst="wedgeRoundRectCallout">
            <a:avLst>
              <a:gd fmla="val 102415" name="adj1"/>
              <a:gd fmla="val -24058" name="adj2"/>
              <a:gd fmla="val 16667" name="adj3"/>
            </a:avLst>
          </a:prstGeom>
          <a:noFill/>
          <a:ln cap="flat" cmpd="sng" w="25400">
            <a:solidFill>
              <a:srgbClr val="288F9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19"/>
          <p:cNvSpPr/>
          <p:nvPr/>
        </p:nvSpPr>
        <p:spPr>
          <a:xfrm>
            <a:off x="899592" y="3501008"/>
            <a:ext cx="3456384"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5400">
                <a:solidFill>
                  <a:srgbClr val="366092"/>
                </a:solidFill>
                <a:latin typeface="Calibri"/>
                <a:ea typeface="Calibri"/>
                <a:cs typeface="Calibri"/>
                <a:sym typeface="Calibri"/>
              </a:rPr>
              <a:t>I am not amused! </a:t>
            </a:r>
            <a:endParaRPr b="1" sz="5400">
              <a:solidFill>
                <a:srgbClr val="36609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457200" y="274638"/>
            <a:ext cx="8229600" cy="337038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790"/>
              <a:buFont typeface="Calibri"/>
              <a:buNone/>
            </a:pPr>
            <a:r>
              <a:rPr lang="en-AU" sz="2790"/>
              <a:t>Then when the animals were in despair, Nabunum the eel who was driven from his favourite creek by the drought slid up to the unresponsive frog and began to dance. </a:t>
            </a:r>
            <a:br>
              <a:rPr lang="en-AU" sz="2790"/>
            </a:br>
            <a:br>
              <a:rPr lang="en-AU" sz="2790"/>
            </a:br>
            <a:r>
              <a:rPr lang="en-AU" sz="2790"/>
              <a:t>As the dance got faster Nabunum wriggled and twisted himself into all sorts of knots and shapes to the amusement of Tiddalick.</a:t>
            </a:r>
            <a:br>
              <a:rPr lang="en-AU" sz="2520"/>
            </a:br>
            <a:endParaRPr sz="2520"/>
          </a:p>
        </p:txBody>
      </p:sp>
      <p:pic>
        <p:nvPicPr>
          <p:cNvPr id="144" name="Google Shape;144;p20"/>
          <p:cNvPicPr preferRelativeResize="0"/>
          <p:nvPr/>
        </p:nvPicPr>
        <p:blipFill rotWithShape="1">
          <a:blip r:embed="rId3">
            <a:alphaModFix/>
          </a:blip>
          <a:srcRect b="0" l="0" r="0" t="0"/>
          <a:stretch/>
        </p:blipFill>
        <p:spPr>
          <a:xfrm>
            <a:off x="539552" y="3717032"/>
            <a:ext cx="3096344" cy="2322258"/>
          </a:xfrm>
          <a:prstGeom prst="rect">
            <a:avLst/>
          </a:prstGeom>
          <a:noFill/>
          <a:ln>
            <a:noFill/>
          </a:ln>
        </p:spPr>
      </p:pic>
      <p:sp>
        <p:nvSpPr>
          <p:cNvPr id="145" name="Google Shape;145;p20"/>
          <p:cNvSpPr/>
          <p:nvPr/>
        </p:nvSpPr>
        <p:spPr>
          <a:xfrm>
            <a:off x="4499992" y="3356992"/>
            <a:ext cx="3456384" cy="2952328"/>
          </a:xfrm>
          <a:prstGeom prst="wedgeRoundRectCallout">
            <a:avLst>
              <a:gd fmla="val -104559" name="adj1"/>
              <a:gd fmla="val -2678" name="adj2"/>
              <a:gd fmla="val 16667" name="adj3"/>
            </a:avLst>
          </a:prstGeom>
          <a:noFill/>
          <a:ln cap="flat" cmpd="sng" w="25400">
            <a:solidFill>
              <a:srgbClr val="FF0000">
                <a:alpha val="9294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20"/>
          <p:cNvSpPr/>
          <p:nvPr/>
        </p:nvSpPr>
        <p:spPr>
          <a:xfrm>
            <a:off x="4716016" y="3789040"/>
            <a:ext cx="3672408"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6600">
                <a:solidFill>
                  <a:srgbClr val="FF0000"/>
                </a:solidFill>
                <a:latin typeface="Calibri"/>
                <a:ea typeface="Calibri"/>
                <a:cs typeface="Calibri"/>
                <a:sym typeface="Calibri"/>
              </a:rPr>
              <a:t>I’m in a knot! </a:t>
            </a:r>
            <a:endParaRPr b="1" sz="6600">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nvSpPr>
        <p:spPr>
          <a:xfrm>
            <a:off x="107504" y="404664"/>
            <a:ext cx="8856984" cy="667875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AU" sz="2800">
                <a:solidFill>
                  <a:schemeClr val="dk1"/>
                </a:solidFill>
                <a:latin typeface="Calibri"/>
                <a:ea typeface="Calibri"/>
                <a:cs typeface="Calibri"/>
                <a:sym typeface="Calibri"/>
              </a:rPr>
              <a:t> Tiddalick's eyes lit up and burst out laughing. </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AU" sz="2800">
                <a:solidFill>
                  <a:schemeClr val="dk1"/>
                </a:solidFill>
                <a:latin typeface="Calibri"/>
                <a:ea typeface="Calibri"/>
                <a:cs typeface="Calibri"/>
                <a:sym typeface="Calibri"/>
              </a:rPr>
              <a:t>As he laughed the water gushed out from his mouth and flowed away to replenish the lakes, swamps and rivers again.</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seanconnolly.co.uk/Tiddalik%20from%20Tiddaliksmaller.jpg" id="152" name="Google Shape;152;p21"/>
          <p:cNvPicPr preferRelativeResize="0"/>
          <p:nvPr/>
        </p:nvPicPr>
        <p:blipFill rotWithShape="1">
          <a:blip r:embed="rId3">
            <a:alphaModFix/>
          </a:blip>
          <a:srcRect b="0" l="0" r="0" t="0"/>
          <a:stretch/>
        </p:blipFill>
        <p:spPr>
          <a:xfrm>
            <a:off x="3203848" y="404664"/>
            <a:ext cx="2592288" cy="31107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