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58" r:id="rId5"/>
    <p:sldId id="260" r:id="rId6"/>
    <p:sldId id="261" r:id="rId7"/>
    <p:sldId id="265" r:id="rId8"/>
    <p:sldId id="263"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342E81-83F2-48EB-B42F-017783D0992E}" type="datetimeFigureOut">
              <a:rPr lang="en-AU" smtClean="0"/>
              <a:t>15/02/2021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348611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42E81-83F2-48EB-B42F-017783D0992E}" type="datetimeFigureOut">
              <a:rPr lang="en-AU" smtClean="0"/>
              <a:t>15/02/2021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76347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1342E81-83F2-48EB-B42F-017783D0992E}" type="datetimeFigureOut">
              <a:rPr lang="en-AU" smtClean="0"/>
              <a:t>15/02/2021</a:t>
            </a:fld>
            <a:endParaRPr lang="en-AU"/>
          </a:p>
        </p:txBody>
      </p:sp>
      <p:sp>
        <p:nvSpPr>
          <p:cNvPr id="5" name="Footer Placeholder 4"/>
          <p:cNvSpPr>
            <a:spLocks noGrp="1"/>
          </p:cNvSpPr>
          <p:nvPr>
            <p:ph type="ftr" sz="quarter" idx="11"/>
          </p:nvPr>
        </p:nvSpPr>
        <p:spPr>
          <a:xfrm>
            <a:off x="3776135" y="6422854"/>
            <a:ext cx="4279669" cy="365125"/>
          </a:xfrm>
        </p:spPr>
        <p:txBody>
          <a:bodyPr/>
          <a:lstStyle/>
          <a:p>
            <a:endParaRPr lang="en-AU"/>
          </a:p>
        </p:txBody>
      </p:sp>
      <p:sp>
        <p:nvSpPr>
          <p:cNvPr id="6" name="Slide Number Placeholder 5"/>
          <p:cNvSpPr>
            <a:spLocks noGrp="1"/>
          </p:cNvSpPr>
          <p:nvPr>
            <p:ph type="sldNum" sz="quarter" idx="12"/>
          </p:nvPr>
        </p:nvSpPr>
        <p:spPr>
          <a:xfrm>
            <a:off x="8073048" y="6422854"/>
            <a:ext cx="879759" cy="365125"/>
          </a:xfrm>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231423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342E81-83F2-48EB-B42F-017783D0992E}" type="datetimeFigureOut">
              <a:rPr lang="en-AU" smtClean="0"/>
              <a:t>15/02/2021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2407419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61342E81-83F2-48EB-B42F-017783D0992E}" type="datetimeFigureOut">
              <a:rPr lang="en-AU" smtClean="0"/>
              <a:t>15/02/2021</a:t>
            </a:fld>
            <a:endParaRPr lang="en-A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6216FEB-EABC-497F-A593-906AFC46DC16}" type="slidenum">
              <a:rPr lang="en-AU" smtClean="0"/>
              <a:t>‹#›</a:t>
            </a:fld>
            <a:endParaRPr lang="en-AU"/>
          </a:p>
        </p:txBody>
      </p:sp>
    </p:spTree>
    <p:extLst>
      <p:ext uri="{BB962C8B-B14F-4D97-AF65-F5344CB8AC3E}">
        <p14:creationId xmlns:p14="http://schemas.microsoft.com/office/powerpoint/2010/main" val="43436283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342E81-83F2-48EB-B42F-017783D0992E}" type="datetimeFigureOut">
              <a:rPr lang="en-AU" smtClean="0"/>
              <a:t>15/02/2021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28495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342E81-83F2-48EB-B42F-017783D0992E}" type="datetimeFigureOut">
              <a:rPr lang="en-AU" smtClean="0"/>
              <a:t>15/02/2021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57187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342E81-83F2-48EB-B42F-017783D0992E}" type="datetimeFigureOut">
              <a:rPr lang="en-AU" smtClean="0"/>
              <a:t>15/02/2021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364755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342E81-83F2-48EB-B42F-017783D0992E}" type="datetimeFigureOut">
              <a:rPr lang="en-AU" smtClean="0"/>
              <a:t>15/02/2021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210497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342E81-83F2-48EB-B42F-017783D0992E}" type="datetimeFigureOut">
              <a:rPr lang="en-AU" smtClean="0"/>
              <a:t>15/02/2021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2955098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342E81-83F2-48EB-B42F-017783D0992E}" type="datetimeFigureOut">
              <a:rPr lang="en-AU" smtClean="0"/>
              <a:t>15/02/2021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6216FEB-EABC-497F-A593-906AFC46DC16}" type="slidenum">
              <a:rPr lang="en-AU" smtClean="0"/>
              <a:t>‹#›</a:t>
            </a:fld>
            <a:endParaRPr lang="en-AU"/>
          </a:p>
        </p:txBody>
      </p:sp>
    </p:spTree>
    <p:extLst>
      <p:ext uri="{BB962C8B-B14F-4D97-AF65-F5344CB8AC3E}">
        <p14:creationId xmlns:p14="http://schemas.microsoft.com/office/powerpoint/2010/main" val="82641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1342E81-83F2-48EB-B42F-017783D0992E}" type="datetimeFigureOut">
              <a:rPr lang="en-AU" smtClean="0"/>
              <a:t>15/02/2021</a:t>
            </a:fld>
            <a:endParaRPr lang="en-AU"/>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AU"/>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6216FEB-EABC-497F-A593-906AFC46DC16}" type="slidenum">
              <a:rPr lang="en-AU" smtClean="0"/>
              <a:t>‹#›</a:t>
            </a:fld>
            <a:endParaRPr lang="en-AU"/>
          </a:p>
        </p:txBody>
      </p:sp>
    </p:spTree>
    <p:extLst>
      <p:ext uri="{BB962C8B-B14F-4D97-AF65-F5344CB8AC3E}">
        <p14:creationId xmlns:p14="http://schemas.microsoft.com/office/powerpoint/2010/main" val="2913112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Do now</a:t>
            </a:r>
            <a:endParaRPr lang="en-AU" dirty="0"/>
          </a:p>
        </p:txBody>
      </p:sp>
      <p:sp>
        <p:nvSpPr>
          <p:cNvPr id="3" name="Text Placeholder 2"/>
          <p:cNvSpPr>
            <a:spLocks noGrp="1"/>
          </p:cNvSpPr>
          <p:nvPr>
            <p:ph type="body" idx="1"/>
          </p:nvPr>
        </p:nvSpPr>
        <p:spPr/>
        <p:txBody>
          <a:bodyPr>
            <a:normAutofit/>
          </a:bodyPr>
          <a:lstStyle/>
          <a:p>
            <a:r>
              <a:rPr lang="en-AU" sz="3600" dirty="0" smtClean="0"/>
              <a:t>Draw the SHEEPT sheep.</a:t>
            </a:r>
            <a:endParaRPr lang="en-AU" sz="3600" dirty="0"/>
          </a:p>
        </p:txBody>
      </p:sp>
    </p:spTree>
    <p:extLst>
      <p:ext uri="{BB962C8B-B14F-4D97-AF65-F5344CB8AC3E}">
        <p14:creationId xmlns:p14="http://schemas.microsoft.com/office/powerpoint/2010/main" val="411749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PQE Analysis</a:t>
            </a:r>
            <a:endParaRPr lang="en-AU" dirty="0"/>
          </a:p>
        </p:txBody>
      </p:sp>
      <p:sp>
        <p:nvSpPr>
          <p:cNvPr id="3" name="Subtitle 2"/>
          <p:cNvSpPr>
            <a:spLocks noGrp="1"/>
          </p:cNvSpPr>
          <p:nvPr>
            <p:ph type="subTitle" idx="1"/>
          </p:nvPr>
        </p:nvSpPr>
        <p:spPr/>
        <p:txBody>
          <a:bodyPr/>
          <a:lstStyle/>
          <a:p>
            <a:r>
              <a:rPr lang="en-AU" dirty="0" smtClean="0"/>
              <a:t>7 HASS</a:t>
            </a:r>
            <a:endParaRPr lang="en-AU" dirty="0"/>
          </a:p>
        </p:txBody>
      </p:sp>
    </p:spTree>
    <p:extLst>
      <p:ext uri="{BB962C8B-B14F-4D97-AF65-F5344CB8AC3E}">
        <p14:creationId xmlns:p14="http://schemas.microsoft.com/office/powerpoint/2010/main" val="378729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it?</a:t>
            </a:r>
            <a:endParaRPr lang="en-AU" dirty="0"/>
          </a:p>
        </p:txBody>
      </p:sp>
      <p:sp>
        <p:nvSpPr>
          <p:cNvPr id="3" name="Content Placeholder 2"/>
          <p:cNvSpPr>
            <a:spLocks noGrp="1"/>
          </p:cNvSpPr>
          <p:nvPr>
            <p:ph idx="1"/>
          </p:nvPr>
        </p:nvSpPr>
        <p:spPr/>
        <p:txBody>
          <a:bodyPr/>
          <a:lstStyle/>
          <a:p>
            <a:r>
              <a:rPr lang="en-AU" dirty="0"/>
              <a:t>PQE is a method geographers use to analyse data collected, such as: Table, Graph or Map</a:t>
            </a:r>
            <a:r>
              <a:rPr lang="en-AU" dirty="0" smtClean="0"/>
              <a:t>.</a:t>
            </a:r>
          </a:p>
          <a:p>
            <a:endParaRPr lang="en-AU" dirty="0"/>
          </a:p>
          <a:p>
            <a:pPr lvl="1"/>
            <a:r>
              <a:rPr lang="en-AU" sz="6000" i="1" dirty="0"/>
              <a:t>Pattern</a:t>
            </a:r>
          </a:p>
          <a:p>
            <a:pPr lvl="1"/>
            <a:r>
              <a:rPr lang="en-AU" sz="6000" i="1" dirty="0"/>
              <a:t>Quantify</a:t>
            </a:r>
          </a:p>
          <a:p>
            <a:pPr lvl="1"/>
            <a:r>
              <a:rPr lang="en-AU" sz="6000" i="1" dirty="0"/>
              <a:t>Exception</a:t>
            </a:r>
          </a:p>
          <a:p>
            <a:endParaRPr lang="en-AU" dirty="0"/>
          </a:p>
        </p:txBody>
      </p:sp>
      <p:pic>
        <p:nvPicPr>
          <p:cNvPr id="4" name="Picture 3"/>
          <p:cNvPicPr>
            <a:picLocks noChangeAspect="1"/>
          </p:cNvPicPr>
          <p:nvPr/>
        </p:nvPicPr>
        <p:blipFill>
          <a:blip r:embed="rId2"/>
          <a:stretch>
            <a:fillRect/>
          </a:stretch>
        </p:blipFill>
        <p:spPr>
          <a:xfrm>
            <a:off x="6467591" y="3142305"/>
            <a:ext cx="4886209" cy="1958503"/>
          </a:xfrm>
          <a:prstGeom prst="rect">
            <a:avLst/>
          </a:prstGeom>
        </p:spPr>
      </p:pic>
    </p:spTree>
    <p:extLst>
      <p:ext uri="{BB962C8B-B14F-4D97-AF65-F5344CB8AC3E}">
        <p14:creationId xmlns:p14="http://schemas.microsoft.com/office/powerpoint/2010/main" val="263688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PQE</a:t>
            </a:r>
            <a:endParaRPr lang="en-AU" b="1" dirty="0"/>
          </a:p>
        </p:txBody>
      </p:sp>
      <p:graphicFrame>
        <p:nvGraphicFramePr>
          <p:cNvPr id="4" name="Table 3"/>
          <p:cNvGraphicFramePr>
            <a:graphicFrameLocks noGrp="1"/>
          </p:cNvGraphicFramePr>
          <p:nvPr>
            <p:extLst>
              <p:ext uri="{D42A27DB-BD31-4B8C-83A1-F6EECF244321}">
                <p14:modId xmlns:p14="http://schemas.microsoft.com/office/powerpoint/2010/main" val="3273512969"/>
              </p:ext>
            </p:extLst>
          </p:nvPr>
        </p:nvGraphicFramePr>
        <p:xfrm>
          <a:off x="694063" y="1476261"/>
          <a:ext cx="10994833" cy="4990642"/>
        </p:xfrm>
        <a:graphic>
          <a:graphicData uri="http://schemas.openxmlformats.org/drawingml/2006/table">
            <a:tbl>
              <a:tblPr firstRow="1" bandRow="1">
                <a:tableStyleId>{5C22544A-7EE6-4342-B048-85BDC9FD1C3A}</a:tableStyleId>
              </a:tblPr>
              <a:tblGrid>
                <a:gridCol w="1972696">
                  <a:extLst>
                    <a:ext uri="{9D8B030D-6E8A-4147-A177-3AD203B41FA5}">
                      <a16:colId xmlns:a16="http://schemas.microsoft.com/office/drawing/2014/main" val="3736090935"/>
                    </a:ext>
                  </a:extLst>
                </a:gridCol>
                <a:gridCol w="9022137">
                  <a:extLst>
                    <a:ext uri="{9D8B030D-6E8A-4147-A177-3AD203B41FA5}">
                      <a16:colId xmlns:a16="http://schemas.microsoft.com/office/drawing/2014/main" val="900605837"/>
                    </a:ext>
                  </a:extLst>
                </a:gridCol>
              </a:tblGrid>
              <a:tr h="1665908">
                <a:tc>
                  <a:txBody>
                    <a:bodyPr/>
                    <a:lstStyle/>
                    <a:p>
                      <a:r>
                        <a:rPr lang="en-AU" sz="2800" dirty="0" smtClean="0"/>
                        <a:t>Pattern</a:t>
                      </a:r>
                      <a:endParaRPr lang="en-AU" sz="2800" dirty="0"/>
                    </a:p>
                  </a:txBody>
                  <a:tcPr anchor="ctr"/>
                </a:tc>
                <a:tc>
                  <a:txBody>
                    <a:bodyPr/>
                    <a:lstStyle/>
                    <a:p>
                      <a:pPr algn="ctr"/>
                      <a:r>
                        <a:rPr lang="en-AU" sz="3200" dirty="0" smtClean="0"/>
                        <a:t>A general trend needs to be found. It is usually something that occurs numerous times.</a:t>
                      </a:r>
                    </a:p>
                  </a:txBody>
                  <a:tcPr anchor="ctr"/>
                </a:tc>
                <a:extLst>
                  <a:ext uri="{0D108BD9-81ED-4DB2-BD59-A6C34878D82A}">
                    <a16:rowId xmlns:a16="http://schemas.microsoft.com/office/drawing/2014/main" val="2246154243"/>
                  </a:ext>
                </a:extLst>
              </a:tr>
              <a:tr h="1590977">
                <a:tc>
                  <a:txBody>
                    <a:bodyPr/>
                    <a:lstStyle/>
                    <a:p>
                      <a:r>
                        <a:rPr lang="en-AU" sz="2800" b="1" i="0" dirty="0" smtClean="0"/>
                        <a:t>Quantify</a:t>
                      </a:r>
                      <a:endParaRPr lang="en-AU" sz="2800" b="1"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b="1" i="0" dirty="0" smtClean="0"/>
                        <a:t>This means to add evidence (specific reasons) to prove that the pattern is correct. </a:t>
                      </a:r>
                    </a:p>
                    <a:p>
                      <a:endParaRPr lang="en-AU" b="1" i="0" dirty="0"/>
                    </a:p>
                  </a:txBody>
                  <a:tcPr anchor="ctr"/>
                </a:tc>
                <a:extLst>
                  <a:ext uri="{0D108BD9-81ED-4DB2-BD59-A6C34878D82A}">
                    <a16:rowId xmlns:a16="http://schemas.microsoft.com/office/drawing/2014/main" val="39019075"/>
                  </a:ext>
                </a:extLst>
              </a:tr>
              <a:tr h="1733757">
                <a:tc>
                  <a:txBody>
                    <a:bodyPr/>
                    <a:lstStyle/>
                    <a:p>
                      <a:r>
                        <a:rPr lang="en-AU" sz="3200" b="1" dirty="0" smtClean="0"/>
                        <a:t>Exception</a:t>
                      </a:r>
                      <a:endParaRPr lang="en-AU" sz="3200" b="1" dirty="0"/>
                    </a:p>
                  </a:txBody>
                  <a:tcPr/>
                </a:tc>
                <a:tc>
                  <a:txBody>
                    <a:bodyPr/>
                    <a:lstStyle/>
                    <a:p>
                      <a:pPr algn="ctr"/>
                      <a:r>
                        <a:rPr lang="en-AU" sz="3200" b="1" dirty="0" smtClean="0"/>
                        <a:t>An outlier, something that doesn’t fit in the general trend or varies.</a:t>
                      </a:r>
                    </a:p>
                    <a:p>
                      <a:endParaRPr lang="en-AU" sz="3200" dirty="0"/>
                    </a:p>
                  </a:txBody>
                  <a:tcPr anchor="ctr"/>
                </a:tc>
                <a:extLst>
                  <a:ext uri="{0D108BD9-81ED-4DB2-BD59-A6C34878D82A}">
                    <a16:rowId xmlns:a16="http://schemas.microsoft.com/office/drawing/2014/main" val="1806716891"/>
                  </a:ext>
                </a:extLst>
              </a:tr>
            </a:tbl>
          </a:graphicData>
        </a:graphic>
      </p:graphicFrame>
      <p:pic>
        <p:nvPicPr>
          <p:cNvPr id="6" name="Picture 5"/>
          <p:cNvPicPr>
            <a:picLocks noChangeAspect="1"/>
          </p:cNvPicPr>
          <p:nvPr/>
        </p:nvPicPr>
        <p:blipFill>
          <a:blip r:embed="rId2"/>
          <a:stretch>
            <a:fillRect/>
          </a:stretch>
        </p:blipFill>
        <p:spPr>
          <a:xfrm>
            <a:off x="9401920" y="182647"/>
            <a:ext cx="1951880" cy="1089571"/>
          </a:xfrm>
          <a:prstGeom prst="rect">
            <a:avLst/>
          </a:prstGeom>
        </p:spPr>
      </p:pic>
    </p:spTree>
    <p:extLst>
      <p:ext uri="{BB962C8B-B14F-4D97-AF65-F5344CB8AC3E}">
        <p14:creationId xmlns:p14="http://schemas.microsoft.com/office/powerpoint/2010/main" val="359590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52922" y="701904"/>
            <a:ext cx="6400398" cy="5358473"/>
          </a:xfrm>
          <a:prstGeom prst="rect">
            <a:avLst/>
          </a:prstGeom>
        </p:spPr>
      </p:pic>
    </p:spTree>
    <p:extLst>
      <p:ext uri="{BB962C8B-B14F-4D97-AF65-F5344CB8AC3E}">
        <p14:creationId xmlns:p14="http://schemas.microsoft.com/office/powerpoint/2010/main" val="155820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20895679"/>
              </p:ext>
            </p:extLst>
          </p:nvPr>
        </p:nvGraphicFramePr>
        <p:xfrm>
          <a:off x="269301" y="807799"/>
          <a:ext cx="7728945" cy="5029200"/>
        </p:xfrm>
        <a:graphic>
          <a:graphicData uri="http://schemas.openxmlformats.org/drawingml/2006/table">
            <a:tbl>
              <a:tblPr firstRow="1" bandRow="1">
                <a:tableStyleId>{5C22544A-7EE6-4342-B048-85BDC9FD1C3A}</a:tableStyleId>
              </a:tblPr>
              <a:tblGrid>
                <a:gridCol w="1438313">
                  <a:extLst>
                    <a:ext uri="{9D8B030D-6E8A-4147-A177-3AD203B41FA5}">
                      <a16:colId xmlns:a16="http://schemas.microsoft.com/office/drawing/2014/main" val="92472675"/>
                    </a:ext>
                  </a:extLst>
                </a:gridCol>
                <a:gridCol w="6290632">
                  <a:extLst>
                    <a:ext uri="{9D8B030D-6E8A-4147-A177-3AD203B41FA5}">
                      <a16:colId xmlns:a16="http://schemas.microsoft.com/office/drawing/2014/main" val="3706732555"/>
                    </a:ext>
                  </a:extLst>
                </a:gridCol>
              </a:tblGrid>
              <a:tr h="1549744">
                <a:tc>
                  <a:txBody>
                    <a:bodyPr/>
                    <a:lstStyle/>
                    <a:p>
                      <a:r>
                        <a:rPr lang="en-AU" sz="2400" dirty="0" smtClean="0"/>
                        <a:t>Pattern</a:t>
                      </a:r>
                      <a:endParaRPr lang="en-AU" sz="2400" dirty="0"/>
                    </a:p>
                  </a:txBody>
                  <a:tcPr/>
                </a:tc>
                <a:tc>
                  <a:txBody>
                    <a:bodyPr/>
                    <a:lstStyle/>
                    <a:p>
                      <a:r>
                        <a:rPr lang="en-AU" sz="2400" b="1" i="0" kern="1200" dirty="0" smtClean="0">
                          <a:solidFill>
                            <a:schemeClr val="lt1"/>
                          </a:solidFill>
                          <a:effectLst/>
                          <a:latin typeface="+mn-lt"/>
                          <a:ea typeface="+mn-ea"/>
                          <a:cs typeface="+mn-cs"/>
                        </a:rPr>
                        <a:t> </a:t>
                      </a:r>
                      <a:r>
                        <a:rPr lang="en-AU" sz="2400" b="0" i="0" kern="1200" dirty="0" smtClean="0">
                          <a:solidFill>
                            <a:schemeClr val="lt1"/>
                          </a:solidFill>
                          <a:effectLst/>
                          <a:latin typeface="+mn-lt"/>
                          <a:ea typeface="+mn-ea"/>
                          <a:cs typeface="+mn-cs"/>
                        </a:rPr>
                        <a:t>Most of Australia’s population is on the east coast. There is very little people in the centre of Australia. Tasmania is heavily populated for its size. The bulk of the population is on the coasts of Australia.</a:t>
                      </a:r>
                      <a:endParaRPr lang="en-AU" sz="2400" dirty="0"/>
                    </a:p>
                  </a:txBody>
                  <a:tcPr/>
                </a:tc>
                <a:extLst>
                  <a:ext uri="{0D108BD9-81ED-4DB2-BD59-A6C34878D82A}">
                    <a16:rowId xmlns:a16="http://schemas.microsoft.com/office/drawing/2014/main" val="2604112140"/>
                  </a:ext>
                </a:extLst>
              </a:tr>
              <a:tr h="1429553">
                <a:tc>
                  <a:txBody>
                    <a:bodyPr/>
                    <a:lstStyle/>
                    <a:p>
                      <a:r>
                        <a:rPr lang="en-AU" sz="2400" b="1" dirty="0" smtClean="0"/>
                        <a:t>Quantify</a:t>
                      </a:r>
                      <a:endParaRPr lang="en-AU" sz="2400" b="1" dirty="0"/>
                    </a:p>
                  </a:txBody>
                  <a:tcPr/>
                </a:tc>
                <a:tc>
                  <a:txBody>
                    <a:bodyPr/>
                    <a:lstStyle/>
                    <a:p>
                      <a:r>
                        <a:rPr lang="en-AU" sz="2400" b="0" i="0" kern="1200" dirty="0" smtClean="0">
                          <a:solidFill>
                            <a:schemeClr val="dk1"/>
                          </a:solidFill>
                          <a:effectLst/>
                          <a:latin typeface="+mn-lt"/>
                          <a:ea typeface="+mn-ea"/>
                          <a:cs typeface="+mn-cs"/>
                        </a:rPr>
                        <a:t>The majority of Australia’s population is on the east coast spreading through Victoria, New South Wales and Queensland. All capital cities and most populated areas are on the coast.</a:t>
                      </a:r>
                      <a:endParaRPr lang="en-AU" sz="2400" dirty="0"/>
                    </a:p>
                  </a:txBody>
                  <a:tcPr/>
                </a:tc>
                <a:extLst>
                  <a:ext uri="{0D108BD9-81ED-4DB2-BD59-A6C34878D82A}">
                    <a16:rowId xmlns:a16="http://schemas.microsoft.com/office/drawing/2014/main" val="1028266048"/>
                  </a:ext>
                </a:extLst>
              </a:tr>
              <a:tr h="1423882">
                <a:tc>
                  <a:txBody>
                    <a:bodyPr/>
                    <a:lstStyle/>
                    <a:p>
                      <a:r>
                        <a:rPr lang="en-AU" sz="2400" b="1" dirty="0" smtClean="0"/>
                        <a:t>Explain</a:t>
                      </a:r>
                      <a:endParaRPr lang="en-AU" sz="2400" b="1" dirty="0"/>
                    </a:p>
                  </a:txBody>
                  <a:tcPr/>
                </a:tc>
                <a:tc>
                  <a:txBody>
                    <a:bodyPr/>
                    <a:lstStyle/>
                    <a:p>
                      <a:r>
                        <a:rPr lang="en-AU" sz="2400" dirty="0" smtClean="0"/>
                        <a:t>Cities that aren’t on the east coast that are still heavily populated are Perth and Adelaide. Perth is on the south-west coast of Australia and Adelaide is on the south.</a:t>
                      </a:r>
                      <a:endParaRPr lang="en-AU" sz="2400" dirty="0"/>
                    </a:p>
                  </a:txBody>
                  <a:tcPr/>
                </a:tc>
                <a:extLst>
                  <a:ext uri="{0D108BD9-81ED-4DB2-BD59-A6C34878D82A}">
                    <a16:rowId xmlns:a16="http://schemas.microsoft.com/office/drawing/2014/main" val="932605263"/>
                  </a:ext>
                </a:extLst>
              </a:tr>
            </a:tbl>
          </a:graphicData>
        </a:graphic>
      </p:graphicFrame>
      <p:pic>
        <p:nvPicPr>
          <p:cNvPr id="3" name="Picture 2"/>
          <p:cNvPicPr>
            <a:picLocks noChangeAspect="1"/>
          </p:cNvPicPr>
          <p:nvPr/>
        </p:nvPicPr>
        <p:blipFill>
          <a:blip r:embed="rId2"/>
          <a:stretch>
            <a:fillRect/>
          </a:stretch>
        </p:blipFill>
        <p:spPr>
          <a:xfrm>
            <a:off x="8130447" y="1706759"/>
            <a:ext cx="3932709" cy="3292239"/>
          </a:xfrm>
          <a:prstGeom prst="rect">
            <a:avLst/>
          </a:prstGeom>
        </p:spPr>
      </p:pic>
    </p:spTree>
    <p:extLst>
      <p:ext uri="{BB962C8B-B14F-4D97-AF65-F5344CB8AC3E}">
        <p14:creationId xmlns:p14="http://schemas.microsoft.com/office/powerpoint/2010/main" val="144859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Symbols</a:t>
            </a:r>
            <a:endParaRPr lang="en-AU" dirty="0"/>
          </a:p>
        </p:txBody>
      </p:sp>
      <p:sp>
        <p:nvSpPr>
          <p:cNvPr id="3" name="Text Placeholder 2"/>
          <p:cNvSpPr>
            <a:spLocks noGrp="1"/>
          </p:cNvSpPr>
          <p:nvPr>
            <p:ph type="body" idx="1"/>
          </p:nvPr>
        </p:nvSpPr>
        <p:spPr/>
        <p:txBody>
          <a:bodyPr>
            <a:normAutofit/>
          </a:bodyPr>
          <a:lstStyle/>
          <a:p>
            <a:r>
              <a:rPr lang="en-AU" sz="2800" dirty="0" smtClean="0"/>
              <a:t>SHEEPT</a:t>
            </a:r>
            <a:endParaRPr lang="en-AU" sz="2800" dirty="0"/>
          </a:p>
        </p:txBody>
      </p:sp>
      <p:sp>
        <p:nvSpPr>
          <p:cNvPr id="4" name="Content Placeholder 3"/>
          <p:cNvSpPr>
            <a:spLocks noGrp="1"/>
          </p:cNvSpPr>
          <p:nvPr>
            <p:ph sz="half" idx="2"/>
          </p:nvPr>
        </p:nvSpPr>
        <p:spPr/>
        <p:txBody>
          <a:bodyPr>
            <a:normAutofit/>
          </a:bodyPr>
          <a:lstStyle/>
          <a:p>
            <a:r>
              <a:rPr lang="en-AU" sz="3200" dirty="0" smtClean="0"/>
              <a:t>Come up with some symbols for SHEEPT</a:t>
            </a:r>
            <a:endParaRPr lang="en-AU" sz="3200" dirty="0"/>
          </a:p>
        </p:txBody>
      </p:sp>
      <p:sp>
        <p:nvSpPr>
          <p:cNvPr id="5" name="Text Placeholder 4"/>
          <p:cNvSpPr>
            <a:spLocks noGrp="1"/>
          </p:cNvSpPr>
          <p:nvPr>
            <p:ph type="body" sz="quarter" idx="3"/>
          </p:nvPr>
        </p:nvSpPr>
        <p:spPr/>
        <p:txBody>
          <a:bodyPr>
            <a:normAutofit/>
          </a:bodyPr>
          <a:lstStyle/>
          <a:p>
            <a:r>
              <a:rPr lang="en-AU" sz="3200" dirty="0" smtClean="0"/>
              <a:t>PQE</a:t>
            </a:r>
            <a:endParaRPr lang="en-AU" sz="3200" dirty="0"/>
          </a:p>
        </p:txBody>
      </p:sp>
      <p:sp>
        <p:nvSpPr>
          <p:cNvPr id="6" name="Content Placeholder 5"/>
          <p:cNvSpPr>
            <a:spLocks noGrp="1"/>
          </p:cNvSpPr>
          <p:nvPr>
            <p:ph sz="quarter" idx="4"/>
          </p:nvPr>
        </p:nvSpPr>
        <p:spPr/>
        <p:txBody>
          <a:bodyPr>
            <a:normAutofit/>
          </a:bodyPr>
          <a:lstStyle/>
          <a:p>
            <a:r>
              <a:rPr lang="en-AU" sz="3200" dirty="0" smtClean="0"/>
              <a:t>Come up with some symbols for PQE</a:t>
            </a:r>
            <a:endParaRPr lang="en-AU" sz="3200" dirty="0"/>
          </a:p>
        </p:txBody>
      </p:sp>
      <p:pic>
        <p:nvPicPr>
          <p:cNvPr id="7" name="Picture 6"/>
          <p:cNvPicPr>
            <a:picLocks noChangeAspect="1"/>
          </p:cNvPicPr>
          <p:nvPr/>
        </p:nvPicPr>
        <p:blipFill>
          <a:blip r:embed="rId2"/>
          <a:stretch>
            <a:fillRect/>
          </a:stretch>
        </p:blipFill>
        <p:spPr>
          <a:xfrm>
            <a:off x="4348722" y="4111180"/>
            <a:ext cx="3495675" cy="2238375"/>
          </a:xfrm>
          <a:prstGeom prst="rect">
            <a:avLst/>
          </a:prstGeom>
        </p:spPr>
      </p:pic>
    </p:spTree>
    <p:extLst>
      <p:ext uri="{BB962C8B-B14F-4D97-AF65-F5344CB8AC3E}">
        <p14:creationId xmlns:p14="http://schemas.microsoft.com/office/powerpoint/2010/main" val="70961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492" y="220121"/>
            <a:ext cx="5804971" cy="1325563"/>
          </a:xfrm>
        </p:spPr>
        <p:txBody>
          <a:bodyPr/>
          <a:lstStyle/>
          <a:p>
            <a:pPr algn="ctr"/>
            <a:r>
              <a:rPr lang="en-AU" dirty="0" smtClean="0"/>
              <a:t>Earths Natural Spheres</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334153499"/>
              </p:ext>
            </p:extLst>
          </p:nvPr>
        </p:nvGraphicFramePr>
        <p:xfrm>
          <a:off x="352540" y="1690688"/>
          <a:ext cx="11655846" cy="2143182"/>
        </p:xfrm>
        <a:graphic>
          <a:graphicData uri="http://schemas.openxmlformats.org/drawingml/2006/table">
            <a:tbl>
              <a:tblPr firstRow="1" bandRow="1">
                <a:tableStyleId>{5C22544A-7EE6-4342-B048-85BDC9FD1C3A}</a:tableStyleId>
              </a:tblPr>
              <a:tblGrid>
                <a:gridCol w="5827923">
                  <a:extLst>
                    <a:ext uri="{9D8B030D-6E8A-4147-A177-3AD203B41FA5}">
                      <a16:colId xmlns:a16="http://schemas.microsoft.com/office/drawing/2014/main" val="786137208"/>
                    </a:ext>
                  </a:extLst>
                </a:gridCol>
                <a:gridCol w="5827923">
                  <a:extLst>
                    <a:ext uri="{9D8B030D-6E8A-4147-A177-3AD203B41FA5}">
                      <a16:colId xmlns:a16="http://schemas.microsoft.com/office/drawing/2014/main" val="1526889702"/>
                    </a:ext>
                  </a:extLst>
                </a:gridCol>
              </a:tblGrid>
              <a:tr h="539826">
                <a:tc>
                  <a:txBody>
                    <a:bodyPr/>
                    <a:lstStyle/>
                    <a:p>
                      <a:r>
                        <a:rPr lang="en-AU" dirty="0" smtClean="0"/>
                        <a:t>Biosphere</a:t>
                      </a:r>
                      <a:endParaRPr lang="en-AU" dirty="0"/>
                    </a:p>
                  </a:txBody>
                  <a:tcPr/>
                </a:tc>
                <a:tc>
                  <a:txBody>
                    <a:bodyPr/>
                    <a:lstStyle/>
                    <a:p>
                      <a:r>
                        <a:rPr lang="en-AU" dirty="0" smtClean="0"/>
                        <a:t>Lithosphere</a:t>
                      </a:r>
                      <a:endParaRPr lang="en-AU" dirty="0"/>
                    </a:p>
                  </a:txBody>
                  <a:tcPr/>
                </a:tc>
                <a:extLst>
                  <a:ext uri="{0D108BD9-81ED-4DB2-BD59-A6C34878D82A}">
                    <a16:rowId xmlns:a16="http://schemas.microsoft.com/office/drawing/2014/main" val="1029784945"/>
                  </a:ext>
                </a:extLst>
              </a:tr>
              <a:tr h="16033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smtClean="0"/>
                        <a:t>The realm of living things, including plants and animals.</a:t>
                      </a:r>
                    </a:p>
                    <a:p>
                      <a:endParaRPr lang="en-AU" dirty="0"/>
                    </a:p>
                  </a:txBody>
                  <a:tcPr/>
                </a:tc>
                <a:tc>
                  <a:txBody>
                    <a:bodyPr/>
                    <a:lstStyle/>
                    <a:p>
                      <a:pPr algn="ctr"/>
                      <a:r>
                        <a:rPr lang="en-AU" sz="3200" dirty="0" smtClean="0"/>
                        <a:t>The solid part of the earth's crust, consisting of rocks and soil. </a:t>
                      </a:r>
                      <a:endParaRPr lang="en-AU" sz="3200" dirty="0"/>
                    </a:p>
                  </a:txBody>
                  <a:tcPr/>
                </a:tc>
                <a:extLst>
                  <a:ext uri="{0D108BD9-81ED-4DB2-BD59-A6C34878D82A}">
                    <a16:rowId xmlns:a16="http://schemas.microsoft.com/office/drawing/2014/main" val="24950986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548724310"/>
              </p:ext>
            </p:extLst>
          </p:nvPr>
        </p:nvGraphicFramePr>
        <p:xfrm>
          <a:off x="352540" y="4123878"/>
          <a:ext cx="11655846" cy="2819686"/>
        </p:xfrm>
        <a:graphic>
          <a:graphicData uri="http://schemas.openxmlformats.org/drawingml/2006/table">
            <a:tbl>
              <a:tblPr firstRow="1" bandRow="1">
                <a:tableStyleId>{5C22544A-7EE6-4342-B048-85BDC9FD1C3A}</a:tableStyleId>
              </a:tblPr>
              <a:tblGrid>
                <a:gridCol w="5827923">
                  <a:extLst>
                    <a:ext uri="{9D8B030D-6E8A-4147-A177-3AD203B41FA5}">
                      <a16:colId xmlns:a16="http://schemas.microsoft.com/office/drawing/2014/main" val="2219169128"/>
                    </a:ext>
                  </a:extLst>
                </a:gridCol>
                <a:gridCol w="5827923">
                  <a:extLst>
                    <a:ext uri="{9D8B030D-6E8A-4147-A177-3AD203B41FA5}">
                      <a16:colId xmlns:a16="http://schemas.microsoft.com/office/drawing/2014/main" val="2547774882"/>
                    </a:ext>
                  </a:extLst>
                </a:gridCol>
              </a:tblGrid>
              <a:tr h="503206">
                <a:tc>
                  <a:txBody>
                    <a:bodyPr/>
                    <a:lstStyle/>
                    <a:p>
                      <a:r>
                        <a:rPr lang="en-AU" dirty="0" smtClean="0"/>
                        <a:t>Atmosphere</a:t>
                      </a:r>
                      <a:r>
                        <a:rPr lang="en-AU" baseline="0" dirty="0" smtClean="0"/>
                        <a:t> </a:t>
                      </a:r>
                      <a:endParaRPr lang="en-AU" dirty="0"/>
                    </a:p>
                  </a:txBody>
                  <a:tcPr/>
                </a:tc>
                <a:tc>
                  <a:txBody>
                    <a:bodyPr/>
                    <a:lstStyle/>
                    <a:p>
                      <a:r>
                        <a:rPr lang="en-AU" dirty="0" smtClean="0"/>
                        <a:t>Hydrosphere</a:t>
                      </a:r>
                      <a:endParaRPr lang="en-AU" dirty="0"/>
                    </a:p>
                  </a:txBody>
                  <a:tcPr/>
                </a:tc>
                <a:extLst>
                  <a:ext uri="{0D108BD9-81ED-4DB2-BD59-A6C34878D82A}">
                    <a16:rowId xmlns:a16="http://schemas.microsoft.com/office/drawing/2014/main" val="3163404192"/>
                  </a:ext>
                </a:extLst>
              </a:tr>
              <a:tr h="157541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smtClean="0"/>
                        <a:t>The layer of gases surrounding the earth.</a:t>
                      </a:r>
                    </a:p>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3200" dirty="0" smtClean="0"/>
                        <a:t>All of earth's water bodies, including lakes, rivers, streams, oceans, groundwater and ice caps</a:t>
                      </a:r>
                    </a:p>
                    <a:p>
                      <a:endParaRPr lang="en-AU" dirty="0"/>
                    </a:p>
                  </a:txBody>
                  <a:tcPr/>
                </a:tc>
                <a:extLst>
                  <a:ext uri="{0D108BD9-81ED-4DB2-BD59-A6C34878D82A}">
                    <a16:rowId xmlns:a16="http://schemas.microsoft.com/office/drawing/2014/main" val="3091177909"/>
                  </a:ext>
                </a:extLst>
              </a:tr>
            </a:tbl>
          </a:graphicData>
        </a:graphic>
      </p:graphicFrame>
      <p:pic>
        <p:nvPicPr>
          <p:cNvPr id="5" name="Picture 4"/>
          <p:cNvPicPr>
            <a:picLocks noChangeAspect="1"/>
          </p:cNvPicPr>
          <p:nvPr/>
        </p:nvPicPr>
        <p:blipFill>
          <a:blip r:embed="rId2"/>
          <a:stretch>
            <a:fillRect/>
          </a:stretch>
        </p:blipFill>
        <p:spPr>
          <a:xfrm>
            <a:off x="8247732" y="259809"/>
            <a:ext cx="2857500" cy="1285875"/>
          </a:xfrm>
          <a:prstGeom prst="rect">
            <a:avLst/>
          </a:prstGeom>
        </p:spPr>
      </p:pic>
    </p:spTree>
    <p:extLst>
      <p:ext uri="{BB962C8B-B14F-4D97-AF65-F5344CB8AC3E}">
        <p14:creationId xmlns:p14="http://schemas.microsoft.com/office/powerpoint/2010/main" val="1144297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Exit Ticket</a:t>
            </a:r>
            <a:endParaRPr lang="en-AU" dirty="0"/>
          </a:p>
        </p:txBody>
      </p:sp>
      <p:sp>
        <p:nvSpPr>
          <p:cNvPr id="3" name="Text Placeholder 2"/>
          <p:cNvSpPr>
            <a:spLocks noGrp="1"/>
          </p:cNvSpPr>
          <p:nvPr>
            <p:ph type="body" idx="1"/>
          </p:nvPr>
        </p:nvSpPr>
        <p:spPr/>
        <p:txBody>
          <a:bodyPr>
            <a:normAutofit/>
          </a:bodyPr>
          <a:lstStyle/>
          <a:p>
            <a:r>
              <a:rPr lang="en-AU" sz="3200" dirty="0" smtClean="0"/>
              <a:t>List as many jobs in Geography as you can!</a:t>
            </a:r>
            <a:endParaRPr lang="en-AU" sz="3200" dirty="0"/>
          </a:p>
        </p:txBody>
      </p:sp>
    </p:spTree>
    <p:extLst>
      <p:ext uri="{BB962C8B-B14F-4D97-AF65-F5344CB8AC3E}">
        <p14:creationId xmlns:p14="http://schemas.microsoft.com/office/powerpoint/2010/main" val="2193894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47</TotalTime>
  <Words>287</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Corbel</vt:lpstr>
      <vt:lpstr>Wingdings</vt:lpstr>
      <vt:lpstr>Banded</vt:lpstr>
      <vt:lpstr>Do now</vt:lpstr>
      <vt:lpstr>PQE Analysis</vt:lpstr>
      <vt:lpstr>What is it?</vt:lpstr>
      <vt:lpstr>PQE</vt:lpstr>
      <vt:lpstr>PowerPoint Presentation</vt:lpstr>
      <vt:lpstr>PowerPoint Presentation</vt:lpstr>
      <vt:lpstr>Symbols</vt:lpstr>
      <vt:lpstr>Earths Natural Spheres</vt:lpstr>
      <vt:lpstr>Exit Ticket</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PQE Analysis</dc:title>
  <dc:creator>SHERIDAN Ellie [Narrogin Senior High School]</dc:creator>
  <cp:lastModifiedBy>SHERIDAN Ellie [Narrogin Senior High School]</cp:lastModifiedBy>
  <cp:revision>5</cp:revision>
  <dcterms:created xsi:type="dcterms:W3CDTF">2021-02-15T05:53:17Z</dcterms:created>
  <dcterms:modified xsi:type="dcterms:W3CDTF">2021-02-15T07:22:12Z</dcterms:modified>
</cp:coreProperties>
</file>