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70" r:id="rId3"/>
    <p:sldId id="261" r:id="rId4"/>
    <p:sldId id="260" r:id="rId5"/>
    <p:sldId id="263" r:id="rId6"/>
    <p:sldId id="265" r:id="rId7"/>
    <p:sldId id="266" r:id="rId8"/>
    <p:sldId id="269" r:id="rId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267" autoAdjust="0"/>
  </p:normalViewPr>
  <p:slideViewPr>
    <p:cSldViewPr snapToGrid="0">
      <p:cViewPr varScale="1">
        <p:scale>
          <a:sx n="90" d="100"/>
          <a:sy n="90" d="100"/>
        </p:scale>
        <p:origin x="103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C1A6E27-7A2A-4641-8666-CA1A7638A939}" type="datetimeFigureOut">
              <a:rPr lang="en-GB" smtClean="0"/>
              <a:t>17/07/2019</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A89CAAF-5648-4D41-8EC6-D3D3EEF8E282}" type="slidenum">
              <a:rPr lang="en-GB" smtClean="0"/>
              <a:t>‹#›</a:t>
            </a:fld>
            <a:endParaRPr lang="en-GB"/>
          </a:p>
        </p:txBody>
      </p:sp>
    </p:spTree>
    <p:extLst>
      <p:ext uri="{BB962C8B-B14F-4D97-AF65-F5344CB8AC3E}">
        <p14:creationId xmlns:p14="http://schemas.microsoft.com/office/powerpoint/2010/main" val="711289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835B2B-9E8D-488D-8807-5034779A183B}" type="slidenum">
              <a:rPr lang="en-GB" smtClean="0"/>
              <a:pPr/>
              <a:t>6</a:t>
            </a:fld>
            <a:endParaRPr lang="en-GB"/>
          </a:p>
        </p:txBody>
      </p:sp>
    </p:spTree>
    <p:extLst>
      <p:ext uri="{BB962C8B-B14F-4D97-AF65-F5344CB8AC3E}">
        <p14:creationId xmlns:p14="http://schemas.microsoft.com/office/powerpoint/2010/main" val="241370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model</a:t>
            </a:r>
            <a:r>
              <a:rPr lang="en-GB" baseline="0" dirty="0"/>
              <a:t> answer as a class and write down as we go along.</a:t>
            </a:r>
            <a:endParaRPr lang="en-GB" dirty="0"/>
          </a:p>
        </p:txBody>
      </p:sp>
      <p:sp>
        <p:nvSpPr>
          <p:cNvPr id="4" name="Slide Number Placeholder 3"/>
          <p:cNvSpPr>
            <a:spLocks noGrp="1"/>
          </p:cNvSpPr>
          <p:nvPr>
            <p:ph type="sldNum" sz="quarter" idx="10"/>
          </p:nvPr>
        </p:nvSpPr>
        <p:spPr/>
        <p:txBody>
          <a:bodyPr/>
          <a:lstStyle/>
          <a:p>
            <a:fld id="{9A89CAAF-5648-4D41-8EC6-D3D3EEF8E282}" type="slidenum">
              <a:rPr lang="en-GB" smtClean="0"/>
              <a:t>7</a:t>
            </a:fld>
            <a:endParaRPr lang="en-GB"/>
          </a:p>
        </p:txBody>
      </p:sp>
    </p:spTree>
    <p:extLst>
      <p:ext uri="{BB962C8B-B14F-4D97-AF65-F5344CB8AC3E}">
        <p14:creationId xmlns:p14="http://schemas.microsoft.com/office/powerpoint/2010/main" val="115193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E31DD-7370-4DED-8B71-480E5CFC40E1}"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4458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E31DD-7370-4DED-8B71-480E5CFC40E1}"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04830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E31DD-7370-4DED-8B71-480E5CFC40E1}"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196847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E31DD-7370-4DED-8B71-480E5CFC40E1}"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37650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E31DD-7370-4DED-8B71-480E5CFC40E1}"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91124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E31DD-7370-4DED-8B71-480E5CFC40E1}" type="datetimeFigureOut">
              <a:rPr lang="en-GB" smtClean="0"/>
              <a:t>17/07/2019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5218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E31DD-7370-4DED-8B71-480E5CFC40E1}" type="datetimeFigureOut">
              <a:rPr lang="en-GB" smtClean="0"/>
              <a:t>17/07/2019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167306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E31DD-7370-4DED-8B71-480E5CFC40E1}" type="datetimeFigureOut">
              <a:rPr lang="en-GB" smtClean="0"/>
              <a:t>17/07/2019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46022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E31DD-7370-4DED-8B71-480E5CFC40E1}" type="datetimeFigureOut">
              <a:rPr lang="en-GB" smtClean="0"/>
              <a:t>17/07/2019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54095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E31DD-7370-4DED-8B71-480E5CFC40E1}" type="datetimeFigureOut">
              <a:rPr lang="en-GB" smtClean="0"/>
              <a:t>17/07/2019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363927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E31DD-7370-4DED-8B71-480E5CFC40E1}" type="datetimeFigureOut">
              <a:rPr lang="en-GB" smtClean="0"/>
              <a:t>17/07/2019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E8C06-E367-453C-9F44-1342B5E00FB3}" type="slidenum">
              <a:rPr lang="en-GB" smtClean="0"/>
              <a:t>‹#›</a:t>
            </a:fld>
            <a:endParaRPr lang="en-GB"/>
          </a:p>
        </p:txBody>
      </p:sp>
    </p:spTree>
    <p:extLst>
      <p:ext uri="{BB962C8B-B14F-4D97-AF65-F5344CB8AC3E}">
        <p14:creationId xmlns:p14="http://schemas.microsoft.com/office/powerpoint/2010/main" val="23188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E31DD-7370-4DED-8B71-480E5CFC40E1}" type="datetimeFigureOut">
              <a:rPr lang="en-GB" smtClean="0"/>
              <a:t>17/07/2019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E8C06-E367-453C-9F44-1342B5E00FB3}" type="slidenum">
              <a:rPr lang="en-GB" smtClean="0"/>
              <a:t>‹#›</a:t>
            </a:fld>
            <a:endParaRPr lang="en-GB"/>
          </a:p>
        </p:txBody>
      </p:sp>
    </p:spTree>
    <p:extLst>
      <p:ext uri="{BB962C8B-B14F-4D97-AF65-F5344CB8AC3E}">
        <p14:creationId xmlns:p14="http://schemas.microsoft.com/office/powerpoint/2010/main" val="3159068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10" Type="http://schemas.openxmlformats.org/officeDocument/2006/relationships/image" Target="../media/image9.png"/><Relationship Id="rId4" Type="http://schemas.openxmlformats.org/officeDocument/2006/relationships/image" Target="../media/image3.wmf"/><Relationship Id="rId9"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0875" y="0"/>
            <a:ext cx="8229600" cy="939800"/>
          </a:xfrm>
        </p:spPr>
        <p:txBody>
          <a:bodyPr/>
          <a:lstStyle/>
          <a:p>
            <a:pPr algn="ctr" eaLnBrk="1" hangingPunct="1"/>
            <a:r>
              <a:rPr lang="en-GB" u="sng" dirty="0">
                <a:latin typeface="+mn-lt"/>
              </a:rPr>
              <a:t>Pressures on water supply?</a:t>
            </a:r>
          </a:p>
        </p:txBody>
      </p:sp>
      <p:pic>
        <p:nvPicPr>
          <p:cNvPr id="6148" name="Picture 2" descr="C:\Documents and Settings\lbl\Local Settings\Temporary Internet Files\Content.IE5\FFPI7J8J\MC900078708[1].wmf"/>
          <p:cNvPicPr>
            <a:picLocks noChangeAspect="1" noChangeArrowheads="1"/>
          </p:cNvPicPr>
          <p:nvPr/>
        </p:nvPicPr>
        <p:blipFill>
          <a:blip r:embed="rId2" cstate="print"/>
          <a:srcRect/>
          <a:stretch>
            <a:fillRect/>
          </a:stretch>
        </p:blipFill>
        <p:spPr bwMode="auto">
          <a:xfrm>
            <a:off x="0" y="1928813"/>
            <a:ext cx="2976563" cy="2794000"/>
          </a:xfrm>
          <a:prstGeom prst="rect">
            <a:avLst/>
          </a:prstGeom>
          <a:noFill/>
          <a:ln w="9525">
            <a:noFill/>
            <a:miter lim="800000"/>
            <a:headEnd/>
            <a:tailEnd/>
          </a:ln>
        </p:spPr>
      </p:pic>
      <p:pic>
        <p:nvPicPr>
          <p:cNvPr id="6149" name="Picture 4" descr="C:\Documents and Settings\lbl\Local Settings\Temporary Internet Files\Content.IE5\82P0UIDF\MC900285694[1].wmf"/>
          <p:cNvPicPr>
            <a:picLocks noChangeAspect="1" noChangeArrowheads="1"/>
          </p:cNvPicPr>
          <p:nvPr/>
        </p:nvPicPr>
        <p:blipFill>
          <a:blip r:embed="rId3" cstate="print"/>
          <a:srcRect/>
          <a:stretch>
            <a:fillRect/>
          </a:stretch>
        </p:blipFill>
        <p:spPr bwMode="auto">
          <a:xfrm>
            <a:off x="5857884" y="1000108"/>
            <a:ext cx="1827213" cy="1282700"/>
          </a:xfrm>
          <a:prstGeom prst="rect">
            <a:avLst/>
          </a:prstGeom>
          <a:noFill/>
          <a:ln w="9525">
            <a:noFill/>
            <a:miter lim="800000"/>
            <a:headEnd/>
            <a:tailEnd/>
          </a:ln>
        </p:spPr>
      </p:pic>
      <p:pic>
        <p:nvPicPr>
          <p:cNvPr id="6150" name="Picture 5" descr="C:\Documents and Settings\lbl\Local Settings\Temporary Internet Files\Content.IE5\MOR3IA55\MC900231721[1].wmf"/>
          <p:cNvPicPr>
            <a:picLocks noChangeAspect="1" noChangeArrowheads="1"/>
          </p:cNvPicPr>
          <p:nvPr/>
        </p:nvPicPr>
        <p:blipFill>
          <a:blip r:embed="rId4" cstate="print"/>
          <a:srcRect/>
          <a:stretch>
            <a:fillRect/>
          </a:stretch>
        </p:blipFill>
        <p:spPr bwMode="auto">
          <a:xfrm>
            <a:off x="6286500" y="2214563"/>
            <a:ext cx="2420938" cy="2057400"/>
          </a:xfrm>
          <a:prstGeom prst="rect">
            <a:avLst/>
          </a:prstGeom>
          <a:noFill/>
          <a:ln w="9525">
            <a:noFill/>
            <a:miter lim="800000"/>
            <a:headEnd/>
            <a:tailEnd/>
          </a:ln>
        </p:spPr>
      </p:pic>
      <p:pic>
        <p:nvPicPr>
          <p:cNvPr id="6151" name="Picture 6" descr="C:\Program Files\Microsoft Office\MEDIA\CAGCAT10\j0233312.wmf"/>
          <p:cNvPicPr>
            <a:picLocks noChangeAspect="1" noChangeArrowheads="1"/>
          </p:cNvPicPr>
          <p:nvPr/>
        </p:nvPicPr>
        <p:blipFill>
          <a:blip r:embed="rId5" cstate="print"/>
          <a:srcRect/>
          <a:stretch>
            <a:fillRect/>
          </a:stretch>
        </p:blipFill>
        <p:spPr bwMode="auto">
          <a:xfrm>
            <a:off x="3357554" y="1785926"/>
            <a:ext cx="2173982" cy="2214563"/>
          </a:xfrm>
          <a:prstGeom prst="rect">
            <a:avLst/>
          </a:prstGeom>
          <a:noFill/>
          <a:ln w="9525">
            <a:noFill/>
            <a:miter lim="800000"/>
            <a:headEnd/>
            <a:tailEnd/>
          </a:ln>
        </p:spPr>
      </p:pic>
      <p:pic>
        <p:nvPicPr>
          <p:cNvPr id="6152" name="Picture 8" descr="C:\Documents and Settings\lbl\Local Settings\Temporary Internet Files\Content.IE5\FFPI7J8J\MC900319694[1].wmf"/>
          <p:cNvPicPr>
            <a:picLocks noChangeAspect="1" noChangeArrowheads="1"/>
          </p:cNvPicPr>
          <p:nvPr/>
        </p:nvPicPr>
        <p:blipFill>
          <a:blip r:embed="rId6" cstate="print"/>
          <a:srcRect/>
          <a:stretch>
            <a:fillRect/>
          </a:stretch>
        </p:blipFill>
        <p:spPr bwMode="auto">
          <a:xfrm>
            <a:off x="0" y="142852"/>
            <a:ext cx="1771650" cy="1820863"/>
          </a:xfrm>
          <a:prstGeom prst="rect">
            <a:avLst/>
          </a:prstGeom>
          <a:noFill/>
          <a:ln w="9525">
            <a:noFill/>
            <a:miter lim="800000"/>
            <a:headEnd/>
            <a:tailEnd/>
          </a:ln>
        </p:spPr>
      </p:pic>
      <p:pic>
        <p:nvPicPr>
          <p:cNvPr id="6153" name="Picture 2" descr="C:\Documents and Settings\lbl\Local Settings\Temporary Internet Files\Content.IE5\IEG8JEOE\MP900433015[1].jpg"/>
          <p:cNvPicPr>
            <a:picLocks noChangeAspect="1" noChangeArrowheads="1"/>
          </p:cNvPicPr>
          <p:nvPr/>
        </p:nvPicPr>
        <p:blipFill>
          <a:blip r:embed="rId7" cstate="print"/>
          <a:srcRect/>
          <a:stretch>
            <a:fillRect/>
          </a:stretch>
        </p:blipFill>
        <p:spPr bwMode="auto">
          <a:xfrm>
            <a:off x="5786438" y="4500563"/>
            <a:ext cx="3094037" cy="2062162"/>
          </a:xfrm>
          <a:prstGeom prst="rect">
            <a:avLst/>
          </a:prstGeom>
          <a:noFill/>
          <a:ln w="9525">
            <a:noFill/>
            <a:miter lim="800000"/>
            <a:headEnd/>
            <a:tailEnd/>
          </a:ln>
        </p:spPr>
      </p:pic>
      <p:pic>
        <p:nvPicPr>
          <p:cNvPr id="6154" name="Picture 3" descr="C:\Program Files\Microsoft Office\MEDIA\CAGCAT10\j0285360.wmf"/>
          <p:cNvPicPr>
            <a:picLocks noChangeAspect="1" noChangeArrowheads="1"/>
          </p:cNvPicPr>
          <p:nvPr/>
        </p:nvPicPr>
        <p:blipFill>
          <a:blip r:embed="rId8" cstate="print"/>
          <a:srcRect/>
          <a:stretch>
            <a:fillRect/>
          </a:stretch>
        </p:blipFill>
        <p:spPr bwMode="auto">
          <a:xfrm>
            <a:off x="4143375" y="4500563"/>
            <a:ext cx="1474788" cy="1817687"/>
          </a:xfrm>
          <a:prstGeom prst="rect">
            <a:avLst/>
          </a:prstGeom>
          <a:noFill/>
          <a:ln w="9525">
            <a:noFill/>
            <a:miter lim="800000"/>
            <a:headEnd/>
            <a:tailEnd/>
          </a:ln>
        </p:spPr>
      </p:pic>
      <p:pic>
        <p:nvPicPr>
          <p:cNvPr id="6155" name="Picture 4" descr="C:\Documents and Settings\lbl\Local Settings\Temporary Internet Files\Content.IE5\LVDOUCX0\MC900438211[1].wmf"/>
          <p:cNvPicPr>
            <a:picLocks noChangeAspect="1" noChangeArrowheads="1"/>
          </p:cNvPicPr>
          <p:nvPr/>
        </p:nvPicPr>
        <p:blipFill>
          <a:blip r:embed="rId9" cstate="print"/>
          <a:srcRect/>
          <a:stretch>
            <a:fillRect/>
          </a:stretch>
        </p:blipFill>
        <p:spPr bwMode="auto">
          <a:xfrm>
            <a:off x="214313" y="4786313"/>
            <a:ext cx="1844675" cy="1762125"/>
          </a:xfrm>
          <a:prstGeom prst="rect">
            <a:avLst/>
          </a:prstGeom>
          <a:noFill/>
          <a:ln w="9525">
            <a:noFill/>
            <a:miter lim="800000"/>
            <a:headEnd/>
            <a:tailEnd/>
          </a:ln>
        </p:spPr>
      </p:pic>
      <p:pic>
        <p:nvPicPr>
          <p:cNvPr id="6156" name="Picture 5" descr="C:\Documents and Settings\lbl\Local Settings\Temporary Internet Files\Content.IE5\LVDOUCX0\MC900432617[1].png"/>
          <p:cNvPicPr>
            <a:picLocks noChangeAspect="1" noChangeArrowheads="1"/>
          </p:cNvPicPr>
          <p:nvPr/>
        </p:nvPicPr>
        <p:blipFill>
          <a:blip r:embed="rId10" cstate="print"/>
          <a:srcRect/>
          <a:stretch>
            <a:fillRect/>
          </a:stretch>
        </p:blipFill>
        <p:spPr bwMode="auto">
          <a:xfrm>
            <a:off x="2143108" y="4714884"/>
            <a:ext cx="1828800" cy="1828800"/>
          </a:xfrm>
          <a:prstGeom prst="rect">
            <a:avLst/>
          </a:prstGeom>
          <a:noFill/>
          <a:ln w="9525">
            <a:noFill/>
            <a:miter lim="800000"/>
            <a:headEnd/>
            <a:tailEnd/>
          </a:ln>
        </p:spPr>
      </p:pic>
    </p:spTree>
    <p:extLst>
      <p:ext uri="{BB962C8B-B14F-4D97-AF65-F5344CB8AC3E}">
        <p14:creationId xmlns:p14="http://schemas.microsoft.com/office/powerpoint/2010/main" val="143614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4213" y="188913"/>
            <a:ext cx="7772400" cy="1470025"/>
          </a:xfrm>
          <a:prstGeom prst="rect">
            <a:avLst/>
          </a:prstGeom>
          <a:solidFill>
            <a:schemeClr val="accent2">
              <a:lumMod val="40000"/>
              <a:lumOff val="60000"/>
            </a:schemeClr>
          </a:solidFill>
          <a:ln w="63500">
            <a:solidFill>
              <a:schemeClr val="tx1"/>
            </a:solidFill>
          </a:ln>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u="sng" dirty="0"/>
              <a:t>TASK - Continuum</a:t>
            </a:r>
          </a:p>
        </p:txBody>
      </p:sp>
      <p:sp>
        <p:nvSpPr>
          <p:cNvPr id="6" name="Rectangle 5"/>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5400" dirty="0">
              <a:solidFill>
                <a:schemeClr val="bg2"/>
              </a:solidFill>
            </a:endParaRPr>
          </a:p>
        </p:txBody>
      </p:sp>
      <p:sp>
        <p:nvSpPr>
          <p:cNvPr id="7" name="Rectangle 6"/>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5400" dirty="0">
              <a:solidFill>
                <a:schemeClr val="bg2"/>
              </a:solidFill>
            </a:endParaRPr>
          </a:p>
        </p:txBody>
      </p:sp>
      <p:sp>
        <p:nvSpPr>
          <p:cNvPr id="10" name="Rectangle 3"/>
          <p:cNvSpPr txBox="1">
            <a:spLocks/>
          </p:cNvSpPr>
          <p:nvPr/>
        </p:nvSpPr>
        <p:spPr>
          <a:xfrm>
            <a:off x="323850" y="1933575"/>
            <a:ext cx="5072063" cy="4537075"/>
          </a:xfrm>
          <a:prstGeom prst="rect">
            <a:avLst/>
          </a:prstGeom>
          <a:solidFill>
            <a:schemeClr val="bg1"/>
          </a:solidFill>
          <a:ln>
            <a:solidFill>
              <a:schemeClr val="tx1"/>
            </a:solidFill>
          </a:ln>
        </p:spPr>
        <p:txBody>
          <a:bodyPr>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dirty="0">
                <a:solidFill>
                  <a:schemeClr val="tx1"/>
                </a:solidFill>
              </a:rPr>
              <a:t>Cut out the statements on your handout. </a:t>
            </a:r>
          </a:p>
          <a:p>
            <a:pPr algn="l">
              <a:defRPr/>
            </a:pPr>
            <a:endParaRPr lang="en-US" dirty="0">
              <a:solidFill>
                <a:schemeClr val="tx1"/>
              </a:solidFill>
            </a:endParaRPr>
          </a:p>
          <a:p>
            <a:pPr algn="l">
              <a:defRPr/>
            </a:pPr>
            <a:r>
              <a:rPr lang="en-US" dirty="0">
                <a:solidFill>
                  <a:schemeClr val="tx1"/>
                </a:solidFill>
              </a:rPr>
              <a:t>Draw the arrow and labels in the margin of your book.</a:t>
            </a:r>
          </a:p>
          <a:p>
            <a:pPr algn="l">
              <a:defRPr/>
            </a:pPr>
            <a:endParaRPr lang="en-US" dirty="0">
              <a:solidFill>
                <a:schemeClr val="tx1"/>
              </a:solidFill>
            </a:endParaRPr>
          </a:p>
          <a:p>
            <a:pPr algn="l">
              <a:defRPr/>
            </a:pPr>
            <a:r>
              <a:rPr lang="en-US" dirty="0">
                <a:solidFill>
                  <a:schemeClr val="tx1"/>
                </a:solidFill>
              </a:rPr>
              <a:t>Order the causes of water consumption in order of how damaging they are for water supplies.</a:t>
            </a:r>
          </a:p>
          <a:p>
            <a:pPr algn="l">
              <a:buFont typeface="Arial" pitchFamily="34" charset="0"/>
              <a:buChar char="•"/>
              <a:defRPr/>
            </a:pPr>
            <a:endParaRPr lang="en-US" dirty="0">
              <a:solidFill>
                <a:schemeClr val="tx1"/>
              </a:solidFill>
              <a:latin typeface="Comic Sans MS" pitchFamily="66" charset="0"/>
            </a:endParaRPr>
          </a:p>
          <a:p>
            <a:pPr algn="l">
              <a:defRPr/>
            </a:pPr>
            <a:endParaRPr lang="en-US" dirty="0">
              <a:solidFill>
                <a:schemeClr val="tx1"/>
              </a:solidFill>
            </a:endParaRPr>
          </a:p>
          <a:p>
            <a:pPr>
              <a:defRPr/>
            </a:pPr>
            <a:endParaRPr lang="en-US" dirty="0">
              <a:solidFill>
                <a:schemeClr val="tx1"/>
              </a:solidFill>
            </a:endParaRPr>
          </a:p>
          <a:p>
            <a:pPr marL="514350" indent="-514350" algn="l">
              <a:defRPr/>
            </a:pPr>
            <a:endParaRPr lang="en-US" dirty="0"/>
          </a:p>
          <a:p>
            <a:pPr marL="514350" indent="-514350" algn="l">
              <a:buFont typeface="+mj-lt"/>
              <a:buAutoNum type="arabicPeriod"/>
              <a:defRPr/>
            </a:pPr>
            <a:endParaRPr lang="en-US" dirty="0"/>
          </a:p>
          <a:p>
            <a:pPr>
              <a:defRPr/>
            </a:pPr>
            <a:endParaRPr lang="en-US" dirty="0"/>
          </a:p>
          <a:p>
            <a:pPr>
              <a:defRPr/>
            </a:pPr>
            <a:endParaRPr lang="en-US" dirty="0"/>
          </a:p>
          <a:p>
            <a:pPr>
              <a:defRPr/>
            </a:pPr>
            <a:endParaRPr lang="en-US" dirty="0"/>
          </a:p>
        </p:txBody>
      </p:sp>
      <p:sp>
        <p:nvSpPr>
          <p:cNvPr id="11" name="Up-Down Arrow 10"/>
          <p:cNvSpPr/>
          <p:nvPr/>
        </p:nvSpPr>
        <p:spPr>
          <a:xfrm>
            <a:off x="5724525" y="2060575"/>
            <a:ext cx="1419225" cy="4083050"/>
          </a:xfrm>
          <a:prstGeom prst="upDownArrow">
            <a:avLst/>
          </a:prstGeom>
          <a:ln w="38100">
            <a:solidFill>
              <a:schemeClr val="tx1"/>
            </a:solidFill>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endParaRPr lang="en-GB" dirty="0"/>
          </a:p>
        </p:txBody>
      </p:sp>
      <p:sp>
        <p:nvSpPr>
          <p:cNvPr id="10247" name="TextBox 12"/>
          <p:cNvSpPr txBox="1">
            <a:spLocks noChangeArrowheads="1"/>
          </p:cNvSpPr>
          <p:nvPr/>
        </p:nvSpPr>
        <p:spPr bwMode="auto">
          <a:xfrm>
            <a:off x="7143750" y="1933575"/>
            <a:ext cx="1857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2800" dirty="0">
                <a:latin typeface="Arial" panose="020B0604020202020204" pitchFamily="34" charset="0"/>
              </a:rPr>
              <a:t>Most damaging</a:t>
            </a:r>
          </a:p>
        </p:txBody>
      </p:sp>
      <p:sp>
        <p:nvSpPr>
          <p:cNvPr id="10248" name="TextBox 13"/>
          <p:cNvSpPr txBox="1">
            <a:spLocks noChangeArrowheads="1"/>
          </p:cNvSpPr>
          <p:nvPr/>
        </p:nvSpPr>
        <p:spPr bwMode="auto">
          <a:xfrm>
            <a:off x="7185025" y="5281613"/>
            <a:ext cx="1857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2800" dirty="0">
                <a:latin typeface="Arial" panose="020B0604020202020204" pitchFamily="34" charset="0"/>
              </a:rPr>
              <a:t>Least damaging</a:t>
            </a:r>
          </a:p>
        </p:txBody>
      </p:sp>
    </p:spTree>
    <p:extLst>
      <p:ext uri="{BB962C8B-B14F-4D97-AF65-F5344CB8AC3E}">
        <p14:creationId xmlns:p14="http://schemas.microsoft.com/office/powerpoint/2010/main" val="341554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3095971"/>
              </p:ext>
            </p:extLst>
          </p:nvPr>
        </p:nvGraphicFramePr>
        <p:xfrm>
          <a:off x="0" y="0"/>
          <a:ext cx="9144000" cy="6857998"/>
        </p:xfrm>
        <a:graphic>
          <a:graphicData uri="http://schemas.openxmlformats.org/drawingml/2006/table">
            <a:tbl>
              <a:tblPr bandRow="1">
                <a:tableStyleId>{5940675A-B579-460E-94D1-54222C63F5DA}</a:tableStyleId>
              </a:tblPr>
              <a:tblGrid>
                <a:gridCol w="9144000">
                  <a:extLst>
                    <a:ext uri="{9D8B030D-6E8A-4147-A177-3AD203B41FA5}">
                      <a16:colId xmlns:a16="http://schemas.microsoft.com/office/drawing/2014/main" val="20000"/>
                    </a:ext>
                  </a:extLst>
                </a:gridCol>
              </a:tblGrid>
              <a:tr h="979714">
                <a:tc>
                  <a:txBody>
                    <a:bodyPr/>
                    <a:lstStyle/>
                    <a:p>
                      <a:r>
                        <a:rPr lang="en-GB" u="sng" dirty="0"/>
                        <a:t>Energy: </a:t>
                      </a:r>
                      <a:r>
                        <a:rPr lang="en-GB" u="none" baseline="0" dirty="0"/>
                        <a:t> Consumption has increased with population growth and industrial development. Developing countries have vast, untapped HEP resources. But storing water in reservoirs increases the amount of water lost through evaporation and the risks of water related disease.</a:t>
                      </a:r>
                      <a:endParaRPr lang="en-GB" b="1" u="sng" dirty="0"/>
                    </a:p>
                  </a:txBody>
                  <a:tcPr/>
                </a:tc>
                <a:extLst>
                  <a:ext uri="{0D108BD9-81ED-4DB2-BD59-A6C34878D82A}">
                    <a16:rowId xmlns:a16="http://schemas.microsoft.com/office/drawing/2014/main" val="10000"/>
                  </a:ext>
                </a:extLst>
              </a:tr>
              <a:tr h="979714">
                <a:tc>
                  <a:txBody>
                    <a:bodyPr/>
                    <a:lstStyle/>
                    <a:p>
                      <a:r>
                        <a:rPr lang="en-GB" u="sng" dirty="0"/>
                        <a:t>Tourism:</a:t>
                      </a:r>
                      <a:r>
                        <a:rPr lang="en-GB" u="sng" baseline="0" dirty="0"/>
                        <a:t> </a:t>
                      </a:r>
                      <a:r>
                        <a:rPr lang="en-GB" u="none" baseline="0" dirty="0"/>
                        <a:t>There has been a massive increase in tourism in developing countries. But tourism developments (including hotels and golf courses) take a huge share of a region’s water resources.</a:t>
                      </a:r>
                      <a:endParaRPr lang="en-GB" b="1" u="sng" dirty="0"/>
                    </a:p>
                  </a:txBody>
                  <a:tcPr/>
                </a:tc>
                <a:extLst>
                  <a:ext uri="{0D108BD9-81ED-4DB2-BD59-A6C34878D82A}">
                    <a16:rowId xmlns:a16="http://schemas.microsoft.com/office/drawing/2014/main" val="10001"/>
                  </a:ext>
                </a:extLst>
              </a:tr>
              <a:tr h="979714">
                <a:tc>
                  <a:txBody>
                    <a:bodyPr/>
                    <a:lstStyle/>
                    <a:p>
                      <a:r>
                        <a:rPr lang="en-GB" u="sng" dirty="0"/>
                        <a:t>Climate Change:</a:t>
                      </a:r>
                      <a:r>
                        <a:rPr lang="en-GB" u="sng" baseline="0" dirty="0"/>
                        <a:t> </a:t>
                      </a:r>
                      <a:r>
                        <a:rPr lang="en-GB" u="none" baseline="0" dirty="0"/>
                        <a:t>Global warming and climate change affect rainfall, evaporation and water availability. Places already suffering from water shortages are likely to experience lower rainfall. The dry areas of developing countries will be hardest hit.</a:t>
                      </a:r>
                      <a:endParaRPr lang="en-GB" b="1" u="sng" dirty="0"/>
                    </a:p>
                  </a:txBody>
                  <a:tcPr/>
                </a:tc>
                <a:extLst>
                  <a:ext uri="{0D108BD9-81ED-4DB2-BD59-A6C34878D82A}">
                    <a16:rowId xmlns:a16="http://schemas.microsoft.com/office/drawing/2014/main" val="10002"/>
                  </a:ext>
                </a:extLst>
              </a:tr>
              <a:tr h="979714">
                <a:tc>
                  <a:txBody>
                    <a:bodyPr/>
                    <a:lstStyle/>
                    <a:p>
                      <a:r>
                        <a:rPr lang="en-GB" u="sng" dirty="0"/>
                        <a:t>Population Growth:</a:t>
                      </a:r>
                      <a:r>
                        <a:rPr lang="en-GB" u="sng" baseline="0" dirty="0"/>
                        <a:t> </a:t>
                      </a:r>
                      <a:r>
                        <a:rPr lang="en-GB" u="none" baseline="0" dirty="0"/>
                        <a:t>World population grew from 2.5 to 6.2 billion between 1950 and 2000. Water supplies per person decreased by one third from 1970-1990. Seven billion people are likely to have insufficient water by 2050.</a:t>
                      </a:r>
                      <a:endParaRPr lang="en-GB" b="1" u="sng" dirty="0"/>
                    </a:p>
                  </a:txBody>
                  <a:tcPr/>
                </a:tc>
                <a:extLst>
                  <a:ext uri="{0D108BD9-81ED-4DB2-BD59-A6C34878D82A}">
                    <a16:rowId xmlns:a16="http://schemas.microsoft.com/office/drawing/2014/main" val="10003"/>
                  </a:ext>
                </a:extLst>
              </a:tr>
              <a:tr h="979714">
                <a:tc>
                  <a:txBody>
                    <a:bodyPr/>
                    <a:lstStyle/>
                    <a:p>
                      <a:r>
                        <a:rPr lang="en-GB" u="sng" dirty="0"/>
                        <a:t>Agricultural</a:t>
                      </a:r>
                      <a:r>
                        <a:rPr lang="en-GB" u="sng" baseline="0" dirty="0"/>
                        <a:t> Demand: </a:t>
                      </a:r>
                      <a:r>
                        <a:rPr lang="en-GB" u="none" baseline="0" dirty="0"/>
                        <a:t>Rising population increases the demand for food and the water needed for farming. The area of irrigated land doubled in the twentieth century. Future water shortages could threaten food supplies in many developing countries.</a:t>
                      </a:r>
                      <a:endParaRPr lang="en-GB" b="1" u="sng" dirty="0"/>
                    </a:p>
                  </a:txBody>
                  <a:tcPr/>
                </a:tc>
                <a:extLst>
                  <a:ext uri="{0D108BD9-81ED-4DB2-BD59-A6C34878D82A}">
                    <a16:rowId xmlns:a16="http://schemas.microsoft.com/office/drawing/2014/main" val="10004"/>
                  </a:ext>
                </a:extLst>
              </a:tr>
              <a:tr h="979714">
                <a:tc>
                  <a:txBody>
                    <a:bodyPr/>
                    <a:lstStyle/>
                    <a:p>
                      <a:r>
                        <a:rPr lang="en-GB" u="sng" dirty="0"/>
                        <a:t>Urbanisation:</a:t>
                      </a:r>
                      <a:r>
                        <a:rPr lang="en-GB" u="sng" baseline="0" dirty="0"/>
                        <a:t> </a:t>
                      </a:r>
                      <a:r>
                        <a:rPr lang="en-GB" u="none" baseline="0" dirty="0"/>
                        <a:t>By 2050 nearly 60% of the world’s population will live in urban areas. The water supply and sanitation infrastructure won’t be able to cope. This will put pressure on governments, especially in LEDCs.</a:t>
                      </a:r>
                      <a:endParaRPr lang="en-GB" b="1" u="sng" dirty="0"/>
                    </a:p>
                  </a:txBody>
                  <a:tcPr/>
                </a:tc>
                <a:extLst>
                  <a:ext uri="{0D108BD9-81ED-4DB2-BD59-A6C34878D82A}">
                    <a16:rowId xmlns:a16="http://schemas.microsoft.com/office/drawing/2014/main" val="10005"/>
                  </a:ext>
                </a:extLst>
              </a:tr>
              <a:tr h="979714">
                <a:tc>
                  <a:txBody>
                    <a:bodyPr/>
                    <a:lstStyle/>
                    <a:p>
                      <a:r>
                        <a:rPr lang="en-GB" u="sng" dirty="0"/>
                        <a:t>Industrial Development: </a:t>
                      </a:r>
                      <a:r>
                        <a:rPr lang="en-GB" u="none" dirty="0"/>
                        <a:t>The growth of manufacturing</a:t>
                      </a:r>
                      <a:r>
                        <a:rPr lang="en-GB" u="none" baseline="0" dirty="0"/>
                        <a:t> industry depends on water supplies. Industries such as steel and paper are major water users. They also use rivers and seas to get rid of waste.</a:t>
                      </a:r>
                      <a:endParaRPr lang="en-GB" b="1" u="sng"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994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style>
          <a:lnRef idx="0">
            <a:schemeClr val="accent1"/>
          </a:lnRef>
          <a:fillRef idx="3">
            <a:schemeClr val="accent1"/>
          </a:fillRef>
          <a:effectRef idx="3">
            <a:schemeClr val="accent1"/>
          </a:effectRef>
          <a:fontRef idx="minor">
            <a:schemeClr val="lt1"/>
          </a:fontRef>
        </p:style>
        <p:txBody>
          <a:bodyPr/>
          <a:lstStyle/>
          <a:p>
            <a:pPr algn="ctr"/>
            <a:r>
              <a:rPr lang="en-GB" b="1" dirty="0"/>
              <a:t>Key Term Match Up</a:t>
            </a:r>
          </a:p>
        </p:txBody>
      </p:sp>
      <p:sp>
        <p:nvSpPr>
          <p:cNvPr id="4" name="Rectangle 3"/>
          <p:cNvSpPr/>
          <p:nvPr/>
        </p:nvSpPr>
        <p:spPr>
          <a:xfrm>
            <a:off x="457200" y="2333625"/>
            <a:ext cx="2590800" cy="77152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Water Stress</a:t>
            </a:r>
          </a:p>
        </p:txBody>
      </p:sp>
      <p:sp>
        <p:nvSpPr>
          <p:cNvPr id="5" name="Rectangle 4"/>
          <p:cNvSpPr/>
          <p:nvPr/>
        </p:nvSpPr>
        <p:spPr>
          <a:xfrm>
            <a:off x="457200" y="3748086"/>
            <a:ext cx="2590800" cy="77152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Physical Scarcity</a:t>
            </a:r>
          </a:p>
        </p:txBody>
      </p:sp>
      <p:sp>
        <p:nvSpPr>
          <p:cNvPr id="6" name="Rectangle 5"/>
          <p:cNvSpPr/>
          <p:nvPr/>
        </p:nvSpPr>
        <p:spPr>
          <a:xfrm>
            <a:off x="457200" y="5162547"/>
            <a:ext cx="2590800" cy="895353"/>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Economic Scarcity</a:t>
            </a:r>
          </a:p>
        </p:txBody>
      </p:sp>
      <p:sp>
        <p:nvSpPr>
          <p:cNvPr id="7" name="Rectangle 6"/>
          <p:cNvSpPr/>
          <p:nvPr/>
        </p:nvSpPr>
        <p:spPr>
          <a:xfrm>
            <a:off x="4057650" y="5010058"/>
            <a:ext cx="4572000" cy="1200329"/>
          </a:xfrm>
          <a:prstGeom prst="rect">
            <a:avLst/>
          </a:prstGeom>
          <a:ln>
            <a:solidFill>
              <a:schemeClr val="tx1"/>
            </a:solidFill>
          </a:ln>
        </p:spPr>
        <p:txBody>
          <a:bodyPr>
            <a:spAutoFit/>
          </a:bodyPr>
          <a:lstStyle/>
          <a:p>
            <a:pPr algn="ctr"/>
            <a:r>
              <a:rPr lang="en-GB" dirty="0"/>
              <a:t>Many rivers, lakes and groundwater supplies are drying up from overuse. Water stress takes the form of shortages of water supplies, especially for irrigation.</a:t>
            </a:r>
          </a:p>
        </p:txBody>
      </p:sp>
      <p:sp>
        <p:nvSpPr>
          <p:cNvPr id="8" name="Rectangle 7"/>
          <p:cNvSpPr/>
          <p:nvPr/>
        </p:nvSpPr>
        <p:spPr>
          <a:xfrm>
            <a:off x="4057650" y="3748086"/>
            <a:ext cx="4572000" cy="646331"/>
          </a:xfrm>
          <a:prstGeom prst="rect">
            <a:avLst/>
          </a:prstGeom>
          <a:ln>
            <a:solidFill>
              <a:schemeClr val="tx1"/>
            </a:solidFill>
          </a:ln>
        </p:spPr>
        <p:txBody>
          <a:bodyPr>
            <a:spAutoFit/>
          </a:bodyPr>
          <a:lstStyle/>
          <a:p>
            <a:pPr algn="ctr"/>
            <a:r>
              <a:rPr lang="en-GB" dirty="0"/>
              <a:t>When people simply cannot afford water, even if it readily available.</a:t>
            </a:r>
          </a:p>
        </p:txBody>
      </p:sp>
      <p:sp>
        <p:nvSpPr>
          <p:cNvPr id="9" name="Rectangle 8"/>
          <p:cNvSpPr/>
          <p:nvPr/>
        </p:nvSpPr>
        <p:spPr>
          <a:xfrm>
            <a:off x="3938707" y="2409452"/>
            <a:ext cx="4809886" cy="646331"/>
          </a:xfrm>
          <a:prstGeom prst="rect">
            <a:avLst/>
          </a:prstGeom>
          <a:ln>
            <a:solidFill>
              <a:schemeClr val="tx1"/>
            </a:solidFill>
          </a:ln>
        </p:spPr>
        <p:txBody>
          <a:bodyPr wrap="square">
            <a:spAutoFit/>
          </a:bodyPr>
          <a:lstStyle/>
          <a:p>
            <a:pPr algn="ctr"/>
            <a:r>
              <a:rPr lang="en-GB" dirty="0"/>
              <a:t>Shortages in water occur when demand exceeds supply.</a:t>
            </a:r>
          </a:p>
        </p:txBody>
      </p:sp>
      <p:cxnSp>
        <p:nvCxnSpPr>
          <p:cNvPr id="11" name="Straight Arrow Connector 10"/>
          <p:cNvCxnSpPr/>
          <p:nvPr/>
        </p:nvCxnSpPr>
        <p:spPr>
          <a:xfrm>
            <a:off x="3152775" y="2719387"/>
            <a:ext cx="785932" cy="22050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3100387" y="2732617"/>
            <a:ext cx="747713" cy="1401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3166943" y="4071251"/>
            <a:ext cx="785932" cy="1605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5772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cla.calpoly.edu/~lcall/213/water_scarcity.gif"/>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Rectangle 4"/>
          <p:cNvSpPr/>
          <p:nvPr/>
        </p:nvSpPr>
        <p:spPr>
          <a:xfrm>
            <a:off x="0" y="0"/>
            <a:ext cx="9144000" cy="764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Colour in your map with this information</a:t>
            </a:r>
          </a:p>
        </p:txBody>
      </p:sp>
    </p:spTree>
    <p:extLst>
      <p:ext uri="{BB962C8B-B14F-4D97-AF65-F5344CB8AC3E}">
        <p14:creationId xmlns:p14="http://schemas.microsoft.com/office/powerpoint/2010/main" val="39094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9" name="TextBox 9"/>
          <p:cNvSpPr txBox="1">
            <a:spLocks noChangeArrowheads="1"/>
          </p:cNvSpPr>
          <p:nvPr/>
        </p:nvSpPr>
        <p:spPr bwMode="auto">
          <a:xfrm>
            <a:off x="34517" y="134144"/>
            <a:ext cx="2157418" cy="3308598"/>
          </a:xfrm>
          <a:prstGeom prst="rect">
            <a:avLst/>
          </a:prstGeom>
          <a:noFill/>
          <a:ln w="9525">
            <a:solidFill>
              <a:schemeClr val="tx1"/>
            </a:solidFill>
            <a:miter lim="800000"/>
            <a:headEnd/>
            <a:tailEnd/>
          </a:ln>
        </p:spPr>
        <p:txBody>
          <a:bodyPr wrap="square">
            <a:spAutoFit/>
          </a:bodyPr>
          <a:lstStyle/>
          <a:p>
            <a:r>
              <a:rPr lang="en-GB" sz="1100" u="sng" dirty="0">
                <a:latin typeface="Comic Sans MS" panose="030F0702030302020204" pitchFamily="66" charset="0"/>
              </a:rPr>
              <a:t>The impacts on drought:</a:t>
            </a: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p:txBody>
      </p:sp>
      <p:sp>
        <p:nvSpPr>
          <p:cNvPr id="9218" name="Title 1"/>
          <p:cNvSpPr>
            <a:spLocks noGrp="1"/>
          </p:cNvSpPr>
          <p:nvPr>
            <p:ph type="title"/>
          </p:nvPr>
        </p:nvSpPr>
        <p:spPr>
          <a:xfrm>
            <a:off x="428625" y="0"/>
            <a:ext cx="8229600" cy="439738"/>
          </a:xfrm>
        </p:spPr>
        <p:txBody>
          <a:bodyPr>
            <a:normAutofit/>
          </a:bodyPr>
          <a:lstStyle/>
          <a:p>
            <a:pPr algn="ctr" eaLnBrk="1" hangingPunct="1"/>
            <a:r>
              <a:rPr lang="en-GB" sz="2000" b="1" u="sng" dirty="0">
                <a:latin typeface="Comic Sans MS" panose="030F0702030302020204" pitchFamily="66" charset="0"/>
              </a:rPr>
              <a:t>Climate Change and Water Supplies</a:t>
            </a:r>
          </a:p>
        </p:txBody>
      </p:sp>
      <p:pic>
        <p:nvPicPr>
          <p:cNvPr id="9236" name="Picture 2" descr="http://www.worldatlas.com/aatlas/newart/wrldnanb.gif"/>
          <p:cNvPicPr>
            <a:picLocks noChangeAspect="1" noChangeArrowheads="1"/>
          </p:cNvPicPr>
          <p:nvPr/>
        </p:nvPicPr>
        <p:blipFill>
          <a:blip r:embed="rId3" cstate="print"/>
          <a:srcRect/>
          <a:stretch>
            <a:fillRect/>
          </a:stretch>
        </p:blipFill>
        <p:spPr bwMode="auto">
          <a:xfrm>
            <a:off x="2191935" y="2847193"/>
            <a:ext cx="4998236" cy="2880656"/>
          </a:xfrm>
          <a:prstGeom prst="rect">
            <a:avLst/>
          </a:prstGeom>
          <a:noFill/>
          <a:ln w="9525">
            <a:noFill/>
            <a:miter lim="800000"/>
            <a:headEnd/>
            <a:tailEnd/>
          </a:ln>
        </p:spPr>
      </p:pic>
      <p:graphicFrame>
        <p:nvGraphicFramePr>
          <p:cNvPr id="6" name="Content Placeholder 5"/>
          <p:cNvGraphicFramePr>
            <a:graphicFrameLocks noGrp="1"/>
          </p:cNvGraphicFramePr>
          <p:nvPr>
            <p:ph idx="1"/>
            <p:extLst>
              <p:ext uri="{D42A27DB-BD31-4B8C-83A1-F6EECF244321}">
                <p14:modId xmlns:p14="http://schemas.microsoft.com/office/powerpoint/2010/main" val="3069456950"/>
              </p:ext>
            </p:extLst>
          </p:nvPr>
        </p:nvGraphicFramePr>
        <p:xfrm>
          <a:off x="215478" y="3556800"/>
          <a:ext cx="1857388" cy="2003565"/>
        </p:xfrm>
        <a:graphic>
          <a:graphicData uri="http://schemas.openxmlformats.org/drawingml/2006/table">
            <a:tbl>
              <a:tblPr firstRow="1" bandRow="1">
                <a:tableStyleId>{5C22544A-7EE6-4342-B048-85BDC9FD1C3A}</a:tableStyleId>
              </a:tblPr>
              <a:tblGrid>
                <a:gridCol w="928694">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tblGrid>
              <a:tr h="321465">
                <a:tc>
                  <a:txBody>
                    <a:bodyPr/>
                    <a:lstStyle/>
                    <a:p>
                      <a:r>
                        <a:rPr lang="en-GB" sz="1050" b="1" dirty="0">
                          <a:solidFill>
                            <a:schemeClr val="tx1"/>
                          </a:solidFill>
                          <a:latin typeface="Comic Sans MS" panose="030F0702030302020204" pitchFamily="66" charset="0"/>
                        </a:rPr>
                        <a:t>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050" b="1" dirty="0">
                          <a:solidFill>
                            <a:schemeClr val="tx1"/>
                          </a:solidFill>
                          <a:latin typeface="Comic Sans MS" panose="030F0702030302020204" pitchFamily="66" charset="0"/>
                        </a:rPr>
                        <a:t>Colour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465">
                <a:tc>
                  <a:txBody>
                    <a:bodyPr/>
                    <a:lstStyle/>
                    <a:p>
                      <a:r>
                        <a:rPr lang="en-GB" sz="1000" b="0" dirty="0">
                          <a:solidFill>
                            <a:schemeClr val="tx1"/>
                          </a:solidFill>
                          <a:latin typeface="Comic Sans MS" panose="030F0702030302020204" pitchFamily="66" charset="0"/>
                        </a:rPr>
                        <a:t>Physical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0" b="1" dirty="0">
                        <a:solidFill>
                          <a:schemeClr val="tx1"/>
                        </a:solidFill>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465">
                <a:tc>
                  <a:txBody>
                    <a:bodyPr/>
                    <a:lstStyle/>
                    <a:p>
                      <a:r>
                        <a:rPr lang="en-GB" sz="1000" b="0" dirty="0">
                          <a:solidFill>
                            <a:schemeClr val="tx1"/>
                          </a:solidFill>
                          <a:latin typeface="Comic Sans MS" panose="030F0702030302020204" pitchFamily="66" charset="0"/>
                        </a:rPr>
                        <a:t>Approaching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0" b="1" dirty="0">
                        <a:solidFill>
                          <a:schemeClr val="tx1"/>
                        </a:solidFill>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465">
                <a:tc>
                  <a:txBody>
                    <a:bodyPr/>
                    <a:lstStyle/>
                    <a:p>
                      <a:r>
                        <a:rPr lang="en-GB" sz="1000" b="0" dirty="0">
                          <a:solidFill>
                            <a:schemeClr val="tx1"/>
                          </a:solidFill>
                          <a:latin typeface="Comic Sans MS" panose="030F0702030302020204" pitchFamily="66" charset="0"/>
                        </a:rPr>
                        <a:t>Economic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0" b="1" dirty="0">
                        <a:solidFill>
                          <a:schemeClr val="tx1"/>
                        </a:solidFill>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465">
                <a:tc>
                  <a:txBody>
                    <a:bodyPr/>
                    <a:lstStyle/>
                    <a:p>
                      <a:r>
                        <a:rPr lang="en-GB" sz="1000" b="0" dirty="0">
                          <a:solidFill>
                            <a:schemeClr val="tx1"/>
                          </a:solidFill>
                          <a:latin typeface="Comic Sans MS" panose="030F0702030302020204" pitchFamily="66" charset="0"/>
                        </a:rPr>
                        <a:t>Little or No 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0" b="1" dirty="0">
                        <a:solidFill>
                          <a:schemeClr val="tx1"/>
                        </a:solidFill>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465">
                <a:tc>
                  <a:txBody>
                    <a:bodyPr/>
                    <a:lstStyle/>
                    <a:p>
                      <a:r>
                        <a:rPr lang="en-GB" sz="1000" b="0" dirty="0">
                          <a:solidFill>
                            <a:schemeClr val="tx1"/>
                          </a:solidFill>
                          <a:latin typeface="Comic Sans MS" panose="030F0702030302020204" pitchFamily="66" charset="0"/>
                        </a:rPr>
                        <a:t>No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0" b="1" dirty="0">
                        <a:solidFill>
                          <a:schemeClr val="tx1"/>
                        </a:solidFill>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237" name="TextBox 6"/>
          <p:cNvSpPr txBox="1">
            <a:spLocks noChangeArrowheads="1"/>
          </p:cNvSpPr>
          <p:nvPr/>
        </p:nvSpPr>
        <p:spPr bwMode="auto">
          <a:xfrm>
            <a:off x="6952033" y="134144"/>
            <a:ext cx="2038382" cy="4801314"/>
          </a:xfrm>
          <a:prstGeom prst="rect">
            <a:avLst/>
          </a:prstGeom>
          <a:noFill/>
          <a:ln w="9525">
            <a:solidFill>
              <a:schemeClr val="tx1"/>
            </a:solidFill>
            <a:miter lim="800000"/>
            <a:headEnd/>
            <a:tailEnd/>
          </a:ln>
        </p:spPr>
        <p:txBody>
          <a:bodyPr wrap="square">
            <a:spAutoFit/>
          </a:bodyPr>
          <a:lstStyle/>
          <a:p>
            <a:r>
              <a:rPr lang="en-GB" sz="1100" u="sng" dirty="0">
                <a:latin typeface="Comic Sans MS" panose="030F0702030302020204" pitchFamily="66" charset="0"/>
              </a:rPr>
              <a:t>The impacts on river flow:</a:t>
            </a: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dirty="0">
              <a:latin typeface="Comic Sans MS" panose="030F0702030302020204" pitchFamily="66" charset="0"/>
            </a:endParaRPr>
          </a:p>
          <a:p>
            <a:endParaRPr lang="en-GB" dirty="0">
              <a:latin typeface="Comic Sans MS" panose="030F0702030302020204" pitchFamily="66" charset="0"/>
            </a:endParaRPr>
          </a:p>
          <a:p>
            <a:endParaRPr lang="en-GB" dirty="0">
              <a:latin typeface="Comic Sans MS" panose="030F0702030302020204" pitchFamily="66" charset="0"/>
            </a:endParaRPr>
          </a:p>
          <a:p>
            <a:endParaRPr lang="en-GB" dirty="0">
              <a:latin typeface="Comic Sans MS" panose="030F0702030302020204" pitchFamily="66" charset="0"/>
            </a:endParaRPr>
          </a:p>
          <a:p>
            <a:endParaRPr lang="en-GB" dirty="0">
              <a:latin typeface="Comic Sans MS" panose="030F0702030302020204" pitchFamily="66" charset="0"/>
            </a:endParaRPr>
          </a:p>
          <a:p>
            <a:endParaRPr lang="en-GB" dirty="0">
              <a:latin typeface="Comic Sans MS" panose="030F0702030302020204" pitchFamily="66" charset="0"/>
            </a:endParaRPr>
          </a:p>
        </p:txBody>
      </p:sp>
      <p:sp>
        <p:nvSpPr>
          <p:cNvPr id="9238" name="TextBox 8"/>
          <p:cNvSpPr txBox="1">
            <a:spLocks noChangeArrowheads="1"/>
          </p:cNvSpPr>
          <p:nvPr/>
        </p:nvSpPr>
        <p:spPr bwMode="auto">
          <a:xfrm>
            <a:off x="2285984" y="428604"/>
            <a:ext cx="4572000" cy="2292935"/>
          </a:xfrm>
          <a:prstGeom prst="rect">
            <a:avLst/>
          </a:prstGeom>
          <a:noFill/>
          <a:ln w="9525">
            <a:solidFill>
              <a:schemeClr val="tx1"/>
            </a:solidFill>
            <a:miter lim="800000"/>
            <a:headEnd/>
            <a:tailEnd/>
          </a:ln>
        </p:spPr>
        <p:txBody>
          <a:bodyPr wrap="square">
            <a:spAutoFit/>
          </a:bodyPr>
          <a:lstStyle/>
          <a:p>
            <a:r>
              <a:rPr lang="en-GB" sz="1100" u="sng" dirty="0">
                <a:latin typeface="Comic Sans MS" panose="030F0702030302020204" pitchFamily="66" charset="0"/>
              </a:rPr>
              <a:t>The impacts on precipitation and evaporation:</a:t>
            </a: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a:p>
            <a:endParaRPr lang="en-GB" sz="1100" u="sng" dirty="0">
              <a:latin typeface="Comic Sans MS" panose="030F0702030302020204" pitchFamily="66" charset="0"/>
            </a:endParaRPr>
          </a:p>
        </p:txBody>
      </p:sp>
      <p:sp>
        <p:nvSpPr>
          <p:cNvPr id="11" name="TextBox 10"/>
          <p:cNvSpPr txBox="1"/>
          <p:nvPr/>
        </p:nvSpPr>
        <p:spPr>
          <a:xfrm>
            <a:off x="0" y="5643578"/>
            <a:ext cx="3571875" cy="938719"/>
          </a:xfrm>
          <a:prstGeom prst="rect">
            <a:avLst/>
          </a:prstGeom>
          <a:noFill/>
        </p:spPr>
        <p:txBody>
          <a:bodyPr>
            <a:spAutoFit/>
          </a:bodyPr>
          <a:lstStyle/>
          <a:p>
            <a:pPr fontAlgn="auto">
              <a:spcBef>
                <a:spcPts val="0"/>
              </a:spcBef>
              <a:spcAft>
                <a:spcPts val="0"/>
              </a:spcAft>
              <a:defRPr/>
            </a:pPr>
            <a:r>
              <a:rPr lang="en-GB" sz="1100" dirty="0">
                <a:latin typeface="Comic Sans MS" panose="030F0702030302020204" pitchFamily="66" charset="0"/>
              </a:rPr>
              <a:t>Tasks:</a:t>
            </a:r>
          </a:p>
          <a:p>
            <a:pPr marL="228600" indent="-228600" fontAlgn="auto">
              <a:spcBef>
                <a:spcPts val="0"/>
              </a:spcBef>
              <a:spcAft>
                <a:spcPts val="0"/>
              </a:spcAft>
              <a:buFont typeface="+mj-lt"/>
              <a:buAutoNum type="arabicPeriod"/>
              <a:defRPr/>
            </a:pPr>
            <a:r>
              <a:rPr lang="en-GB" sz="1100" dirty="0">
                <a:latin typeface="Comic Sans MS" panose="030F0702030302020204" pitchFamily="66" charset="0"/>
              </a:rPr>
              <a:t>Copy the map on page on the white board to show areas of water scarcity using colours.</a:t>
            </a:r>
          </a:p>
          <a:p>
            <a:pPr marL="228600" indent="-228600" fontAlgn="auto">
              <a:spcBef>
                <a:spcPts val="0"/>
              </a:spcBef>
              <a:spcAft>
                <a:spcPts val="0"/>
              </a:spcAft>
              <a:buFont typeface="+mj-lt"/>
              <a:buAutoNum type="arabicPeriod"/>
              <a:defRPr/>
            </a:pPr>
            <a:r>
              <a:rPr lang="en-GB" sz="1100" dirty="0">
                <a:latin typeface="Comic Sans MS" panose="030F0702030302020204" pitchFamily="66" charset="0"/>
              </a:rPr>
              <a:t>Create a key to identify types of scarcity.</a:t>
            </a:r>
          </a:p>
          <a:p>
            <a:pPr fontAlgn="auto">
              <a:spcBef>
                <a:spcPts val="0"/>
              </a:spcBef>
              <a:spcAft>
                <a:spcPts val="0"/>
              </a:spcAft>
              <a:defRPr/>
            </a:pPr>
            <a:endParaRPr lang="en-GB" sz="1100" dirty="0">
              <a:latin typeface="Comic Sans MS" panose="030F0702030302020204" pitchFamily="66" charset="0"/>
            </a:endParaRPr>
          </a:p>
        </p:txBody>
      </p:sp>
      <p:sp>
        <p:nvSpPr>
          <p:cNvPr id="9241" name="TextBox 11"/>
          <p:cNvSpPr txBox="1">
            <a:spLocks noChangeArrowheads="1"/>
          </p:cNvSpPr>
          <p:nvPr/>
        </p:nvSpPr>
        <p:spPr bwMode="auto">
          <a:xfrm>
            <a:off x="4132665" y="5748540"/>
            <a:ext cx="4857750" cy="800219"/>
          </a:xfrm>
          <a:prstGeom prst="rect">
            <a:avLst/>
          </a:prstGeom>
          <a:noFill/>
          <a:ln w="9525">
            <a:solidFill>
              <a:schemeClr val="tx1"/>
            </a:solidFill>
            <a:miter lim="800000"/>
            <a:headEnd/>
            <a:tailEnd/>
          </a:ln>
        </p:spPr>
        <p:txBody>
          <a:bodyPr>
            <a:spAutoFit/>
          </a:bodyPr>
          <a:lstStyle/>
          <a:p>
            <a:r>
              <a:rPr lang="en-GB" sz="1200" u="sng" dirty="0">
                <a:latin typeface="Comic Sans MS" panose="030F0702030302020204" pitchFamily="66" charset="0"/>
              </a:rPr>
              <a:t>General impacts of climate change on worlds hydrological systems</a:t>
            </a:r>
            <a:r>
              <a:rPr lang="en-GB" sz="1200" dirty="0">
                <a:latin typeface="Comic Sans MS" panose="030F0702030302020204" pitchFamily="66" charset="0"/>
              </a:rPr>
              <a:t>: </a:t>
            </a:r>
            <a:r>
              <a:rPr lang="en-GB" sz="1100" dirty="0">
                <a:latin typeface="Comic Sans MS" panose="030F0702030302020204" pitchFamily="66" charset="0"/>
              </a:rPr>
              <a:t>naturally water scarce areas may get more drought stressed, but a warmer world also means more evaporation and what goes up must come down! So, as a result, wet places may become even wetter!</a:t>
            </a:r>
          </a:p>
        </p:txBody>
      </p:sp>
    </p:spTree>
    <p:extLst>
      <p:ext uri="{BB962C8B-B14F-4D97-AF65-F5344CB8AC3E}">
        <p14:creationId xmlns:p14="http://schemas.microsoft.com/office/powerpoint/2010/main" val="241590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725"/>
            <a:ext cx="7886700" cy="1557339"/>
          </a:xfrm>
        </p:spPr>
        <p:txBody>
          <a:bodyPr>
            <a:noAutofit/>
          </a:bodyPr>
          <a:lstStyle/>
          <a:p>
            <a:pPr algn="ctr"/>
            <a:r>
              <a:rPr lang="en-GB" sz="3200" b="1" dirty="0">
                <a:latin typeface="+mn-lt"/>
              </a:rPr>
              <a:t>Using example(s), </a:t>
            </a:r>
            <a:r>
              <a:rPr lang="en-GB" sz="3200" b="1" dirty="0">
                <a:solidFill>
                  <a:srgbClr val="FF0000"/>
                </a:solidFill>
                <a:latin typeface="+mn-lt"/>
              </a:rPr>
              <a:t>describe</a:t>
            </a:r>
            <a:r>
              <a:rPr lang="en-GB" sz="3200" b="1" dirty="0">
                <a:latin typeface="+mn-lt"/>
              </a:rPr>
              <a:t> some of the </a:t>
            </a:r>
            <a:r>
              <a:rPr lang="en-GB" sz="3200" b="1" dirty="0">
                <a:solidFill>
                  <a:srgbClr val="FF0000"/>
                </a:solidFill>
                <a:latin typeface="+mn-lt"/>
              </a:rPr>
              <a:t>impacts</a:t>
            </a:r>
            <a:r>
              <a:rPr lang="en-GB" sz="3200" b="1" dirty="0">
                <a:latin typeface="+mn-lt"/>
              </a:rPr>
              <a:t> of </a:t>
            </a:r>
            <a:r>
              <a:rPr lang="en-GB" sz="3200" b="1" dirty="0">
                <a:solidFill>
                  <a:schemeClr val="accent2">
                    <a:lumMod val="75000"/>
                  </a:schemeClr>
                </a:solidFill>
                <a:latin typeface="+mn-lt"/>
              </a:rPr>
              <a:t>climate change</a:t>
            </a:r>
            <a:r>
              <a:rPr lang="en-GB" sz="3200" b="1" dirty="0">
                <a:latin typeface="+mn-lt"/>
              </a:rPr>
              <a:t> on </a:t>
            </a:r>
            <a:r>
              <a:rPr lang="en-GB" sz="3200" b="1" dirty="0">
                <a:solidFill>
                  <a:srgbClr val="00B0F0"/>
                </a:solidFill>
                <a:latin typeface="+mn-lt"/>
              </a:rPr>
              <a:t>water</a:t>
            </a:r>
            <a:r>
              <a:rPr lang="en-GB" sz="3200" b="1" dirty="0">
                <a:latin typeface="+mn-lt"/>
              </a:rPr>
              <a:t> supplies </a:t>
            </a:r>
            <a:br>
              <a:rPr lang="en-GB" sz="3200" b="1" dirty="0">
                <a:latin typeface="+mn-lt"/>
              </a:rPr>
            </a:br>
            <a:r>
              <a:rPr lang="en-GB" sz="3200" b="1" dirty="0">
                <a:latin typeface="+mn-lt"/>
              </a:rPr>
              <a:t>(4 marks) </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23102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34" y="142852"/>
            <a:ext cx="8229600" cy="1143000"/>
          </a:xfrm>
        </p:spPr>
        <p:txBody>
          <a:bodyPr>
            <a:normAutofit/>
          </a:bodyPr>
          <a:lstStyle/>
          <a:p>
            <a:pPr eaLnBrk="1" hangingPunct="1"/>
            <a:r>
              <a:rPr lang="en-GB" sz="5400" u="sng" dirty="0"/>
              <a:t>The Future?</a:t>
            </a:r>
          </a:p>
        </p:txBody>
      </p:sp>
      <p:sp>
        <p:nvSpPr>
          <p:cNvPr id="3" name="Content Placeholder 2"/>
          <p:cNvSpPr>
            <a:spLocks noGrp="1"/>
          </p:cNvSpPr>
          <p:nvPr>
            <p:ph idx="1"/>
          </p:nvPr>
        </p:nvSpPr>
        <p:spPr>
          <a:xfrm>
            <a:off x="3971897" y="1044552"/>
            <a:ext cx="4757737" cy="5143500"/>
          </a:xfrm>
        </p:spPr>
        <p:txBody>
          <a:bodyPr rtlCol="0">
            <a:normAutofit/>
          </a:bodyPr>
          <a:lstStyle/>
          <a:p>
            <a:pPr eaLnBrk="1" fontAlgn="auto" hangingPunct="1">
              <a:spcAft>
                <a:spcPts val="0"/>
              </a:spcAft>
              <a:buFont typeface="Arial" pitchFamily="34" charset="0"/>
              <a:buChar char="•"/>
              <a:defRPr/>
            </a:pPr>
            <a:r>
              <a:rPr lang="en-GB" sz="3200" dirty="0"/>
              <a:t>Look at the maps on page 63, then answer the following questions:</a:t>
            </a:r>
          </a:p>
          <a:p>
            <a:pPr eaLnBrk="1" fontAlgn="auto" hangingPunct="1">
              <a:spcAft>
                <a:spcPts val="0"/>
              </a:spcAft>
              <a:buFont typeface="Arial" pitchFamily="34" charset="0"/>
              <a:buChar char="•"/>
              <a:defRPr/>
            </a:pPr>
            <a:endParaRPr lang="en-GB" sz="3200" dirty="0"/>
          </a:p>
          <a:p>
            <a:pPr marL="514350" indent="-514350" eaLnBrk="1" fontAlgn="auto" hangingPunct="1">
              <a:spcAft>
                <a:spcPts val="0"/>
              </a:spcAft>
              <a:buFont typeface="Arial" pitchFamily="34" charset="0"/>
              <a:buAutoNum type="arabicPeriod"/>
              <a:defRPr/>
            </a:pPr>
            <a:r>
              <a:rPr lang="en-GB" sz="3200" dirty="0"/>
              <a:t>What impacts could climate change have by 2025? </a:t>
            </a:r>
          </a:p>
          <a:p>
            <a:pPr marL="514350" indent="-514350" eaLnBrk="1" fontAlgn="auto" hangingPunct="1">
              <a:spcAft>
                <a:spcPts val="0"/>
              </a:spcAft>
              <a:buFont typeface="Arial" pitchFamily="34" charset="0"/>
              <a:buAutoNum type="arabicPeriod"/>
              <a:defRPr/>
            </a:pPr>
            <a:r>
              <a:rPr lang="en-GB" sz="3200" dirty="0"/>
              <a:t>Why are LEDCs the ones who will be going thirsty?</a:t>
            </a:r>
          </a:p>
        </p:txBody>
      </p:sp>
      <p:sp>
        <p:nvSpPr>
          <p:cNvPr id="17410" name="AutoShape 2" descr="data:image/jpeg;base64,/9j/4AAQSkZJRgABAQAAAQABAAD/2wCEAAkGBhAQEBUUEhQVFBQVFBQYFRYUFRQUFRQVFRYWFBQUFBQXHCYeFxwjGRQVHy8gIycqLCwtFR4xNTAqNScrLCkBCQoKDgwOGg8PGikkHyUsKTUsLSwsLC0sLSwqLCwpLCwsLCwvLCwsKSwsLCwsLCksLCwsLCwsKSwsLCkpLCksLP/AABEIAM0A9gMBIgACEQEDEQH/xAAcAAABBQEBAQAAAAAAAAAAAAAAAwQFBgcCAQj/xABEEAACAQIEBAMFBQUGBAcBAAABAgMAEQQSITEFBhNBIlFhBzJxgZEUI0KhwVJykrHRM2KCorLwFRZDY5PCw9Lh4vFT/8QAGgEAAQUBAAAAAAAAAAAAAAAAAAECAwQFBv/EACwRAAICAQQBAwIFBQAAAAAAAAABAhEDBBIhMUEFE1EisWFxkeHwFELB0fH/2gAMAwEAAhEDEQA/ANxooooAKKKKACiiigAooooAKKKKACikMTjUjHja3kNyfgBVP5k9oLROsUCx9RzYGZ7Kv95lXYX01Op7U6MXJ0hG0uy71xJMq+8QPiQP51QeHT4uRupNizJoRkiASIX76avp50+yUSjTqxE7LQ3FYR+Nfkb/AMq5/wCMwft/k39KrPTo6dIKWdeLwH8Y+dx/Ol0xcbbOp+DA1UOnUHzKLBbk76C2hO2/na5p+OG+SiNlLarNQorH8Hx3ERe5K6+mYlf4TcflVg4f7Q5V0lRXHmvgb+h/KrEtJNdckazxfZoFFRPC+Z8NiLBHsx/A/hb5dm+RNS1VZRcXTJk0+gooopooUUUUAFFFFACeJw4kRka9mUqbEg2YWNiNQdd6gP8AkHB/97/x5f8A3VY6KcpNdMRpPsgIeSMKhuOrtb+2k/r6UVP0Uu+XyJtQUUUUwcFFFFABRRRQAUUVCc0c1w4CMF7vK+kUKaySt5AdhqLsdBfubAqlfQXRLz4hY1zOQo01PmdAPUk6WrP+Kc/TYovFgLIy5ixdHMrKj5CYwQI7E6Al777HanQ8c4pxLq4tpWijjRmiRFGQ++uVC+mYEasdTfTtZTg0cOJmEMbzXhjH2hzKUabpkkQxKh93qFiW308zep1jUeyJyvoksTipsJF1WCghLN9pnZsRKcxIJVLqWJI733FxVBXHP1eppmLFjfxC5NyCGvcdta1bhvLaRiJgkUblR1GZA0mZrHKjE3BFrC9/mbk1Tmj2evDmkg1iUXIZvGLC7NcgDft6VPhyQTpkeSLoisRzZjJDczMutwEOQD0FtbfEmr/yZxlsXCc5BkjNmNrXB1ViNuxGnlWSo1XzkeWaOEOJEjibEqhBQOZGfKti18y6bG1r3uamz447OER45PdyX/pUdKn3Ro6NZRcI6SOwvYn4C5qnc08S1UC4ut9dBbbTXXYjUCrpxeNFjLO4jVdczWsNCO+517a1mXMXF0mkXIxcIoXqsuVpPVh5ja9hfyq7pIXKyDNKlQks1KCao0TV0J61CoSXWqwcF57nw9lc9WPyY+ID+6/6G/yqndevDPTJQjNVJCqTXRuvB+OwYtM0TXt7ynRl/eX9dqkKxXl7AYnOJYmMZUnxXsRpcAjvfTQjax1uK1Xg/F+oAslhIB20V9NSo7d9KyM2OMJVFl7HNyXKJWiiioCQKKKKACiiigAooooAKKKKACiiigAoopnxfi0OEheaZwkaC7MfUgAepJIA+NACPG+OJhlFwWke/TjQFma1rk291RcXY2AuNdRVJ4txLDXDYplR5LtllZSV8Og3KqBlFhfLmAI11r3inCkx0yYpZXRio8cTtcxalUQk5VBvcnKSd9DrS3D+VoFgEUqifUlml+8LEkkElrm9ja9PVIZyzOeU+GKs6GCQyp11CROrjqiMHNO5S6hY89wddfLSp3iPK+Ibi6sjkNI+fMimNVw8YTOWZWuWLnJvc2udxWgYfAQwjMqpGFVhcAIqqTnbQWAFxcn0qhce5yXFRS9HFdJBpGyIys7EF2Ei3LoihVUSAC7S2tYVNGblK0McUlyV/nHGW4jKjO6xo4sS3WZbIGAUk3ALW0zC3fUVpOFxyz4IR4tmgeWEMzZWQKssjJF4yMqsfD4Sb6+VzWUcs4DDuhaWLE4iTOBHDhwQGFizl5ApI7aDWtM5i5swhwjBWhxaSrmaGWcJKi5UChEtdyCpYgsGuTY66S5F1FDYvtsoXN3LKYCUIJhIWsQuUhlQjRnPu3JB0HbWp32WcGjnkeRrF4TGUUkbm92AvcHwgXsRrVCmmZmuWL2sAxvcqoyrvqBlAAHYC1WHkTmJMFi1kkzdMqVfKTpexDEA+IAgaH9KtTjL22r5IYtb7N56VUzmH2j4aBXWAiWYHKNGyBgbEltMwFux1/OrFzNx9MJg5Z1KsVFlFwQZGsFH5g28q+fWlLEkm5JJJ8ydSap6bAp8yJ8uRx4Q9xWPklYtIxYnuTt6AbAeg0FWXgXIs2LjWRJECkNmvfwsLZVsNTcG/wAqpwan2A47iIARFK6BgQQrWBvvptf13rSmpVUHRUi1f1ErzPwE4GYRl1e6hrjQjzzLfTW9vMVEdWm7zliSxLEm5JJJJ8yTqa8z06KaXIjavgc9WlMOjyOEQFmY2AHc0zza+XxrWuV+UY8LGHPimIN31Fr/AIVBtpoN/jUWbMsasfjg5s74XwzoQqhJYjVmPcnf6bfKkOF8YixIYxE+BgCSCuu4I+lJ8+cSlw2GDRHKWcKWG6ghjp5E5bX9aS5PEP2JDHYXBMniBOfZix7bD5WrLcbg5vyy3dS2ovHB+LdTwP74Gh/a/wDmpWs/lxy5yit94EEigXuy30KH8W1tNr1cOCcVXERBhvYXBFjrsbHb4diDULVEiZIUUUUgoUUUUAFFFFABRRRQAUUUUAFUznBopmUy2aKBixDFsmbbPkAOdl2F/NvOrRxTF9OMkbnRfie/yFVuNaVCMYcGxM04DmMwxgmwYeORfwNl/wCkuWxsfFfSwA1nIo6bQYMZy5JY9h2UeQXYn+8de2g0p5gInyDqWza3tsLkkC/ewsL2F7XsKGCMl9pvPMjzPhIGKRxkrKykgyPsyXH4Btbub30tWfo5sRc2NrjsbbXHet65w9mkHEC0oZo8RkCo1x0/DmIDra9iW1I1/XKcfyDjMNiocPIsbSTkiMLIMrWNrs2hUfn89KvYZwqkV8kZXZsvsy4d0eGw+JWMmaVmQkglzpc9yFCqfLLbtUHxr2YPieJtKRGmFZL2QZWzhAoVlFrkv4ib6gEXvVy5U4CcFhIYM+fpqQxtYFmYuxHcC7G3pUuHHruRsdxf8tN6q+44ybiTbU0kz5bxOGaKR43FmRmVh5MpKn8xXINaN7R/Z+UabFwMzLmzSq9/Df3mR2N3F+wGl7A6WrNwa1cc1NWijOLi6Y6TGOEZAxCMQWW/hJW+UkeYua4DUkDXQNTIZYpmr3NSd6L0ogrmqy8m8sLjzIuazrGxF2yqWJVUucpNhd2Nt7KNNTVWvWoDg4wcuAjwQC4qVHaV5QS4QqGtNEtwim5XNuMu+5qHNOlS7JMat2ZrLoxF81iRcXsQNARfsa0Pg3PUv2RViguMMimd2OmQHURqg0JF9ToLa33pj7UuUlw0v2iKwilPiF1GWQ3JyLvlIBPp8xUhybyLjkjl6mSOOeFCAbSHOrrJHnjta1swIJ/FUOScJ41J/wA+SSEZRk0iR5v4k0eBUxyLJ12CiRxlGSRXYPpYC2lr7WG51qs8mcvCdAZkkaGRWYeNljLo4QXCnU2Lb22O9WHHey8zyl58Uzi1gBGAyjcIGLEBASbC3erDwzhCYWBIUuQgtc7knVj6XJJt61VeSMIbYPkm2tytkfhOFRwooVFBUWFrm17XyliSAbDvTnBYp4ZswAyW8WpzE3AIta1rW1vuKcSLTZxVZtvslqi5xyBgCNQRcfA11ULy7jLgxntqvw7j6/zqapo4KKKKACiiigAooooAKKK5kcKCTsASflQBAccxGaXL2UfmdT+lNYlprhp3kAdxlZtWA1AJ10p/CtKIOIUprwWObrymQsysEtpZEaNpI2VNdQwCPf1N+wp/CtOwptpa9tL7X7X9KLA6jdc2W/iABt6EkA/UH6VF8T5SjxGNw2KZiGw+aygCzk3y3bcWLMbd9PKqlxI47DY8Yh8S0zRYdpZ8PDGRCkIJJUF2ypcIbEkuxXYDa5cv8zx4uLq5XhXMqr1hkLllDKyX0ZSGFiN9dKftceUNtPhkrK2W5YqECnNf+ZYmwAHp9KqPH+fzg1B+zgRNcQtJL0urlFyFiVGZRbQFgAdNgRe1Y7ERJGWmZUjX3i5CrYbXJ0t3/wB2rLvaFxXAYtI5nOW2YwhTeTEKGAY2X+zS6gBnN7Xsu1OxRUnyhMkqXDOlxOJ47FO7vHhoiEjgjeQlCwfNI5GmZvdUNaw1AF7ms14hgHglaN91JGliCOxBBIII1pGWQFyyDILkqAdVHkCAKHkZjdiSbAXJJ0AsBr2AAHyrUxw29dFCc935ngr2vBXtTkdntF68ooCz29SXAcTIMQuRolkbwq8+Uolxa5z3Xbw6g7+diIyrDgfZ9xKeJZY4MyOLqepECVOxsWB1pk2kuWPjbfBrXLXKkwyzY6Y4iTL4Y3CPFCTbM0ZtqSFFiALAka71aGWq7yBHiYeHquMujRlwOplBWJNFuR2AB1PYCk8X7SeHL08svV6h/wCkC3TUXvJLtkUW1721tasealKTrn8jQi0kT0iUzlSor/m7p458LilWEN4sPIWGWVCQoF72DXzb28rDvNzLUbi12PTsjJlppIKiPaJzE+Dw69M2lkbKpsDlVdXax+Q/xVT25/MhgzyyItx11SNQNz7sgbPa1tBrqdTtUkMUpK0Mc0nRo+ExHTkVvI6/A6H8quINUWKZJFDIwZSLhlNwR5g1Y+VeJmfD3YZXR5I2Xe3TYhb/ABTI3+Komh6ZMUUUUgoUUUUAFFFFABTPi8mWFvUAfU2/lenlRXMTfdqPNx+QNAEGpABJ2Gp3O2uwp9AKZxU9hpRB7CKdoKbQ06SkFIz/AIAQ2LcOrPiemAJVLRoscYRUKggsL523Hv8Apr5DwrDYVVkxDo7rossqxqIlVbhIgABGigE+fmTvU0tZl7aONoqRwJIRKc3UVTp0WFisnxYKQP7p9KlxpzltI5tQjuKhz9z8/EWEagLBG5ZN8zEXUM2tjodNBa9VACvQK6ArYhBRVIyp5NztngFdWr0CvbVLRFvPLUV7RaloN55RXtq8tSCqR5X0VyDAE4ZhQGzfcq19vfu9vlmt8q+da1D2dcqY+SCRmnxGFjdYxDlIuwDZywVr5VsbAi18x3G9TVxThy6Lmnl9XCJH2s83yQdPCwyZOoCZmTWRYyQoUdhcZjuCcva9zlnBsVFG0vULhWw06DLpd2TwK1r+EsNflW3cK9mWCiLPODipXJLSYjxXJN75Nr7am50qX/5WwK6jCYe4udIYr/LTeqsc8IR2pFh45Sdsxvh3MD4nCvBjYutHHBI0EzXR4+mL5RPlNw2TIN9QAb9rHyZzax4ZIkYaSfD5squxJkRmJQqe+UEjL/dG1xbNcfiJ0zwv1ETqFjC3gCuCRfp7KQCRoP0pDC42SMMFd1VwFkyEjMt75T57bHyqxLEpIjjNpmpYDBR8bw8c2KADRmRCIg6a3B94sdLZdLb31pzj+QcA6BRF07DRoyVb5k3zfO9ZpwrmifBFxhpDkYG4dFtmK2z5bkBh2N+wuO1XTlDm3EYzEKjsGVYGZ8sYQB8ygEm5zaHtlGu2lV8kJx5T4Joyi++yb4RwWHBRmONmOZmf7xgTewBtYAAaDtVq5WkQNKgsGJVyPO46eb/Io+QqInQMCCLgggg7EHQg/Kn/ACwgWWw7R2BOpsCu5Op2qq3fLJVwWiiiimDgooooAKKKKACs79sHHpsGmEeJrXmbOLAhlCglSDWiVl/t5hvhsM3lOw+sbH/y1JiSc0mMyOotklwjjMeIaQJf7tlF9CHV1Do6EE3Ug7+hqchNY5wLmUQth5rBVUfZ8QqXIMY8UMhUne5k2/YPnatfw0oYAggggEEbEHUEfKlyQ2MbCe4d4jHxQRmSV1RF3ZjYD+vwqExvtR4dFEJFkM1zbJGAHHqVkKm1UD2t4/Pio4gWtHGCQT4czkkMB55bC/8As0cLVrDpVKKkyrm1ThJxRuON9o0eI4diZcHmEsMaEh1sY+o2S43DFQGPloKxKWVnYs5LMxJZmJJYnUkk7mp3l98XFFiOlC0kc+HdH8JNlv8A2osL2WzC+2p8qhCgvpqPO1vyq3hxKDaRSz53NJsTAroLXYSuglW0ik5idq6tSgWjLTqGbhO1eWpXLXmWihdwnRauiteZaRofGY94TwKfFzLDEmZ2PyVdLu57KARr9LmvpeKMKoAsAABoLDTTQdqrnIHK4wGEVWAE0njlPfMfdT/CDb43PerLWHqc3uSpdI39Ni2Rt9sK8Ne141VSyQ3MfLeGx0XTnTMAbqwNnQ+at2+GxqN4Jyhh8Hhmw4+9jdyzdVUa9wAAQFAIGUb1ZXprKadudVfAm1XZSOIezLhztmEbx+axuQp37G9t+1tq84HwHB4R5FguJDbOrvmYKPdIG4U5gb97irVMaoXPEhwmIgxqBtD0pgo0aI3YA+vvWv3y+VSRlKf0tjGlHmizvSfBeLZeIxwFD44ZHD3GXw6Mtt77fWus4IBGxAI+B1FPOAwK2IViASivY9xcAG3xqNfiOLXRRRTRwUUUUAFFFFABVD9tGEL8Mzf/AM54m+RzR/8AqCr5UJzrw77Rw/ExjUmJio82Txr/AJlFPxuppjMiuLPmkLWw8g8w4eTDRQh7SxoFKORma3dP2hr8R8qyILSirWvkwLIqMaGpeOVml888h4jFYkTYcBs4VXDMFyFRlDC/4bAba37a0y4/y1Dw7hirIiPi5nsX97IqnOwQnawyi4GuY+lVXC8dxUbIyzy3QjLd2IFu2UmxHptWhcC54w+OmjjxWFjMliEfKJRm8lRlJW9uxOwqJwy40vKXx2PWXDlb8Sfz1yZlBPIhVldlZTdSrEFTtdSNRoBtU/xHiMOKmXrmOwyZ54I5Fkm0AYsGsuYb3yC9t6bczxIMbiBGgjQSuoUCwGU5dB2uRe22ulJYDgs84YxxsyqCWYA5QAL6na/kNzV2k0pPgz98k3Bc/secRw2F6h+zySFLEjrIFYnSyjISDfXUhdqZBKe43hcsDZZUaNrA2YEaHY6/A/SkjGQNQR9f9/8A7UsVx2V5y55VCGSjJS2SjJT6GbhHJXJWl8teFaKBSG5WluHOVmjZd1kQi29wwItevCtP+XZo48ZA8tumssZa97ABh4jbXTf5UyXTJsb+pH0ZRXKOCAQQQRcEagg7EGuq5g64K4Y10aTc0AJyGmkppV2a52y203vfvftam0zUANZjVf5qwD4jCTRIAWdLKDoCQQ2/Y6aetqnJmpnI9OTp2NZXeUOO/a8MCwAkjIRxfyAs3mLj8wauPLKfeMfJbfU//Ws9CYbhM0zsxEc6qY1F2bMhbOgHl41IJPe19Kvns94oMVh3mVCqtIyrmtdlSwzWG3iLC2u1SZI/3LobF+GWmiiioSQKKKKACiiigAoNFFAHzbzNwb7LjJobaJIcv7jeJP8AKVqPVK1H2xcB8UWKUb/dyfm0Z/1D5LWaqldBgl7kFI5fVR9rI4nCpS0JZSCpKkbEEgj4EV0kfyrtUqxRScyZj5h6rL1oIpXJRXcr95JGFyFCTcBiLfeCzXHetj4dwGCHDDDqt4wNQSbsb3LEi2t9dKy/2f8AAExE5eQXSKxt2ZzfKD6CxPyFa6j1ka2SUlCPj+I3/TYylB5J+ev8izRq3vAHW+oB17GqlzlyCmLBki8M/wAlRtyc1h7x/a32vptbVauwapY8ksb3RNHLhhljtkjB+McpYvCKGmjspNswZWF/IkHQ6VEZK33mSJJMNJG9z1BkUAXJdvcsLHZrG/a1+1Ylj+EzQNaVGQ3I1GhKmxyts2vlW5pdR7y+rs5jXaVaeS2W19iOK1yVpwUrkrVyjPUhsVrgrTkrSbLSUSKRq/su5pjkgXCu1pY8wQN+OPcBT3K3It5D6XwmvmtHZGDKSrAgggkEEbEEbGlcTxfESMzPNIzMLMS7eIeR129NqzMuh3TcoujbwepbIKMldG+Y3mTCQuEkniRibBS63v6+W43tvTt2r5nZa1H2Y8ZxeJedp5XkRVQANrZyT7vYeFToPMVWz6P247ky5p9d7s9rRfpXpnM9KSyUzleqBoiUrU1kruWTXv8Ap9ab63NzpcW9BYAj11ufnSjRtjuHwzWEsaSWvbOoa1xY2vV54XglhhSNQFCrsAAATqbAepNU/guKjlxghXxMg6kttkAtlDHzLEeHe1zV6pXfTBBRRRTRwUUUUAFFFFABRRRQAy41wpMVh5IX2dSL/sndWHqCAflWAY3h7wSvHILOjFWHqO49DuPQ19GVQfaZyt1F+1RjxILSgd0Gz/Fe/p8Kv6LNslsfT+5lep6dzh7ke19jLlSlFjpRY6WWGt2jlXItHs94jFE7o+jyFcrE6G1/BvYG50+nlWjxyViqQGtT4DxXrwqx97Zx5MN/rv8AOsbX4afuLz2dF6Rqd0fZl46J9HpVWpiktLrJWYbo4sPKkcdw6KePpyIGS4OXt4SCNvhXQeus9Km1yhGk1TKXx32ZQut8Kem4/C7Eow8rm5U/X9azXEYdkZlYWZSQR5EGxH1Fbdx7jyYSIu2p2VL2LnyHoL3JrGsbO0sjyN7zszG212JJt9a3NBPJOL38rwct6tjwYppY+JeUuiPZKTZadMlJstaBlRkNWWkmWnTLSTLTWTRkNWWrt7MuP9ORsMw0lJZD3DquoPoVX6j1qnMtPuWdMbBrb71Nfnt89vnVfPBSxtMvaXI4ZItGzyyU1keh5KbyOe39K506og+L8K+2JH4yqpMztpq+VmQAWItoDY/Cm/N/Mv2OMZADI98t9lA3cjva4sP6VLxKIzlvozOVGugPiIJJ8yfTxAU3w/J5xvEY5ZVH2eBAT/3JM7FYyPIaMfp30mi1f1dKyKSdcdkz7MOWmwmDzyg9fEESSX94A+4p9QCSfVzVxooqKUnJ2yVKlQUUUU0UKKKKACiiigAooooAK8ZQRY6g17RQBlXN3KP2WTPGPuXOn/bY/gPp5H5dtYRIK2zE4ZJEKOAysLEHuKzvj3LDYZri7RE+Fu4/ut6+vetnS6retku/uc3rtB7b9zGvp+37FdWCnmDleI3Rip9O/wARsaUWGlBFV101TM2KcXaLhw3Fl41YgAkXNvPv+dP0mqD4Y9olHp+pp+k1c5kVTa/FnY4W3ji38L7EkJa6EtR4mpjjOPrGSACzDfsB86IY5TdRQZMsMS3TdEZz84Z4l7hXJ+DEAf6TVNkw9TuPkMrs53Y/Gw7D5CmTw10GCPt41E5DVyWbLKfz/wAIZ4qQZKl5YaZywVZTsouDj0RzLSTLTt0pF1pR0ZDRlq0cg8LDSNM1jk8KejHUt8h/qquMtWbkPEkNKmtioYeQIOU/XMPpVPV2sTo1NA4vPGy6M9Js1eFqUwmEeVsqj4nsB5mufOqOcJw8zSjLuAQT2AJUkn+EVc8LhljQKuw/PzJpPAYBYVyrv3Pcn/fanNDYqQUUUUgoUUUUAFFFFABRRRQAUUUUAFFFFABXMsSsCrAEHQg6giuqKAKfxjlQpdobsvdd2X4ftD8/jUEErTajeJcBim191/2h3/eHf+daGHWVxP8AUx9T6cn9WL9P9FWwTWQfP+dOlkrqfg8sI1GZR+JdRb1G4pm81qrTW/I9vll7HJYsK38UlY7fFZVvULO2Zix7mlZGua4IrS0+D21fkxNZqnmdLpfyxs0dIvHTwrXDJVuyhRHSRU1lhqUdKbSR09MY4kNNDTOSOpqWKmM8NSJkEofBFutTvJciiZwd2TT1sQTSXDeW8TijaGMsO7HRB8WOny3rQeV/Z1HhmEkzdSSx0Gka30Om7/PT0qnq8uNQcW+TS9OwZZZIzS4Xk74dwh5tfdT9o9/3R3q0YTBpEuVBYd/MnzJpYCvawDq6CiiigUKKKKACiiigAooooAKKKKACiiigAooooAKKKKACiiigApljODwy+8uvmuh/Lf509opVJxdobKKkqkrRW8Ryj+w/yYfqP6Uwl5cxC/hDfusP1saudFWo6vIvxKM/TsMurX5FBfhcw3jf+En+VItgZP2H/hb+laJRUn9dL4IH6XHxJmdf8LmO0b/wN/Su05YxT/8ATI/eKj9b1oVFD10/CQ5el4/LZSYOQZG/tJFUeSgsfqbCpjA8lYSLUp1D5yeIfw+7+VT1FQT1OWXbLWPRYIcqP68niIALAAAbAaAfCvaKKrlsKKKKACiiigAooooAKKKKACiiigD/2Q=="/>
          <p:cNvSpPr>
            <a:spLocks noChangeAspect="1" noChangeArrowheads="1"/>
          </p:cNvSpPr>
          <p:nvPr/>
        </p:nvSpPr>
        <p:spPr bwMode="auto">
          <a:xfrm>
            <a:off x="0" y="-936625"/>
            <a:ext cx="2343150" cy="1952625"/>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7412" name="AutoShape 4" descr="data:image/jpeg;base64,/9j/4AAQSkZJRgABAQAAAQABAAD/2wCEAAkGBhAQEBUUEhQVFBQVFBQYFRYUFRQUFRQVFRYWFBQUFBQXHCYeFxwjGRQVHy8gIycqLCwtFR4xNTAqNScrLCkBCQoKDgwOGg8PGikkHyUsKTUsLSwsLC0sLSwqLCwpLCwsLCwvLCwsKSwsLCwsLCksLCwsLCwsKSwsLCkpLCksLP/AABEIAM0A9gMBIgACEQEDEQH/xAAcAAABBQEBAQAAAAAAAAAAAAAAAwQFBgcCAQj/xABEEAACAQIEBAMFBQUGBAcBAAABAgMAEQQSITEFBhNBIlFhBzJxgZEUI0KhwVJykrHRM2KCorLwFRZDY5PCw9Lh4vFT/8QAGgEAAQUBAAAAAAAAAAAAAAAAAAECAwQFBv/EACwRAAICAQQBAwIFBQAAAAAAAAABAhEDBBIhMUEFE1EisWFxkeHwFELB0fH/2gAMAwEAAhEDEQA/ANxooooAKKKKACiiigAooooAKKKKACikMTjUjHja3kNyfgBVP5k9oLROsUCx9RzYGZ7Kv95lXYX01Op7U6MXJ0hG0uy71xJMq+8QPiQP51QeHT4uRupNizJoRkiASIX76avp50+yUSjTqxE7LQ3FYR+Nfkb/AMq5/wCMwft/k39KrPTo6dIKWdeLwH8Y+dx/Ol0xcbbOp+DA1UOnUHzKLBbk76C2hO2/na5p+OG+SiNlLarNQorH8Hx3ERe5K6+mYlf4TcflVg4f7Q5V0lRXHmvgb+h/KrEtJNdckazxfZoFFRPC+Z8NiLBHsx/A/hb5dm+RNS1VZRcXTJk0+gooopooUUUUAFFFFACeJw4kRka9mUqbEg2YWNiNQdd6gP8AkHB/97/x5f8A3VY6KcpNdMRpPsgIeSMKhuOrtb+2k/r6UVP0Uu+XyJtQUUUUwcFFFFABRRRQAUUVCc0c1w4CMF7vK+kUKaySt5AdhqLsdBfubAqlfQXRLz4hY1zOQo01PmdAPUk6WrP+Kc/TYovFgLIy5ixdHMrKj5CYwQI7E6Al777HanQ8c4pxLq4tpWijjRmiRFGQ++uVC+mYEasdTfTtZTg0cOJmEMbzXhjH2hzKUabpkkQxKh93qFiW308zep1jUeyJyvoksTipsJF1WCghLN9pnZsRKcxIJVLqWJI733FxVBXHP1eppmLFjfxC5NyCGvcdta1bhvLaRiJgkUblR1GZA0mZrHKjE3BFrC9/mbk1Tmj2evDmkg1iUXIZvGLC7NcgDft6VPhyQTpkeSLoisRzZjJDczMutwEOQD0FtbfEmr/yZxlsXCc5BkjNmNrXB1ViNuxGnlWSo1XzkeWaOEOJEjibEqhBQOZGfKti18y6bG1r3uamz447OER45PdyX/pUdKn3Ro6NZRcI6SOwvYn4C5qnc08S1UC4ut9dBbbTXXYjUCrpxeNFjLO4jVdczWsNCO+517a1mXMXF0mkXIxcIoXqsuVpPVh5ja9hfyq7pIXKyDNKlQks1KCao0TV0J61CoSXWqwcF57nw9lc9WPyY+ID+6/6G/yqndevDPTJQjNVJCqTXRuvB+OwYtM0TXt7ynRl/eX9dqkKxXl7AYnOJYmMZUnxXsRpcAjvfTQjax1uK1Xg/F+oAslhIB20V9NSo7d9KyM2OMJVFl7HNyXKJWiiioCQKKKKACiiigAooooAKKKKACiiigAoopnxfi0OEheaZwkaC7MfUgAepJIA+NACPG+OJhlFwWke/TjQFma1rk291RcXY2AuNdRVJ4txLDXDYplR5LtllZSV8Og3KqBlFhfLmAI11r3inCkx0yYpZXRio8cTtcxalUQk5VBvcnKSd9DrS3D+VoFgEUqifUlml+8LEkkElrm9ja9PVIZyzOeU+GKs6GCQyp11CROrjqiMHNO5S6hY89wddfLSp3iPK+Ibi6sjkNI+fMimNVw8YTOWZWuWLnJvc2udxWgYfAQwjMqpGFVhcAIqqTnbQWAFxcn0qhce5yXFRS9HFdJBpGyIys7EF2Ei3LoihVUSAC7S2tYVNGblK0McUlyV/nHGW4jKjO6xo4sS3WZbIGAUk3ALW0zC3fUVpOFxyz4IR4tmgeWEMzZWQKssjJF4yMqsfD4Sb6+VzWUcs4DDuhaWLE4iTOBHDhwQGFizl5ApI7aDWtM5i5swhwjBWhxaSrmaGWcJKi5UChEtdyCpYgsGuTY66S5F1FDYvtsoXN3LKYCUIJhIWsQuUhlQjRnPu3JB0HbWp32WcGjnkeRrF4TGUUkbm92AvcHwgXsRrVCmmZmuWL2sAxvcqoyrvqBlAAHYC1WHkTmJMFi1kkzdMqVfKTpexDEA+IAgaH9KtTjL22r5IYtb7N56VUzmH2j4aBXWAiWYHKNGyBgbEltMwFux1/OrFzNx9MJg5Z1KsVFlFwQZGsFH5g28q+fWlLEkm5JJJ8ydSap6bAp8yJ8uRx4Q9xWPklYtIxYnuTt6AbAeg0FWXgXIs2LjWRJECkNmvfwsLZVsNTcG/wAqpwan2A47iIARFK6BgQQrWBvvptf13rSmpVUHRUi1f1ErzPwE4GYRl1e6hrjQjzzLfTW9vMVEdWm7zliSxLEm5JJJJ8yTqa8z06KaXIjavgc9WlMOjyOEQFmY2AHc0zza+XxrWuV+UY8LGHPimIN31Fr/AIVBtpoN/jUWbMsasfjg5s74XwzoQqhJYjVmPcnf6bfKkOF8YixIYxE+BgCSCuu4I+lJ8+cSlw2GDRHKWcKWG6ghjp5E5bX9aS5PEP2JDHYXBMniBOfZix7bD5WrLcbg5vyy3dS2ovHB+LdTwP74Gh/a/wDmpWs/lxy5yit94EEigXuy30KH8W1tNr1cOCcVXERBhvYXBFjrsbHb4diDULVEiZIUUUUgoUUUUAFFFFABRRRQAUUUUAFUznBopmUy2aKBixDFsmbbPkAOdl2F/NvOrRxTF9OMkbnRfie/yFVuNaVCMYcGxM04DmMwxgmwYeORfwNl/wCkuWxsfFfSwA1nIo6bQYMZy5JY9h2UeQXYn+8de2g0p5gInyDqWza3tsLkkC/ewsL2F7XsKGCMl9pvPMjzPhIGKRxkrKykgyPsyXH4Btbub30tWfo5sRc2NrjsbbXHet65w9mkHEC0oZo8RkCo1x0/DmIDra9iW1I1/XKcfyDjMNiocPIsbSTkiMLIMrWNrs2hUfn89KvYZwqkV8kZXZsvsy4d0eGw+JWMmaVmQkglzpc9yFCqfLLbtUHxr2YPieJtKRGmFZL2QZWzhAoVlFrkv4ib6gEXvVy5U4CcFhIYM+fpqQxtYFmYuxHcC7G3pUuHHruRsdxf8tN6q+44ybiTbU0kz5bxOGaKR43FmRmVh5MpKn8xXINaN7R/Z+UabFwMzLmzSq9/Df3mR2N3F+wGl7A6WrNwa1cc1NWijOLi6Y6TGOEZAxCMQWW/hJW+UkeYua4DUkDXQNTIZYpmr3NSd6L0ogrmqy8m8sLjzIuazrGxF2yqWJVUucpNhd2Nt7KNNTVWvWoDg4wcuAjwQC4qVHaV5QS4QqGtNEtwim5XNuMu+5qHNOlS7JMat2ZrLoxF81iRcXsQNARfsa0Pg3PUv2RViguMMimd2OmQHURqg0JF9ToLa33pj7UuUlw0v2iKwilPiF1GWQ3JyLvlIBPp8xUhybyLjkjl6mSOOeFCAbSHOrrJHnjta1swIJ/FUOScJ41J/wA+SSEZRk0iR5v4k0eBUxyLJ12CiRxlGSRXYPpYC2lr7WG51qs8mcvCdAZkkaGRWYeNljLo4QXCnU2Lb22O9WHHey8zyl58Uzi1gBGAyjcIGLEBASbC3erDwzhCYWBIUuQgtc7knVj6XJJt61VeSMIbYPkm2tytkfhOFRwooVFBUWFrm17XyliSAbDvTnBYp4ZswAyW8WpzE3AIta1rW1vuKcSLTZxVZtvslqi5xyBgCNQRcfA11ULy7jLgxntqvw7j6/zqapo4KKKKACiiigAooooAKKK5kcKCTsASflQBAccxGaXL2UfmdT+lNYlprhp3kAdxlZtWA1AJ10p/CtKIOIUprwWObrymQsysEtpZEaNpI2VNdQwCPf1N+wp/CtOwptpa9tL7X7X9KLA6jdc2W/iABt6EkA/UH6VF8T5SjxGNw2KZiGw+aygCzk3y3bcWLMbd9PKqlxI47DY8Yh8S0zRYdpZ8PDGRCkIJJUF2ypcIbEkuxXYDa5cv8zx4uLq5XhXMqr1hkLllDKyX0ZSGFiN9dKftceUNtPhkrK2W5YqECnNf+ZYmwAHp9KqPH+fzg1B+zgRNcQtJL0urlFyFiVGZRbQFgAdNgRe1Y7ERJGWmZUjX3i5CrYbXJ0t3/wB2rLvaFxXAYtI5nOW2YwhTeTEKGAY2X+zS6gBnN7Xsu1OxRUnyhMkqXDOlxOJ47FO7vHhoiEjgjeQlCwfNI5GmZvdUNaw1AF7ms14hgHglaN91JGliCOxBBIII1pGWQFyyDILkqAdVHkCAKHkZjdiSbAXJJ0AsBr2AAHyrUxw29dFCc935ngr2vBXtTkdntF68ooCz29SXAcTIMQuRolkbwq8+Uolxa5z3Xbw6g7+diIyrDgfZ9xKeJZY4MyOLqepECVOxsWB1pk2kuWPjbfBrXLXKkwyzY6Y4iTL4Y3CPFCTbM0ZtqSFFiALAka71aGWq7yBHiYeHquMujRlwOplBWJNFuR2AB1PYCk8X7SeHL08svV6h/wCkC3TUXvJLtkUW1721tasealKTrn8jQi0kT0iUzlSor/m7p458LilWEN4sPIWGWVCQoF72DXzb28rDvNzLUbi12PTsjJlppIKiPaJzE+Dw69M2lkbKpsDlVdXax+Q/xVT25/MhgzyyItx11SNQNz7sgbPa1tBrqdTtUkMUpK0Mc0nRo+ExHTkVvI6/A6H8quINUWKZJFDIwZSLhlNwR5g1Y+VeJmfD3YZXR5I2Xe3TYhb/ABTI3+Komh6ZMUUUUgoUUUUAFFFFABTPi8mWFvUAfU2/lenlRXMTfdqPNx+QNAEGpABJ2Gp3O2uwp9AKZxU9hpRB7CKdoKbQ06SkFIz/AIAQ2LcOrPiemAJVLRoscYRUKggsL523Hv8Apr5DwrDYVVkxDo7rossqxqIlVbhIgABGigE+fmTvU0tZl7aONoqRwJIRKc3UVTp0WFisnxYKQP7p9KlxpzltI5tQjuKhz9z8/EWEagLBG5ZN8zEXUM2tjodNBa9VACvQK6ArYhBRVIyp5NztngFdWr0CvbVLRFvPLUV7RaloN55RXtq8tSCqR5X0VyDAE4ZhQGzfcq19vfu9vlmt8q+da1D2dcqY+SCRmnxGFjdYxDlIuwDZywVr5VsbAi18x3G9TVxThy6Lmnl9XCJH2s83yQdPCwyZOoCZmTWRYyQoUdhcZjuCcva9zlnBsVFG0vULhWw06DLpd2TwK1r+EsNflW3cK9mWCiLPODipXJLSYjxXJN75Nr7am50qX/5WwK6jCYe4udIYr/LTeqsc8IR2pFh45Sdsxvh3MD4nCvBjYutHHBI0EzXR4+mL5RPlNw2TIN9QAb9rHyZzax4ZIkYaSfD5squxJkRmJQqe+UEjL/dG1xbNcfiJ0zwv1ETqFjC3gCuCRfp7KQCRoP0pDC42SMMFd1VwFkyEjMt75T57bHyqxLEpIjjNpmpYDBR8bw8c2KADRmRCIg6a3B94sdLZdLb31pzj+QcA6BRF07DRoyVb5k3zfO9ZpwrmifBFxhpDkYG4dFtmK2z5bkBh2N+wuO1XTlDm3EYzEKjsGVYGZ8sYQB8ygEm5zaHtlGu2lV8kJx5T4Joyi++yb4RwWHBRmONmOZmf7xgTewBtYAAaDtVq5WkQNKgsGJVyPO46eb/Io+QqInQMCCLgggg7EHQg/Kn/ACwgWWw7R2BOpsCu5Op2qq3fLJVwWiiiimDgooooAKKKKACs79sHHpsGmEeJrXmbOLAhlCglSDWiVl/t5hvhsM3lOw+sbH/y1JiSc0mMyOotklwjjMeIaQJf7tlF9CHV1Do6EE3Ug7+hqchNY5wLmUQth5rBVUfZ8QqXIMY8UMhUne5k2/YPnatfw0oYAggggEEbEHUEfKlyQ2MbCe4d4jHxQRmSV1RF3ZjYD+vwqExvtR4dFEJFkM1zbJGAHHqVkKm1UD2t4/Pio4gWtHGCQT4czkkMB55bC/8As0cLVrDpVKKkyrm1ThJxRuON9o0eI4diZcHmEsMaEh1sY+o2S43DFQGPloKxKWVnYs5LMxJZmJJYnUkk7mp3l98XFFiOlC0kc+HdH8JNlv8A2osL2WzC+2p8qhCgvpqPO1vyq3hxKDaRSz53NJsTAroLXYSuglW0ik5idq6tSgWjLTqGbhO1eWpXLXmWihdwnRauiteZaRofGY94TwKfFzLDEmZ2PyVdLu57KARr9LmvpeKMKoAsAABoLDTTQdqrnIHK4wGEVWAE0njlPfMfdT/CDb43PerLWHqc3uSpdI39Ni2Rt9sK8Ne141VSyQ3MfLeGx0XTnTMAbqwNnQ+at2+GxqN4Jyhh8Hhmw4+9jdyzdVUa9wAAQFAIGUb1ZXprKadudVfAm1XZSOIezLhztmEbx+axuQp37G9t+1tq84HwHB4R5FguJDbOrvmYKPdIG4U5gb97irVMaoXPEhwmIgxqBtD0pgo0aI3YA+vvWv3y+VSRlKf0tjGlHmizvSfBeLZeIxwFD44ZHD3GXw6Mtt77fWus4IBGxAI+B1FPOAwK2IViASivY9xcAG3xqNfiOLXRRRTRwUUUUAFFFFABVD9tGEL8Mzf/AM54m+RzR/8AqCr5UJzrw77Rw/ExjUmJio82Txr/AJlFPxuppjMiuLPmkLWw8g8w4eTDRQh7SxoFKORma3dP2hr8R8qyILSirWvkwLIqMaGpeOVml888h4jFYkTYcBs4VXDMFyFRlDC/4bAba37a0y4/y1Dw7hirIiPi5nsX97IqnOwQnawyi4GuY+lVXC8dxUbIyzy3QjLd2IFu2UmxHptWhcC54w+OmjjxWFjMliEfKJRm8lRlJW9uxOwqJwy40vKXx2PWXDlb8Sfz1yZlBPIhVldlZTdSrEFTtdSNRoBtU/xHiMOKmXrmOwyZ54I5Fkm0AYsGsuYb3yC9t6bczxIMbiBGgjQSuoUCwGU5dB2uRe22ulJYDgs84YxxsyqCWYA5QAL6na/kNzV2k0pPgz98k3Bc/secRw2F6h+zySFLEjrIFYnSyjISDfXUhdqZBKe43hcsDZZUaNrA2YEaHY6/A/SkjGQNQR9f9/8A7UsVx2V5y55VCGSjJS2SjJT6GbhHJXJWl8teFaKBSG5WluHOVmjZd1kQi29wwItevCtP+XZo48ZA8tumssZa97ABh4jbXTf5UyXTJsb+pH0ZRXKOCAQQQRcEagg7EGuq5g64K4Y10aTc0AJyGmkppV2a52y203vfvftam0zUANZjVf5qwD4jCTRIAWdLKDoCQQ2/Y6aetqnJmpnI9OTp2NZXeUOO/a8MCwAkjIRxfyAs3mLj8wauPLKfeMfJbfU//Ws9CYbhM0zsxEc6qY1F2bMhbOgHl41IJPe19Kvns94oMVh3mVCqtIyrmtdlSwzWG3iLC2u1SZI/3LobF+GWmiiioSQKKKKACiiigAoNFFAHzbzNwb7LjJobaJIcv7jeJP8AKVqPVK1H2xcB8UWKUb/dyfm0Z/1D5LWaqldBgl7kFI5fVR9rI4nCpS0JZSCpKkbEEgj4EV0kfyrtUqxRScyZj5h6rL1oIpXJRXcr95JGFyFCTcBiLfeCzXHetj4dwGCHDDDqt4wNQSbsb3LEi2t9dKy/2f8AAExE5eQXSKxt2ZzfKD6CxPyFa6j1ka2SUlCPj+I3/TYylB5J+ev8izRq3vAHW+oB17GqlzlyCmLBki8M/wAlRtyc1h7x/a32vptbVauwapY8ksb3RNHLhhljtkjB+McpYvCKGmjspNswZWF/IkHQ6VEZK33mSJJMNJG9z1BkUAXJdvcsLHZrG/a1+1Ylj+EzQNaVGQ3I1GhKmxyts2vlW5pdR7y+rs5jXaVaeS2W19iOK1yVpwUrkrVyjPUhsVrgrTkrSbLSUSKRq/su5pjkgXCu1pY8wQN+OPcBT3K3It5D6XwmvmtHZGDKSrAgggkEEbEEbGlcTxfESMzPNIzMLMS7eIeR129NqzMuh3TcoujbwepbIKMldG+Y3mTCQuEkniRibBS63v6+W43tvTt2r5nZa1H2Y8ZxeJedp5XkRVQANrZyT7vYeFToPMVWz6P247ky5p9d7s9rRfpXpnM9KSyUzleqBoiUrU1kruWTXv8Ap9ab63NzpcW9BYAj11ufnSjRtjuHwzWEsaSWvbOoa1xY2vV54XglhhSNQFCrsAAATqbAepNU/guKjlxghXxMg6kttkAtlDHzLEeHe1zV6pXfTBBRRRTRwUUUUAFFFFABRRRQAy41wpMVh5IX2dSL/sndWHqCAflWAY3h7wSvHILOjFWHqO49DuPQ19GVQfaZyt1F+1RjxILSgd0Gz/Fe/p8Kv6LNslsfT+5lep6dzh7ke19jLlSlFjpRY6WWGt2jlXItHs94jFE7o+jyFcrE6G1/BvYG50+nlWjxyViqQGtT4DxXrwqx97Zx5MN/rv8AOsbX4afuLz2dF6Rqd0fZl46J9HpVWpiktLrJWYbo4sPKkcdw6KePpyIGS4OXt4SCNvhXQeus9Km1yhGk1TKXx32ZQut8Kem4/C7Eow8rm5U/X9azXEYdkZlYWZSQR5EGxH1Fbdx7jyYSIu2p2VL2LnyHoL3JrGsbO0sjyN7zszG212JJt9a3NBPJOL38rwct6tjwYppY+JeUuiPZKTZadMlJstaBlRkNWWkmWnTLSTLTWTRkNWWrt7MuP9ORsMw0lJZD3DquoPoVX6j1qnMtPuWdMbBrb71Nfnt89vnVfPBSxtMvaXI4ZItGzyyU1keh5KbyOe39K506og+L8K+2JH4yqpMztpq+VmQAWItoDY/Cm/N/Mv2OMZADI98t9lA3cjva4sP6VLxKIzlvozOVGugPiIJJ8yfTxAU3w/J5xvEY5ZVH2eBAT/3JM7FYyPIaMfp30mi1f1dKyKSdcdkz7MOWmwmDzyg9fEESSX94A+4p9QCSfVzVxooqKUnJ2yVKlQUUUU0UKKKKACiiigAooooAK8ZQRY6g17RQBlXN3KP2WTPGPuXOn/bY/gPp5H5dtYRIK2zE4ZJEKOAysLEHuKzvj3LDYZri7RE+Fu4/ut6+vetnS6retku/uc3rtB7b9zGvp+37FdWCnmDleI3Rip9O/wARsaUWGlBFV101TM2KcXaLhw3Fl41YgAkXNvPv+dP0mqD4Y9olHp+pp+k1c5kVTa/FnY4W3ji38L7EkJa6EtR4mpjjOPrGSACzDfsB86IY5TdRQZMsMS3TdEZz84Z4l7hXJ+DEAf6TVNkw9TuPkMrs53Y/Gw7D5CmTw10GCPt41E5DVyWbLKfz/wAIZ4qQZKl5YaZywVZTsouDj0RzLSTLTt0pF1pR0ZDRlq0cg8LDSNM1jk8KejHUt8h/qquMtWbkPEkNKmtioYeQIOU/XMPpVPV2sTo1NA4vPGy6M9Js1eFqUwmEeVsqj4nsB5mufOqOcJw8zSjLuAQT2AJUkn+EVc8LhljQKuw/PzJpPAYBYVyrv3Pcn/fanNDYqQUUUUgoUUUUAFFFFABRRRQAUUUUAFFFFABXMsSsCrAEHQg6giuqKAKfxjlQpdobsvdd2X4ftD8/jUEErTajeJcBim191/2h3/eHf+daGHWVxP8AUx9T6cn9WL9P9FWwTWQfP+dOlkrqfg8sI1GZR+JdRb1G4pm81qrTW/I9vll7HJYsK38UlY7fFZVvULO2Zix7mlZGua4IrS0+D21fkxNZqnmdLpfyxs0dIvHTwrXDJVuyhRHSRU1lhqUdKbSR09MY4kNNDTOSOpqWKmM8NSJkEofBFutTvJciiZwd2TT1sQTSXDeW8TijaGMsO7HRB8WOny3rQeV/Z1HhmEkzdSSx0Gka30Om7/PT0qnq8uNQcW+TS9OwZZZIzS4Xk74dwh5tfdT9o9/3R3q0YTBpEuVBYd/MnzJpYCvawDq6CiiigUKKKKACiiigAooooAKKKKACiiigAooooAKKKKACiiigApljODwy+8uvmuh/Lf509opVJxdobKKkqkrRW8Ryj+w/yYfqP6Uwl5cxC/hDfusP1saudFWo6vIvxKM/TsMurX5FBfhcw3jf+En+VItgZP2H/hb+laJRUn9dL4IH6XHxJmdf8LmO0b/wN/Su05YxT/8ATI/eKj9b1oVFD10/CQ5el4/LZSYOQZG/tJFUeSgsfqbCpjA8lYSLUp1D5yeIfw+7+VT1FQT1OWXbLWPRYIcqP68niIALAAAbAaAfCvaKKrlsKKKKACiiigAooooAKKKKACiiigD/2Q=="/>
          <p:cNvSpPr>
            <a:spLocks noChangeAspect="1" noChangeArrowheads="1"/>
          </p:cNvSpPr>
          <p:nvPr/>
        </p:nvSpPr>
        <p:spPr bwMode="auto">
          <a:xfrm>
            <a:off x="0" y="-936625"/>
            <a:ext cx="2343150" cy="1952625"/>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7414" name="Picture 6" descr="http://2.bp.blogspot.com/-lhLtYG70MYY/T_XeQFrQkhI/AAAAAAAABmM/_trZ5SAL_Jg/s400/back-to-the-future-delorean.jpg"/>
          <p:cNvPicPr>
            <a:picLocks noChangeAspect="1" noChangeArrowheads="1"/>
          </p:cNvPicPr>
          <p:nvPr/>
        </p:nvPicPr>
        <p:blipFill>
          <a:blip r:embed="rId2" cstate="print"/>
          <a:srcRect/>
          <a:stretch>
            <a:fillRect/>
          </a:stretch>
        </p:blipFill>
        <p:spPr bwMode="auto">
          <a:xfrm>
            <a:off x="214282" y="3786190"/>
            <a:ext cx="3429024" cy="2571768"/>
          </a:xfrm>
          <a:prstGeom prst="rect">
            <a:avLst/>
          </a:prstGeom>
          <a:noFill/>
        </p:spPr>
      </p:pic>
      <p:sp>
        <p:nvSpPr>
          <p:cNvPr id="8" name="Rounded Rectangle 7"/>
          <p:cNvSpPr/>
          <p:nvPr/>
        </p:nvSpPr>
        <p:spPr>
          <a:xfrm>
            <a:off x="357158" y="1285860"/>
            <a:ext cx="3143272" cy="2214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Imagine: put yourself in a delorean and you are travelling to the year 2038</a:t>
            </a:r>
          </a:p>
          <a:p>
            <a:pPr algn="ctr"/>
            <a:endParaRPr lang="en-GB" sz="2400" dirty="0"/>
          </a:p>
          <a:p>
            <a:pPr algn="ctr"/>
            <a:r>
              <a:rPr lang="en-GB" sz="2400" dirty="0"/>
              <a:t>What will it be like?</a:t>
            </a:r>
          </a:p>
        </p:txBody>
      </p:sp>
      <p:sp>
        <p:nvSpPr>
          <p:cNvPr id="9" name="Right Arrow 8"/>
          <p:cNvSpPr/>
          <p:nvPr/>
        </p:nvSpPr>
        <p:spPr>
          <a:xfrm>
            <a:off x="3286116" y="1928802"/>
            <a:ext cx="928694" cy="35719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3562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590</Words>
  <Application>Microsoft Office PowerPoint</Application>
  <PresentationFormat>On-screen Show (4:3)</PresentationFormat>
  <Paragraphs>104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Comic Sans MS</vt:lpstr>
      <vt:lpstr>Office Theme</vt:lpstr>
      <vt:lpstr>Pressures on water supply?</vt:lpstr>
      <vt:lpstr>PowerPoint Presentation</vt:lpstr>
      <vt:lpstr>PowerPoint Presentation</vt:lpstr>
      <vt:lpstr>Key Term Match Up</vt:lpstr>
      <vt:lpstr>PowerPoint Presentation</vt:lpstr>
      <vt:lpstr>Climate Change and Water Supplies</vt:lpstr>
      <vt:lpstr>Using example(s), describe some of the impacts of climate change on water supplies  (4 marks) </vt:lpstr>
      <vt:lpstr>The Future?</vt:lpstr>
    </vt:vector>
  </TitlesOfParts>
  <Company>Acton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teachers config</dc:creator>
  <cp:lastModifiedBy>BOSMAN Tracee [Hedland Senior High School]</cp:lastModifiedBy>
  <cp:revision>11</cp:revision>
  <cp:lastPrinted>2015-04-24T06:46:25Z</cp:lastPrinted>
  <dcterms:created xsi:type="dcterms:W3CDTF">2015-04-23T11:45:43Z</dcterms:created>
  <dcterms:modified xsi:type="dcterms:W3CDTF">2019-07-17T07:44:51Z</dcterms:modified>
</cp:coreProperties>
</file>