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6" r:id="rId4"/>
    <p:sldId id="260" r:id="rId5"/>
    <p:sldId id="259" r:id="rId6"/>
    <p:sldId id="261" r:id="rId7"/>
    <p:sldId id="262" r:id="rId8"/>
    <p:sldId id="263" r:id="rId9"/>
    <p:sldId id="266" r:id="rId10"/>
    <p:sldId id="267" r:id="rId11"/>
    <p:sldId id="268" r:id="rId12"/>
    <p:sldId id="269" r:id="rId13"/>
    <p:sldId id="270" r:id="rId14"/>
    <p:sldId id="271" r:id="rId15"/>
    <p:sldId id="272" r:id="rId16"/>
    <p:sldId id="273"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9" d="100"/>
          <a:sy n="99" d="100"/>
        </p:scale>
        <p:origin x="979"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E262FA-B8C2-48C6-96C5-12F6A713C58D}" type="datetimeFigureOut">
              <a:rPr lang="en-GB" smtClean="0"/>
              <a:t>17/07/2019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B45019-07C4-48C7-A4B8-782DBDCF2A06}" type="slidenum">
              <a:rPr lang="en-GB" smtClean="0"/>
              <a:t>‹#›</a:t>
            </a:fld>
            <a:endParaRPr lang="en-GB"/>
          </a:p>
        </p:txBody>
      </p:sp>
    </p:spTree>
    <p:extLst>
      <p:ext uri="{BB962C8B-B14F-4D97-AF65-F5344CB8AC3E}">
        <p14:creationId xmlns:p14="http://schemas.microsoft.com/office/powerpoint/2010/main" val="1045243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E262FA-B8C2-48C6-96C5-12F6A713C58D}" type="datetimeFigureOut">
              <a:rPr lang="en-GB" smtClean="0"/>
              <a:t>17/07/2019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B45019-07C4-48C7-A4B8-782DBDCF2A06}" type="slidenum">
              <a:rPr lang="en-GB" smtClean="0"/>
              <a:t>‹#›</a:t>
            </a:fld>
            <a:endParaRPr lang="en-GB"/>
          </a:p>
        </p:txBody>
      </p:sp>
    </p:spTree>
    <p:extLst>
      <p:ext uri="{BB962C8B-B14F-4D97-AF65-F5344CB8AC3E}">
        <p14:creationId xmlns:p14="http://schemas.microsoft.com/office/powerpoint/2010/main" val="3270717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E262FA-B8C2-48C6-96C5-12F6A713C58D}" type="datetimeFigureOut">
              <a:rPr lang="en-GB" smtClean="0"/>
              <a:t>17/07/2019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B45019-07C4-48C7-A4B8-782DBDCF2A06}" type="slidenum">
              <a:rPr lang="en-GB" smtClean="0"/>
              <a:t>‹#›</a:t>
            </a:fld>
            <a:endParaRPr lang="en-GB"/>
          </a:p>
        </p:txBody>
      </p:sp>
    </p:spTree>
    <p:extLst>
      <p:ext uri="{BB962C8B-B14F-4D97-AF65-F5344CB8AC3E}">
        <p14:creationId xmlns:p14="http://schemas.microsoft.com/office/powerpoint/2010/main" val="3615965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E262FA-B8C2-48C6-96C5-12F6A713C58D}" type="datetimeFigureOut">
              <a:rPr lang="en-GB" smtClean="0"/>
              <a:t>17/07/2019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B45019-07C4-48C7-A4B8-782DBDCF2A06}" type="slidenum">
              <a:rPr lang="en-GB" smtClean="0"/>
              <a:t>‹#›</a:t>
            </a:fld>
            <a:endParaRPr lang="en-GB"/>
          </a:p>
        </p:txBody>
      </p:sp>
    </p:spTree>
    <p:extLst>
      <p:ext uri="{BB962C8B-B14F-4D97-AF65-F5344CB8AC3E}">
        <p14:creationId xmlns:p14="http://schemas.microsoft.com/office/powerpoint/2010/main" val="3535943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E262FA-B8C2-48C6-96C5-12F6A713C58D}" type="datetimeFigureOut">
              <a:rPr lang="en-GB" smtClean="0"/>
              <a:t>17/07/2019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B45019-07C4-48C7-A4B8-782DBDCF2A06}" type="slidenum">
              <a:rPr lang="en-GB" smtClean="0"/>
              <a:t>‹#›</a:t>
            </a:fld>
            <a:endParaRPr lang="en-GB"/>
          </a:p>
        </p:txBody>
      </p:sp>
    </p:spTree>
    <p:extLst>
      <p:ext uri="{BB962C8B-B14F-4D97-AF65-F5344CB8AC3E}">
        <p14:creationId xmlns:p14="http://schemas.microsoft.com/office/powerpoint/2010/main" val="4208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E262FA-B8C2-48C6-96C5-12F6A713C58D}" type="datetimeFigureOut">
              <a:rPr lang="en-GB" smtClean="0"/>
              <a:t>17/07/2019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0B45019-07C4-48C7-A4B8-782DBDCF2A06}" type="slidenum">
              <a:rPr lang="en-GB" smtClean="0"/>
              <a:t>‹#›</a:t>
            </a:fld>
            <a:endParaRPr lang="en-GB"/>
          </a:p>
        </p:txBody>
      </p:sp>
    </p:spTree>
    <p:extLst>
      <p:ext uri="{BB962C8B-B14F-4D97-AF65-F5344CB8AC3E}">
        <p14:creationId xmlns:p14="http://schemas.microsoft.com/office/powerpoint/2010/main" val="3321539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E262FA-B8C2-48C6-96C5-12F6A713C58D}" type="datetimeFigureOut">
              <a:rPr lang="en-GB" smtClean="0"/>
              <a:t>17/07/2019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0B45019-07C4-48C7-A4B8-782DBDCF2A06}" type="slidenum">
              <a:rPr lang="en-GB" smtClean="0"/>
              <a:t>‹#›</a:t>
            </a:fld>
            <a:endParaRPr lang="en-GB"/>
          </a:p>
        </p:txBody>
      </p:sp>
    </p:spTree>
    <p:extLst>
      <p:ext uri="{BB962C8B-B14F-4D97-AF65-F5344CB8AC3E}">
        <p14:creationId xmlns:p14="http://schemas.microsoft.com/office/powerpoint/2010/main" val="3541028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E262FA-B8C2-48C6-96C5-12F6A713C58D}" type="datetimeFigureOut">
              <a:rPr lang="en-GB" smtClean="0"/>
              <a:t>17/07/2019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0B45019-07C4-48C7-A4B8-782DBDCF2A06}" type="slidenum">
              <a:rPr lang="en-GB" smtClean="0"/>
              <a:t>‹#›</a:t>
            </a:fld>
            <a:endParaRPr lang="en-GB"/>
          </a:p>
        </p:txBody>
      </p:sp>
    </p:spTree>
    <p:extLst>
      <p:ext uri="{BB962C8B-B14F-4D97-AF65-F5344CB8AC3E}">
        <p14:creationId xmlns:p14="http://schemas.microsoft.com/office/powerpoint/2010/main" val="2985784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E262FA-B8C2-48C6-96C5-12F6A713C58D}" type="datetimeFigureOut">
              <a:rPr lang="en-GB" smtClean="0"/>
              <a:t>17/07/2019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0B45019-07C4-48C7-A4B8-782DBDCF2A06}" type="slidenum">
              <a:rPr lang="en-GB" smtClean="0"/>
              <a:t>‹#›</a:t>
            </a:fld>
            <a:endParaRPr lang="en-GB"/>
          </a:p>
        </p:txBody>
      </p:sp>
    </p:spTree>
    <p:extLst>
      <p:ext uri="{BB962C8B-B14F-4D97-AF65-F5344CB8AC3E}">
        <p14:creationId xmlns:p14="http://schemas.microsoft.com/office/powerpoint/2010/main" val="2723733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E262FA-B8C2-48C6-96C5-12F6A713C58D}" type="datetimeFigureOut">
              <a:rPr lang="en-GB" smtClean="0"/>
              <a:t>17/07/2019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0B45019-07C4-48C7-A4B8-782DBDCF2A06}" type="slidenum">
              <a:rPr lang="en-GB" smtClean="0"/>
              <a:t>‹#›</a:t>
            </a:fld>
            <a:endParaRPr lang="en-GB"/>
          </a:p>
        </p:txBody>
      </p:sp>
    </p:spTree>
    <p:extLst>
      <p:ext uri="{BB962C8B-B14F-4D97-AF65-F5344CB8AC3E}">
        <p14:creationId xmlns:p14="http://schemas.microsoft.com/office/powerpoint/2010/main" val="3779642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E262FA-B8C2-48C6-96C5-12F6A713C58D}" type="datetimeFigureOut">
              <a:rPr lang="en-GB" smtClean="0"/>
              <a:t>17/07/2019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0B45019-07C4-48C7-A4B8-782DBDCF2A06}" type="slidenum">
              <a:rPr lang="en-GB" smtClean="0"/>
              <a:t>‹#›</a:t>
            </a:fld>
            <a:endParaRPr lang="en-GB"/>
          </a:p>
        </p:txBody>
      </p:sp>
    </p:spTree>
    <p:extLst>
      <p:ext uri="{BB962C8B-B14F-4D97-AF65-F5344CB8AC3E}">
        <p14:creationId xmlns:p14="http://schemas.microsoft.com/office/powerpoint/2010/main" val="1923541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E262FA-B8C2-48C6-96C5-12F6A713C58D}" type="datetimeFigureOut">
              <a:rPr lang="en-GB" smtClean="0"/>
              <a:t>17/07/2019</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B45019-07C4-48C7-A4B8-782DBDCF2A06}" type="slidenum">
              <a:rPr lang="en-GB" smtClean="0"/>
              <a:t>‹#›</a:t>
            </a:fld>
            <a:endParaRPr lang="en-GB"/>
          </a:p>
        </p:txBody>
      </p:sp>
    </p:spTree>
    <p:extLst>
      <p:ext uri="{BB962C8B-B14F-4D97-AF65-F5344CB8AC3E}">
        <p14:creationId xmlns:p14="http://schemas.microsoft.com/office/powerpoint/2010/main" val="4971448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3568" y="1844824"/>
            <a:ext cx="3096344" cy="1440160"/>
          </a:xfrm>
          <a:prstGeom prst="rect">
            <a:avLst/>
          </a:prstGeom>
          <a:solidFill>
            <a:srgbClr val="FF0000"/>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dirty="0"/>
              <a:t>Categorise the impacts of climate change on rich and poor countries.</a:t>
            </a:r>
          </a:p>
        </p:txBody>
      </p:sp>
      <p:sp>
        <p:nvSpPr>
          <p:cNvPr id="10" name="Rectangle 9"/>
          <p:cNvSpPr/>
          <p:nvPr/>
        </p:nvSpPr>
        <p:spPr>
          <a:xfrm>
            <a:off x="683568" y="3429000"/>
            <a:ext cx="3096344" cy="1440160"/>
          </a:xfrm>
          <a:prstGeom prst="rect">
            <a:avLst/>
          </a:prstGeom>
          <a:solidFill>
            <a:srgbClr val="FFFF00"/>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dirty="0">
                <a:solidFill>
                  <a:schemeClr val="tx1"/>
                </a:solidFill>
              </a:rPr>
              <a:t>To describe the different pollutant sources and the impacts they have on water quality.</a:t>
            </a:r>
          </a:p>
        </p:txBody>
      </p:sp>
      <p:sp>
        <p:nvSpPr>
          <p:cNvPr id="11" name="Rectangle 10"/>
          <p:cNvSpPr/>
          <p:nvPr/>
        </p:nvSpPr>
        <p:spPr>
          <a:xfrm>
            <a:off x="683568" y="5013176"/>
            <a:ext cx="3096344" cy="1440160"/>
          </a:xfrm>
          <a:prstGeom prst="rect">
            <a:avLst/>
          </a:prstGeom>
          <a:solidFill>
            <a:srgbClr val="00B050"/>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t>To explain how agriculture and sewage can have an impact on water quality and </a:t>
            </a:r>
            <a:r>
              <a:rPr lang="en-GB" sz="2000" dirty="0" err="1"/>
              <a:t>avalibility</a:t>
            </a:r>
            <a:r>
              <a:rPr lang="en-GB" sz="2000" dirty="0"/>
              <a:t>.</a:t>
            </a:r>
          </a:p>
        </p:txBody>
      </p:sp>
      <p:sp>
        <p:nvSpPr>
          <p:cNvPr id="17" name="Curved Right Arrow 16"/>
          <p:cNvSpPr/>
          <p:nvPr/>
        </p:nvSpPr>
        <p:spPr>
          <a:xfrm>
            <a:off x="351394" y="2706335"/>
            <a:ext cx="504056" cy="1080120"/>
          </a:xfrm>
          <a:prstGeom prst="curvedRightArrow">
            <a:avLst/>
          </a:prstGeom>
          <a:solidFill>
            <a:srgbClr val="FF33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8" name="Curved Right Arrow 17"/>
          <p:cNvSpPr/>
          <p:nvPr/>
        </p:nvSpPr>
        <p:spPr>
          <a:xfrm>
            <a:off x="299255" y="4305063"/>
            <a:ext cx="504056" cy="1080120"/>
          </a:xfrm>
          <a:prstGeom prst="curvedRightArrow">
            <a:avLst/>
          </a:prstGeom>
          <a:solidFill>
            <a:srgbClr val="FF33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2" name="Title 1"/>
          <p:cNvSpPr txBox="1">
            <a:spLocks/>
          </p:cNvSpPr>
          <p:nvPr/>
        </p:nvSpPr>
        <p:spPr>
          <a:xfrm>
            <a:off x="683568" y="177642"/>
            <a:ext cx="7772400" cy="1470025"/>
          </a:xfrm>
          <a:prstGeom prst="rect">
            <a:avLst/>
          </a:prstGeom>
          <a:solidFill>
            <a:srgbClr val="00B0F0"/>
          </a:solidFill>
          <a:ln w="63500">
            <a:solidFill>
              <a:schemeClr val="tx1"/>
            </a:solid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4800" b="1" u="sng" dirty="0"/>
              <a:t>How can water quality be threatened?</a:t>
            </a:r>
          </a:p>
        </p:txBody>
      </p:sp>
      <p:sp>
        <p:nvSpPr>
          <p:cNvPr id="13" name="Title 1"/>
          <p:cNvSpPr txBox="1">
            <a:spLocks/>
          </p:cNvSpPr>
          <p:nvPr/>
        </p:nvSpPr>
        <p:spPr>
          <a:xfrm>
            <a:off x="855450" y="338576"/>
            <a:ext cx="7772400" cy="1470025"/>
          </a:xfrm>
          <a:prstGeom prst="rect">
            <a:avLst/>
          </a:prstGeom>
          <a:solidFill>
            <a:srgbClr val="00B0F0"/>
          </a:solidFill>
          <a:ln w="63500">
            <a:solidFill>
              <a:schemeClr val="tx1"/>
            </a:solid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3200" b="1" dirty="0"/>
              <a:t>L/O: To explain the different types of threats facing water quality and evaluate how severe they can be. </a:t>
            </a:r>
            <a:endParaRPr lang="en-GB" sz="3200" b="1" u="sng" dirty="0"/>
          </a:p>
        </p:txBody>
      </p:sp>
      <p:sp>
        <p:nvSpPr>
          <p:cNvPr id="14" name="Rectangle 13"/>
          <p:cNvSpPr/>
          <p:nvPr/>
        </p:nvSpPr>
        <p:spPr>
          <a:xfrm>
            <a:off x="4000496" y="1928802"/>
            <a:ext cx="4857784" cy="1500198"/>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u="sng" dirty="0">
                <a:latin typeface="Arial Rounded MT Bold" panose="020F0704030504030204" pitchFamily="34" charset="0"/>
              </a:rPr>
              <a:t>Starter:</a:t>
            </a:r>
          </a:p>
          <a:p>
            <a:pPr algn="ctr"/>
            <a:r>
              <a:rPr lang="en-GB" sz="2400" b="1" dirty="0">
                <a:latin typeface="Arial Rounded MT Bold" panose="020F0704030504030204" pitchFamily="34" charset="0"/>
              </a:rPr>
              <a:t>Describe the pattern of rainfall in Australia (2 marks)</a:t>
            </a:r>
          </a:p>
        </p:txBody>
      </p:sp>
      <p:pic>
        <p:nvPicPr>
          <p:cNvPr id="1026" name="Picture 2" descr="http://jonova.s3.amazonaws.com/graphs/australia/Australian-rainfall-totals-q1-2010.gif"/>
          <p:cNvPicPr>
            <a:picLocks noChangeAspect="1" noChangeArrowheads="1"/>
          </p:cNvPicPr>
          <p:nvPr/>
        </p:nvPicPr>
        <p:blipFill rotWithShape="1">
          <a:blip r:embed="rId2">
            <a:extLst>
              <a:ext uri="{28A0092B-C50C-407E-A947-70E740481C1C}">
                <a14:useLocalDpi xmlns:a14="http://schemas.microsoft.com/office/drawing/2010/main" val="0"/>
              </a:ext>
            </a:extLst>
          </a:blip>
          <a:srcRect l="3965" t="1918" r="3994" b="3462"/>
          <a:stretch/>
        </p:blipFill>
        <p:spPr bwMode="auto">
          <a:xfrm>
            <a:off x="4000496" y="3549201"/>
            <a:ext cx="4937316" cy="313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104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84213" y="188913"/>
            <a:ext cx="7772400" cy="1470025"/>
          </a:xfrm>
          <a:prstGeom prst="rect">
            <a:avLst/>
          </a:prstGeom>
          <a:solidFill>
            <a:schemeClr val="accent2">
              <a:lumMod val="40000"/>
              <a:lumOff val="60000"/>
            </a:schemeClr>
          </a:solidFill>
          <a:ln w="63500">
            <a:solidFill>
              <a:schemeClr val="tx1"/>
            </a:solidFill>
          </a:ln>
        </p:spPr>
        <p:txBody>
          <a:bodyPr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6600" b="1" u="sng" dirty="0"/>
              <a:t>Pollution in emerging countries…</a:t>
            </a:r>
          </a:p>
        </p:txBody>
      </p:sp>
      <p:sp>
        <p:nvSpPr>
          <p:cNvPr id="6" name="Rectangle 5"/>
          <p:cNvSpPr/>
          <p:nvPr/>
        </p:nvSpPr>
        <p:spPr>
          <a:xfrm>
            <a:off x="323850" y="188913"/>
            <a:ext cx="215900" cy="1439862"/>
          </a:xfrm>
          <a:prstGeom prst="rect">
            <a:avLst/>
          </a:prstGeom>
          <a:solidFill>
            <a:srgbClr val="FF0000"/>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5400" dirty="0">
              <a:solidFill>
                <a:schemeClr val="bg2"/>
              </a:solidFill>
            </a:endParaRPr>
          </a:p>
        </p:txBody>
      </p:sp>
      <p:sp>
        <p:nvSpPr>
          <p:cNvPr id="2" name="Rounded Rectangle 1"/>
          <p:cNvSpPr/>
          <p:nvPr/>
        </p:nvSpPr>
        <p:spPr>
          <a:xfrm>
            <a:off x="323850" y="5226424"/>
            <a:ext cx="8496300" cy="1219200"/>
          </a:xfrm>
          <a:prstGeom prst="roundRect">
            <a:avLst/>
          </a:prstGeom>
          <a:ln>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p>
        </p:txBody>
      </p:sp>
      <p:sp>
        <p:nvSpPr>
          <p:cNvPr id="7" name="Rectangle 6"/>
          <p:cNvSpPr/>
          <p:nvPr/>
        </p:nvSpPr>
        <p:spPr>
          <a:xfrm>
            <a:off x="8604250" y="188913"/>
            <a:ext cx="215900" cy="1439862"/>
          </a:xfrm>
          <a:prstGeom prst="rect">
            <a:avLst/>
          </a:prstGeom>
          <a:solidFill>
            <a:srgbClr val="FF0000"/>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5400" dirty="0">
              <a:solidFill>
                <a:schemeClr val="bg2"/>
              </a:solidFill>
            </a:endParaRPr>
          </a:p>
        </p:txBody>
      </p:sp>
      <p:sp>
        <p:nvSpPr>
          <p:cNvPr id="8" name="Rectangle 3"/>
          <p:cNvSpPr txBox="1">
            <a:spLocks/>
          </p:cNvSpPr>
          <p:nvPr/>
        </p:nvSpPr>
        <p:spPr>
          <a:xfrm>
            <a:off x="244942" y="1791168"/>
            <a:ext cx="8575208" cy="4535487"/>
          </a:xfrm>
          <a:prstGeom prst="rect">
            <a:avLst/>
          </a:prstGeom>
        </p:spPr>
        <p:txBody>
          <a:bodyPr>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l">
              <a:buFont typeface="Arial" panose="020B0604020202020204" pitchFamily="34" charset="0"/>
              <a:buChar char="•"/>
              <a:defRPr/>
            </a:pPr>
            <a:r>
              <a:rPr lang="en-US" dirty="0">
                <a:solidFill>
                  <a:schemeClr val="tx1"/>
                </a:solidFill>
              </a:rPr>
              <a:t>Many countries with rapidly developing economies are also developing commercial agriculture which relies on pesticides and fertilisers to increase yields. Runoff of those chemicals increases water pollution.</a:t>
            </a:r>
          </a:p>
          <a:p>
            <a:pPr marL="457200" indent="-457200" algn="l">
              <a:buFont typeface="Arial" panose="020B0604020202020204" pitchFamily="34" charset="0"/>
              <a:buChar char="•"/>
              <a:defRPr/>
            </a:pPr>
            <a:endParaRPr lang="en-US" dirty="0">
              <a:solidFill>
                <a:schemeClr val="tx1"/>
              </a:solidFill>
            </a:endParaRPr>
          </a:p>
          <a:p>
            <a:pPr marL="457200" indent="-457200" algn="l">
              <a:buFont typeface="Arial" panose="020B0604020202020204" pitchFamily="34" charset="0"/>
              <a:buChar char="•"/>
              <a:defRPr/>
            </a:pPr>
            <a:r>
              <a:rPr lang="en-US" dirty="0">
                <a:solidFill>
                  <a:schemeClr val="tx1"/>
                </a:solidFill>
              </a:rPr>
              <a:t>Developing countries tend to lack concentrations of larger countries, as a result streams and rivers are polluted.</a:t>
            </a:r>
          </a:p>
          <a:p>
            <a:pPr marL="457200" indent="-457200" algn="l">
              <a:buFont typeface="Arial" panose="020B0604020202020204" pitchFamily="34" charset="0"/>
              <a:buChar char="•"/>
              <a:defRPr/>
            </a:pPr>
            <a:endParaRPr lang="en-US" dirty="0">
              <a:solidFill>
                <a:schemeClr val="tx1"/>
              </a:solidFill>
            </a:endParaRPr>
          </a:p>
          <a:p>
            <a:pPr>
              <a:defRPr/>
            </a:pPr>
            <a:r>
              <a:rPr lang="en-US" b="1" dirty="0">
                <a:solidFill>
                  <a:schemeClr val="tx1"/>
                </a:solidFill>
              </a:rPr>
              <a:t>Why do you think countries such as India and China not have standards for water quality?</a:t>
            </a:r>
          </a:p>
          <a:p>
            <a:pPr marL="457200" indent="-457200" algn="l">
              <a:buFont typeface="Arial" panose="020B0604020202020204" pitchFamily="34" charset="0"/>
              <a:buChar char="•"/>
              <a:defRPr/>
            </a:pPr>
            <a:endParaRPr lang="en-US" dirty="0">
              <a:solidFill>
                <a:schemeClr val="tx1"/>
              </a:solidFill>
            </a:endParaRPr>
          </a:p>
          <a:p>
            <a:pPr marL="457200" indent="-457200" algn="l">
              <a:buFont typeface="Arial" panose="020B0604020202020204" pitchFamily="34" charset="0"/>
              <a:buChar char="•"/>
              <a:defRPr/>
            </a:pPr>
            <a:endParaRPr lang="en-US" dirty="0">
              <a:solidFill>
                <a:schemeClr val="tx1"/>
              </a:solidFill>
            </a:endParaRPr>
          </a:p>
          <a:p>
            <a:pPr marL="514350" indent="-514350" algn="l">
              <a:buFont typeface="Arial" panose="020B0604020202020204" pitchFamily="34" charset="0"/>
              <a:buChar char="•"/>
              <a:defRPr/>
            </a:pPr>
            <a:endParaRPr lang="en-US" dirty="0"/>
          </a:p>
          <a:p>
            <a:pPr marL="514350" indent="-514350" algn="l">
              <a:buFont typeface="Arial" panose="020B0604020202020204" pitchFamily="34" charset="0"/>
              <a:buChar char="•"/>
              <a:defRPr/>
            </a:pPr>
            <a:endParaRPr lang="en-US" dirty="0"/>
          </a:p>
          <a:p>
            <a:pPr marL="457200" indent="-457200" algn="l">
              <a:buFont typeface="Arial" panose="020B0604020202020204" pitchFamily="34" charset="0"/>
              <a:buChar char="•"/>
              <a:defRPr/>
            </a:pPr>
            <a:endParaRPr lang="en-US" dirty="0"/>
          </a:p>
          <a:p>
            <a:pPr marL="457200" indent="-457200" algn="l">
              <a:buFont typeface="Arial" panose="020B0604020202020204" pitchFamily="34" charset="0"/>
              <a:buChar char="•"/>
              <a:defRPr/>
            </a:pPr>
            <a:endParaRPr lang="en-US" dirty="0"/>
          </a:p>
          <a:p>
            <a:pPr marL="457200" indent="-457200" algn="l">
              <a:buFont typeface="Arial" panose="020B0604020202020204" pitchFamily="34" charset="0"/>
              <a:buChar char="•"/>
              <a:defRPr/>
            </a:pPr>
            <a:endParaRPr lang="en-US" dirty="0"/>
          </a:p>
        </p:txBody>
      </p:sp>
    </p:spTree>
    <p:extLst>
      <p:ext uri="{BB962C8B-B14F-4D97-AF65-F5344CB8AC3E}">
        <p14:creationId xmlns:p14="http://schemas.microsoft.com/office/powerpoint/2010/main" val="3910614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84213" y="188913"/>
            <a:ext cx="7772400" cy="1470025"/>
          </a:xfrm>
          <a:prstGeom prst="rect">
            <a:avLst/>
          </a:prstGeom>
          <a:solidFill>
            <a:schemeClr val="accent2">
              <a:lumMod val="40000"/>
              <a:lumOff val="60000"/>
            </a:schemeClr>
          </a:solidFill>
          <a:ln w="63500">
            <a:solidFill>
              <a:schemeClr val="tx1"/>
            </a:solidFill>
          </a:ln>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6600" b="1" u="sng" dirty="0"/>
              <a:t>Minamata Mystery</a:t>
            </a:r>
          </a:p>
        </p:txBody>
      </p:sp>
      <p:sp>
        <p:nvSpPr>
          <p:cNvPr id="6" name="Rectangle 5"/>
          <p:cNvSpPr/>
          <p:nvPr/>
        </p:nvSpPr>
        <p:spPr>
          <a:xfrm>
            <a:off x="323850" y="188913"/>
            <a:ext cx="215900" cy="1439862"/>
          </a:xfrm>
          <a:prstGeom prst="rect">
            <a:avLst/>
          </a:prstGeom>
          <a:solidFill>
            <a:srgbClr val="FF0000"/>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5400" dirty="0">
              <a:solidFill>
                <a:schemeClr val="bg2"/>
              </a:solidFill>
            </a:endParaRPr>
          </a:p>
        </p:txBody>
      </p:sp>
      <p:sp>
        <p:nvSpPr>
          <p:cNvPr id="7" name="Rectangle 6"/>
          <p:cNvSpPr/>
          <p:nvPr/>
        </p:nvSpPr>
        <p:spPr>
          <a:xfrm>
            <a:off x="8604250" y="188913"/>
            <a:ext cx="215900" cy="1439862"/>
          </a:xfrm>
          <a:prstGeom prst="rect">
            <a:avLst/>
          </a:prstGeom>
          <a:solidFill>
            <a:srgbClr val="FF0000"/>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5400" dirty="0">
              <a:solidFill>
                <a:schemeClr val="bg2"/>
              </a:solidFill>
            </a:endParaRPr>
          </a:p>
        </p:txBody>
      </p:sp>
      <p:sp>
        <p:nvSpPr>
          <p:cNvPr id="8" name="Rectangle 3"/>
          <p:cNvSpPr txBox="1">
            <a:spLocks/>
          </p:cNvSpPr>
          <p:nvPr/>
        </p:nvSpPr>
        <p:spPr>
          <a:xfrm>
            <a:off x="323850" y="1898744"/>
            <a:ext cx="5618163" cy="4535487"/>
          </a:xfrm>
          <a:prstGeom prst="rect">
            <a:avLst/>
          </a:prstGeom>
        </p:spPr>
        <p:txBody>
          <a:bodyPr>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defRPr/>
            </a:pPr>
            <a:r>
              <a:rPr lang="en-GB" sz="2200" dirty="0">
                <a:solidFill>
                  <a:schemeClr val="tx1"/>
                </a:solidFill>
              </a:rPr>
              <a:t>Mr. Susaki is a 45yr old businessman with a wife and 3 children.</a:t>
            </a:r>
          </a:p>
          <a:p>
            <a:pPr algn="l">
              <a:defRPr/>
            </a:pPr>
            <a:endParaRPr lang="en-GB" sz="2200" dirty="0">
              <a:solidFill>
                <a:schemeClr val="tx1"/>
              </a:solidFill>
            </a:endParaRPr>
          </a:p>
          <a:p>
            <a:pPr algn="l">
              <a:defRPr/>
            </a:pPr>
            <a:r>
              <a:rPr lang="en-GB" sz="2200" dirty="0">
                <a:solidFill>
                  <a:schemeClr val="tx1"/>
                </a:solidFill>
              </a:rPr>
              <a:t>He has been living in the Japanese city of Minamata all of his life.</a:t>
            </a:r>
          </a:p>
          <a:p>
            <a:pPr algn="l">
              <a:defRPr/>
            </a:pPr>
            <a:endParaRPr lang="en-GB" sz="2200" dirty="0">
              <a:solidFill>
                <a:schemeClr val="tx1"/>
              </a:solidFill>
            </a:endParaRPr>
          </a:p>
          <a:p>
            <a:pPr algn="l">
              <a:defRPr/>
            </a:pPr>
            <a:r>
              <a:rPr lang="en-GB" sz="2200" dirty="0">
                <a:solidFill>
                  <a:schemeClr val="tx1"/>
                </a:solidFill>
              </a:rPr>
              <a:t>However, last year something started making Mr. Susaki ill. He has lost his balance, is unable to write and has no coordination. The doctors have struggled to diagnose him…</a:t>
            </a:r>
          </a:p>
          <a:p>
            <a:pPr algn="l">
              <a:defRPr/>
            </a:pPr>
            <a:endParaRPr lang="en-GB" sz="2200" dirty="0">
              <a:solidFill>
                <a:schemeClr val="tx1"/>
              </a:solidFill>
            </a:endParaRPr>
          </a:p>
          <a:p>
            <a:pPr algn="l">
              <a:defRPr/>
            </a:pPr>
            <a:r>
              <a:rPr lang="en-GB" sz="2200" b="1" u="sng" dirty="0">
                <a:solidFill>
                  <a:srgbClr val="FF0000"/>
                </a:solidFill>
              </a:rPr>
              <a:t>We are going to explore what is making Mr. Susaki ill.</a:t>
            </a:r>
          </a:p>
          <a:p>
            <a:pPr>
              <a:defRPr/>
            </a:pPr>
            <a:endParaRPr lang="en-US" sz="2200" dirty="0">
              <a:solidFill>
                <a:schemeClr val="tx1"/>
              </a:solidFill>
            </a:endParaRPr>
          </a:p>
          <a:p>
            <a:pPr>
              <a:defRPr/>
            </a:pPr>
            <a:endParaRPr lang="en-US" sz="2200" dirty="0">
              <a:solidFill>
                <a:schemeClr val="tx1"/>
              </a:solidFill>
            </a:endParaRPr>
          </a:p>
          <a:p>
            <a:pPr marL="514350" indent="-514350" algn="l">
              <a:buFont typeface="+mj-lt"/>
              <a:buAutoNum type="arabicPeriod"/>
              <a:defRPr/>
            </a:pPr>
            <a:endParaRPr lang="en-US" sz="2200" dirty="0"/>
          </a:p>
          <a:p>
            <a:pPr marL="514350" indent="-514350" algn="l">
              <a:buFont typeface="+mj-lt"/>
              <a:buAutoNum type="arabicPeriod"/>
              <a:defRPr/>
            </a:pPr>
            <a:endParaRPr lang="en-US" sz="2200" dirty="0"/>
          </a:p>
          <a:p>
            <a:pPr>
              <a:defRPr/>
            </a:pPr>
            <a:endParaRPr lang="en-US" sz="2200" dirty="0"/>
          </a:p>
          <a:p>
            <a:pPr>
              <a:defRPr/>
            </a:pPr>
            <a:endParaRPr lang="en-US" sz="2200" dirty="0"/>
          </a:p>
          <a:p>
            <a:pPr>
              <a:defRPr/>
            </a:pPr>
            <a:endParaRPr lang="en-US" sz="2200" dirty="0"/>
          </a:p>
        </p:txBody>
      </p:sp>
      <p:pic>
        <p:nvPicPr>
          <p:cNvPr id="6150" name="Picture 2" descr="http://images.forbes.com/media/lists/10/2005/1UX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2013" y="2505168"/>
            <a:ext cx="2906712" cy="332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4337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GB" b="1" u="sng" dirty="0"/>
              <a:t>What do you think is making Mr. Susaki ill?</a:t>
            </a:r>
          </a:p>
        </p:txBody>
      </p:sp>
      <p:pic>
        <p:nvPicPr>
          <p:cNvPr id="7171" name="Picture 2" descr="http://www.csa.com/discoveryguides/mercury/images/minamat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735" y="1866902"/>
            <a:ext cx="7219241" cy="4728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txBox="1">
            <a:spLocks/>
          </p:cNvSpPr>
          <p:nvPr/>
        </p:nvSpPr>
        <p:spPr>
          <a:xfrm>
            <a:off x="684213" y="188913"/>
            <a:ext cx="7772400" cy="1470025"/>
          </a:xfrm>
          <a:prstGeom prst="rect">
            <a:avLst/>
          </a:prstGeom>
          <a:solidFill>
            <a:schemeClr val="accent2">
              <a:lumMod val="40000"/>
              <a:lumOff val="60000"/>
            </a:schemeClr>
          </a:solidFill>
          <a:ln w="63500">
            <a:solidFill>
              <a:schemeClr val="tx1"/>
            </a:solidFill>
          </a:ln>
        </p:spPr>
        <p:txBody>
          <a:bodyPr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6600" b="1" dirty="0"/>
              <a:t>What is making Mr. Susaki ill? </a:t>
            </a:r>
          </a:p>
        </p:txBody>
      </p:sp>
      <p:sp>
        <p:nvSpPr>
          <p:cNvPr id="5" name="Rectangle 4"/>
          <p:cNvSpPr/>
          <p:nvPr/>
        </p:nvSpPr>
        <p:spPr>
          <a:xfrm>
            <a:off x="323850" y="188913"/>
            <a:ext cx="215900" cy="1439862"/>
          </a:xfrm>
          <a:prstGeom prst="rect">
            <a:avLst/>
          </a:prstGeom>
          <a:solidFill>
            <a:srgbClr val="FF0000"/>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5400" dirty="0">
              <a:solidFill>
                <a:schemeClr val="bg2"/>
              </a:solidFill>
            </a:endParaRPr>
          </a:p>
        </p:txBody>
      </p:sp>
      <p:sp>
        <p:nvSpPr>
          <p:cNvPr id="6" name="Rectangle 5"/>
          <p:cNvSpPr/>
          <p:nvPr/>
        </p:nvSpPr>
        <p:spPr>
          <a:xfrm>
            <a:off x="8604250" y="188913"/>
            <a:ext cx="215900" cy="1439862"/>
          </a:xfrm>
          <a:prstGeom prst="rect">
            <a:avLst/>
          </a:prstGeom>
          <a:solidFill>
            <a:srgbClr val="FF0000"/>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5400" dirty="0">
              <a:solidFill>
                <a:schemeClr val="bg2"/>
              </a:solidFill>
            </a:endParaRPr>
          </a:p>
        </p:txBody>
      </p:sp>
    </p:spTree>
    <p:extLst>
      <p:ext uri="{BB962C8B-B14F-4D97-AF65-F5344CB8AC3E}">
        <p14:creationId xmlns:p14="http://schemas.microsoft.com/office/powerpoint/2010/main" val="3174326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GB" b="1" u="sng" dirty="0"/>
              <a:t>What do you think is making Mr. Susaki ill?</a:t>
            </a:r>
          </a:p>
        </p:txBody>
      </p:sp>
      <p:pic>
        <p:nvPicPr>
          <p:cNvPr id="8195" name="Picture 2" descr="http://samstephenson.org/wp-content/uploads/2010/04/minamata-hote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138" y="1916113"/>
            <a:ext cx="806450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txBox="1">
            <a:spLocks/>
          </p:cNvSpPr>
          <p:nvPr/>
        </p:nvSpPr>
        <p:spPr>
          <a:xfrm>
            <a:off x="684213" y="188913"/>
            <a:ext cx="7772400" cy="1470025"/>
          </a:xfrm>
          <a:prstGeom prst="rect">
            <a:avLst/>
          </a:prstGeom>
          <a:solidFill>
            <a:schemeClr val="accent2">
              <a:lumMod val="40000"/>
              <a:lumOff val="60000"/>
            </a:schemeClr>
          </a:solidFill>
          <a:ln w="63500">
            <a:solidFill>
              <a:schemeClr val="tx1"/>
            </a:solidFill>
          </a:ln>
        </p:spPr>
        <p:txBody>
          <a:bodyPr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6600" b="1" dirty="0"/>
              <a:t>What is making Mr. Susaki ill?</a:t>
            </a:r>
          </a:p>
        </p:txBody>
      </p:sp>
      <p:sp>
        <p:nvSpPr>
          <p:cNvPr id="5" name="Rectangle 4"/>
          <p:cNvSpPr/>
          <p:nvPr/>
        </p:nvSpPr>
        <p:spPr>
          <a:xfrm>
            <a:off x="323850" y="188913"/>
            <a:ext cx="215900" cy="1439862"/>
          </a:xfrm>
          <a:prstGeom prst="rect">
            <a:avLst/>
          </a:prstGeom>
          <a:solidFill>
            <a:srgbClr val="FF0000"/>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5400" dirty="0">
              <a:solidFill>
                <a:schemeClr val="bg2"/>
              </a:solidFill>
            </a:endParaRPr>
          </a:p>
        </p:txBody>
      </p:sp>
      <p:sp>
        <p:nvSpPr>
          <p:cNvPr id="6" name="Rectangle 5"/>
          <p:cNvSpPr/>
          <p:nvPr/>
        </p:nvSpPr>
        <p:spPr>
          <a:xfrm>
            <a:off x="8604250" y="188913"/>
            <a:ext cx="215900" cy="1439862"/>
          </a:xfrm>
          <a:prstGeom prst="rect">
            <a:avLst/>
          </a:prstGeom>
          <a:solidFill>
            <a:srgbClr val="FF0000"/>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5400" dirty="0">
              <a:solidFill>
                <a:schemeClr val="bg2"/>
              </a:solidFill>
            </a:endParaRPr>
          </a:p>
        </p:txBody>
      </p:sp>
    </p:spTree>
    <p:extLst>
      <p:ext uri="{BB962C8B-B14F-4D97-AF65-F5344CB8AC3E}">
        <p14:creationId xmlns:p14="http://schemas.microsoft.com/office/powerpoint/2010/main" val="1315071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GB" altLang="en-US" b="1" u="sng"/>
              <a:t>Over to you!</a:t>
            </a:r>
          </a:p>
        </p:txBody>
      </p:sp>
      <p:sp>
        <p:nvSpPr>
          <p:cNvPr id="3" name="Content Placeholder 2"/>
          <p:cNvSpPr>
            <a:spLocks noGrp="1"/>
          </p:cNvSpPr>
          <p:nvPr>
            <p:ph idx="1"/>
          </p:nvPr>
        </p:nvSpPr>
        <p:spPr>
          <a:xfrm>
            <a:off x="455613" y="1804988"/>
            <a:ext cx="8229600" cy="4525963"/>
          </a:xfrm>
        </p:spPr>
        <p:txBody>
          <a:bodyPr>
            <a:normAutofit/>
          </a:bodyPr>
          <a:lstStyle/>
          <a:p>
            <a:pPr eaLnBrk="1" hangingPunct="1">
              <a:buFont typeface="Arial" charset="0"/>
              <a:buChar char="•"/>
              <a:defRPr/>
            </a:pPr>
            <a:r>
              <a:rPr lang="en-GB" dirty="0"/>
              <a:t>Read the boxes on the sheet in front of you. They tell the story of what happened in Minamata.</a:t>
            </a:r>
          </a:p>
          <a:p>
            <a:pPr eaLnBrk="1" hangingPunct="1">
              <a:buFont typeface="Arial" charset="0"/>
              <a:buChar char="•"/>
              <a:defRPr/>
            </a:pPr>
            <a:endParaRPr lang="en-GB" dirty="0"/>
          </a:p>
          <a:p>
            <a:pPr eaLnBrk="1" hangingPunct="1">
              <a:buFont typeface="Arial" charset="0"/>
              <a:buChar char="•"/>
              <a:defRPr/>
            </a:pPr>
            <a:r>
              <a:rPr lang="en-GB" dirty="0"/>
              <a:t>Using 3 coloured pencils piece together the story. Shade in boxes into the following categories…</a:t>
            </a:r>
          </a:p>
          <a:p>
            <a:pPr lvl="1" eaLnBrk="1" hangingPunct="1">
              <a:buFont typeface="Arial" charset="0"/>
              <a:buChar char="–"/>
              <a:defRPr/>
            </a:pPr>
            <a:r>
              <a:rPr lang="en-GB" b="1" dirty="0">
                <a:solidFill>
                  <a:srgbClr val="FF0000"/>
                </a:solidFill>
              </a:rPr>
              <a:t>Symptoms</a:t>
            </a:r>
          </a:p>
          <a:p>
            <a:pPr lvl="1" eaLnBrk="1" hangingPunct="1">
              <a:buFont typeface="Arial" charset="0"/>
              <a:buChar char="–"/>
              <a:defRPr/>
            </a:pPr>
            <a:r>
              <a:rPr lang="en-GB" b="1" dirty="0">
                <a:solidFill>
                  <a:srgbClr val="00B0F0"/>
                </a:solidFill>
              </a:rPr>
              <a:t>Causes</a:t>
            </a:r>
          </a:p>
          <a:p>
            <a:pPr lvl="1" eaLnBrk="1" hangingPunct="1">
              <a:buFont typeface="Arial" charset="0"/>
              <a:buChar char="–"/>
              <a:defRPr/>
            </a:pPr>
            <a:r>
              <a:rPr lang="en-GB" b="1" dirty="0">
                <a:solidFill>
                  <a:srgbClr val="00B050"/>
                </a:solidFill>
              </a:rPr>
              <a:t>Consequences</a:t>
            </a:r>
          </a:p>
        </p:txBody>
      </p:sp>
      <p:pic>
        <p:nvPicPr>
          <p:cNvPr id="9220" name="Picture 2" descr="http://jaspersharp.com/blog/wp-content/uploads/2011/04/Minamat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2355" y="4267200"/>
            <a:ext cx="3432858" cy="2330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a:spLocks/>
          </p:cNvSpPr>
          <p:nvPr/>
        </p:nvSpPr>
        <p:spPr>
          <a:xfrm>
            <a:off x="684213" y="188913"/>
            <a:ext cx="7772400" cy="1470025"/>
          </a:xfrm>
          <a:prstGeom prst="rect">
            <a:avLst/>
          </a:prstGeom>
          <a:solidFill>
            <a:schemeClr val="accent1">
              <a:lumMod val="60000"/>
              <a:lumOff val="40000"/>
            </a:schemeClr>
          </a:solidFill>
          <a:ln w="63500">
            <a:solidFill>
              <a:schemeClr val="tx1"/>
            </a:solidFill>
          </a:ln>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6600" b="1" dirty="0"/>
              <a:t>Investigation Time</a:t>
            </a:r>
          </a:p>
        </p:txBody>
      </p:sp>
      <p:sp>
        <p:nvSpPr>
          <p:cNvPr id="6" name="Rectangle 5"/>
          <p:cNvSpPr/>
          <p:nvPr/>
        </p:nvSpPr>
        <p:spPr>
          <a:xfrm>
            <a:off x="323850" y="188913"/>
            <a:ext cx="215900" cy="1439862"/>
          </a:xfrm>
          <a:prstGeom prst="rect">
            <a:avLst/>
          </a:prstGeom>
          <a:solidFill>
            <a:srgbClr val="FF0000"/>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5400" dirty="0">
              <a:solidFill>
                <a:schemeClr val="bg2"/>
              </a:solidFill>
            </a:endParaRPr>
          </a:p>
        </p:txBody>
      </p:sp>
      <p:sp>
        <p:nvSpPr>
          <p:cNvPr id="7" name="Rectangle 6"/>
          <p:cNvSpPr/>
          <p:nvPr/>
        </p:nvSpPr>
        <p:spPr>
          <a:xfrm>
            <a:off x="8604250" y="188913"/>
            <a:ext cx="215900" cy="1439862"/>
          </a:xfrm>
          <a:prstGeom prst="rect">
            <a:avLst/>
          </a:prstGeom>
          <a:solidFill>
            <a:srgbClr val="FF0000"/>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5400" dirty="0">
              <a:solidFill>
                <a:schemeClr val="bg2"/>
              </a:solidFill>
            </a:endParaRPr>
          </a:p>
        </p:txBody>
      </p:sp>
      <p:sp>
        <p:nvSpPr>
          <p:cNvPr id="2" name="Rectangle 1"/>
          <p:cNvSpPr/>
          <p:nvPr/>
        </p:nvSpPr>
        <p:spPr>
          <a:xfrm>
            <a:off x="323850" y="5387788"/>
            <a:ext cx="4579844" cy="12101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Using the hand-out, highlight or underline any key information as to what is making  the patient ill.</a:t>
            </a:r>
          </a:p>
        </p:txBody>
      </p:sp>
    </p:spTree>
    <p:extLst>
      <p:ext uri="{BB962C8B-B14F-4D97-AF65-F5344CB8AC3E}">
        <p14:creationId xmlns:p14="http://schemas.microsoft.com/office/powerpoint/2010/main" val="2479147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4114"/>
            <a:ext cx="7886700" cy="1325563"/>
          </a:xfrm>
          <a:solidFill>
            <a:schemeClr val="accent4">
              <a:lumMod val="60000"/>
              <a:lumOff val="40000"/>
            </a:schemeClr>
          </a:solidFill>
          <a:ln>
            <a:solidFill>
              <a:schemeClr val="tx1"/>
            </a:solidFill>
          </a:ln>
        </p:spPr>
        <p:txBody>
          <a:bodyPr/>
          <a:lstStyle/>
          <a:p>
            <a:pPr algn="ctr">
              <a:defRPr/>
            </a:pPr>
            <a:r>
              <a:rPr lang="en-GB" b="1" dirty="0"/>
              <a:t>What is making </a:t>
            </a:r>
            <a:r>
              <a:rPr lang="en-GB" b="1" dirty="0" err="1"/>
              <a:t>Mr.</a:t>
            </a:r>
            <a:r>
              <a:rPr lang="en-GB" b="1" dirty="0"/>
              <a:t> Susaki ill? </a:t>
            </a:r>
          </a:p>
        </p:txBody>
      </p:sp>
      <p:sp>
        <p:nvSpPr>
          <p:cNvPr id="3" name="Content Placeholder 2"/>
          <p:cNvSpPr>
            <a:spLocks noGrp="1"/>
          </p:cNvSpPr>
          <p:nvPr>
            <p:ph idx="1"/>
          </p:nvPr>
        </p:nvSpPr>
        <p:spPr>
          <a:xfrm>
            <a:off x="252132" y="3123358"/>
            <a:ext cx="5216339" cy="3478586"/>
          </a:xfrm>
        </p:spPr>
        <p:txBody>
          <a:bodyPr>
            <a:noAutofit/>
          </a:bodyPr>
          <a:lstStyle/>
          <a:p>
            <a:pPr marL="457200" indent="-457200">
              <a:buFont typeface="+mj-lt"/>
              <a:buAutoNum type="arabicPeriod"/>
            </a:pPr>
            <a:r>
              <a:rPr lang="en-GB" sz="2200" dirty="0"/>
              <a:t>There are many problems facing Mr Susaki and his people and they are …..</a:t>
            </a:r>
          </a:p>
          <a:p>
            <a:pPr marL="457200" indent="-457200">
              <a:buFont typeface="+mj-lt"/>
              <a:buAutoNum type="arabicPeriod"/>
            </a:pPr>
            <a:r>
              <a:rPr lang="en-GB" sz="2200" dirty="0"/>
              <a:t>The symptoms Mr Susaki experienced were ….. and I think the most severe symptom was …… I think this because …..</a:t>
            </a:r>
          </a:p>
          <a:p>
            <a:pPr marL="457200" indent="-457200">
              <a:buFont typeface="+mj-lt"/>
              <a:buAutoNum type="arabicPeriod"/>
            </a:pPr>
            <a:r>
              <a:rPr lang="en-GB" sz="2200" dirty="0"/>
              <a:t>The cause of Mr Susaki’s symptoms were ……</a:t>
            </a:r>
          </a:p>
          <a:p>
            <a:pPr marL="457200" indent="-457200">
              <a:buFont typeface="+mj-lt"/>
              <a:buAutoNum type="arabicPeriod"/>
            </a:pPr>
            <a:r>
              <a:rPr lang="en-GB" sz="2200" dirty="0"/>
              <a:t>These happened because …..</a:t>
            </a:r>
          </a:p>
          <a:p>
            <a:pPr marL="457200" indent="-457200">
              <a:buFont typeface="+mj-lt"/>
              <a:buAutoNum type="arabicPeriod"/>
            </a:pPr>
            <a:r>
              <a:rPr lang="en-GB" sz="2200" dirty="0"/>
              <a:t>As a result, the consequences were …..</a:t>
            </a:r>
          </a:p>
          <a:p>
            <a:pPr marL="457200" indent="-457200">
              <a:buFont typeface="+mj-lt"/>
              <a:buAutoNum type="arabicPeriod"/>
            </a:pPr>
            <a:endParaRPr lang="en-GB" sz="2200" dirty="0"/>
          </a:p>
        </p:txBody>
      </p:sp>
      <p:sp>
        <p:nvSpPr>
          <p:cNvPr id="4" name="Rounded Rectangle 3"/>
          <p:cNvSpPr/>
          <p:nvPr/>
        </p:nvSpPr>
        <p:spPr>
          <a:xfrm>
            <a:off x="188259" y="1622611"/>
            <a:ext cx="8722659" cy="1317813"/>
          </a:xfrm>
          <a:prstGeom prst="round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t>You are now going to answer the question above using all the information that you have collected in today’s lesson. You can also link the work from Friday’s lesson also. </a:t>
            </a:r>
          </a:p>
          <a:p>
            <a:pPr algn="ctr"/>
            <a:r>
              <a:rPr lang="en-GB" sz="2000" dirty="0"/>
              <a:t>Use the sentence starters to help you.</a:t>
            </a:r>
          </a:p>
        </p:txBody>
      </p:sp>
      <p:pic>
        <p:nvPicPr>
          <p:cNvPr id="5" name="Picture 2" descr="http://images.forbes.com/media/lists/10/2005/1UX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8923" y="3123358"/>
            <a:ext cx="3191995" cy="3648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7896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500034" y="357166"/>
            <a:ext cx="8229600" cy="867524"/>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a:scene3d>
              <a:camera prst="orthographicFront"/>
              <a:lightRig rig="soft" dir="t">
                <a:rot lat="0" lon="0" rev="2400000"/>
              </a:lightRig>
            </a:scene3d>
            <a:sp3d>
              <a:bevelT w="19050" h="12700"/>
            </a:sp3d>
          </a:bodyPr>
          <a:lstStyle/>
          <a:p>
            <a:pPr marL="53975" indent="-53975" eaLnBrk="1" hangingPunct="1">
              <a:defRPr/>
            </a:pPr>
            <a:r>
              <a:rPr lang="en-GB" sz="4600" kern="1200" dirty="0">
                <a:solidFill>
                  <a:srgbClr val="E7EACB"/>
                </a:solidFill>
                <a:effectLst>
                  <a:outerShdw blurRad="38100" dist="25500" dir="5400000" algn="tl" rotWithShape="0">
                    <a:srgbClr val="000000">
                      <a:satMod val="180000"/>
                      <a:alpha val="75000"/>
                    </a:srgbClr>
                  </a:outerShdw>
                </a:effectLst>
                <a:latin typeface="Comic Sans MS" pitchFamily="66" charset="0"/>
              </a:rPr>
              <a:t> </a:t>
            </a:r>
          </a:p>
        </p:txBody>
      </p:sp>
      <p:sp>
        <p:nvSpPr>
          <p:cNvPr id="17" name="Content Placeholder 16"/>
          <p:cNvSpPr>
            <a:spLocks noGrp="1"/>
          </p:cNvSpPr>
          <p:nvPr>
            <p:ph idx="4294967295"/>
          </p:nvPr>
        </p:nvSpPr>
        <p:spPr>
          <a:xfrm rot="5400000">
            <a:off x="1236663" y="3406775"/>
            <a:ext cx="6384925" cy="1428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292100" indent="-292100" eaLnBrk="1" hangingPunct="1">
              <a:lnSpc>
                <a:spcPct val="60000"/>
              </a:lnSpc>
              <a:defRPr/>
            </a:pPr>
            <a:endParaRPr lang="en-US" sz="500" dirty="0">
              <a:solidFill>
                <a:srgbClr val="FFFFFF"/>
              </a:solidFill>
            </a:endParaRPr>
          </a:p>
        </p:txBody>
      </p:sp>
      <p:cxnSp>
        <p:nvCxnSpPr>
          <p:cNvPr id="7" name="Straight Connector 6"/>
          <p:cNvCxnSpPr/>
          <p:nvPr/>
        </p:nvCxnSpPr>
        <p:spPr>
          <a:xfrm rot="5400000">
            <a:off x="2105819" y="3750469"/>
            <a:ext cx="47879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71500" y="1643063"/>
            <a:ext cx="3571875" cy="1500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800" b="1" dirty="0">
                <a:solidFill>
                  <a:srgbClr val="FFFFFF"/>
                </a:solidFill>
                <a:latin typeface="Comic Sans MS" pitchFamily="66" charset="0"/>
              </a:rPr>
              <a:t>HEAD</a:t>
            </a:r>
            <a:r>
              <a:rPr lang="en-GB" sz="2800" dirty="0">
                <a:solidFill>
                  <a:srgbClr val="FFFFFF"/>
                </a:solidFill>
                <a:latin typeface="Comic Sans MS" pitchFamily="66" charset="0"/>
              </a:rPr>
              <a:t>-something that has made you think </a:t>
            </a:r>
          </a:p>
        </p:txBody>
      </p:sp>
      <p:sp>
        <p:nvSpPr>
          <p:cNvPr id="12" name="Rectangle 11"/>
          <p:cNvSpPr/>
          <p:nvPr/>
        </p:nvSpPr>
        <p:spPr>
          <a:xfrm>
            <a:off x="571500" y="3786188"/>
            <a:ext cx="3571875" cy="1571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800" b="1" dirty="0">
                <a:solidFill>
                  <a:srgbClr val="FFFFFF"/>
                </a:solidFill>
                <a:latin typeface="Comic Sans MS" pitchFamily="66" charset="0"/>
              </a:rPr>
              <a:t>BIN</a:t>
            </a:r>
            <a:r>
              <a:rPr lang="en-GB" sz="2800" dirty="0">
                <a:solidFill>
                  <a:srgbClr val="FFFFFF"/>
                </a:solidFill>
                <a:latin typeface="Comic Sans MS" pitchFamily="66" charset="0"/>
              </a:rPr>
              <a:t>-something you did not find interesting</a:t>
            </a:r>
          </a:p>
        </p:txBody>
      </p:sp>
      <p:sp>
        <p:nvSpPr>
          <p:cNvPr id="13" name="Rectangle 12"/>
          <p:cNvSpPr/>
          <p:nvPr/>
        </p:nvSpPr>
        <p:spPr>
          <a:xfrm>
            <a:off x="4786313" y="3857625"/>
            <a:ext cx="3714750" cy="1571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800" b="1" dirty="0">
                <a:solidFill>
                  <a:srgbClr val="FFFFFF"/>
                </a:solidFill>
                <a:latin typeface="Comic Sans MS" pitchFamily="66" charset="0"/>
              </a:rPr>
              <a:t>BAG</a:t>
            </a:r>
            <a:r>
              <a:rPr lang="en-GB" sz="2800" dirty="0">
                <a:solidFill>
                  <a:srgbClr val="FFFFFF"/>
                </a:solidFill>
                <a:latin typeface="Comic Sans MS" pitchFamily="66" charset="0"/>
              </a:rPr>
              <a:t>- something you will remember and take away</a:t>
            </a:r>
          </a:p>
        </p:txBody>
      </p:sp>
      <p:sp>
        <p:nvSpPr>
          <p:cNvPr id="14" name="Rectangle 13"/>
          <p:cNvSpPr/>
          <p:nvPr/>
        </p:nvSpPr>
        <p:spPr>
          <a:xfrm>
            <a:off x="4714875" y="1643063"/>
            <a:ext cx="3714750" cy="1571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800" b="1" dirty="0">
                <a:solidFill>
                  <a:srgbClr val="FFFFFF"/>
                </a:solidFill>
                <a:latin typeface="Comic Sans MS" pitchFamily="66" charset="0"/>
              </a:rPr>
              <a:t>HEART</a:t>
            </a:r>
            <a:r>
              <a:rPr lang="en-GB" sz="2800" dirty="0">
                <a:solidFill>
                  <a:srgbClr val="FFFFFF"/>
                </a:solidFill>
                <a:latin typeface="Comic Sans MS" pitchFamily="66" charset="0"/>
              </a:rPr>
              <a:t>- something that you have felt </a:t>
            </a:r>
          </a:p>
        </p:txBody>
      </p:sp>
      <p:sp>
        <p:nvSpPr>
          <p:cNvPr id="15" name="Cloud Callout 14"/>
          <p:cNvSpPr/>
          <p:nvPr/>
        </p:nvSpPr>
        <p:spPr>
          <a:xfrm>
            <a:off x="1857375" y="214313"/>
            <a:ext cx="1643063" cy="857250"/>
          </a:xfrm>
          <a:prstGeom prst="cloudCallout">
            <a:avLst>
              <a:gd name="adj1" fmla="val -69528"/>
              <a:gd name="adj2" fmla="val 4116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dirty="0">
              <a:solidFill>
                <a:srgbClr val="FFFFFF"/>
              </a:solidFill>
            </a:endParaRPr>
          </a:p>
        </p:txBody>
      </p:sp>
      <p:sp>
        <p:nvSpPr>
          <p:cNvPr id="16" name="Flowchart: Process 15"/>
          <p:cNvSpPr/>
          <p:nvPr/>
        </p:nvSpPr>
        <p:spPr>
          <a:xfrm rot="5400000">
            <a:off x="4500563" y="-571500"/>
            <a:ext cx="142875" cy="81438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dirty="0">
              <a:solidFill>
                <a:srgbClr val="FFFFFF"/>
              </a:solidFill>
            </a:endParaRPr>
          </a:p>
        </p:txBody>
      </p:sp>
      <p:sp>
        <p:nvSpPr>
          <p:cNvPr id="18" name="Flowchart: Magnetic Disk 17"/>
          <p:cNvSpPr/>
          <p:nvPr/>
        </p:nvSpPr>
        <p:spPr>
          <a:xfrm>
            <a:off x="1785938" y="5572125"/>
            <a:ext cx="857250" cy="1071563"/>
          </a:xfrm>
          <a:prstGeom prst="flowChartMagneticDisk">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dirty="0">
              <a:solidFill>
                <a:srgbClr val="FFFFFF"/>
              </a:solidFill>
            </a:endParaRPr>
          </a:p>
        </p:txBody>
      </p:sp>
      <p:sp>
        <p:nvSpPr>
          <p:cNvPr id="19" name="Heart 18"/>
          <p:cNvSpPr/>
          <p:nvPr/>
        </p:nvSpPr>
        <p:spPr>
          <a:xfrm>
            <a:off x="5857875" y="285750"/>
            <a:ext cx="1357313" cy="1071563"/>
          </a:xfrm>
          <a:prstGeom prst="heart">
            <a:avLst/>
          </a:prstGeom>
          <a:solidFill>
            <a:srgbClr val="F01C6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dirty="0">
              <a:solidFill>
                <a:srgbClr val="FFFFFF"/>
              </a:solidFill>
            </a:endParaRPr>
          </a:p>
        </p:txBody>
      </p:sp>
      <p:sp>
        <p:nvSpPr>
          <p:cNvPr id="55309" name="TextBox 19"/>
          <p:cNvSpPr txBox="1">
            <a:spLocks noChangeArrowheads="1"/>
          </p:cNvSpPr>
          <p:nvPr/>
        </p:nvSpPr>
        <p:spPr bwMode="auto">
          <a:xfrm>
            <a:off x="1857375" y="6143625"/>
            <a:ext cx="714375" cy="369888"/>
          </a:xfrm>
          <a:prstGeom prst="rect">
            <a:avLst/>
          </a:prstGeom>
          <a:noFill/>
          <a:ln w="9525">
            <a:noFill/>
            <a:miter lim="800000"/>
            <a:headEnd/>
            <a:tailEnd/>
          </a:ln>
        </p:spPr>
        <p:txBody>
          <a:bodyPr>
            <a:spAutoFit/>
          </a:bodyPr>
          <a:lstStyle/>
          <a:p>
            <a:pPr algn="ctr"/>
            <a:r>
              <a:rPr lang="en-GB" sz="1800">
                <a:solidFill>
                  <a:srgbClr val="000000"/>
                </a:solidFill>
                <a:latin typeface="Comic Sans MS" pitchFamily="66" charset="0"/>
              </a:rPr>
              <a:t>Bin</a:t>
            </a:r>
          </a:p>
        </p:txBody>
      </p:sp>
      <p:cxnSp>
        <p:nvCxnSpPr>
          <p:cNvPr id="22" name="Straight Connector 21"/>
          <p:cNvCxnSpPr/>
          <p:nvPr/>
        </p:nvCxnSpPr>
        <p:spPr>
          <a:xfrm rot="5400000">
            <a:off x="1570831" y="6215857"/>
            <a:ext cx="714375"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2143919" y="6214269"/>
            <a:ext cx="714375"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55309" idx="0"/>
          </p:cNvCxnSpPr>
          <p:nvPr/>
        </p:nvCxnSpPr>
        <p:spPr>
          <a:xfrm rot="5400000">
            <a:off x="2108201" y="6035675"/>
            <a:ext cx="214312"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2108200" y="6535738"/>
            <a:ext cx="214313"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Smiley Face 30"/>
          <p:cNvSpPr/>
          <p:nvPr/>
        </p:nvSpPr>
        <p:spPr>
          <a:xfrm>
            <a:off x="928688" y="857250"/>
            <a:ext cx="642937" cy="642938"/>
          </a:xfrm>
          <a:prstGeom prst="smileyFace">
            <a:avLst/>
          </a:prstGeom>
          <a:solidFill>
            <a:srgbClr val="F6BCA8"/>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dirty="0">
              <a:solidFill>
                <a:srgbClr val="FFFFFF"/>
              </a:solidFill>
            </a:endParaRPr>
          </a:p>
        </p:txBody>
      </p:sp>
      <p:pic>
        <p:nvPicPr>
          <p:cNvPr id="55315" name="Picture 19" descr="C:\Users\Leigh\AppData\Local\Microsoft\Windows\Temporary Internet Files\Content.IE5\AJPI4JT5\MC910217030[1].png"/>
          <p:cNvPicPr>
            <a:picLocks noChangeAspect="1" noChangeArrowheads="1"/>
          </p:cNvPicPr>
          <p:nvPr/>
        </p:nvPicPr>
        <p:blipFill>
          <a:blip r:embed="rId2" cstate="print"/>
          <a:srcRect/>
          <a:stretch>
            <a:fillRect/>
          </a:stretch>
        </p:blipFill>
        <p:spPr bwMode="auto">
          <a:xfrm>
            <a:off x="6156325" y="5516563"/>
            <a:ext cx="1152525" cy="1152525"/>
          </a:xfrm>
          <a:prstGeom prst="rect">
            <a:avLst/>
          </a:prstGeom>
          <a:noFill/>
          <a:ln w="9525">
            <a:noFill/>
            <a:miter lim="800000"/>
            <a:headEnd/>
            <a:tailEnd/>
          </a:ln>
        </p:spPr>
      </p:pic>
    </p:spTree>
    <p:extLst>
      <p:ext uri="{BB962C8B-B14F-4D97-AF65-F5344CB8AC3E}">
        <p14:creationId xmlns:p14="http://schemas.microsoft.com/office/powerpoint/2010/main" val="75935130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500034" y="357166"/>
            <a:ext cx="8229600" cy="867524"/>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a:scene3d>
              <a:camera prst="orthographicFront"/>
              <a:lightRig rig="soft" dir="t">
                <a:rot lat="0" lon="0" rev="2400000"/>
              </a:lightRig>
            </a:scene3d>
            <a:sp3d>
              <a:bevelT w="19050" h="12700"/>
            </a:sp3d>
          </a:bodyPr>
          <a:lstStyle/>
          <a:p>
            <a:pPr marL="53975" indent="-53975" eaLnBrk="1" hangingPunct="1">
              <a:defRPr/>
            </a:pPr>
            <a:r>
              <a:rPr lang="en-GB" sz="4600" kern="1200" dirty="0">
                <a:solidFill>
                  <a:srgbClr val="E7EACB"/>
                </a:solidFill>
                <a:effectLst>
                  <a:outerShdw blurRad="38100" dist="25500" dir="5400000" algn="tl" rotWithShape="0">
                    <a:srgbClr val="000000">
                      <a:satMod val="180000"/>
                      <a:alpha val="75000"/>
                    </a:srgbClr>
                  </a:outerShdw>
                </a:effectLst>
                <a:latin typeface="Comic Sans MS" pitchFamily="66" charset="0"/>
              </a:rPr>
              <a:t> </a:t>
            </a:r>
          </a:p>
        </p:txBody>
      </p:sp>
      <p:sp>
        <p:nvSpPr>
          <p:cNvPr id="17" name="Content Placeholder 16"/>
          <p:cNvSpPr>
            <a:spLocks noGrp="1"/>
          </p:cNvSpPr>
          <p:nvPr>
            <p:ph idx="4294967295"/>
          </p:nvPr>
        </p:nvSpPr>
        <p:spPr>
          <a:xfrm rot="5400000">
            <a:off x="1236663" y="3406775"/>
            <a:ext cx="6384925" cy="1428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292100" indent="-292100" eaLnBrk="1" hangingPunct="1">
              <a:lnSpc>
                <a:spcPct val="60000"/>
              </a:lnSpc>
              <a:defRPr/>
            </a:pPr>
            <a:endParaRPr lang="en-US" sz="500" dirty="0">
              <a:solidFill>
                <a:srgbClr val="FFFFFF"/>
              </a:solidFill>
            </a:endParaRPr>
          </a:p>
        </p:txBody>
      </p:sp>
      <p:cxnSp>
        <p:nvCxnSpPr>
          <p:cNvPr id="7" name="Straight Connector 6"/>
          <p:cNvCxnSpPr/>
          <p:nvPr/>
        </p:nvCxnSpPr>
        <p:spPr>
          <a:xfrm rot="5400000">
            <a:off x="2105819" y="3750469"/>
            <a:ext cx="47879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71500" y="1643063"/>
            <a:ext cx="3571875" cy="15001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800" b="1" dirty="0">
                <a:solidFill>
                  <a:schemeClr val="tx1"/>
                </a:solidFill>
                <a:latin typeface="Comic Sans MS" pitchFamily="66" charset="0"/>
              </a:rPr>
              <a:t>HEAD</a:t>
            </a:r>
            <a:endParaRPr lang="en-GB" sz="2800" dirty="0">
              <a:solidFill>
                <a:schemeClr val="tx1"/>
              </a:solidFill>
              <a:latin typeface="Comic Sans MS" pitchFamily="66" charset="0"/>
            </a:endParaRPr>
          </a:p>
          <a:p>
            <a:pPr algn="ctr">
              <a:defRPr/>
            </a:pPr>
            <a:endParaRPr lang="en-GB" sz="2800" dirty="0">
              <a:solidFill>
                <a:schemeClr val="tx1"/>
              </a:solidFill>
              <a:latin typeface="Comic Sans MS" pitchFamily="66" charset="0"/>
            </a:endParaRPr>
          </a:p>
          <a:p>
            <a:pPr algn="ctr">
              <a:defRPr/>
            </a:pPr>
            <a:endParaRPr lang="en-GB" sz="2800" dirty="0">
              <a:solidFill>
                <a:schemeClr val="tx1"/>
              </a:solidFill>
              <a:latin typeface="Comic Sans MS" pitchFamily="66" charset="0"/>
            </a:endParaRPr>
          </a:p>
        </p:txBody>
      </p:sp>
      <p:sp>
        <p:nvSpPr>
          <p:cNvPr id="12" name="Rectangle 11"/>
          <p:cNvSpPr/>
          <p:nvPr/>
        </p:nvSpPr>
        <p:spPr>
          <a:xfrm>
            <a:off x="571500" y="3786188"/>
            <a:ext cx="3571875" cy="15716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800" b="1" dirty="0">
                <a:solidFill>
                  <a:schemeClr val="tx1"/>
                </a:solidFill>
                <a:latin typeface="Comic Sans MS" pitchFamily="66" charset="0"/>
              </a:rPr>
              <a:t>BIN</a:t>
            </a:r>
            <a:endParaRPr lang="en-GB" sz="2800" dirty="0">
              <a:solidFill>
                <a:schemeClr val="tx1"/>
              </a:solidFill>
              <a:latin typeface="Comic Sans MS" pitchFamily="66" charset="0"/>
            </a:endParaRPr>
          </a:p>
          <a:p>
            <a:pPr algn="ctr">
              <a:defRPr/>
            </a:pPr>
            <a:endParaRPr lang="en-GB" sz="2800" dirty="0">
              <a:solidFill>
                <a:schemeClr val="tx1"/>
              </a:solidFill>
              <a:latin typeface="Comic Sans MS" pitchFamily="66" charset="0"/>
            </a:endParaRPr>
          </a:p>
          <a:p>
            <a:pPr algn="ctr">
              <a:defRPr/>
            </a:pPr>
            <a:endParaRPr lang="en-GB" sz="2800" dirty="0">
              <a:solidFill>
                <a:schemeClr val="tx1"/>
              </a:solidFill>
              <a:latin typeface="Comic Sans MS" pitchFamily="66" charset="0"/>
            </a:endParaRPr>
          </a:p>
        </p:txBody>
      </p:sp>
      <p:sp>
        <p:nvSpPr>
          <p:cNvPr id="13" name="Rectangle 12"/>
          <p:cNvSpPr/>
          <p:nvPr/>
        </p:nvSpPr>
        <p:spPr>
          <a:xfrm>
            <a:off x="4786313" y="3857625"/>
            <a:ext cx="3714750" cy="15716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800" b="1" dirty="0">
                <a:solidFill>
                  <a:schemeClr val="tx1"/>
                </a:solidFill>
                <a:latin typeface="Comic Sans MS" pitchFamily="66" charset="0"/>
              </a:rPr>
              <a:t>BAG</a:t>
            </a:r>
            <a:endParaRPr lang="en-GB" sz="2800" dirty="0">
              <a:solidFill>
                <a:schemeClr val="tx1"/>
              </a:solidFill>
              <a:latin typeface="Comic Sans MS" pitchFamily="66" charset="0"/>
            </a:endParaRPr>
          </a:p>
          <a:p>
            <a:pPr algn="ctr">
              <a:defRPr/>
            </a:pPr>
            <a:endParaRPr lang="en-GB" sz="2800" dirty="0">
              <a:solidFill>
                <a:schemeClr val="tx1"/>
              </a:solidFill>
              <a:latin typeface="Comic Sans MS" pitchFamily="66" charset="0"/>
            </a:endParaRPr>
          </a:p>
          <a:p>
            <a:pPr algn="ctr">
              <a:defRPr/>
            </a:pPr>
            <a:endParaRPr lang="en-GB" sz="2800" dirty="0">
              <a:solidFill>
                <a:schemeClr val="tx1"/>
              </a:solidFill>
              <a:latin typeface="Comic Sans MS" pitchFamily="66" charset="0"/>
            </a:endParaRPr>
          </a:p>
        </p:txBody>
      </p:sp>
      <p:sp>
        <p:nvSpPr>
          <p:cNvPr id="14" name="Rectangle 13"/>
          <p:cNvSpPr/>
          <p:nvPr/>
        </p:nvSpPr>
        <p:spPr>
          <a:xfrm>
            <a:off x="4714875" y="1643063"/>
            <a:ext cx="3714750" cy="15716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800" b="1" dirty="0">
                <a:solidFill>
                  <a:schemeClr val="tx1"/>
                </a:solidFill>
                <a:latin typeface="Comic Sans MS" pitchFamily="66" charset="0"/>
              </a:rPr>
              <a:t>HEART</a:t>
            </a:r>
            <a:endParaRPr lang="en-GB" sz="2800" dirty="0">
              <a:solidFill>
                <a:schemeClr val="tx1"/>
              </a:solidFill>
              <a:latin typeface="Comic Sans MS" pitchFamily="66" charset="0"/>
            </a:endParaRPr>
          </a:p>
          <a:p>
            <a:pPr algn="ctr">
              <a:defRPr/>
            </a:pPr>
            <a:endParaRPr lang="en-GB" sz="2800" dirty="0">
              <a:solidFill>
                <a:schemeClr val="tx1"/>
              </a:solidFill>
              <a:latin typeface="Comic Sans MS" pitchFamily="66" charset="0"/>
            </a:endParaRPr>
          </a:p>
          <a:p>
            <a:pPr algn="ctr">
              <a:defRPr/>
            </a:pPr>
            <a:endParaRPr lang="en-GB" sz="2800" dirty="0">
              <a:solidFill>
                <a:schemeClr val="tx1"/>
              </a:solidFill>
              <a:latin typeface="Comic Sans MS" pitchFamily="66" charset="0"/>
            </a:endParaRPr>
          </a:p>
        </p:txBody>
      </p:sp>
      <p:sp>
        <p:nvSpPr>
          <p:cNvPr id="15" name="Cloud Callout 14"/>
          <p:cNvSpPr/>
          <p:nvPr/>
        </p:nvSpPr>
        <p:spPr>
          <a:xfrm>
            <a:off x="1857375" y="214313"/>
            <a:ext cx="1643063" cy="857250"/>
          </a:xfrm>
          <a:prstGeom prst="cloudCallout">
            <a:avLst>
              <a:gd name="adj1" fmla="val -69528"/>
              <a:gd name="adj2" fmla="val 4116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dirty="0">
              <a:solidFill>
                <a:srgbClr val="FFFFFF"/>
              </a:solidFill>
            </a:endParaRPr>
          </a:p>
        </p:txBody>
      </p:sp>
      <p:sp>
        <p:nvSpPr>
          <p:cNvPr id="16" name="Flowchart: Process 15"/>
          <p:cNvSpPr/>
          <p:nvPr/>
        </p:nvSpPr>
        <p:spPr>
          <a:xfrm rot="5400000">
            <a:off x="4500563" y="-571500"/>
            <a:ext cx="142875" cy="81438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dirty="0">
              <a:solidFill>
                <a:srgbClr val="FFFFFF"/>
              </a:solidFill>
            </a:endParaRPr>
          </a:p>
        </p:txBody>
      </p:sp>
      <p:sp>
        <p:nvSpPr>
          <p:cNvPr id="18" name="Flowchart: Magnetic Disk 17"/>
          <p:cNvSpPr/>
          <p:nvPr/>
        </p:nvSpPr>
        <p:spPr>
          <a:xfrm>
            <a:off x="1785938" y="5572125"/>
            <a:ext cx="857250" cy="1071563"/>
          </a:xfrm>
          <a:prstGeom prst="flowChartMagneticDisk">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dirty="0">
              <a:solidFill>
                <a:srgbClr val="FFFFFF"/>
              </a:solidFill>
            </a:endParaRPr>
          </a:p>
        </p:txBody>
      </p:sp>
      <p:sp>
        <p:nvSpPr>
          <p:cNvPr id="19" name="Heart 18"/>
          <p:cNvSpPr/>
          <p:nvPr/>
        </p:nvSpPr>
        <p:spPr>
          <a:xfrm>
            <a:off x="5857875" y="285750"/>
            <a:ext cx="1357313" cy="1071563"/>
          </a:xfrm>
          <a:prstGeom prst="heart">
            <a:avLst/>
          </a:prstGeom>
          <a:solidFill>
            <a:srgbClr val="F01C6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dirty="0">
              <a:solidFill>
                <a:srgbClr val="FFFFFF"/>
              </a:solidFill>
            </a:endParaRPr>
          </a:p>
        </p:txBody>
      </p:sp>
      <p:sp>
        <p:nvSpPr>
          <p:cNvPr id="55309" name="TextBox 19"/>
          <p:cNvSpPr txBox="1">
            <a:spLocks noChangeArrowheads="1"/>
          </p:cNvSpPr>
          <p:nvPr/>
        </p:nvSpPr>
        <p:spPr bwMode="auto">
          <a:xfrm>
            <a:off x="1857375" y="6143625"/>
            <a:ext cx="714375" cy="369888"/>
          </a:xfrm>
          <a:prstGeom prst="rect">
            <a:avLst/>
          </a:prstGeom>
          <a:noFill/>
          <a:ln w="9525">
            <a:noFill/>
            <a:miter lim="800000"/>
            <a:headEnd/>
            <a:tailEnd/>
          </a:ln>
        </p:spPr>
        <p:txBody>
          <a:bodyPr>
            <a:spAutoFit/>
          </a:bodyPr>
          <a:lstStyle/>
          <a:p>
            <a:pPr algn="ctr"/>
            <a:r>
              <a:rPr lang="en-GB" sz="1800">
                <a:solidFill>
                  <a:srgbClr val="000000"/>
                </a:solidFill>
                <a:latin typeface="Comic Sans MS" pitchFamily="66" charset="0"/>
              </a:rPr>
              <a:t>Bin</a:t>
            </a:r>
          </a:p>
        </p:txBody>
      </p:sp>
      <p:cxnSp>
        <p:nvCxnSpPr>
          <p:cNvPr id="22" name="Straight Connector 21"/>
          <p:cNvCxnSpPr/>
          <p:nvPr/>
        </p:nvCxnSpPr>
        <p:spPr>
          <a:xfrm rot="5400000">
            <a:off x="1570831" y="6215857"/>
            <a:ext cx="714375"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2143919" y="6214269"/>
            <a:ext cx="714375"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55309" idx="0"/>
          </p:cNvCxnSpPr>
          <p:nvPr/>
        </p:nvCxnSpPr>
        <p:spPr>
          <a:xfrm rot="5400000">
            <a:off x="2108201" y="6035675"/>
            <a:ext cx="214312"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2108200" y="6535738"/>
            <a:ext cx="214313"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Smiley Face 30"/>
          <p:cNvSpPr/>
          <p:nvPr/>
        </p:nvSpPr>
        <p:spPr>
          <a:xfrm>
            <a:off x="928688" y="857250"/>
            <a:ext cx="642937" cy="642938"/>
          </a:xfrm>
          <a:prstGeom prst="smileyFace">
            <a:avLst/>
          </a:prstGeom>
          <a:solidFill>
            <a:srgbClr val="F6BCA8"/>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dirty="0">
              <a:solidFill>
                <a:srgbClr val="FFFFFF"/>
              </a:solidFill>
            </a:endParaRPr>
          </a:p>
        </p:txBody>
      </p:sp>
      <p:pic>
        <p:nvPicPr>
          <p:cNvPr id="55315" name="Picture 19" descr="C:\Users\Leigh\AppData\Local\Microsoft\Windows\Temporary Internet Files\Content.IE5\AJPI4JT5\MC910217030[1].png"/>
          <p:cNvPicPr>
            <a:picLocks noChangeAspect="1" noChangeArrowheads="1"/>
          </p:cNvPicPr>
          <p:nvPr/>
        </p:nvPicPr>
        <p:blipFill>
          <a:blip r:embed="rId2" cstate="print"/>
          <a:srcRect/>
          <a:stretch>
            <a:fillRect/>
          </a:stretch>
        </p:blipFill>
        <p:spPr bwMode="auto">
          <a:xfrm>
            <a:off x="6156325" y="5516563"/>
            <a:ext cx="1152525" cy="1152525"/>
          </a:xfrm>
          <a:prstGeom prst="rect">
            <a:avLst/>
          </a:prstGeom>
          <a:noFill/>
          <a:ln w="9525">
            <a:noFill/>
            <a:miter lim="800000"/>
            <a:headEnd/>
            <a:tailEnd/>
          </a:ln>
        </p:spPr>
      </p:pic>
    </p:spTree>
    <p:extLst>
      <p:ext uri="{BB962C8B-B14F-4D97-AF65-F5344CB8AC3E}">
        <p14:creationId xmlns:p14="http://schemas.microsoft.com/office/powerpoint/2010/main" val="357978898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174" y="76802"/>
            <a:ext cx="7886700" cy="1325563"/>
          </a:xfrm>
          <a:noFill/>
          <a:ln>
            <a:noFill/>
          </a:ln>
        </p:spPr>
        <p:txBody>
          <a:bodyPr>
            <a:noAutofit/>
          </a:bodyPr>
          <a:lstStyle/>
          <a:p>
            <a:pPr algn="ctr"/>
            <a:r>
              <a:rPr lang="en-US" sz="2700" u="sng" dirty="0">
                <a:latin typeface="+mn-lt"/>
              </a:rPr>
              <a:t>How are the effects of climate change different for poor and rich countries?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0451958"/>
              </p:ext>
            </p:extLst>
          </p:nvPr>
        </p:nvGraphicFramePr>
        <p:xfrm>
          <a:off x="133350" y="1248973"/>
          <a:ext cx="8788228" cy="2547252"/>
        </p:xfrm>
        <a:graphic>
          <a:graphicData uri="http://schemas.openxmlformats.org/drawingml/2006/table">
            <a:tbl>
              <a:tblPr firstRow="1" bandRow="1">
                <a:tableStyleId>{21E4AEA4-8DFA-4A89-87EB-49C32662AFE0}</a:tableStyleId>
              </a:tblPr>
              <a:tblGrid>
                <a:gridCol w="4394114">
                  <a:extLst>
                    <a:ext uri="{9D8B030D-6E8A-4147-A177-3AD203B41FA5}">
                      <a16:colId xmlns:a16="http://schemas.microsoft.com/office/drawing/2014/main" val="20000"/>
                    </a:ext>
                  </a:extLst>
                </a:gridCol>
                <a:gridCol w="4394114">
                  <a:extLst>
                    <a:ext uri="{9D8B030D-6E8A-4147-A177-3AD203B41FA5}">
                      <a16:colId xmlns:a16="http://schemas.microsoft.com/office/drawing/2014/main" val="20001"/>
                    </a:ext>
                  </a:extLst>
                </a:gridCol>
              </a:tblGrid>
              <a:tr h="324454">
                <a:tc>
                  <a:txBody>
                    <a:bodyPr/>
                    <a:lstStyle/>
                    <a:p>
                      <a:pPr algn="ctr"/>
                      <a:r>
                        <a:rPr lang="en-GB" sz="1800" dirty="0"/>
                        <a:t>Effects of climate change in wealthy countries (MEDCs)</a:t>
                      </a:r>
                      <a:endParaRPr lang="en-US" sz="1800" dirty="0"/>
                    </a:p>
                  </a:txBody>
                  <a:tcPr marL="87630" marR="8763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dirty="0"/>
                        <a:t>Effects of climate change in poor countries (LEDCs)</a:t>
                      </a:r>
                      <a:endParaRPr lang="en-US" sz="1800" dirty="0"/>
                    </a:p>
                  </a:txBody>
                  <a:tcPr marL="87630" marR="8763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82508">
                <a:tc>
                  <a:txBody>
                    <a:bodyPr/>
                    <a:lstStyle/>
                    <a:p>
                      <a:pPr algn="ctr"/>
                      <a:endParaRPr lang="en-US" sz="1800"/>
                    </a:p>
                  </a:txBody>
                  <a:tcPr marL="87630" marR="8763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dirty="0"/>
                    </a:p>
                  </a:txBody>
                  <a:tcPr marL="87630" marR="8763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82508">
                <a:tc>
                  <a:txBody>
                    <a:bodyPr/>
                    <a:lstStyle/>
                    <a:p>
                      <a:pPr algn="ctr"/>
                      <a:endParaRPr lang="en-US" sz="1800" dirty="0"/>
                    </a:p>
                  </a:txBody>
                  <a:tcPr marL="87630" marR="8763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dirty="0"/>
                    </a:p>
                  </a:txBody>
                  <a:tcPr marL="87630" marR="8763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82508">
                <a:tc>
                  <a:txBody>
                    <a:bodyPr/>
                    <a:lstStyle/>
                    <a:p>
                      <a:pPr algn="ctr"/>
                      <a:endParaRPr lang="en-US" sz="1800"/>
                    </a:p>
                  </a:txBody>
                  <a:tcPr marL="87630" marR="8763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a:p>
                  </a:txBody>
                  <a:tcPr marL="87630" marR="8763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82508">
                <a:tc>
                  <a:txBody>
                    <a:bodyPr/>
                    <a:lstStyle/>
                    <a:p>
                      <a:pPr algn="ctr"/>
                      <a:endParaRPr lang="en-US" sz="1800" dirty="0"/>
                    </a:p>
                  </a:txBody>
                  <a:tcPr marL="87630" marR="8763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dirty="0"/>
                    </a:p>
                  </a:txBody>
                  <a:tcPr marL="87630" marR="8763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p:cNvSpPr txBox="1"/>
          <p:nvPr/>
        </p:nvSpPr>
        <p:spPr>
          <a:xfrm>
            <a:off x="139785" y="3901461"/>
            <a:ext cx="8864171" cy="2031325"/>
          </a:xfrm>
          <a:prstGeom prst="rect">
            <a:avLst/>
          </a:prstGeom>
          <a:noFill/>
          <a:ln>
            <a:solidFill>
              <a:schemeClr val="tx1"/>
            </a:solidFill>
          </a:ln>
        </p:spPr>
        <p:txBody>
          <a:bodyPr wrap="square" rtlCol="0">
            <a:spAutoFit/>
          </a:bodyPr>
          <a:lstStyle/>
          <a:p>
            <a:pPr>
              <a:buFont typeface="Arial" pitchFamily="34" charset="0"/>
              <a:buChar char="•"/>
            </a:pPr>
            <a:r>
              <a:rPr lang="en-GB" dirty="0"/>
              <a:t>Can afford to </a:t>
            </a:r>
            <a:r>
              <a:rPr lang="en-GB" b="1" i="1" dirty="0">
                <a:solidFill>
                  <a:srgbClr val="0070C0"/>
                </a:solidFill>
              </a:rPr>
              <a:t>irrigate</a:t>
            </a:r>
            <a:r>
              <a:rPr lang="en-GB" dirty="0"/>
              <a:t> crops and so provide food</a:t>
            </a:r>
          </a:p>
          <a:p>
            <a:pPr>
              <a:buFont typeface="Arial" pitchFamily="34" charset="0"/>
              <a:buChar char="•"/>
            </a:pPr>
            <a:r>
              <a:rPr lang="en-GB" dirty="0"/>
              <a:t>Can afford to import food and therefore </a:t>
            </a:r>
            <a:r>
              <a:rPr lang="en-GB" b="1" i="1" dirty="0">
                <a:solidFill>
                  <a:srgbClr val="0070C0"/>
                </a:solidFill>
              </a:rPr>
              <a:t>`virtual water’</a:t>
            </a:r>
          </a:p>
          <a:p>
            <a:pPr>
              <a:buFont typeface="Arial" pitchFamily="34" charset="0"/>
              <a:buChar char="•"/>
            </a:pPr>
            <a:r>
              <a:rPr lang="en-GB" dirty="0"/>
              <a:t>May have to rely on dirty or unreliable </a:t>
            </a:r>
            <a:r>
              <a:rPr lang="en-GB" b="1" i="1" dirty="0">
                <a:solidFill>
                  <a:srgbClr val="0070C0"/>
                </a:solidFill>
              </a:rPr>
              <a:t>sources </a:t>
            </a:r>
            <a:r>
              <a:rPr lang="en-GB" dirty="0"/>
              <a:t>of water</a:t>
            </a:r>
          </a:p>
          <a:p>
            <a:pPr>
              <a:buFont typeface="Arial" pitchFamily="34" charset="0"/>
              <a:buChar char="•"/>
            </a:pPr>
            <a:r>
              <a:rPr lang="en-GB" dirty="0"/>
              <a:t>Changes in weather patterns could lead to </a:t>
            </a:r>
            <a:r>
              <a:rPr lang="en-GB" b="1" i="1" dirty="0">
                <a:solidFill>
                  <a:srgbClr val="0070C0"/>
                </a:solidFill>
              </a:rPr>
              <a:t>water insecurity</a:t>
            </a:r>
          </a:p>
          <a:p>
            <a:pPr>
              <a:buFont typeface="Arial" pitchFamily="34" charset="0"/>
              <a:buChar char="•"/>
            </a:pPr>
            <a:r>
              <a:rPr lang="en-GB" dirty="0"/>
              <a:t>Population may rise rapidly so more people affected by water and </a:t>
            </a:r>
            <a:r>
              <a:rPr lang="en-GB" b="1" i="1" dirty="0">
                <a:solidFill>
                  <a:srgbClr val="0070C0"/>
                </a:solidFill>
              </a:rPr>
              <a:t>food insecurity</a:t>
            </a:r>
          </a:p>
          <a:p>
            <a:pPr>
              <a:buFont typeface="Arial" pitchFamily="34" charset="0"/>
              <a:buChar char="•"/>
            </a:pPr>
            <a:r>
              <a:rPr lang="en-GB" dirty="0"/>
              <a:t>Can afford to build </a:t>
            </a:r>
            <a:r>
              <a:rPr lang="en-GB" b="1" i="1" dirty="0">
                <a:solidFill>
                  <a:srgbClr val="0070C0"/>
                </a:solidFill>
              </a:rPr>
              <a:t>desalinisation plants </a:t>
            </a:r>
            <a:r>
              <a:rPr lang="en-GB" dirty="0"/>
              <a:t>to get drinking water from sea water</a:t>
            </a:r>
          </a:p>
          <a:p>
            <a:pPr>
              <a:buFont typeface="Arial" pitchFamily="34" charset="0"/>
              <a:buChar char="•"/>
            </a:pPr>
            <a:r>
              <a:rPr lang="en-GB" dirty="0"/>
              <a:t>Farmers rely on rain to water crops, which could lead to </a:t>
            </a:r>
            <a:r>
              <a:rPr lang="en-GB" b="1" i="1" dirty="0">
                <a:solidFill>
                  <a:srgbClr val="0070C0"/>
                </a:solidFill>
              </a:rPr>
              <a:t>food insecurity </a:t>
            </a:r>
            <a:r>
              <a:rPr lang="en-GB" dirty="0"/>
              <a:t>and </a:t>
            </a:r>
            <a:r>
              <a:rPr lang="en-GB" b="1" i="1" dirty="0">
                <a:solidFill>
                  <a:srgbClr val="0070C0"/>
                </a:solidFill>
              </a:rPr>
              <a:t>famine</a:t>
            </a:r>
            <a:endParaRPr lang="en-US" b="1" i="1" dirty="0">
              <a:solidFill>
                <a:srgbClr val="0070C0"/>
              </a:solidFill>
            </a:endParaRPr>
          </a:p>
        </p:txBody>
      </p:sp>
      <p:sp>
        <p:nvSpPr>
          <p:cNvPr id="3" name="Rectangle 2"/>
          <p:cNvSpPr/>
          <p:nvPr/>
        </p:nvSpPr>
        <p:spPr>
          <a:xfrm>
            <a:off x="139785" y="6013622"/>
            <a:ext cx="8864171" cy="71669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Stretch Yourself: Which one (MEDC or LEDC) will suffer the most negative impacts from climate change? Give reasons why.</a:t>
            </a:r>
          </a:p>
        </p:txBody>
      </p:sp>
    </p:spTree>
    <p:extLst>
      <p:ext uri="{BB962C8B-B14F-4D97-AF65-F5344CB8AC3E}">
        <p14:creationId xmlns:p14="http://schemas.microsoft.com/office/powerpoint/2010/main" val="2881289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205946"/>
            <a:ext cx="7886700" cy="1690689"/>
          </a:xfrm>
        </p:spPr>
        <p:txBody>
          <a:bodyPr>
            <a:normAutofit fontScale="90000"/>
          </a:bodyPr>
          <a:lstStyle/>
          <a:p>
            <a:pPr algn="ctr"/>
            <a:r>
              <a:rPr lang="en-GB" altLang="en-US" dirty="0">
                <a:latin typeface="+mn-lt"/>
              </a:rPr>
              <a:t>What problems do these children face from </a:t>
            </a:r>
            <a:r>
              <a:rPr lang="en-GB" altLang="en-US" b="1" i="1" dirty="0">
                <a:solidFill>
                  <a:srgbClr val="0070C0"/>
                </a:solidFill>
                <a:latin typeface="+mn-lt"/>
              </a:rPr>
              <a:t>water supply </a:t>
            </a:r>
            <a:r>
              <a:rPr lang="en-GB" altLang="en-US" dirty="0">
                <a:latin typeface="+mn-lt"/>
              </a:rPr>
              <a:t>and </a:t>
            </a:r>
            <a:r>
              <a:rPr lang="en-GB" altLang="en-US" b="1" i="1" dirty="0">
                <a:solidFill>
                  <a:srgbClr val="0070C0"/>
                </a:solidFill>
                <a:latin typeface="+mn-lt"/>
              </a:rPr>
              <a:t>pollution</a:t>
            </a:r>
            <a:r>
              <a:rPr lang="en-GB" altLang="en-US" dirty="0">
                <a:latin typeface="+mn-lt"/>
              </a:rPr>
              <a:t>? </a:t>
            </a:r>
            <a:endParaRPr lang="en-GB" dirty="0">
              <a:latin typeface="+mn-lt"/>
            </a:endParaRPr>
          </a:p>
        </p:txBody>
      </p:sp>
      <p:pic>
        <p:nvPicPr>
          <p:cNvPr id="6" name="Picture 7" descr="G:\Oup 4 - gcse geog edxcel b\Converted\Unit 4\4.5\913490_ph4.5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205" y="2012925"/>
            <a:ext cx="7186999" cy="4527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61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lstStyle/>
          <a:p>
            <a:pPr algn="ctr"/>
            <a:r>
              <a:rPr lang="en-GB" dirty="0">
                <a:latin typeface="+mn-lt"/>
              </a:rPr>
              <a:t>What’s the difference?</a:t>
            </a:r>
          </a:p>
        </p:txBody>
      </p:sp>
      <p:sp>
        <p:nvSpPr>
          <p:cNvPr id="4" name="Rectangle 3"/>
          <p:cNvSpPr/>
          <p:nvPr/>
        </p:nvSpPr>
        <p:spPr>
          <a:xfrm>
            <a:off x="628650" y="1054443"/>
            <a:ext cx="7886700" cy="1400433"/>
          </a:xfrm>
          <a:prstGeom prst="rect">
            <a:avLst/>
          </a:prstGeom>
          <a:ln>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2000" b="1" dirty="0">
                <a:solidFill>
                  <a:schemeClr val="bg1"/>
                </a:solidFill>
              </a:rPr>
              <a:t>Not only do we need enough water for everyday use, but the quality of the water is just as important as the quantity. People can suffer water stress if their water is not safe or is contaminated. </a:t>
            </a:r>
          </a:p>
        </p:txBody>
      </p:sp>
      <p:graphicFrame>
        <p:nvGraphicFramePr>
          <p:cNvPr id="5" name="Table 4"/>
          <p:cNvGraphicFramePr>
            <a:graphicFrameLocks noGrp="1"/>
          </p:cNvGraphicFramePr>
          <p:nvPr>
            <p:extLst>
              <p:ext uri="{D42A27DB-BD31-4B8C-83A1-F6EECF244321}">
                <p14:modId xmlns:p14="http://schemas.microsoft.com/office/powerpoint/2010/main" val="1651161586"/>
              </p:ext>
            </p:extLst>
          </p:nvPr>
        </p:nvGraphicFramePr>
        <p:xfrm>
          <a:off x="214183" y="2726724"/>
          <a:ext cx="8715634" cy="3712016"/>
        </p:xfrm>
        <a:graphic>
          <a:graphicData uri="http://schemas.openxmlformats.org/drawingml/2006/table">
            <a:tbl>
              <a:tblPr firstRow="1" bandRow="1">
                <a:tableStyleId>{2D5ABB26-0587-4C30-8999-92F81FD0307C}</a:tableStyleId>
              </a:tblPr>
              <a:tblGrid>
                <a:gridCol w="1779375">
                  <a:extLst>
                    <a:ext uri="{9D8B030D-6E8A-4147-A177-3AD203B41FA5}">
                      <a16:colId xmlns:a16="http://schemas.microsoft.com/office/drawing/2014/main" val="20000"/>
                    </a:ext>
                  </a:extLst>
                </a:gridCol>
                <a:gridCol w="6936259">
                  <a:extLst>
                    <a:ext uri="{9D8B030D-6E8A-4147-A177-3AD203B41FA5}">
                      <a16:colId xmlns:a16="http://schemas.microsoft.com/office/drawing/2014/main" val="20001"/>
                    </a:ext>
                  </a:extLst>
                </a:gridCol>
              </a:tblGrid>
              <a:tr h="420130">
                <a:tc>
                  <a:txBody>
                    <a:bodyPr/>
                    <a:lstStyle/>
                    <a:p>
                      <a:pPr algn="ctr"/>
                      <a:r>
                        <a:rPr lang="en-GB" b="1" dirty="0"/>
                        <a:t>Sources of Pollution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b="1" dirty="0"/>
                        <a:t>Definition of</a:t>
                      </a:r>
                      <a:r>
                        <a:rPr lang="en-GB" b="1" baseline="0" dirty="0"/>
                        <a:t> the source</a:t>
                      </a:r>
                      <a:endParaRPr lang="en-GB"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75848">
                <a:tc>
                  <a:txBody>
                    <a:bodyPr/>
                    <a:lstStyle/>
                    <a:p>
                      <a:pPr algn="ctr"/>
                      <a:r>
                        <a:rPr lang="en-GB" b="1" dirty="0"/>
                        <a:t>Domestic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Water</a:t>
                      </a:r>
                      <a:r>
                        <a:rPr lang="en-GB" baseline="0" dirty="0"/>
                        <a:t> that has been contaminated at home or through systems to manage waste, e.g. sewage systems.</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75848">
                <a:tc>
                  <a:txBody>
                    <a:bodyPr/>
                    <a:lstStyle/>
                    <a:p>
                      <a:pPr algn="ctr"/>
                      <a:r>
                        <a:rPr lang="en-GB" b="1" dirty="0"/>
                        <a:t>Industrial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Where</a:t>
                      </a:r>
                      <a:r>
                        <a:rPr lang="en-GB" baseline="0" dirty="0"/>
                        <a:t> pollution has been caused through factories or collecting material to be used in industry, e.g. disposal of hazardous waste.</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75848">
                <a:tc>
                  <a:txBody>
                    <a:bodyPr/>
                    <a:lstStyle/>
                    <a:p>
                      <a:pPr algn="ctr"/>
                      <a:r>
                        <a:rPr lang="en-GB" b="1" dirty="0"/>
                        <a:t>Agriculture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Where fertilisers,</a:t>
                      </a:r>
                      <a:r>
                        <a:rPr lang="en-GB" baseline="0" dirty="0"/>
                        <a:t> </a:t>
                      </a:r>
                      <a:r>
                        <a:rPr lang="en-GB" dirty="0"/>
                        <a:t>pesticides or irrigation has contaminated</a:t>
                      </a:r>
                      <a:r>
                        <a:rPr lang="en-GB" baseline="0" dirty="0"/>
                        <a:t> the water through seepage, e.g. excessive fertiliser use.</a:t>
                      </a:r>
                      <a:r>
                        <a:rPr lang="en-GB"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75848">
                <a:tc>
                  <a:txBody>
                    <a:bodyPr/>
                    <a:lstStyle/>
                    <a:p>
                      <a:pPr algn="ctr"/>
                      <a:r>
                        <a:rPr lang="en-GB" b="1" dirty="0"/>
                        <a:t>Transport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The movement</a:t>
                      </a:r>
                      <a:r>
                        <a:rPr lang="en-GB" baseline="0" dirty="0"/>
                        <a:t> of material causing pollution to water.</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75848">
                <a:tc>
                  <a:txBody>
                    <a:bodyPr/>
                    <a:lstStyle/>
                    <a:p>
                      <a:pPr algn="ctr"/>
                      <a:r>
                        <a:rPr lang="en-GB" b="1" dirty="0"/>
                        <a:t>Other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Elements such as weather playing a role in moving pollutants around.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09479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an0012"/>
          <p:cNvPicPr/>
          <p:nvPr/>
        </p:nvPicPr>
        <p:blipFill rotWithShape="1">
          <a:blip r:embed="rId2" cstate="print"/>
          <a:srcRect l="11338" t="4622" r="43625" b="26428"/>
          <a:stretch/>
        </p:blipFill>
        <p:spPr bwMode="auto">
          <a:xfrm rot="16200000">
            <a:off x="2364244" y="-2007216"/>
            <a:ext cx="4415484" cy="8858280"/>
          </a:xfrm>
          <a:prstGeom prst="rect">
            <a:avLst/>
          </a:prstGeom>
          <a:noFill/>
          <a:ln w="9525">
            <a:noFill/>
            <a:miter lim="800000"/>
            <a:headEnd/>
            <a:tailEnd/>
          </a:ln>
        </p:spPr>
      </p:pic>
      <p:sp>
        <p:nvSpPr>
          <p:cNvPr id="3" name="TextBox 2"/>
          <p:cNvSpPr txBox="1"/>
          <p:nvPr/>
        </p:nvSpPr>
        <p:spPr>
          <a:xfrm>
            <a:off x="142844" y="4857760"/>
            <a:ext cx="8858280" cy="1815882"/>
          </a:xfrm>
          <a:prstGeom prst="rect">
            <a:avLst/>
          </a:prstGeom>
          <a:solidFill>
            <a:schemeClr val="accent4">
              <a:lumMod val="40000"/>
              <a:lumOff val="60000"/>
            </a:schemeClr>
          </a:solidFill>
          <a:ln>
            <a:solidFill>
              <a:schemeClr val="tx1"/>
            </a:solidFill>
          </a:ln>
        </p:spPr>
        <p:txBody>
          <a:bodyPr wrap="square" rtlCol="0">
            <a:spAutoFit/>
          </a:bodyPr>
          <a:lstStyle/>
          <a:p>
            <a:r>
              <a:rPr lang="en-GB" sz="2800" b="1" u="sng" dirty="0"/>
              <a:t>Task</a:t>
            </a:r>
            <a:r>
              <a:rPr lang="en-GB" sz="2800" dirty="0"/>
              <a:t>:</a:t>
            </a:r>
          </a:p>
          <a:p>
            <a:r>
              <a:rPr lang="en-GB" sz="2800" dirty="0"/>
              <a:t>On your table classify all the pollutants from the diagram above under the headings </a:t>
            </a:r>
            <a:r>
              <a:rPr lang="en-GB" sz="2800" i="1" dirty="0">
                <a:effectLst>
                  <a:outerShdw blurRad="38100" dist="38100" dir="2700000" algn="tl">
                    <a:srgbClr val="000000">
                      <a:alpha val="43137"/>
                    </a:srgbClr>
                  </a:outerShdw>
                </a:effectLst>
              </a:rPr>
              <a:t>Domestic</a:t>
            </a:r>
            <a:r>
              <a:rPr lang="en-GB" sz="2800" dirty="0"/>
              <a:t>, </a:t>
            </a:r>
            <a:r>
              <a:rPr lang="en-GB" sz="2800" i="1" dirty="0">
                <a:effectLst>
                  <a:outerShdw blurRad="38100" dist="38100" dir="2700000" algn="tl">
                    <a:srgbClr val="000000">
                      <a:alpha val="43137"/>
                    </a:srgbClr>
                  </a:outerShdw>
                </a:effectLst>
              </a:rPr>
              <a:t>Industrial</a:t>
            </a:r>
            <a:r>
              <a:rPr lang="en-GB" sz="2800" dirty="0"/>
              <a:t>, </a:t>
            </a:r>
            <a:r>
              <a:rPr lang="en-GB" sz="2800" i="1" dirty="0">
                <a:effectLst>
                  <a:outerShdw blurRad="38100" dist="38100" dir="2700000" algn="tl">
                    <a:srgbClr val="000000">
                      <a:alpha val="43137"/>
                    </a:srgbClr>
                  </a:outerShdw>
                </a:effectLst>
              </a:rPr>
              <a:t>Agricultural</a:t>
            </a:r>
            <a:r>
              <a:rPr lang="en-GB" sz="2800" dirty="0"/>
              <a:t> and </a:t>
            </a:r>
            <a:r>
              <a:rPr lang="en-GB" sz="2800" i="1" dirty="0">
                <a:effectLst>
                  <a:outerShdw blurRad="38100" dist="38100" dir="2700000" algn="tl">
                    <a:srgbClr val="000000">
                      <a:alpha val="43137"/>
                    </a:srgbClr>
                  </a:outerShdw>
                </a:effectLst>
              </a:rPr>
              <a:t>Transport</a:t>
            </a:r>
            <a:r>
              <a:rPr lang="en-GB" sz="2800" dirty="0"/>
              <a:t> . </a:t>
            </a:r>
          </a:p>
        </p:txBody>
      </p:sp>
    </p:spTree>
    <p:extLst>
      <p:ext uri="{BB962C8B-B14F-4D97-AF65-F5344CB8AC3E}">
        <p14:creationId xmlns:p14="http://schemas.microsoft.com/office/powerpoint/2010/main" val="2303464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5153" y="1353671"/>
            <a:ext cx="8740587" cy="149710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pPr algn="ctr"/>
            <a:r>
              <a:rPr lang="en-GB" b="1" u="sng" dirty="0">
                <a:latin typeface="+mn-lt"/>
              </a:rPr>
              <a:t>Intensive Agriculture</a:t>
            </a:r>
          </a:p>
        </p:txBody>
      </p:sp>
      <p:sp>
        <p:nvSpPr>
          <p:cNvPr id="3" name="Content Placeholder 2"/>
          <p:cNvSpPr>
            <a:spLocks noGrp="1"/>
          </p:cNvSpPr>
          <p:nvPr>
            <p:ph idx="1"/>
          </p:nvPr>
        </p:nvSpPr>
        <p:spPr>
          <a:xfrm>
            <a:off x="215153" y="1502895"/>
            <a:ext cx="8740587" cy="4351338"/>
          </a:xfrm>
        </p:spPr>
        <p:txBody>
          <a:bodyPr/>
          <a:lstStyle/>
          <a:p>
            <a:pPr marL="0" indent="0" algn="ctr">
              <a:buNone/>
            </a:pPr>
            <a:r>
              <a:rPr lang="en-GB" b="1" dirty="0">
                <a:solidFill>
                  <a:schemeClr val="bg1"/>
                </a:solidFill>
              </a:rPr>
              <a:t>Agriculture uses around 70% of the world’s water, particularly in developing countries who rely on farming for income.</a:t>
            </a:r>
          </a:p>
        </p:txBody>
      </p:sp>
      <p:sp>
        <p:nvSpPr>
          <p:cNvPr id="5" name="TextBox 4"/>
          <p:cNvSpPr txBox="1"/>
          <p:nvPr/>
        </p:nvSpPr>
        <p:spPr>
          <a:xfrm>
            <a:off x="215153" y="3048000"/>
            <a:ext cx="8633012" cy="3416320"/>
          </a:xfrm>
          <a:prstGeom prst="rect">
            <a:avLst/>
          </a:prstGeom>
          <a:solidFill>
            <a:srgbClr val="FFFF00"/>
          </a:solidFill>
          <a:ln>
            <a:solidFill>
              <a:schemeClr val="tx1"/>
            </a:solidFill>
          </a:ln>
        </p:spPr>
        <p:txBody>
          <a:bodyPr wrap="square" rtlCol="0">
            <a:spAutoFit/>
          </a:bodyPr>
          <a:lstStyle/>
          <a:p>
            <a:r>
              <a:rPr lang="en-GB" sz="2400" b="1" u="sng" dirty="0"/>
              <a:t>Task</a:t>
            </a:r>
            <a:r>
              <a:rPr lang="en-GB" sz="2400" dirty="0"/>
              <a:t>:</a:t>
            </a:r>
          </a:p>
          <a:p>
            <a:pPr marL="342900" indent="-342900">
              <a:buFont typeface="+mj-lt"/>
              <a:buAutoNum type="arabicPeriod"/>
            </a:pPr>
            <a:r>
              <a:rPr lang="en-GB" sz="2400" dirty="0"/>
              <a:t>Make a copy of the graph and annotations from page 67 (use a ruler and pencil to draw the graph). </a:t>
            </a:r>
          </a:p>
          <a:p>
            <a:pPr marL="342900" indent="-342900">
              <a:buFont typeface="+mj-lt"/>
              <a:buAutoNum type="arabicPeriod"/>
            </a:pPr>
            <a:endParaRPr lang="en-GB" sz="2400" dirty="0"/>
          </a:p>
          <a:p>
            <a:pPr marL="342900" indent="-342900">
              <a:buFont typeface="+mj-lt"/>
              <a:buAutoNum type="arabicPeriod"/>
            </a:pPr>
            <a:r>
              <a:rPr lang="en-GB" sz="2400" dirty="0"/>
              <a:t>Why do you think countries like Japan and the UK have good water supplies and quality?</a:t>
            </a:r>
          </a:p>
          <a:p>
            <a:pPr marL="342900" indent="-342900">
              <a:buFont typeface="+mj-lt"/>
              <a:buAutoNum type="arabicPeriod"/>
            </a:pPr>
            <a:endParaRPr lang="en-GB" sz="2400" dirty="0"/>
          </a:p>
          <a:p>
            <a:pPr marL="342900" indent="-342900">
              <a:buFont typeface="+mj-lt"/>
              <a:buAutoNum type="arabicPeriod"/>
            </a:pPr>
            <a:r>
              <a:rPr lang="en-GB" sz="2400" dirty="0"/>
              <a:t>There are 2 main types of intensive agriculture. Using page 67, make key notes on </a:t>
            </a:r>
            <a:r>
              <a:rPr lang="en-GB" sz="2400" b="1" dirty="0">
                <a:solidFill>
                  <a:srgbClr val="FF0000"/>
                </a:solidFill>
              </a:rPr>
              <a:t>chemical agriculture</a:t>
            </a:r>
            <a:r>
              <a:rPr lang="en-GB" sz="2400" dirty="0"/>
              <a:t> and </a:t>
            </a:r>
            <a:r>
              <a:rPr lang="en-GB" sz="2400" b="1" dirty="0">
                <a:solidFill>
                  <a:srgbClr val="FF0000"/>
                </a:solidFill>
              </a:rPr>
              <a:t>solid agriculture</a:t>
            </a:r>
            <a:r>
              <a:rPr lang="en-GB" sz="2400" dirty="0"/>
              <a:t>.</a:t>
            </a:r>
          </a:p>
        </p:txBody>
      </p:sp>
    </p:spTree>
    <p:extLst>
      <p:ext uri="{BB962C8B-B14F-4D97-AF65-F5344CB8AC3E}">
        <p14:creationId xmlns:p14="http://schemas.microsoft.com/office/powerpoint/2010/main" val="919159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u="sng" dirty="0">
                <a:latin typeface="+mn-lt"/>
              </a:rPr>
              <a:t>Sewage Disposal</a:t>
            </a:r>
            <a:br>
              <a:rPr lang="en-GB" u="sng">
                <a:latin typeface="+mn-lt"/>
              </a:rPr>
            </a:br>
            <a:r>
              <a:rPr lang="en-GB" sz="2700">
                <a:solidFill>
                  <a:srgbClr val="FF0000"/>
                </a:solidFill>
                <a:latin typeface="+mn-lt"/>
              </a:rPr>
              <a:t>Answer </a:t>
            </a:r>
            <a:r>
              <a:rPr lang="en-GB" sz="2700" dirty="0">
                <a:solidFill>
                  <a:srgbClr val="FF0000"/>
                </a:solidFill>
                <a:latin typeface="+mn-lt"/>
              </a:rPr>
              <a:t>the questions below in full sentences.</a:t>
            </a:r>
            <a:endParaRPr lang="en-GB" sz="3600" u="sng" dirty="0">
              <a:solidFill>
                <a:srgbClr val="FF0000"/>
              </a:solidFill>
              <a:latin typeface="+mn-lt"/>
            </a:endParaRPr>
          </a:p>
        </p:txBody>
      </p:sp>
      <p:sp>
        <p:nvSpPr>
          <p:cNvPr id="3" name="Content Placeholder 2"/>
          <p:cNvSpPr>
            <a:spLocks noGrp="1"/>
          </p:cNvSpPr>
          <p:nvPr>
            <p:ph idx="1"/>
          </p:nvPr>
        </p:nvSpPr>
        <p:spPr>
          <a:xfrm>
            <a:off x="126626" y="1592543"/>
            <a:ext cx="5736291" cy="5023410"/>
          </a:xfrm>
          <a:solidFill>
            <a:schemeClr val="accent5">
              <a:lumMod val="40000"/>
              <a:lumOff val="60000"/>
            </a:schemeClr>
          </a:solidFill>
          <a:ln>
            <a:solidFill>
              <a:schemeClr val="tx1"/>
            </a:solidFill>
          </a:ln>
        </p:spPr>
        <p:txBody>
          <a:bodyPr>
            <a:normAutofit lnSpcReduction="10000"/>
          </a:bodyPr>
          <a:lstStyle/>
          <a:p>
            <a:pPr marL="514350" indent="-514350">
              <a:buFont typeface="+mj-lt"/>
              <a:buAutoNum type="arabicPeriod"/>
            </a:pPr>
            <a:r>
              <a:rPr lang="en-GB" dirty="0"/>
              <a:t>What is happening in mega-cities?</a:t>
            </a:r>
          </a:p>
          <a:p>
            <a:pPr marL="514350" indent="-514350">
              <a:buFont typeface="+mj-lt"/>
              <a:buAutoNum type="arabicPeriod"/>
            </a:pPr>
            <a:endParaRPr lang="en-GB" dirty="0"/>
          </a:p>
          <a:p>
            <a:pPr marL="514350" indent="-514350">
              <a:buFont typeface="+mj-lt"/>
              <a:buAutoNum type="arabicPeriod"/>
            </a:pPr>
            <a:r>
              <a:rPr lang="en-GB" dirty="0"/>
              <a:t>What has happened to some of the streams flowing through these cities?</a:t>
            </a:r>
          </a:p>
          <a:p>
            <a:pPr marL="514350" indent="-514350">
              <a:buFont typeface="+mj-lt"/>
              <a:buAutoNum type="arabicPeriod"/>
            </a:pPr>
            <a:endParaRPr lang="en-GB" dirty="0"/>
          </a:p>
          <a:p>
            <a:pPr marL="514350" indent="-514350">
              <a:buFont typeface="+mj-lt"/>
              <a:buAutoNum type="arabicPeriod"/>
            </a:pPr>
            <a:r>
              <a:rPr lang="en-GB" dirty="0"/>
              <a:t>What do people use these rivers for?</a:t>
            </a:r>
          </a:p>
          <a:p>
            <a:pPr marL="514350" indent="-514350">
              <a:buFont typeface="+mj-lt"/>
              <a:buAutoNum type="arabicPeriod"/>
            </a:pPr>
            <a:endParaRPr lang="en-GB" dirty="0"/>
          </a:p>
          <a:p>
            <a:pPr marL="514350" indent="-514350">
              <a:buFont typeface="+mj-lt"/>
              <a:buAutoNum type="arabicPeriod"/>
            </a:pPr>
            <a:r>
              <a:rPr lang="en-GB" dirty="0"/>
              <a:t>What problems can this water cause for people and animals?</a:t>
            </a:r>
          </a:p>
        </p:txBody>
      </p:sp>
      <p:pic>
        <p:nvPicPr>
          <p:cNvPr id="2050" name="Picture 2" descr="http://www.maati.tv/wp-content/uploads/2013/07/sewage-problem-in-rawalpindi.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88424" y="1592542"/>
            <a:ext cx="3028950" cy="216121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2052" name="Picture 4" descr="http://www.thehindu.com/multimedia/dynamic/01345/28jancbemkhi1_c_CB_1345604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8424" y="3845858"/>
            <a:ext cx="3028950" cy="274896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462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a:ln>
            <a:solidFill>
              <a:schemeClr val="tx1"/>
            </a:solidFill>
          </a:ln>
        </p:spPr>
        <p:txBody>
          <a:bodyPr>
            <a:normAutofit/>
          </a:bodyPr>
          <a:lstStyle/>
          <a:p>
            <a:pPr algn="ctr"/>
            <a:r>
              <a:rPr lang="en-GB" sz="3600" dirty="0">
                <a:latin typeface="+mn-lt"/>
              </a:rPr>
              <a:t>Using examples, explain how pollution threatens water quality (6 marks)</a:t>
            </a:r>
          </a:p>
        </p:txBody>
      </p:sp>
      <p:sp>
        <p:nvSpPr>
          <p:cNvPr id="3" name="Content Placeholder 2"/>
          <p:cNvSpPr>
            <a:spLocks noGrp="1"/>
          </p:cNvSpPr>
          <p:nvPr>
            <p:ph idx="1"/>
          </p:nvPr>
        </p:nvSpPr>
        <p:spPr/>
        <p:txBody>
          <a:bodyPr/>
          <a:lstStyle/>
          <a:p>
            <a:pPr marL="0" indent="0">
              <a:buNone/>
            </a:pPr>
            <a:r>
              <a:rPr lang="en-GB" dirty="0"/>
              <a:t>Water can be polluted by domestic, industrial and agriculture activities. Sometimes waste from sewage combines and mixes with fresh water. This mainly in developing countries, this is because they don’t have money or the technology to build effective sewers. Another way that water can be polluted is by acidic rain that is made by factories and burning fossil fuels. In China, they are opening 1 coal fired station each week, increasing the amount of carbon dioxide in </a:t>
            </a:r>
            <a:r>
              <a:rPr lang="en-GB"/>
              <a:t>the atmosphere. </a:t>
            </a:r>
            <a:endParaRPr lang="en-GB" dirty="0"/>
          </a:p>
        </p:txBody>
      </p:sp>
    </p:spTree>
    <p:extLst>
      <p:ext uri="{BB962C8B-B14F-4D97-AF65-F5344CB8AC3E}">
        <p14:creationId xmlns:p14="http://schemas.microsoft.com/office/powerpoint/2010/main" val="211480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84213" y="188913"/>
            <a:ext cx="7772400" cy="1470025"/>
          </a:xfrm>
          <a:prstGeom prst="rect">
            <a:avLst/>
          </a:prstGeom>
          <a:solidFill>
            <a:schemeClr val="accent1">
              <a:lumMod val="60000"/>
              <a:lumOff val="40000"/>
            </a:schemeClr>
          </a:solidFill>
          <a:ln w="63500">
            <a:solidFill>
              <a:schemeClr val="tx1"/>
            </a:solidFill>
          </a:ln>
        </p:spPr>
        <p:txBody>
          <a:bodyPr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6600" b="1" u="sng" dirty="0"/>
              <a:t>Pollution in emerging countries…</a:t>
            </a:r>
          </a:p>
        </p:txBody>
      </p:sp>
      <p:sp>
        <p:nvSpPr>
          <p:cNvPr id="6" name="Rectangle 5"/>
          <p:cNvSpPr/>
          <p:nvPr/>
        </p:nvSpPr>
        <p:spPr>
          <a:xfrm>
            <a:off x="323850" y="188913"/>
            <a:ext cx="215900" cy="1439862"/>
          </a:xfrm>
          <a:prstGeom prst="rect">
            <a:avLst/>
          </a:prstGeom>
          <a:solidFill>
            <a:srgbClr val="FF0000"/>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5400" dirty="0">
              <a:solidFill>
                <a:schemeClr val="bg2"/>
              </a:solidFill>
            </a:endParaRPr>
          </a:p>
        </p:txBody>
      </p:sp>
      <p:sp>
        <p:nvSpPr>
          <p:cNvPr id="7" name="Rectangle 6"/>
          <p:cNvSpPr/>
          <p:nvPr/>
        </p:nvSpPr>
        <p:spPr>
          <a:xfrm>
            <a:off x="8604250" y="188913"/>
            <a:ext cx="215900" cy="1439862"/>
          </a:xfrm>
          <a:prstGeom prst="rect">
            <a:avLst/>
          </a:prstGeom>
          <a:solidFill>
            <a:srgbClr val="FF0000"/>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5400" dirty="0">
              <a:solidFill>
                <a:schemeClr val="bg2"/>
              </a:solidFill>
            </a:endParaRPr>
          </a:p>
        </p:txBody>
      </p:sp>
      <p:sp>
        <p:nvSpPr>
          <p:cNvPr id="8" name="Rectangle 3"/>
          <p:cNvSpPr txBox="1">
            <a:spLocks/>
          </p:cNvSpPr>
          <p:nvPr/>
        </p:nvSpPr>
        <p:spPr>
          <a:xfrm>
            <a:off x="182189" y="1862886"/>
            <a:ext cx="8827340" cy="4535487"/>
          </a:xfrm>
          <a:prstGeom prst="rect">
            <a:avLst/>
          </a:prstGeom>
        </p:spPr>
        <p:txBody>
          <a:bodyPr>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l">
              <a:buFont typeface="Arial" panose="020B0604020202020204" pitchFamily="34" charset="0"/>
              <a:buChar char="•"/>
              <a:defRPr/>
            </a:pPr>
            <a:r>
              <a:rPr lang="en-US" dirty="0">
                <a:solidFill>
                  <a:schemeClr val="tx1"/>
                </a:solidFill>
              </a:rPr>
              <a:t>Levels of water pollution can be related to economic development. The highest levels of water pollution are usually linked with rapid growth – in countries such as China and India. </a:t>
            </a:r>
          </a:p>
          <a:p>
            <a:pPr marL="457200" indent="-457200" algn="l">
              <a:buFont typeface="Arial" panose="020B0604020202020204" pitchFamily="34" charset="0"/>
              <a:buChar char="•"/>
              <a:defRPr/>
            </a:pPr>
            <a:r>
              <a:rPr lang="en-US" dirty="0">
                <a:solidFill>
                  <a:schemeClr val="tx1"/>
                </a:solidFill>
              </a:rPr>
              <a:t>These countries are industrialising and developing their energy sources rapidly. They tend to put economic growth before environmental concern. Countries like this are also experiencing rapid urban growth, infrastructure can not cope. </a:t>
            </a:r>
          </a:p>
          <a:p>
            <a:pPr marL="457200" indent="-457200" algn="l">
              <a:buFont typeface="Arial" panose="020B0604020202020204" pitchFamily="34" charset="0"/>
              <a:buChar char="•"/>
              <a:defRPr/>
            </a:pPr>
            <a:r>
              <a:rPr lang="en-US" dirty="0">
                <a:solidFill>
                  <a:schemeClr val="tx1"/>
                </a:solidFill>
              </a:rPr>
              <a:t>As a result, streams that run through slums and shanty towns are badly affected by pollution.</a:t>
            </a:r>
          </a:p>
          <a:p>
            <a:pPr marL="457200" indent="-457200" algn="l">
              <a:buFont typeface="Arial" panose="020B0604020202020204" pitchFamily="34" charset="0"/>
              <a:buChar char="•"/>
              <a:defRPr/>
            </a:pPr>
            <a:endParaRPr lang="en-US" dirty="0">
              <a:solidFill>
                <a:schemeClr val="tx1"/>
              </a:solidFill>
            </a:endParaRPr>
          </a:p>
          <a:p>
            <a:pPr marL="457200" indent="-457200" algn="l">
              <a:buFont typeface="Arial" panose="020B0604020202020204" pitchFamily="34" charset="0"/>
              <a:buChar char="•"/>
              <a:defRPr/>
            </a:pPr>
            <a:endParaRPr lang="en-US" dirty="0">
              <a:solidFill>
                <a:schemeClr val="tx1"/>
              </a:solidFill>
            </a:endParaRPr>
          </a:p>
          <a:p>
            <a:pPr marL="514350" indent="-514350" algn="l">
              <a:buFont typeface="Arial" panose="020B0604020202020204" pitchFamily="34" charset="0"/>
              <a:buChar char="•"/>
              <a:defRPr/>
            </a:pPr>
            <a:endParaRPr lang="en-US" dirty="0"/>
          </a:p>
          <a:p>
            <a:pPr marL="514350" indent="-514350" algn="l">
              <a:buFont typeface="Arial" panose="020B0604020202020204" pitchFamily="34" charset="0"/>
              <a:buChar char="•"/>
              <a:defRPr/>
            </a:pPr>
            <a:endParaRPr lang="en-US" dirty="0"/>
          </a:p>
          <a:p>
            <a:pPr marL="457200" indent="-457200" algn="l">
              <a:buFont typeface="Arial" panose="020B0604020202020204" pitchFamily="34" charset="0"/>
              <a:buChar char="•"/>
              <a:defRPr/>
            </a:pPr>
            <a:endParaRPr lang="en-US" dirty="0"/>
          </a:p>
          <a:p>
            <a:pPr marL="457200" indent="-457200" algn="l">
              <a:buFont typeface="Arial" panose="020B0604020202020204" pitchFamily="34" charset="0"/>
              <a:buChar char="•"/>
              <a:defRPr/>
            </a:pPr>
            <a:endParaRPr lang="en-US" dirty="0"/>
          </a:p>
          <a:p>
            <a:pPr marL="457200" indent="-457200" algn="l">
              <a:buFont typeface="Arial" panose="020B0604020202020204" pitchFamily="34" charset="0"/>
              <a:buChar char="•"/>
              <a:defRPr/>
            </a:pPr>
            <a:endParaRPr lang="en-US" dirty="0"/>
          </a:p>
        </p:txBody>
      </p:sp>
    </p:spTree>
    <p:extLst>
      <p:ext uri="{BB962C8B-B14F-4D97-AF65-F5344CB8AC3E}">
        <p14:creationId xmlns:p14="http://schemas.microsoft.com/office/powerpoint/2010/main" val="29338871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119</TotalTime>
  <Words>1115</Words>
  <Application>Microsoft Office PowerPoint</Application>
  <PresentationFormat>On-screen Show (4:3)</PresentationFormat>
  <Paragraphs>119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Rounded MT Bold</vt:lpstr>
      <vt:lpstr>Calibri</vt:lpstr>
      <vt:lpstr>Calibri Light</vt:lpstr>
      <vt:lpstr>Comic Sans MS</vt:lpstr>
      <vt:lpstr>Office Theme</vt:lpstr>
      <vt:lpstr>PowerPoint Presentation</vt:lpstr>
      <vt:lpstr>How are the effects of climate change different for poor and rich countries?</vt:lpstr>
      <vt:lpstr>What problems do these children face from water supply and pollution? </vt:lpstr>
      <vt:lpstr>What’s the difference?</vt:lpstr>
      <vt:lpstr>PowerPoint Presentation</vt:lpstr>
      <vt:lpstr>Intensive Agriculture</vt:lpstr>
      <vt:lpstr>Sewage Disposal Answer the questions below in full sentences.</vt:lpstr>
      <vt:lpstr>Using examples, explain how pollution threatens water quality (6 marks)</vt:lpstr>
      <vt:lpstr>PowerPoint Presentation</vt:lpstr>
      <vt:lpstr>PowerPoint Presentation</vt:lpstr>
      <vt:lpstr>PowerPoint Presentation</vt:lpstr>
      <vt:lpstr>What do you think is making Mr. Susaki ill?</vt:lpstr>
      <vt:lpstr>What do you think is making Mr. Susaki ill?</vt:lpstr>
      <vt:lpstr>Over to you!</vt:lpstr>
      <vt:lpstr>What is making Mr. Susaki ill? </vt:lpstr>
      <vt:lpstr> </vt:lpstr>
      <vt:lpstr> </vt:lpstr>
    </vt:vector>
  </TitlesOfParts>
  <Company>Acton High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teachers config</dc:creator>
  <cp:lastModifiedBy>BOSMAN Tracee [Hedland Senior High School]</cp:lastModifiedBy>
  <cp:revision>6</cp:revision>
  <dcterms:created xsi:type="dcterms:W3CDTF">2015-04-30T10:10:12Z</dcterms:created>
  <dcterms:modified xsi:type="dcterms:W3CDTF">2019-07-17T08:39:49Z</dcterms:modified>
</cp:coreProperties>
</file>