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"/>
  </p:handoutMasterIdLst>
  <p:sldIdLst>
    <p:sldId id="261" r:id="rId2"/>
    <p:sldId id="269" r:id="rId3"/>
    <p:sldId id="271" r:id="rId4"/>
    <p:sldId id="256" r:id="rId5"/>
    <p:sldId id="257" r:id="rId6"/>
    <p:sldId id="259" r:id="rId7"/>
    <p:sldId id="260" r:id="rId8"/>
    <p:sldId id="258" r:id="rId9"/>
    <p:sldId id="262" r:id="rId10"/>
    <p:sldId id="270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AD69D6-0E82-4321-AC1B-5455DDE6D9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3F01A1-C969-4695-AEB6-18BDCEDB49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9BD80F4-C969-4FD6-AA62-94CFE11346DC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1056D-CECC-47CF-88ED-5874BABC9B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8F968-DD5D-4116-A8FC-118B73E91DF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5420330-8EBD-468D-B285-E3201F63E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316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8C8F-0A90-4192-B183-680A48205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33FCB-EFFC-4068-80BE-143DBA9D1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B04BF-46FF-40E4-8716-01939E371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0AEB-B45C-4F2E-829F-E1B1D5B12848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7AB8F-4364-47FF-9C63-EE7450A7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4826D-FFB3-4B5C-81CE-18934C8C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9F99-74AE-4C86-B8E1-D4AA5D10E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1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1572-1481-4BA9-82E9-DAE7F8415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EA4F10-F75B-414A-A375-A2E0447E8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12813-EFBC-4D13-8F44-A085E8DD1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0AEB-B45C-4F2E-829F-E1B1D5B12848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41DC1-E06A-4A42-8DC1-0A329B411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19F7F-6671-402F-A970-2F4135AA8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9F99-74AE-4C86-B8E1-D4AA5D10E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19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DE8F16-B6FA-4619-939B-834053E7E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BBA93-903C-48CF-9E22-9EB766007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59206-4832-43A5-AD01-DAAC9455E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0AEB-B45C-4F2E-829F-E1B1D5B12848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9C6F6-90FA-464C-BF0B-FA6CDB941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C8F09-4E76-4E26-88C0-5BA7A77AA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9F99-74AE-4C86-B8E1-D4AA5D10E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6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10856-690F-49EE-884A-F8192CD19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892DB-47D2-4023-AECE-E6AFCB05F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10D77-DF70-4ECC-95B8-4F5F43099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0AEB-B45C-4F2E-829F-E1B1D5B12848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B7E26-A488-41BD-BC58-161DB1218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13FFA-E762-4ED6-9972-D328BFB0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9F99-74AE-4C86-B8E1-D4AA5D10E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2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DD26F-5E9B-47A8-892E-8352344FD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243A1-4834-4E55-A92B-908B8BF1F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10E25-C93B-4F8E-A560-995ED37C3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0AEB-B45C-4F2E-829F-E1B1D5B12848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8F511-648B-453E-83F1-5EAD3A6D5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9AE0B-354B-4A47-B019-56BBA4A93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9F99-74AE-4C86-B8E1-D4AA5D10E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72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543A-6C7A-4009-AC03-00F85457B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EE18E-EFC6-4F61-8F24-54D2643440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7E2D5-5E14-496D-B51C-46777DD2D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BCBD4-F81C-4A19-B763-D36B92301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0AEB-B45C-4F2E-829F-E1B1D5B12848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FB7A9-D4BE-4C13-AE6B-E427D86DD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7E755-15B3-4C73-A279-F25AB7636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9F99-74AE-4C86-B8E1-D4AA5D10E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38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7F5E2-BB57-4720-A8A1-15C24B0E7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8BFED-CB26-4378-9719-C99AC6B54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9592B-202E-451D-9DCD-2E7117A07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F6D139-A1C9-4A15-AF5E-08DE3B2D5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88FF93-3404-46D4-B2BF-5FCFE7DE0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432AE3-7633-4EDE-8D09-32C36385A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0AEB-B45C-4F2E-829F-E1B1D5B12848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8A5420-180F-49CC-9B8E-A803203E4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4B0C48-F42E-4496-A138-36706EAE9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9F99-74AE-4C86-B8E1-D4AA5D10E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BED7-2737-48B8-AE79-070916B6F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F8261-2D38-4B87-BA95-A7984FA14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0AEB-B45C-4F2E-829F-E1B1D5B12848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4164B-99B3-4242-9771-7F8E4D58C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60D10-ABC7-48CF-AACF-6BD18E5FA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9F99-74AE-4C86-B8E1-D4AA5D10E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01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EBA190-699D-4122-87AD-DB20B4F8D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0AEB-B45C-4F2E-829F-E1B1D5B12848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3EF62F-ED55-4656-8E85-AAAAD7A2C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D31DB-015C-4F93-B71C-E35DD83A7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9F99-74AE-4C86-B8E1-D4AA5D10E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58114-ED66-4453-9FA6-0F15AD43D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7FE1C-E854-44A9-94A1-7A45836F0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BF665-DC50-4588-9BDE-9A77F8F1F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3462D-A718-4DF5-89E0-8E8D27D14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0AEB-B45C-4F2E-829F-E1B1D5B12848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53E37-896A-4BE2-AC01-99C619938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6BD3A-8318-4BE3-A49B-7239DFB5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9F99-74AE-4C86-B8E1-D4AA5D10E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8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89EB9-8D76-476C-9AAD-4C4330805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A07525-463C-48A1-86E8-2C59BF34EB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8A623-09B7-4F19-98B0-90F427EFE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25E40-F2EE-440C-9BF5-6DB9F8183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0AEB-B45C-4F2E-829F-E1B1D5B12848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10088-7248-49C2-9079-4A9A9F11F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43926-6C1A-48F3-8106-8C16F288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9F99-74AE-4C86-B8E1-D4AA5D10E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A1DF4B-A2CB-4E5C-AAF3-54837DC72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A2B45-2F59-429D-A0B3-67954A1A0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9EF56-FD0C-48F8-81F9-0210765D2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E0AEB-B45C-4F2E-829F-E1B1D5B12848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421FE-1A13-4521-95C0-F385797B4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4DD39-3373-42DE-9F2A-713B4ABF1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69F99-74AE-4C86-B8E1-D4AA5D10E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5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en.wikipedia.org/wiki/Water_scarcity_in_Africa#cite_note-WS-7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jYr8MFTXrM" TargetMode="External"/><Relationship Id="rId2" Type="http://schemas.openxmlformats.org/officeDocument/2006/relationships/hyperlink" Target="https://www.youtube.com/watch?v=YYPJPHlu_n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hewaterproject.org/water-scarcity/water_stats" TargetMode="External"/><Relationship Id="rId2" Type="http://schemas.openxmlformats.org/officeDocument/2006/relationships/hyperlink" Target="https://www.youtube.com/watch?v=CV68_vW46R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VieZ3hqztlE&amp;feature=c4-overview-vl&amp;list=PLtaayxEPf2h4zsZsX6yBdQsaRi9Gr0bGR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bottle, text&#10;&#10;Description generated with high confidence">
            <a:extLst>
              <a:ext uri="{FF2B5EF4-FFF2-40B4-BE49-F238E27FC236}">
                <a16:creationId xmlns:a16="http://schemas.microsoft.com/office/drawing/2014/main" id="{4B53D61D-EBDE-4209-9D66-71DBB0C7E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84" y="0"/>
            <a:ext cx="9833112" cy="6858000"/>
          </a:xfrm>
        </p:spPr>
      </p:pic>
    </p:spTree>
    <p:extLst>
      <p:ext uri="{BB962C8B-B14F-4D97-AF65-F5344CB8AC3E}">
        <p14:creationId xmlns:p14="http://schemas.microsoft.com/office/powerpoint/2010/main" val="3987788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7D763-0846-4852-82F7-73BD6A8CF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4637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Water Scarcity in Africa - Causes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61B07-E559-4774-806F-37FF5B8ED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sz="3600"/>
              <a:t>Overuse of water</a:t>
            </a:r>
          </a:p>
          <a:p>
            <a:r>
              <a:rPr lang="en-US" sz="3600"/>
              <a:t>Pollution of water</a:t>
            </a:r>
          </a:p>
          <a:p>
            <a:r>
              <a:rPr lang="en-US" sz="3600"/>
              <a:t>Climate change</a:t>
            </a:r>
          </a:p>
          <a:p>
            <a:r>
              <a:rPr lang="en-US" sz="3600"/>
              <a:t>Conflict</a:t>
            </a:r>
          </a:p>
          <a:p>
            <a:r>
              <a:rPr lang="en-US" sz="3600"/>
              <a:t>Distance</a:t>
            </a:r>
          </a:p>
          <a:p>
            <a:r>
              <a:rPr lang="en-US" sz="3600"/>
              <a:t>Drought</a:t>
            </a:r>
          </a:p>
          <a:p>
            <a:endParaRPr lang="en-US" dirty="0"/>
          </a:p>
        </p:txBody>
      </p:sp>
      <p:pic>
        <p:nvPicPr>
          <p:cNvPr id="5" name="Picture 4" descr="A picture containing ground, outdoor, water&#10;&#10;Description generated with very high confidence">
            <a:extLst>
              <a:ext uri="{FF2B5EF4-FFF2-40B4-BE49-F238E27FC236}">
                <a16:creationId xmlns:a16="http://schemas.microsoft.com/office/drawing/2014/main" id="{F0C95B14-DAF2-464D-9C0B-8E2045654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455" y="2508309"/>
            <a:ext cx="2683592" cy="2985969"/>
          </a:xfrm>
          <a:prstGeom prst="rect">
            <a:avLst/>
          </a:prstGeom>
        </p:spPr>
      </p:pic>
      <p:pic>
        <p:nvPicPr>
          <p:cNvPr id="7" name="Picture 6" descr="A group of people wearing costumes&#10;&#10;Description generated with high confidence">
            <a:extLst>
              <a:ext uri="{FF2B5EF4-FFF2-40B4-BE49-F238E27FC236}">
                <a16:creationId xmlns:a16="http://schemas.microsoft.com/office/drawing/2014/main" id="{D1DAE4BD-A905-4582-A96A-BDA6A2D3B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641" y="1520200"/>
            <a:ext cx="4237757" cy="2381081"/>
          </a:xfrm>
          <a:prstGeom prst="rect">
            <a:avLst/>
          </a:prstGeom>
        </p:spPr>
      </p:pic>
      <p:pic>
        <p:nvPicPr>
          <p:cNvPr id="9" name="Picture 8" descr="A picture containing sky, outdoor, ground, field&#10;&#10;Description generated with very high confidence">
            <a:extLst>
              <a:ext uri="{FF2B5EF4-FFF2-40B4-BE49-F238E27FC236}">
                <a16:creationId xmlns:a16="http://schemas.microsoft.com/office/drawing/2014/main" id="{1D84CED8-44E3-4B6B-9568-66C06BF743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641" y="4162965"/>
            <a:ext cx="4237757" cy="254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72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erson, man, sky&#10;&#10;Description generated with very high confidence">
            <a:extLst>
              <a:ext uri="{FF2B5EF4-FFF2-40B4-BE49-F238E27FC236}">
                <a16:creationId xmlns:a16="http://schemas.microsoft.com/office/drawing/2014/main" id="{E08FF93B-4488-4474-90D6-B0CD1CC03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93357"/>
            <a:ext cx="5939160" cy="3399518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EFC932-2095-4BF6-950D-77CA24D61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Water Scarcity in Africa - Health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24647-36B8-40DD-9BE0-EDFB4A8B2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" y="1683894"/>
            <a:ext cx="4968151" cy="3399518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Drinking unsafe water resources contributes to the spread of waterborne diseases, including: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-typhoid fever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-cholera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-dysentery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-</a:t>
            </a:r>
            <a:r>
              <a:rPr lang="en-US" sz="2400" dirty="0" err="1">
                <a:solidFill>
                  <a:schemeClr val="bg1"/>
                </a:solidFill>
              </a:rPr>
              <a:t>diarehea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Question: How can improved health increase education opportunities and lead to economic growth?</a:t>
            </a:r>
          </a:p>
        </p:txBody>
      </p:sp>
    </p:spTree>
    <p:extLst>
      <p:ext uri="{BB962C8B-B14F-4D97-AF65-F5344CB8AC3E}">
        <p14:creationId xmlns:p14="http://schemas.microsoft.com/office/powerpoint/2010/main" val="114084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D4E3-5A00-4A52-B916-F98CD4D92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8" y="-183323"/>
            <a:ext cx="10515600" cy="1325563"/>
          </a:xfrm>
        </p:spPr>
        <p:txBody>
          <a:bodyPr/>
          <a:lstStyle/>
          <a:p>
            <a:r>
              <a:rPr lang="en-US" dirty="0"/>
              <a:t>Water Scarcity in Africa – Women &amp; Children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0C259-3EA5-413F-87D9-2549237A1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627" y="1142240"/>
            <a:ext cx="10515600" cy="5452270"/>
          </a:xfrm>
        </p:spPr>
        <p:txBody>
          <a:bodyPr>
            <a:normAutofit/>
          </a:bodyPr>
          <a:lstStyle/>
          <a:p>
            <a:r>
              <a:rPr lang="en-US" sz="3200" dirty="0"/>
              <a:t>Women and children are often responsible for water collection, which can take 3-4 hours a day.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Question: How does water retrieval done by women and children impact their education and economic opportunities?</a:t>
            </a:r>
          </a:p>
        </p:txBody>
      </p:sp>
      <p:pic>
        <p:nvPicPr>
          <p:cNvPr id="5" name="Picture 4" descr="A group of people walking down a dirt road&#10;&#10;Description generated with very high confidence">
            <a:extLst>
              <a:ext uri="{FF2B5EF4-FFF2-40B4-BE49-F238E27FC236}">
                <a16:creationId xmlns:a16="http://schemas.microsoft.com/office/drawing/2014/main" id="{A29EFAA0-7A05-4F30-B387-CB9E9C6A9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61" y="2226510"/>
            <a:ext cx="4707007" cy="3120950"/>
          </a:xfrm>
          <a:prstGeom prst="rect">
            <a:avLst/>
          </a:prstGeom>
        </p:spPr>
      </p:pic>
      <p:pic>
        <p:nvPicPr>
          <p:cNvPr id="7" name="Picture 6" descr="A group of people standing in a river&#10;&#10;Description generated with very high confidence">
            <a:extLst>
              <a:ext uri="{FF2B5EF4-FFF2-40B4-BE49-F238E27FC236}">
                <a16:creationId xmlns:a16="http://schemas.microsoft.com/office/drawing/2014/main" id="{A8E4BCFA-CF1E-47BF-8DEB-1C065D5D1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574" y="2127372"/>
            <a:ext cx="4322174" cy="329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606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F0A4-6099-41DD-B4AC-4EB91EA52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Scarcity in Africa – Social and Economic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1FFA4-0F30-4FE2-8A20-035C2E649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465" y="1690688"/>
            <a:ext cx="11486078" cy="4865461"/>
          </a:xfrm>
        </p:spPr>
        <p:txBody>
          <a:bodyPr/>
          <a:lstStyle/>
          <a:p>
            <a:r>
              <a:rPr lang="en-US" dirty="0"/>
              <a:t>social and economic consequences of a lack of clean water impact the following:</a:t>
            </a:r>
          </a:p>
          <a:p>
            <a:pPr marL="0" indent="0">
              <a:buNone/>
            </a:pPr>
            <a:r>
              <a:rPr lang="en-US" dirty="0"/>
              <a:t>	-education</a:t>
            </a:r>
          </a:p>
          <a:p>
            <a:pPr marL="0" indent="0">
              <a:buNone/>
            </a:pPr>
            <a:r>
              <a:rPr lang="en-US" dirty="0"/>
              <a:t>	-employment opportunities</a:t>
            </a:r>
          </a:p>
          <a:p>
            <a:pPr marL="0" indent="0">
              <a:buNone/>
            </a:pPr>
            <a:r>
              <a:rPr lang="en-US" dirty="0"/>
              <a:t>	-physical strength and health </a:t>
            </a:r>
          </a:p>
          <a:p>
            <a:pPr marL="0" indent="0">
              <a:buNone/>
            </a:pPr>
            <a:r>
              <a:rPr lang="en-US" dirty="0"/>
              <a:t>	-agricultural and industrial development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UN estimates that Sub-Saharan Africa alone loses 40 billion potential work hours per year collecting water.</a:t>
            </a:r>
            <a:r>
              <a:rPr lang="en-US" baseline="30000" dirty="0">
                <a:hlinkClick r:id="rId2"/>
              </a:rPr>
              <a:t>[7]</a:t>
            </a:r>
            <a:endParaRPr lang="en-US" dirty="0"/>
          </a:p>
        </p:txBody>
      </p:sp>
      <p:pic>
        <p:nvPicPr>
          <p:cNvPr id="5" name="Picture 4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id="{4685AD4D-C307-4393-BC43-5235D5AFDE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009" y="2266801"/>
            <a:ext cx="4319526" cy="323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605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rinking water coverage by wealth quintiles, urban and rural residence, sub-Saharan Africa, based on population-weight averages from 35 countries">
            <a:extLst>
              <a:ext uri="{FF2B5EF4-FFF2-40B4-BE49-F238E27FC236}">
                <a16:creationId xmlns:a16="http://schemas.microsoft.com/office/drawing/2014/main" id="{49E59CF8-77F1-4739-9CDA-6E79097A5F1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257" y="101600"/>
            <a:ext cx="8864270" cy="525417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7EA765-9EE6-477B-AE08-0D39FF4094C3}"/>
              </a:ext>
            </a:extLst>
          </p:cNvPr>
          <p:cNvSpPr txBox="1"/>
          <p:nvPr/>
        </p:nvSpPr>
        <p:spPr>
          <a:xfrm>
            <a:off x="406400" y="5544457"/>
            <a:ext cx="115098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What are two observations you can make about water scarcity in Africa after analyzing both graphs?</a:t>
            </a:r>
          </a:p>
        </p:txBody>
      </p:sp>
    </p:spTree>
    <p:extLst>
      <p:ext uri="{BB962C8B-B14F-4D97-AF65-F5344CB8AC3E}">
        <p14:creationId xmlns:p14="http://schemas.microsoft.com/office/powerpoint/2010/main" val="3460252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se of improved sanitation facilities. 2010">
            <a:extLst>
              <a:ext uri="{FF2B5EF4-FFF2-40B4-BE49-F238E27FC236}">
                <a16:creationId xmlns:a16="http://schemas.microsoft.com/office/drawing/2014/main" id="{6AC2AAFB-BB6C-4D11-BE18-782E12F5B27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92" y="0"/>
            <a:ext cx="10557162" cy="63176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9681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C375A-74C9-479C-9E05-235800E79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https://www.youtube.com/watch?v=YYPJPHlu_n8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(Zimbabwe)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https://www.youtube.com/watch?v=3jYr8MFTXrM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9A6160-D2BF-4ED8-A5F3-BEA7170D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Rights Watch </a:t>
            </a:r>
          </a:p>
        </p:txBody>
      </p:sp>
    </p:spTree>
    <p:extLst>
      <p:ext uri="{BB962C8B-B14F-4D97-AF65-F5344CB8AC3E}">
        <p14:creationId xmlns:p14="http://schemas.microsoft.com/office/powerpoint/2010/main" val="3486465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9230-5000-432A-8B92-E713E29A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35" y="365125"/>
            <a:ext cx="11622156" cy="1325563"/>
          </a:xfrm>
        </p:spPr>
        <p:txBody>
          <a:bodyPr>
            <a:noAutofit/>
          </a:bodyPr>
          <a:lstStyle/>
          <a:p>
            <a:pPr algn="ctr"/>
            <a:r>
              <a:rPr lang="en-US" sz="6000" b="1" i="1" dirty="0"/>
              <a:t>Water:  Human right or commodity?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4CDF-999E-4CF6-B091-DF272582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05655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https://www.youtube.com/watch?v=CV68_vW46RY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 you agree with the United Nations that clean drinking water and access to safe sanitation is a human right?  Why or why not?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https://thewaterproject.org/water-scarcity/water_stats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person, man, building&#10;&#10;Description generated with very high confidence">
            <a:extLst>
              <a:ext uri="{FF2B5EF4-FFF2-40B4-BE49-F238E27FC236}">
                <a16:creationId xmlns:a16="http://schemas.microsoft.com/office/drawing/2014/main" id="{DD640BB2-081C-4664-A1D4-90F364CD4E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281" y="2266122"/>
            <a:ext cx="4780248" cy="267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6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331C763-A516-44BA-98E7-E74F6B4DA5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1703" y="2222069"/>
            <a:ext cx="4935970" cy="32846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DBB508-2330-424C-99BC-3D08118A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b="1"/>
              <a:t>The Human Right to Water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28070A13-08B9-4B4E-A1A1-D1AB60F69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305" y="2073886"/>
            <a:ext cx="5696048" cy="4635931"/>
          </a:xfrm>
        </p:spPr>
        <p:txBody>
          <a:bodyPr>
            <a:normAutofit/>
          </a:bodyPr>
          <a:lstStyle/>
          <a:p>
            <a:r>
              <a:rPr lang="en-US" sz="2400" dirty="0"/>
              <a:t>In 2010 the UN declared access to clean water and sanitation a Human Right.</a:t>
            </a:r>
          </a:p>
          <a:p>
            <a:r>
              <a:rPr lang="en-US" sz="2400" dirty="0"/>
              <a:t>50-100 liters of water per person per day needed to ensure basic needs.</a:t>
            </a:r>
          </a:p>
          <a:p>
            <a:r>
              <a:rPr lang="en-US" sz="2400" dirty="0"/>
              <a:t>Water source must be within 1,000 meters from home.</a:t>
            </a:r>
          </a:p>
          <a:p>
            <a:r>
              <a:rPr lang="en-US" sz="2400" dirty="0"/>
              <a:t>Water cost should not exceed 3 percent of house hold income.</a:t>
            </a:r>
          </a:p>
        </p:txBody>
      </p:sp>
    </p:spTree>
    <p:extLst>
      <p:ext uri="{BB962C8B-B14F-4D97-AF65-F5344CB8AC3E}">
        <p14:creationId xmlns:p14="http://schemas.microsoft.com/office/powerpoint/2010/main" val="3133906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5317CD0-EF2B-4365-B0C8-EF8A5FF8D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8255" y="526473"/>
            <a:ext cx="9144000" cy="6144491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r>
              <a:rPr lang="en-US" dirty="0">
                <a:hlinkClick r:id="rId2"/>
              </a:rPr>
              <a:t>www.youtube.com/watch?v=VieZ3hqztlE&amp;feature=c4-overview-vl&amp;list=PLtaayxEPf2h4zsZsX6yBdQsaRi9Gr0bGR</a:t>
            </a:r>
            <a:r>
              <a:rPr lang="en-US" dirty="0"/>
              <a:t>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a. Approximately how many people live without clean drinking water?</a:t>
            </a:r>
          </a:p>
          <a:p>
            <a:pPr algn="l"/>
            <a:r>
              <a:rPr lang="en-US" dirty="0"/>
              <a:t>b. Where is the water crisis occurring?</a:t>
            </a:r>
          </a:p>
          <a:p>
            <a:pPr algn="l"/>
            <a:r>
              <a:rPr lang="en-US" dirty="0"/>
              <a:t>c. What is impacted by the water crisis?</a:t>
            </a:r>
          </a:p>
          <a:p>
            <a:pPr algn="l"/>
            <a:r>
              <a:rPr lang="en-US" dirty="0"/>
              <a:t>d. What are some examples of things that women and children miss out on by spending time gathering water?</a:t>
            </a:r>
          </a:p>
          <a:p>
            <a:pPr algn="l"/>
            <a:r>
              <a:rPr lang="en-US" dirty="0"/>
              <a:t>e. What makes the walk to get water challenging?</a:t>
            </a:r>
          </a:p>
          <a:p>
            <a:pPr algn="l"/>
            <a:r>
              <a:rPr lang="en-US" dirty="0"/>
              <a:t>f. What could happen if someone drinks contaminated water?</a:t>
            </a:r>
          </a:p>
          <a:p>
            <a:pPr algn="l"/>
            <a:r>
              <a:rPr lang="en-US" dirty="0"/>
              <a:t>g. Who is most affected by germs from dirty drinking water?</a:t>
            </a:r>
          </a:p>
          <a:p>
            <a:pPr algn="l"/>
            <a:r>
              <a:rPr lang="en-US" dirty="0"/>
              <a:t>h. What are solutions to the water crisis?</a:t>
            </a:r>
          </a:p>
        </p:txBody>
      </p:sp>
    </p:spTree>
    <p:extLst>
      <p:ext uri="{BB962C8B-B14F-4D97-AF65-F5344CB8AC3E}">
        <p14:creationId xmlns:p14="http://schemas.microsoft.com/office/powerpoint/2010/main" val="563394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9FF00A1A-619E-4785-A70F-215F66210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527" y="43043"/>
            <a:ext cx="10232015" cy="6771913"/>
          </a:xfrm>
        </p:spPr>
      </p:pic>
    </p:spTree>
    <p:extLst>
      <p:ext uri="{BB962C8B-B14F-4D97-AF65-F5344CB8AC3E}">
        <p14:creationId xmlns:p14="http://schemas.microsoft.com/office/powerpoint/2010/main" val="1397054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A1EFA-68AA-4EA3-82AB-E42F22E0E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01625"/>
            <a:ext cx="12192000" cy="1582593"/>
          </a:xfrm>
        </p:spPr>
        <p:txBody>
          <a:bodyPr>
            <a:normAutofit/>
          </a:bodyPr>
          <a:lstStyle/>
          <a:p>
            <a:r>
              <a:rPr lang="en-US" sz="3200" b="1" i="1" dirty="0"/>
              <a:t>Economic water scarcity </a:t>
            </a:r>
            <a:r>
              <a:rPr lang="en-US" sz="3200" dirty="0"/>
              <a:t>is caused by a lack of investment in water infrastructure and exists when a population does not have the necessary monetary means to utilize an adequate source of </a:t>
            </a:r>
            <a:r>
              <a:rPr lang="en-US" sz="3200" i="1" dirty="0"/>
              <a:t>water</a:t>
            </a:r>
            <a:r>
              <a:rPr lang="en-US" sz="32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EE2112-936A-4B46-AC57-3F2DA5857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44" y="1674846"/>
            <a:ext cx="7581187" cy="501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35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770C7-2DE4-4B78-8B28-530326B1D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18" y="208860"/>
            <a:ext cx="11141765" cy="1603375"/>
          </a:xfrm>
        </p:spPr>
        <p:txBody>
          <a:bodyPr>
            <a:normAutofit/>
          </a:bodyPr>
          <a:lstStyle/>
          <a:p>
            <a:r>
              <a:rPr lang="en-US" sz="3200" b="1" dirty="0"/>
              <a:t>Physical water scarcity</a:t>
            </a:r>
            <a:r>
              <a:rPr lang="en-US" sz="3200" dirty="0"/>
              <a:t> is when there is not enough </a:t>
            </a:r>
            <a:r>
              <a:rPr lang="en-US" sz="3200" b="1" dirty="0"/>
              <a:t>water</a:t>
            </a:r>
            <a:r>
              <a:rPr lang="en-US" sz="3200" dirty="0"/>
              <a:t> to meet all demands, such as those required by an ecosystem to function effectively.</a:t>
            </a:r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F4B6B9E8-C46C-4E90-8C0F-B1D5BB6CD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226" y="1529089"/>
            <a:ext cx="7911548" cy="523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089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B63AC-66FA-45BE-8FB9-3921A7F14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54182"/>
            <a:ext cx="10882745" cy="6303818"/>
          </a:xfrm>
        </p:spPr>
        <p:txBody>
          <a:bodyPr>
            <a:normAutofit/>
          </a:bodyPr>
          <a:lstStyle/>
          <a:p>
            <a:r>
              <a:rPr lang="en-US" sz="4000" dirty="0"/>
              <a:t>What is the difference between physical and economic water scarcity?</a:t>
            </a:r>
          </a:p>
          <a:p>
            <a:pPr marL="0" indent="0">
              <a:buNone/>
            </a:pPr>
            <a:endParaRPr lang="en-US" sz="4000" dirty="0"/>
          </a:p>
          <a:p>
            <a:r>
              <a:rPr lang="en-US" sz="4000" dirty="0"/>
              <a:t>According to the map, where in the world is physical water scarcity present?</a:t>
            </a:r>
          </a:p>
          <a:p>
            <a:pPr marL="0" indent="0">
              <a:buNone/>
            </a:pPr>
            <a:endParaRPr lang="en-US" sz="4000" dirty="0"/>
          </a:p>
          <a:p>
            <a:r>
              <a:rPr lang="en-US" sz="4000" dirty="0"/>
              <a:t>According to the map, where in the world is economic water scarcity present?  </a:t>
            </a:r>
          </a:p>
        </p:txBody>
      </p:sp>
    </p:spTree>
    <p:extLst>
      <p:ext uri="{BB962C8B-B14F-4D97-AF65-F5344CB8AC3E}">
        <p14:creationId xmlns:p14="http://schemas.microsoft.com/office/powerpoint/2010/main" val="3784299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4DD4-DFEA-4DC3-A00F-672272D79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1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Water Scarcity and Sanitation in Africa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59FE9-CFCF-4ADF-8992-0DB3551B5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1850087"/>
          </a:xfrm>
        </p:spPr>
        <p:txBody>
          <a:bodyPr>
            <a:normAutofit/>
          </a:bodyPr>
          <a:lstStyle/>
          <a:p>
            <a:r>
              <a:rPr lang="en-US" sz="4000" dirty="0"/>
              <a:t>695 million of a global 2.4 billion people living without improved sanitation facilities live in Sub-Saharan Africa</a:t>
            </a:r>
          </a:p>
        </p:txBody>
      </p:sp>
      <p:pic>
        <p:nvPicPr>
          <p:cNvPr id="5" name="Picture 4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A9D8DA1E-519B-48FC-A25A-62FC92727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745" y="3144027"/>
            <a:ext cx="3262746" cy="3695718"/>
          </a:xfrm>
          <a:prstGeom prst="rect">
            <a:avLst/>
          </a:prstGeom>
        </p:spPr>
      </p:pic>
      <p:pic>
        <p:nvPicPr>
          <p:cNvPr id="7" name="Picture 6" descr="A person that is standing in the dirt&#10;&#10;Description generated with very high confidence">
            <a:extLst>
              <a:ext uri="{FF2B5EF4-FFF2-40B4-BE49-F238E27FC236}">
                <a16:creationId xmlns:a16="http://schemas.microsoft.com/office/drawing/2014/main" id="{89B60594-89F7-42F9-AEF9-BB6C53CCE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024561"/>
            <a:ext cx="4925292" cy="368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34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13984</TotalTime>
  <Words>576</Words>
  <Application>Microsoft Office PowerPoint</Application>
  <PresentationFormat>Widescreen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Water:  Human right or commodity?</vt:lpstr>
      <vt:lpstr>The Human Right to Water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Water Scarcity and Sanitation in Africa</vt:lpstr>
      <vt:lpstr>Water Scarcity in Africa - Causes</vt:lpstr>
      <vt:lpstr>Water Scarcity in Africa - Health</vt:lpstr>
      <vt:lpstr>Water Scarcity in Africa – Women &amp; Children</vt:lpstr>
      <vt:lpstr>Water Scarcity in Africa – Social and Economic Impact</vt:lpstr>
      <vt:lpstr>PowerPoint Presentation</vt:lpstr>
      <vt:lpstr>PowerPoint Presentation</vt:lpstr>
      <vt:lpstr>Human Rights Watch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Palmer, Robert</dc:creator>
  <cp:lastModifiedBy>SHERIDAN Ellie [Narrogin Senior High School]</cp:lastModifiedBy>
  <cp:revision>25</cp:revision>
  <cp:lastPrinted>2017-12-01T16:23:05Z</cp:lastPrinted>
  <dcterms:created xsi:type="dcterms:W3CDTF">2017-11-25T22:17:08Z</dcterms:created>
  <dcterms:modified xsi:type="dcterms:W3CDTF">2022-02-20T12:19:42Z</dcterms:modified>
</cp:coreProperties>
</file>