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1" r:id="rId4"/>
    <p:sldId id="273" r:id="rId5"/>
    <p:sldId id="270" r:id="rId6"/>
    <p:sldId id="272" r:id="rId7"/>
    <p:sldId id="274" r:id="rId8"/>
    <p:sldId id="275" r:id="rId9"/>
    <p:sldId id="257" r:id="rId10"/>
    <p:sldId id="258" r:id="rId11"/>
    <p:sldId id="259" r:id="rId12"/>
    <p:sldId id="260" r:id="rId13"/>
    <p:sldId id="261" r:id="rId14"/>
    <p:sldId id="262" r:id="rId15"/>
    <p:sldId id="266" r:id="rId16"/>
    <p:sldId id="267" r:id="rId17"/>
    <p:sldId id="268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50DEE-BC34-4B8A-9E96-E00549901F3E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5F3B-1335-4D76-B139-900F53F81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92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Get students to draw an X on their</a:t>
            </a:r>
            <a:r>
              <a:rPr lang="en-AU" baseline="0" dirty="0"/>
              <a:t> page.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5F3B-1335-4D76-B139-900F53F8168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 what</a:t>
            </a:r>
            <a:r>
              <a:rPr lang="en-AU" baseline="0" dirty="0"/>
              <a:t> an aquifer is </a:t>
            </a:r>
          </a:p>
          <a:p>
            <a:r>
              <a:rPr lang="en-AU" baseline="0" dirty="0"/>
              <a:t>Finite but renewable.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5F3B-1335-4D76-B139-900F53F8168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4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C6FFA3-2989-4450-9D33-57538C1C5805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10E936-141D-4D56-95B4-E0BFB9BE2E44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terfootprint.org/en/resources/interactive-tools/personal-water-footprint-calcul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waterweea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Water in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Types of water</a:t>
            </a:r>
          </a:p>
        </p:txBody>
      </p:sp>
    </p:spTree>
    <p:extLst>
      <p:ext uri="{BB962C8B-B14F-4D97-AF65-F5344CB8AC3E}">
        <p14:creationId xmlns:p14="http://schemas.microsoft.com/office/powerpoint/2010/main" val="10413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filmannex.com/users/galleries/300388/Water_Dist_Large_fa_rsz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836712"/>
            <a:ext cx="788487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5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Ground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Ground water is found under the Earth’s surface, it has seeped into it from rainfall</a:t>
            </a:r>
          </a:p>
          <a:p>
            <a:r>
              <a:rPr lang="en-AU" dirty="0"/>
              <a:t>It is held between water bearing rocks called aquifers.</a:t>
            </a:r>
          </a:p>
          <a:p>
            <a:r>
              <a:rPr lang="en-AU" dirty="0"/>
              <a:t>If water is held in impermeable rocks it is called an artisan aquifer</a:t>
            </a:r>
          </a:p>
        </p:txBody>
      </p:sp>
    </p:spTree>
    <p:extLst>
      <p:ext uri="{BB962C8B-B14F-4D97-AF65-F5344CB8AC3E}">
        <p14:creationId xmlns:p14="http://schemas.microsoft.com/office/powerpoint/2010/main" val="367485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Ground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Ground water can be fresh enough to drink or saltier than the ocean</a:t>
            </a:r>
          </a:p>
          <a:p>
            <a:r>
              <a:rPr lang="en-AU" dirty="0"/>
              <a:t>It is used around the world for </a:t>
            </a:r>
          </a:p>
          <a:p>
            <a:pPr lvl="1"/>
            <a:r>
              <a:rPr lang="en-AU" dirty="0"/>
              <a:t>Drinking (bottled water)</a:t>
            </a:r>
          </a:p>
          <a:p>
            <a:pPr lvl="1"/>
            <a:r>
              <a:rPr lang="en-AU" dirty="0"/>
              <a:t>Gardens (bore water)</a:t>
            </a:r>
          </a:p>
          <a:p>
            <a:pPr lvl="1"/>
            <a:r>
              <a:rPr lang="en-AU" dirty="0"/>
              <a:t>Industry</a:t>
            </a:r>
          </a:p>
          <a:p>
            <a:r>
              <a:rPr lang="en-AU" dirty="0"/>
              <a:t>Ground water is slow to replenish and as such is considered a finite resource</a:t>
            </a:r>
          </a:p>
        </p:txBody>
      </p:sp>
    </p:spTree>
    <p:extLst>
      <p:ext uri="{BB962C8B-B14F-4D97-AF65-F5344CB8AC3E}">
        <p14:creationId xmlns:p14="http://schemas.microsoft.com/office/powerpoint/2010/main" val="10656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Blue and green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Blue water</a:t>
            </a:r>
            <a:r>
              <a:rPr lang="en-AU" dirty="0"/>
              <a:t> is fresh surface water and ground water</a:t>
            </a:r>
          </a:p>
          <a:p>
            <a:r>
              <a:rPr lang="en-AU" u="sng" dirty="0"/>
              <a:t>Green water </a:t>
            </a:r>
            <a:r>
              <a:rPr lang="en-AU" dirty="0"/>
              <a:t>does not run into streams but instead stays on the surface of the soil and vegetation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5197227" cy="32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7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Grey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Grey water </a:t>
            </a:r>
            <a:r>
              <a:rPr lang="en-AU" dirty="0"/>
              <a:t>can be defined as any domestic wastewater produced, excluding sewage </a:t>
            </a:r>
            <a:r>
              <a:rPr lang="en-AU" dirty="0" err="1"/>
              <a:t>ie</a:t>
            </a:r>
            <a:r>
              <a:rPr lang="en-AU" dirty="0"/>
              <a:t>: washing up water, washing machine water, shower or bath water</a:t>
            </a:r>
          </a:p>
          <a:p>
            <a:endParaRPr lang="en-AU" dirty="0"/>
          </a:p>
          <a:p>
            <a:r>
              <a:rPr lang="en-AU" dirty="0"/>
              <a:t>With proper treatment </a:t>
            </a:r>
            <a:r>
              <a:rPr lang="en-AU" dirty="0" err="1"/>
              <a:t>greywater</a:t>
            </a:r>
            <a:r>
              <a:rPr lang="en-AU" dirty="0"/>
              <a:t> can be put to good use. These uses include water for laundry and toilet flushing, and also irrigation of plants. The nutrients in the </a:t>
            </a:r>
            <a:r>
              <a:rPr lang="en-AU" dirty="0" err="1"/>
              <a:t>greywater</a:t>
            </a:r>
            <a:r>
              <a:rPr lang="en-AU" dirty="0"/>
              <a:t> (such as phosphorus and nitrogen) provide an excellent food source for these plants</a:t>
            </a:r>
          </a:p>
        </p:txBody>
      </p:sp>
    </p:spTree>
    <p:extLst>
      <p:ext uri="{BB962C8B-B14F-4D97-AF65-F5344CB8AC3E}">
        <p14:creationId xmlns:p14="http://schemas.microsoft.com/office/powerpoint/2010/main" val="28864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Black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Blackwater</a:t>
            </a:r>
            <a:r>
              <a:rPr lang="en-AU" dirty="0"/>
              <a:t> is used to describe wastewater containing faeces, urine and flush water from flush toilets 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3260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65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Recycling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considered more economical and environmental to recycle black water because current plumbing systems don’t separate grey and black water</a:t>
            </a:r>
          </a:p>
          <a:p>
            <a:endParaRPr lang="en-AU" dirty="0"/>
          </a:p>
          <a:p>
            <a:r>
              <a:rPr lang="en-AU" dirty="0"/>
              <a:t>It reduces water use by 90%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61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4096"/>
            <a:ext cx="5587280" cy="618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94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Also known as</a:t>
            </a:r>
          </a:p>
          <a:p>
            <a:pPr lvl="1"/>
            <a:r>
              <a:rPr lang="en-AU" dirty="0"/>
              <a:t>Hidden water</a:t>
            </a:r>
          </a:p>
          <a:p>
            <a:pPr lvl="1"/>
            <a:r>
              <a:rPr lang="en-AU" dirty="0"/>
              <a:t>Embedded water</a:t>
            </a:r>
          </a:p>
          <a:p>
            <a:r>
              <a:rPr lang="en-AU" dirty="0"/>
              <a:t>This is the water that goes into producing goods and services </a:t>
            </a:r>
            <a:r>
              <a:rPr lang="en-AU" dirty="0" err="1"/>
              <a:t>ie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Growing crops</a:t>
            </a:r>
          </a:p>
          <a:p>
            <a:pPr lvl="1"/>
            <a:r>
              <a:rPr lang="en-AU" dirty="0"/>
              <a:t>Running industrial machines</a:t>
            </a:r>
          </a:p>
        </p:txBody>
      </p:sp>
    </p:spTree>
    <p:extLst>
      <p:ext uri="{BB962C8B-B14F-4D97-AF65-F5344CB8AC3E}">
        <p14:creationId xmlns:p14="http://schemas.microsoft.com/office/powerpoint/2010/main" val="274362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57571"/>
            <a:ext cx="7344816" cy="543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1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use water for?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r>
              <a:rPr lang="en-AU" dirty="0"/>
              <a:t>Make a list of as many uses as you possibly can. </a:t>
            </a:r>
          </a:p>
          <a:p>
            <a:r>
              <a:rPr lang="en-AU" dirty="0"/>
              <a:t>Class whiteboard share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5234"/>
            <a:ext cx="4051850" cy="301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77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Water footprint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Water footprint is the total volume of fresh water that is used by a country or individual</a:t>
            </a:r>
          </a:p>
          <a:p>
            <a:r>
              <a:rPr lang="en-AU" dirty="0"/>
              <a:t>For a country there are two parts:</a:t>
            </a:r>
          </a:p>
          <a:p>
            <a:pPr lvl="1"/>
            <a:r>
              <a:rPr lang="en-AU" dirty="0"/>
              <a:t>Use of domestic water</a:t>
            </a:r>
          </a:p>
          <a:p>
            <a:pPr lvl="1"/>
            <a:r>
              <a:rPr lang="en-AU" dirty="0"/>
              <a:t>Amount of virtual water imported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16764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98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E1BC-34CF-4AB8-9876-9F7E286B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765"/>
            <a:ext cx="8229600" cy="1143000"/>
          </a:xfrm>
        </p:spPr>
        <p:txBody>
          <a:bodyPr/>
          <a:lstStyle/>
          <a:p>
            <a:r>
              <a:rPr lang="en-US" dirty="0"/>
              <a:t>Survey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0C57-F080-41B7-80B2-BDA903DE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   Do you leave the tap on when brushing your teeth</a:t>
            </a:r>
          </a:p>
          <a:p>
            <a:r>
              <a:rPr lang="en-US" dirty="0"/>
              <a:t>    Does your family wash their car on the grass?</a:t>
            </a:r>
          </a:p>
          <a:p>
            <a:r>
              <a:rPr lang="en-US" dirty="0"/>
              <a:t>    Do you buy bottled water?</a:t>
            </a:r>
          </a:p>
          <a:p>
            <a:r>
              <a:rPr lang="en-US" dirty="0"/>
              <a:t>    How much water do you drink a day?</a:t>
            </a:r>
          </a:p>
          <a:p>
            <a:r>
              <a:rPr lang="en-US" dirty="0"/>
              <a:t>    Do you use a bath or shower?</a:t>
            </a:r>
          </a:p>
          <a:p>
            <a:r>
              <a:rPr lang="en-US" dirty="0"/>
              <a:t>    If it's yellow do you let it mellow? </a:t>
            </a:r>
          </a:p>
          <a:p>
            <a:r>
              <a:rPr lang="en-US" dirty="0"/>
              <a:t>    Do you hand wash dishes or use a dishwasher?</a:t>
            </a:r>
          </a:p>
          <a:p>
            <a:r>
              <a:rPr lang="en-US" dirty="0"/>
              <a:t>    Do you have a water tank?</a:t>
            </a:r>
          </a:p>
          <a:p>
            <a:r>
              <a:rPr lang="en-US" dirty="0"/>
              <a:t>    Do you have a swimming pool/spa/fish tank?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76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139-C237-4B53-A059-D956AB5F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footprint calculator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D0CD-9406-4C1A-BD65-563439E3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https://waterfootprint.org/en/resources/interactive-tools/personal-water-footprint-calculator/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3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https://thewaterweeat.com/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48" y="2204864"/>
            <a:ext cx="8229600" cy="4389120"/>
          </a:xfrm>
        </p:spPr>
        <p:txBody>
          <a:bodyPr/>
          <a:lstStyle/>
          <a:p>
            <a:r>
              <a:rPr lang="en-US" dirty="0"/>
              <a:t>Scroll through the website to discover how much water is in the food that we eat!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33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0FFF-525C-4384-8D94-87C1F181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/>
              <a:t>Reducing water use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6BDF-79E0-416D-A40F-43570DFC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69" y="1234440"/>
            <a:ext cx="8229600" cy="4389120"/>
          </a:xfrm>
        </p:spPr>
        <p:txBody>
          <a:bodyPr/>
          <a:lstStyle/>
          <a:p>
            <a:r>
              <a:rPr lang="en-US" dirty="0"/>
              <a:t>Copy the table into your book</a:t>
            </a:r>
          </a:p>
          <a:p>
            <a:r>
              <a:rPr lang="en-US" dirty="0"/>
              <a:t>Identify and list actions that you and your family could take to reduce water. 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8B839F-7D72-4D5A-849D-0BD583BD8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76804"/>
              </p:ext>
            </p:extLst>
          </p:nvPr>
        </p:nvGraphicFramePr>
        <p:xfrm>
          <a:off x="1524000" y="285293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88">
                  <a:extLst>
                    <a:ext uri="{9D8B030D-6E8A-4147-A177-3AD203B41FA5}">
                      <a16:colId xmlns:a16="http://schemas.microsoft.com/office/drawing/2014/main" val="2853106507"/>
                    </a:ext>
                  </a:extLst>
                </a:gridCol>
                <a:gridCol w="4570512">
                  <a:extLst>
                    <a:ext uri="{9D8B030D-6E8A-4147-A177-3AD203B41FA5}">
                      <a16:colId xmlns:a16="http://schemas.microsoft.com/office/drawing/2014/main" val="272042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 to save water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0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Bathroom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Toilet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6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Kitchen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6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Laundry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1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Outdoor area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2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Spa/pool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4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Living area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9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2795-1423-48A8-A9B0-9121BE0C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Accessibility- Text </a:t>
            </a:r>
            <a:endParaRPr lang="en-AU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4EB60131-A488-4553-AA92-21A6135A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0" y="1143000"/>
            <a:ext cx="832666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B681-5FDA-4A51-88E4-7A955C08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understanding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9BEC-1D5B-466C-933A-B4F1EDE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060848"/>
            <a:ext cx="8686800" cy="4389120"/>
          </a:xfrm>
        </p:spPr>
        <p:txBody>
          <a:bodyPr>
            <a:normAutofit/>
          </a:bodyPr>
          <a:lstStyle/>
          <a:p>
            <a:r>
              <a:rPr lang="en-US" sz="2400" dirty="0"/>
              <a:t>1. Ocean water can be converted to drinking water T/F</a:t>
            </a:r>
          </a:p>
          <a:p>
            <a:r>
              <a:rPr lang="en-US" sz="2400" dirty="0"/>
              <a:t>2. Australia has problems with bacteria in its water T/F</a:t>
            </a:r>
          </a:p>
          <a:p>
            <a:r>
              <a:rPr lang="en-US" sz="2400" dirty="0"/>
              <a:t>3. Reclaimed or recycled water uses sewage water T/F</a:t>
            </a:r>
          </a:p>
          <a:p>
            <a:r>
              <a:rPr lang="en-US" sz="2400" dirty="0"/>
              <a:t>4. Water in solid form is called liquid T/F </a:t>
            </a:r>
          </a:p>
          <a:p>
            <a:r>
              <a:rPr lang="en-US" sz="2400" dirty="0"/>
              <a:t>5. Purification, plumbing and filtering all treat water T/F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22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much water is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Water covers about 75% of the Earth’s surface</a:t>
            </a:r>
          </a:p>
          <a:p>
            <a:r>
              <a:rPr lang="en-AU" dirty="0"/>
              <a:t>97.5% of this is unusable salt water</a:t>
            </a:r>
          </a:p>
          <a:p>
            <a:r>
              <a:rPr lang="en-AU" dirty="0"/>
              <a:t>Of the remaining 2.5% that is fresh water:</a:t>
            </a:r>
          </a:p>
          <a:p>
            <a:pPr lvl="1"/>
            <a:r>
              <a:rPr lang="en-AU" dirty="0"/>
              <a:t>69.5% is trapped in glaciers</a:t>
            </a:r>
          </a:p>
          <a:p>
            <a:pPr lvl="1"/>
            <a:r>
              <a:rPr lang="en-AU" dirty="0"/>
              <a:t>30.1% is found in ground water</a:t>
            </a:r>
          </a:p>
          <a:p>
            <a:pPr lvl="1"/>
            <a:r>
              <a:rPr lang="en-AU" dirty="0"/>
              <a:t>That leaves 0.4% available to humans for use?!?!?!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69160"/>
            <a:ext cx="2828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35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652</Words>
  <Application>Microsoft Office PowerPoint</Application>
  <PresentationFormat>On-screen Show (4:3)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Flow</vt:lpstr>
      <vt:lpstr>Water in the World</vt:lpstr>
      <vt:lpstr>What do we use water for? </vt:lpstr>
      <vt:lpstr>Survey</vt:lpstr>
      <vt:lpstr>Water footprint calculator</vt:lpstr>
      <vt:lpstr>https://thewaterweeat.com/</vt:lpstr>
      <vt:lpstr>Reducing water use </vt:lpstr>
      <vt:lpstr>Accessibility- Text </vt:lpstr>
      <vt:lpstr>Check for understanding </vt:lpstr>
      <vt:lpstr>How much water is there?</vt:lpstr>
      <vt:lpstr>PowerPoint Presentation</vt:lpstr>
      <vt:lpstr>Ground water</vt:lpstr>
      <vt:lpstr>Ground water</vt:lpstr>
      <vt:lpstr>Blue and green water</vt:lpstr>
      <vt:lpstr>Grey water</vt:lpstr>
      <vt:lpstr>Black water</vt:lpstr>
      <vt:lpstr>Recycling water</vt:lpstr>
      <vt:lpstr>PowerPoint Presentation</vt:lpstr>
      <vt:lpstr>Virtual water</vt:lpstr>
      <vt:lpstr>PowerPoint Presentation</vt:lpstr>
      <vt:lpstr>Water footprint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in the World</dc:title>
  <dc:creator>LILLY Kristen</dc:creator>
  <cp:lastModifiedBy>SHERIDAN Ellie [Narrogin Senior High School]</cp:lastModifiedBy>
  <cp:revision>12</cp:revision>
  <dcterms:created xsi:type="dcterms:W3CDTF">2016-04-30T01:50:33Z</dcterms:created>
  <dcterms:modified xsi:type="dcterms:W3CDTF">2024-02-23T03:24:38Z</dcterms:modified>
</cp:coreProperties>
</file>