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0" r:id="rId3"/>
    <p:sldId id="290" r:id="rId4"/>
    <p:sldId id="281" r:id="rId5"/>
    <p:sldId id="282" r:id="rId6"/>
    <p:sldId id="303" r:id="rId7"/>
    <p:sldId id="304" r:id="rId8"/>
    <p:sldId id="301" r:id="rId9"/>
    <p:sldId id="291" r:id="rId10"/>
    <p:sldId id="293" r:id="rId11"/>
    <p:sldId id="302" r:id="rId12"/>
    <p:sldId id="305" r:id="rId13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29837" cy="497126"/>
          </a:xfrm>
          <a:prstGeom prst="rect">
            <a:avLst/>
          </a:prstGeom>
        </p:spPr>
        <p:txBody>
          <a:bodyPr vert="horz" lIns="91019" tIns="45510" rIns="91019" bIns="4551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3" y="0"/>
            <a:ext cx="2929837" cy="497126"/>
          </a:xfrm>
          <a:prstGeom prst="rect">
            <a:avLst/>
          </a:prstGeom>
        </p:spPr>
        <p:txBody>
          <a:bodyPr vert="horz" lIns="91019" tIns="45510" rIns="91019" bIns="45510" rtlCol="0"/>
          <a:lstStyle>
            <a:lvl1pPr algn="r">
              <a:defRPr sz="1200"/>
            </a:lvl1pPr>
          </a:lstStyle>
          <a:p>
            <a:fld id="{6CFABD39-9686-42CC-9D4D-B233AFDE203D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9" tIns="45510" rIns="91019" bIns="4551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019" tIns="45510" rIns="91019" bIns="4551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1"/>
            <a:ext cx="2929837" cy="497126"/>
          </a:xfrm>
          <a:prstGeom prst="rect">
            <a:avLst/>
          </a:prstGeom>
        </p:spPr>
        <p:txBody>
          <a:bodyPr vert="horz" lIns="91019" tIns="45510" rIns="91019" bIns="4551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3" y="9443661"/>
            <a:ext cx="2929837" cy="497126"/>
          </a:xfrm>
          <a:prstGeom prst="rect">
            <a:avLst/>
          </a:prstGeom>
        </p:spPr>
        <p:txBody>
          <a:bodyPr vert="horz" lIns="91019" tIns="45510" rIns="91019" bIns="45510" rtlCol="0" anchor="b"/>
          <a:lstStyle>
            <a:lvl1pPr algn="r">
              <a:defRPr sz="1200"/>
            </a:lvl1pPr>
          </a:lstStyle>
          <a:p>
            <a:fld id="{86BE1222-FF17-432B-9B4E-8DA92C3832E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17C5D-7F18-4273-BC31-7183A13E44F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3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17C5D-7F18-4273-BC31-7183A13E44F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82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2242-0AE9-44FC-8B10-382DC8F5A1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7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17C5D-7F18-4273-BC31-7183A13E44F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27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17C5D-7F18-4273-BC31-7183A13E44F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53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663E5-0175-4F64-9089-6F0EFB55C9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7B3B-8C9E-4568-8521-94A12BEF484F}" type="datetimeFigureOut">
              <a:rPr lang="en-GB" smtClean="0"/>
              <a:pPr/>
              <a:t>21/04/2015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394A-0C43-46A0-9820-1C2542DF2E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1844824"/>
            <a:ext cx="309634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/>
              <a:t>To know where water is found and what it comprises of.</a:t>
            </a:r>
            <a:endParaRPr lang="en-GB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683568" y="3429000"/>
            <a:ext cx="309634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To be able to label and explain the hydrological cycle.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5013176"/>
            <a:ext cx="3096344" cy="1440160"/>
          </a:xfrm>
          <a:prstGeom prst="rect">
            <a:avLst/>
          </a:prstGeom>
          <a:solidFill>
            <a:srgbClr val="00B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To understand the links between the hydrosphere, lithosphere and biosphere.</a:t>
            </a:r>
            <a:endParaRPr lang="en-GB" sz="2000" b="1" dirty="0"/>
          </a:p>
        </p:txBody>
      </p:sp>
      <p:sp>
        <p:nvSpPr>
          <p:cNvPr id="17" name="Curved Right Arrow 16"/>
          <p:cNvSpPr/>
          <p:nvPr/>
        </p:nvSpPr>
        <p:spPr>
          <a:xfrm>
            <a:off x="395536" y="2708920"/>
            <a:ext cx="504056" cy="1080120"/>
          </a:xfrm>
          <a:prstGeom prst="curvedRightArrow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395536" y="4293096"/>
            <a:ext cx="504056" cy="1080120"/>
          </a:xfrm>
          <a:prstGeom prst="curvedRightArrow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bosch-home.co.uk/Files/Bosch/Gb/en/Winning%20Line/saveWater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97" y="3546737"/>
            <a:ext cx="2792383" cy="3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rgbClr val="00B0F0"/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u="sng" dirty="0" smtClean="0"/>
              <a:t>Water World</a:t>
            </a:r>
            <a:endParaRPr lang="en-GB" sz="4800" b="1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968" y="341040"/>
            <a:ext cx="7772400" cy="1470025"/>
          </a:xfrm>
          <a:prstGeom prst="rect">
            <a:avLst/>
          </a:prstGeom>
          <a:solidFill>
            <a:srgbClr val="00B0F0"/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/>
              <a:t>L/O: To be able to locate where are drinking water comes from and how important the water cycle is.</a:t>
            </a:r>
            <a:endParaRPr lang="en-GB" sz="32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4000496" y="1928802"/>
            <a:ext cx="4857784" cy="15001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u="sng" dirty="0" smtClean="0">
                <a:latin typeface="Arial Rounded MT Bold" panose="020F0704030504030204" pitchFamily="34" charset="0"/>
              </a:rPr>
              <a:t>Starter:</a:t>
            </a:r>
          </a:p>
          <a:p>
            <a:pPr algn="ctr"/>
            <a:r>
              <a:rPr lang="en-GB" sz="2000" b="1" dirty="0" smtClean="0">
                <a:latin typeface="Arial Rounded MT Bold" panose="020F0704030504030204" pitchFamily="34" charset="0"/>
              </a:rPr>
              <a:t>Make a spider diagram or list of all different ways we use water on a daily basis.</a:t>
            </a:r>
          </a:p>
        </p:txBody>
      </p:sp>
      <p:pic>
        <p:nvPicPr>
          <p:cNvPr id="5" name="Picture 2" descr="http://t3.gstatic.com/images?q=tbn:ANd9GcRvj-aG0r4GBOQbne5fKQxoPdozZr81YZjrgM1etERa4RHWkvBOsw:johnstonhealth.org/wp-content/uploads/2014/04/wat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67" y="3710135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TASK</a:t>
            </a:r>
            <a:endParaRPr lang="en-GB" sz="66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9387" y="1844824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Condensation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79387" y="2349649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Evaporation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179387" y="2852886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Surface runoff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179387" y="3357711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Precipitation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79387" y="3860949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Groundwater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179387" y="4365774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Transpiration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2843212" y="1844824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When water changes from a liquid to vapour.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2843212" y="2349649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When cooling vapour turns into a liquid.</a:t>
            </a: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2843212" y="2852886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Water that falls on the earth’s surface (rain, snow).</a:t>
            </a:r>
          </a:p>
        </p:txBody>
      </p:sp>
      <p:sp>
        <p:nvSpPr>
          <p:cNvPr id="17" name="Rectangle 51"/>
          <p:cNvSpPr>
            <a:spLocks noChangeArrowheads="1"/>
          </p:cNvSpPr>
          <p:nvPr/>
        </p:nvSpPr>
        <p:spPr bwMode="auto">
          <a:xfrm>
            <a:off x="2843212" y="3357711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Movement of water over the land (river).</a:t>
            </a:r>
          </a:p>
        </p:txBody>
      </p:sp>
      <p:sp>
        <p:nvSpPr>
          <p:cNvPr id="18" name="Rectangle 52"/>
          <p:cNvSpPr>
            <a:spLocks noChangeArrowheads="1"/>
          </p:cNvSpPr>
          <p:nvPr/>
        </p:nvSpPr>
        <p:spPr bwMode="auto">
          <a:xfrm>
            <a:off x="2843212" y="3860949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Plants giving off water vapour from their leaves.</a:t>
            </a:r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2843212" y="4365774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Water that has sunk through the ground to the rocks below.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387" y="4870599"/>
            <a:ext cx="882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</a:rPr>
              <a:t>Match up the definitions with the statements – write them neatly into your book (E/D Grade)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What 3 states can water be found? (C Grade)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rgbClr val="00B050"/>
                </a:solidFill>
              </a:rPr>
              <a:t>Using page 58, give reasons why water changes state throughout the water cycle. (Grade B)</a:t>
            </a:r>
          </a:p>
        </p:txBody>
      </p:sp>
    </p:spTree>
    <p:extLst>
      <p:ext uri="{BB962C8B-B14F-4D97-AF65-F5344CB8AC3E}">
        <p14:creationId xmlns:p14="http://schemas.microsoft.com/office/powerpoint/2010/main" val="27994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u="sng" dirty="0" smtClean="0"/>
              <a:t>Mix and Match – The Answers</a:t>
            </a:r>
            <a:endParaRPr lang="en-GB" sz="54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9387" y="1844824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Condensation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79387" y="2349649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Evaporation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179387" y="2852886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Surface runoff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179387" y="3357711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Precipitation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79387" y="3860949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Groundwater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179387" y="4365774"/>
            <a:ext cx="2519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 dirty="0">
                <a:latin typeface="Trebuchet MS" pitchFamily="34" charset="0"/>
              </a:rPr>
              <a:t>Transpiration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2843211" y="2349649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When water changes from a liquid to vapour.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2843211" y="1844824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When cooling vapour turns into a liquid.</a:t>
            </a: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2852744" y="3356124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Water that falls on the earth’s surface (rain, snow).</a:t>
            </a:r>
          </a:p>
        </p:txBody>
      </p:sp>
      <p:sp>
        <p:nvSpPr>
          <p:cNvPr id="17" name="Rectangle 51"/>
          <p:cNvSpPr>
            <a:spLocks noChangeArrowheads="1"/>
          </p:cNvSpPr>
          <p:nvPr/>
        </p:nvSpPr>
        <p:spPr bwMode="auto">
          <a:xfrm>
            <a:off x="2855787" y="2838115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Movement of water over the land (river).</a:t>
            </a:r>
          </a:p>
        </p:txBody>
      </p:sp>
      <p:sp>
        <p:nvSpPr>
          <p:cNvPr id="18" name="Rectangle 52"/>
          <p:cNvSpPr>
            <a:spLocks noChangeArrowheads="1"/>
          </p:cNvSpPr>
          <p:nvPr/>
        </p:nvSpPr>
        <p:spPr bwMode="auto">
          <a:xfrm>
            <a:off x="2843211" y="4365774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Plants giving off water vapour from their leaves.</a:t>
            </a:r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2852745" y="3860949"/>
            <a:ext cx="6156325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rebuchet MS" pitchFamily="34" charset="0"/>
              </a:rPr>
              <a:t>Water that has sunk through the ground to the rocks below.</a:t>
            </a:r>
          </a:p>
        </p:txBody>
      </p:sp>
      <p:pic>
        <p:nvPicPr>
          <p:cNvPr id="3074" name="Picture 2" descr="Image result for eva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10" y="4883783"/>
            <a:ext cx="3500965" cy="182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0.gstatic.com/images?q=tbn:ANd9GcRzJkIC3c_U3dNzjaDoAx3Y-JuHP76wAahiOVUB-7PwcSd_ZTT8:www.intracorp.ca/wp/wp-content/uploads/2012/01/Condens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78394"/>
            <a:ext cx="2929205" cy="18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vatnaskil.is/images/stories/f4f3ec8154c120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4870599"/>
            <a:ext cx="2341990" cy="18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/>
          <a:stretch/>
        </p:blipFill>
        <p:spPr bwMode="auto">
          <a:xfrm>
            <a:off x="26572" y="44624"/>
            <a:ext cx="9009924" cy="6624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What is the definition of water?</a:t>
            </a:r>
            <a:endParaRPr lang="en-GB" sz="6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88" t="26824" r="1949" b="44059"/>
          <a:stretch/>
        </p:blipFill>
        <p:spPr bwMode="auto">
          <a:xfrm>
            <a:off x="5278251" y="2060848"/>
            <a:ext cx="3658441" cy="415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916832"/>
            <a:ext cx="4464496" cy="4832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Crack the code…</a:t>
            </a:r>
          </a:p>
          <a:p>
            <a:endParaRPr lang="en-GB" sz="2800" dirty="0"/>
          </a:p>
          <a:p>
            <a:r>
              <a:rPr lang="en-GB" sz="2800" dirty="0" smtClean="0"/>
              <a:t>Using the coded alphabet on your worksheet, discover the definition of water.</a:t>
            </a:r>
          </a:p>
          <a:p>
            <a:endParaRPr lang="en-GB" sz="2800" dirty="0"/>
          </a:p>
          <a:p>
            <a:r>
              <a:rPr lang="en-GB" sz="2800" dirty="0" smtClean="0"/>
              <a:t>Once you have completed the task, you then need to write the definition neatly in your book under heading in the pink box above.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29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What is the definition of water?</a:t>
            </a:r>
            <a:endParaRPr lang="en-GB" sz="6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844824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/>
              <a:t>A colourless, tasteless, transparent, odourless liquid that forms the seas, rivers and rain.</a:t>
            </a:r>
          </a:p>
          <a:p>
            <a:endParaRPr lang="en-GB" sz="3200" dirty="0" smtClean="0"/>
          </a:p>
          <a:p>
            <a:endParaRPr lang="en-GB" sz="2400" dirty="0" smtClean="0"/>
          </a:p>
        </p:txBody>
      </p:sp>
      <p:pic>
        <p:nvPicPr>
          <p:cNvPr id="14338" name="Picture 2" descr="http://static.water.org/public/01_water_2012.jpg"/>
          <p:cNvPicPr>
            <a:picLocks noChangeAspect="1" noChangeArrowheads="1"/>
          </p:cNvPicPr>
          <p:nvPr/>
        </p:nvPicPr>
        <p:blipFill>
          <a:blip r:embed="rId3" cstate="print"/>
          <a:srcRect b="65401"/>
          <a:stretch>
            <a:fillRect/>
          </a:stretch>
        </p:blipFill>
        <p:spPr bwMode="auto">
          <a:xfrm>
            <a:off x="251520" y="3501008"/>
            <a:ext cx="4857750" cy="288032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214282" y="5517232"/>
            <a:ext cx="4069686" cy="1055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Or half the amount of people who live in London!</a:t>
            </a:r>
            <a:endParaRPr lang="en-GB" sz="2400" dirty="0"/>
          </a:p>
        </p:txBody>
      </p:sp>
      <p:pic>
        <p:nvPicPr>
          <p:cNvPr id="2050" name="Picture 2" descr="http://www.elementfour.com/files/uploads/graph_water_suppl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68" y="1844824"/>
            <a:ext cx="3256992" cy="48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Where is water found?</a:t>
            </a:r>
            <a:endParaRPr lang="en-GB" sz="66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26768" r="20964" b="24714"/>
          <a:stretch/>
        </p:blipFill>
        <p:spPr bwMode="auto">
          <a:xfrm>
            <a:off x="456490" y="1772816"/>
            <a:ext cx="8276456" cy="498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4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You need to draw 3 bar graphs showing the compounds of water – similar to the one we have just been looking at.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Task</a:t>
            </a:r>
            <a:endParaRPr lang="en-GB" sz="66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25971"/>
              </p:ext>
            </p:extLst>
          </p:nvPr>
        </p:nvGraphicFramePr>
        <p:xfrm>
          <a:off x="251520" y="3284984"/>
          <a:ext cx="8640960" cy="34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82163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Bar 1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Bar 2 (of fresh water)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Bar</a:t>
                      </a:r>
                      <a:r>
                        <a:rPr lang="en-GB" sz="2400" baseline="0" dirty="0" smtClean="0"/>
                        <a:t> 3 (of surface water)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05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Fresh Water –</a:t>
                      </a:r>
                      <a:r>
                        <a:rPr lang="en-GB" sz="2400" baseline="0" dirty="0" smtClean="0"/>
                        <a:t> 3%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Ice</a:t>
                      </a:r>
                      <a:r>
                        <a:rPr lang="en-GB" sz="2400" baseline="0" dirty="0" smtClean="0"/>
                        <a:t> – 79%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Lakes – 52%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63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Salt Water – 97%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Underground – 20%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Soil –</a:t>
                      </a:r>
                      <a:r>
                        <a:rPr lang="en-GB" sz="2400" baseline="0" dirty="0" smtClean="0"/>
                        <a:t> 38%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05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Surface</a:t>
                      </a:r>
                      <a:r>
                        <a:rPr lang="en-GB" sz="2400" baseline="0" dirty="0" smtClean="0"/>
                        <a:t> 1%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Atmosphere</a:t>
                      </a:r>
                      <a:r>
                        <a:rPr lang="en-GB" sz="2400" baseline="0" dirty="0" smtClean="0"/>
                        <a:t> – 8%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007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Rivers – 1%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5400" b="1" u="sng" dirty="0" smtClean="0"/>
              <a:t>The Hydrological Cycle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GB" dirty="0" smtClean="0">
                <a:latin typeface="+mj-lt"/>
              </a:rPr>
              <a:t>The hydrological cycle is the movement of water around the atmosphere, sea and ground in a continuous cycle. 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GB" dirty="0" smtClean="0">
                <a:latin typeface="+mj-lt"/>
              </a:rPr>
              <a:t>We call this a system. What three key things create a system?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5143512"/>
            <a:ext cx="2428892" cy="11430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Inputs</a:t>
            </a:r>
            <a:endParaRPr lang="en-GB" sz="4400" dirty="0"/>
          </a:p>
        </p:txBody>
      </p:sp>
      <p:sp>
        <p:nvSpPr>
          <p:cNvPr id="5" name="Rectangle 4"/>
          <p:cNvSpPr/>
          <p:nvPr/>
        </p:nvSpPr>
        <p:spPr>
          <a:xfrm>
            <a:off x="3357554" y="5143512"/>
            <a:ext cx="2428892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Processes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6429388" y="5143512"/>
            <a:ext cx="2428892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Outputs</a:t>
            </a:r>
            <a:endParaRPr lang="en-GB" sz="4400" dirty="0"/>
          </a:p>
        </p:txBody>
      </p:sp>
      <p:sp>
        <p:nvSpPr>
          <p:cNvPr id="7" name="Right Arrow 6"/>
          <p:cNvSpPr/>
          <p:nvPr/>
        </p:nvSpPr>
        <p:spPr>
          <a:xfrm>
            <a:off x="2786050" y="5643578"/>
            <a:ext cx="500066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5857884" y="5643578"/>
            <a:ext cx="500066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8374"/>
            <a:ext cx="8229600" cy="1139825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/>
              <a:t>Water – A Continuous Cycle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0034" y="135729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sz="2800" dirty="0" smtClean="0"/>
              <a:t>Water flows in a never ending cycle between the atmosphere, land and oceans.</a:t>
            </a:r>
          </a:p>
          <a:p>
            <a:endParaRPr lang="en-GB" sz="2800" dirty="0" smtClean="0"/>
          </a:p>
          <a:p>
            <a:r>
              <a:rPr lang="en-GB" sz="2800" b="1" u="sng" dirty="0" smtClean="0">
                <a:solidFill>
                  <a:srgbClr val="FF0000"/>
                </a:solidFill>
              </a:rPr>
              <a:t>No water is gained, and no water is lost in this cycle.</a:t>
            </a:r>
          </a:p>
          <a:p>
            <a:endParaRPr lang="en-GB" sz="2800" dirty="0" smtClean="0"/>
          </a:p>
          <a:p>
            <a:r>
              <a:rPr lang="en-GB" sz="2800" dirty="0" smtClean="0"/>
              <a:t>Imagine it to be like your heating system at home travelling round your house.</a:t>
            </a:r>
            <a:endParaRPr lang="en-GB" sz="2800" dirty="0"/>
          </a:p>
        </p:txBody>
      </p:sp>
      <p:pic>
        <p:nvPicPr>
          <p:cNvPr id="35842" name="Picture 2" descr="http://images.tutorvista.com/content/feed/tvcs/WaterCycle-optimiz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428736"/>
            <a:ext cx="3134192" cy="2462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5844" name="Picture 4" descr="http://www.spacealtherma.co.uk/images/refrigerator3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3786190"/>
            <a:ext cx="2381250" cy="28575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286248" y="4500570"/>
            <a:ext cx="1214446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85720" y="5715016"/>
            <a:ext cx="52864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What kind of cycle do we call this?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350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u="sng" dirty="0" smtClean="0"/>
              <a:t>The Water Cycle</a:t>
            </a:r>
            <a:endParaRPr lang="en-GB" sz="6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20" y="3356992"/>
            <a:ext cx="4540280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1772816"/>
            <a:ext cx="8496944" cy="15841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On your worksheet is the picture below and some statements. Cut the picture out and stick this is the middle of clean new </a:t>
            </a:r>
            <a:r>
              <a:rPr lang="en-GB" sz="2000" b="1" dirty="0" smtClean="0">
                <a:solidFill>
                  <a:schemeClr val="tx1"/>
                </a:solidFill>
              </a:rPr>
              <a:t>page (landscape) </a:t>
            </a:r>
            <a:r>
              <a:rPr lang="en-GB" sz="2000" b="1" dirty="0" smtClean="0">
                <a:solidFill>
                  <a:schemeClr val="tx1"/>
                </a:solidFill>
              </a:rPr>
              <a:t>and cut the statements out.</a:t>
            </a:r>
          </a:p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Using your own knowledge and the textbook to help you need to put the statements with the correct number on your picture.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/>
          <a:stretch/>
        </p:blipFill>
        <p:spPr bwMode="auto">
          <a:xfrm>
            <a:off x="179513" y="6309320"/>
            <a:ext cx="2952328" cy="43666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4"/>
          <a:stretch/>
        </p:blipFill>
        <p:spPr bwMode="auto">
          <a:xfrm>
            <a:off x="323529" y="3645024"/>
            <a:ext cx="2520280" cy="5592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/>
          <a:stretch/>
        </p:blipFill>
        <p:spPr bwMode="auto">
          <a:xfrm>
            <a:off x="3169163" y="3861047"/>
            <a:ext cx="2482957" cy="70709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pic>
        <p:nvPicPr>
          <p:cNvPr id="20" name="Picture 1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/>
          <a:stretch/>
        </p:blipFill>
        <p:spPr bwMode="auto">
          <a:xfrm>
            <a:off x="2123727" y="5445224"/>
            <a:ext cx="2430513" cy="73672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pic>
        <p:nvPicPr>
          <p:cNvPr id="21" name="Picture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/>
          <a:stretch/>
        </p:blipFill>
        <p:spPr bwMode="auto">
          <a:xfrm>
            <a:off x="323529" y="4581127"/>
            <a:ext cx="2376264" cy="70814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5412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u="sng" dirty="0" smtClean="0"/>
              <a:t>The Water Cycle – The Answers</a:t>
            </a:r>
            <a:endParaRPr lang="en-GB" sz="5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2352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448" y="188640"/>
            <a:ext cx="216024" cy="144016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 smtClean="0">
              <a:solidFill>
                <a:schemeClr val="bg2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" y="1746250"/>
            <a:ext cx="6913563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" y="5202237"/>
            <a:ext cx="40671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4770437"/>
            <a:ext cx="3600450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889125"/>
            <a:ext cx="338455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49" y="1962150"/>
            <a:ext cx="3241675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2" y="3670300"/>
            <a:ext cx="3168650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427984" y="4221088"/>
            <a:ext cx="4248472" cy="22322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Stick these down now in the correct place now.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89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615</Words>
  <Application>Microsoft Office PowerPoint</Application>
  <PresentationFormat>On-screen Show (4:3)</PresentationFormat>
  <Paragraphs>84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Hydrological Cycle</vt:lpstr>
      <vt:lpstr>Water – A Continuous Cycle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Ravensbourne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alucas</dc:creator>
  <cp:lastModifiedBy>teachers config</cp:lastModifiedBy>
  <cp:revision>46</cp:revision>
  <cp:lastPrinted>2012-12-03T07:41:31Z</cp:lastPrinted>
  <dcterms:created xsi:type="dcterms:W3CDTF">2012-07-11T10:25:23Z</dcterms:created>
  <dcterms:modified xsi:type="dcterms:W3CDTF">2015-04-21T09:05:48Z</dcterms:modified>
</cp:coreProperties>
</file>