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7" r:id="rId4"/>
    <p:sldId id="261" r:id="rId5"/>
    <p:sldId id="262" r:id="rId6"/>
    <p:sldId id="263" r:id="rId7"/>
    <p:sldId id="264" r:id="rId8"/>
    <p:sldId id="265" r:id="rId9"/>
    <p:sldId id="272" r:id="rId10"/>
    <p:sldId id="266" r:id="rId11"/>
    <p:sldId id="267" r:id="rId12"/>
    <p:sldId id="268" r:id="rId13"/>
    <p:sldId id="269" r:id="rId14"/>
    <p:sldId id="270" r:id="rId15"/>
    <p:sldId id="277" r:id="rId16"/>
    <p:sldId id="279" r:id="rId17"/>
    <p:sldId id="271" r:id="rId18"/>
    <p:sldId id="274" r:id="rId19"/>
    <p:sldId id="275"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18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82402E-B421-40BF-A707-DC6D2FAB81B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AU"/>
        </a:p>
      </dgm:t>
    </dgm:pt>
    <dgm:pt modelId="{A128026C-2881-4B15-9CFF-61F51A74C594}">
      <dgm:prSet phldrT="[Text]"/>
      <dgm:spPr/>
      <dgm:t>
        <a:bodyPr/>
        <a:lstStyle/>
        <a:p>
          <a:r>
            <a:rPr lang="en-US" dirty="0" smtClean="0"/>
            <a:t>Agreed list</a:t>
          </a:r>
          <a:endParaRPr lang="en-AU" dirty="0"/>
        </a:p>
      </dgm:t>
    </dgm:pt>
    <dgm:pt modelId="{DA19665C-8CC5-4C86-BC14-3200EDC74529}" type="parTrans" cxnId="{231FC189-DBD3-44C8-8B10-D9F44C6B3E57}">
      <dgm:prSet/>
      <dgm:spPr/>
      <dgm:t>
        <a:bodyPr/>
        <a:lstStyle/>
        <a:p>
          <a:endParaRPr lang="en-AU"/>
        </a:p>
      </dgm:t>
    </dgm:pt>
    <dgm:pt modelId="{A6EF2D8F-9AEF-455B-B293-3566710D5C28}" type="sibTrans" cxnId="{231FC189-DBD3-44C8-8B10-D9F44C6B3E57}">
      <dgm:prSet/>
      <dgm:spPr/>
      <dgm:t>
        <a:bodyPr/>
        <a:lstStyle/>
        <a:p>
          <a:endParaRPr lang="en-AU"/>
        </a:p>
      </dgm:t>
    </dgm:pt>
    <dgm:pt modelId="{90E626E4-C1E6-4920-A6E5-FDB0BEDF57F2}">
      <dgm:prSet phldrT="[Text]"/>
      <dgm:spPr/>
      <dgm:t>
        <a:bodyPr/>
        <a:lstStyle/>
        <a:p>
          <a:r>
            <a:rPr lang="en-US" dirty="0" smtClean="0"/>
            <a:t> 5 individual</a:t>
          </a:r>
          <a:endParaRPr lang="en-AU" dirty="0"/>
        </a:p>
      </dgm:t>
    </dgm:pt>
    <dgm:pt modelId="{FC5D6D6D-85BA-41D0-9806-76F1B7628898}" type="parTrans" cxnId="{FB22A9C1-382F-44C6-B5AD-3EC9FB4E31DC}">
      <dgm:prSet/>
      <dgm:spPr/>
      <dgm:t>
        <a:bodyPr/>
        <a:lstStyle/>
        <a:p>
          <a:endParaRPr lang="en-AU"/>
        </a:p>
      </dgm:t>
    </dgm:pt>
    <dgm:pt modelId="{3EAA86BF-B8B8-40A2-B936-187FF8915FF0}" type="sibTrans" cxnId="{FB22A9C1-382F-44C6-B5AD-3EC9FB4E31DC}">
      <dgm:prSet/>
      <dgm:spPr/>
      <dgm:t>
        <a:bodyPr/>
        <a:lstStyle/>
        <a:p>
          <a:endParaRPr lang="en-AU"/>
        </a:p>
      </dgm:t>
    </dgm:pt>
    <dgm:pt modelId="{255810EF-972B-4BBD-BB26-75A8081CE707}">
      <dgm:prSet phldrT="[Text]"/>
      <dgm:spPr/>
      <dgm:t>
        <a:bodyPr/>
        <a:lstStyle/>
        <a:p>
          <a:r>
            <a:rPr lang="en-US" dirty="0" smtClean="0"/>
            <a:t> 5 individual</a:t>
          </a:r>
          <a:endParaRPr lang="en-AU" dirty="0"/>
        </a:p>
      </dgm:t>
    </dgm:pt>
    <dgm:pt modelId="{8BACBEB3-6248-413E-8981-07F4A5C5DAA7}" type="parTrans" cxnId="{2F14A05C-5801-43CD-80EF-CD993EE65046}">
      <dgm:prSet/>
      <dgm:spPr/>
      <dgm:t>
        <a:bodyPr/>
        <a:lstStyle/>
        <a:p>
          <a:endParaRPr lang="en-AU"/>
        </a:p>
      </dgm:t>
    </dgm:pt>
    <dgm:pt modelId="{826FFA9C-1D27-44FA-AE72-3DA91A56C73F}" type="sibTrans" cxnId="{2F14A05C-5801-43CD-80EF-CD993EE65046}">
      <dgm:prSet/>
      <dgm:spPr/>
      <dgm:t>
        <a:bodyPr/>
        <a:lstStyle/>
        <a:p>
          <a:endParaRPr lang="en-AU"/>
        </a:p>
      </dgm:t>
    </dgm:pt>
    <dgm:pt modelId="{CA8DAFE9-7851-4E50-B3C8-4559D1EA4000}">
      <dgm:prSet phldrT="[Text]"/>
      <dgm:spPr/>
      <dgm:t>
        <a:bodyPr/>
        <a:lstStyle/>
        <a:p>
          <a:r>
            <a:rPr lang="en-US" dirty="0" smtClean="0"/>
            <a:t>5 individual</a:t>
          </a:r>
          <a:endParaRPr lang="en-AU" dirty="0"/>
        </a:p>
      </dgm:t>
    </dgm:pt>
    <dgm:pt modelId="{04736AB9-0E2C-4F62-9CC3-BEAEAEB446E4}" type="parTrans" cxnId="{685E2C8C-206E-4858-ACC2-6874DD435FC8}">
      <dgm:prSet/>
      <dgm:spPr/>
      <dgm:t>
        <a:bodyPr/>
        <a:lstStyle/>
        <a:p>
          <a:endParaRPr lang="en-AU"/>
        </a:p>
      </dgm:t>
    </dgm:pt>
    <dgm:pt modelId="{26183386-E84E-4074-B9C4-571A479250AA}" type="sibTrans" cxnId="{685E2C8C-206E-4858-ACC2-6874DD435FC8}">
      <dgm:prSet/>
      <dgm:spPr/>
      <dgm:t>
        <a:bodyPr/>
        <a:lstStyle/>
        <a:p>
          <a:endParaRPr lang="en-AU"/>
        </a:p>
      </dgm:t>
    </dgm:pt>
    <dgm:pt modelId="{B48D5B3A-BCC7-46CB-A4D0-4385E1A296D4}">
      <dgm:prSet phldrT="[Text]"/>
      <dgm:spPr/>
      <dgm:t>
        <a:bodyPr/>
        <a:lstStyle/>
        <a:p>
          <a:r>
            <a:rPr lang="en-US" dirty="0" smtClean="0"/>
            <a:t>5 individual</a:t>
          </a:r>
          <a:endParaRPr lang="en-AU" dirty="0"/>
        </a:p>
      </dgm:t>
    </dgm:pt>
    <dgm:pt modelId="{68646715-6E4E-45CF-A02F-D5354E61FDD5}" type="parTrans" cxnId="{CA1EFF8B-52C2-4BD4-B1DC-2937E8736EF8}">
      <dgm:prSet/>
      <dgm:spPr/>
      <dgm:t>
        <a:bodyPr/>
        <a:lstStyle/>
        <a:p>
          <a:endParaRPr lang="en-AU"/>
        </a:p>
      </dgm:t>
    </dgm:pt>
    <dgm:pt modelId="{A6D9B8D6-8196-44E9-8069-3AAC1ADE7092}" type="sibTrans" cxnId="{CA1EFF8B-52C2-4BD4-B1DC-2937E8736EF8}">
      <dgm:prSet/>
      <dgm:spPr/>
      <dgm:t>
        <a:bodyPr/>
        <a:lstStyle/>
        <a:p>
          <a:endParaRPr lang="en-AU"/>
        </a:p>
      </dgm:t>
    </dgm:pt>
    <dgm:pt modelId="{C10162F9-5BCC-4503-9271-683560DB1374}" type="pres">
      <dgm:prSet presAssocID="{7A82402E-B421-40BF-A707-DC6D2FAB81B3}" presName="diagram" presStyleCnt="0">
        <dgm:presLayoutVars>
          <dgm:chMax val="1"/>
          <dgm:dir/>
          <dgm:animLvl val="ctr"/>
          <dgm:resizeHandles val="exact"/>
        </dgm:presLayoutVars>
      </dgm:prSet>
      <dgm:spPr/>
      <dgm:t>
        <a:bodyPr/>
        <a:lstStyle/>
        <a:p>
          <a:endParaRPr lang="en-AU"/>
        </a:p>
      </dgm:t>
    </dgm:pt>
    <dgm:pt modelId="{80E95CBC-1811-45ED-9F52-78A22F71DB6F}" type="pres">
      <dgm:prSet presAssocID="{7A82402E-B421-40BF-A707-DC6D2FAB81B3}" presName="matrix" presStyleCnt="0"/>
      <dgm:spPr/>
    </dgm:pt>
    <dgm:pt modelId="{4836B49B-6AE0-458E-930B-42FF28A33B43}" type="pres">
      <dgm:prSet presAssocID="{7A82402E-B421-40BF-A707-DC6D2FAB81B3}" presName="tile1" presStyleLbl="node1" presStyleIdx="0" presStyleCnt="4" custLinFactNeighborX="0"/>
      <dgm:spPr/>
      <dgm:t>
        <a:bodyPr/>
        <a:lstStyle/>
        <a:p>
          <a:endParaRPr lang="en-AU"/>
        </a:p>
      </dgm:t>
    </dgm:pt>
    <dgm:pt modelId="{6649B219-BC25-41A9-BE30-5355880F53A5}" type="pres">
      <dgm:prSet presAssocID="{7A82402E-B421-40BF-A707-DC6D2FAB81B3}" presName="tile1text" presStyleLbl="node1" presStyleIdx="0" presStyleCnt="4">
        <dgm:presLayoutVars>
          <dgm:chMax val="0"/>
          <dgm:chPref val="0"/>
          <dgm:bulletEnabled val="1"/>
        </dgm:presLayoutVars>
      </dgm:prSet>
      <dgm:spPr/>
      <dgm:t>
        <a:bodyPr/>
        <a:lstStyle/>
        <a:p>
          <a:endParaRPr lang="en-AU"/>
        </a:p>
      </dgm:t>
    </dgm:pt>
    <dgm:pt modelId="{B8A6E2F6-6CC6-408C-9EFF-DD7BBC05B346}" type="pres">
      <dgm:prSet presAssocID="{7A82402E-B421-40BF-A707-DC6D2FAB81B3}" presName="tile2" presStyleLbl="node1" presStyleIdx="1" presStyleCnt="4"/>
      <dgm:spPr/>
      <dgm:t>
        <a:bodyPr/>
        <a:lstStyle/>
        <a:p>
          <a:endParaRPr lang="en-AU"/>
        </a:p>
      </dgm:t>
    </dgm:pt>
    <dgm:pt modelId="{C094B59E-EDCD-447E-8DE0-92A1646C9179}" type="pres">
      <dgm:prSet presAssocID="{7A82402E-B421-40BF-A707-DC6D2FAB81B3}" presName="tile2text" presStyleLbl="node1" presStyleIdx="1" presStyleCnt="4">
        <dgm:presLayoutVars>
          <dgm:chMax val="0"/>
          <dgm:chPref val="0"/>
          <dgm:bulletEnabled val="1"/>
        </dgm:presLayoutVars>
      </dgm:prSet>
      <dgm:spPr/>
      <dgm:t>
        <a:bodyPr/>
        <a:lstStyle/>
        <a:p>
          <a:endParaRPr lang="en-AU"/>
        </a:p>
      </dgm:t>
    </dgm:pt>
    <dgm:pt modelId="{9CF42FC9-AC74-4942-BE25-EABD03CE2198}" type="pres">
      <dgm:prSet presAssocID="{7A82402E-B421-40BF-A707-DC6D2FAB81B3}" presName="tile3" presStyleLbl="node1" presStyleIdx="2" presStyleCnt="4"/>
      <dgm:spPr/>
      <dgm:t>
        <a:bodyPr/>
        <a:lstStyle/>
        <a:p>
          <a:endParaRPr lang="en-AU"/>
        </a:p>
      </dgm:t>
    </dgm:pt>
    <dgm:pt modelId="{F31C165B-16D4-49D7-86EF-00FA6D88A576}" type="pres">
      <dgm:prSet presAssocID="{7A82402E-B421-40BF-A707-DC6D2FAB81B3}" presName="tile3text" presStyleLbl="node1" presStyleIdx="2" presStyleCnt="4">
        <dgm:presLayoutVars>
          <dgm:chMax val="0"/>
          <dgm:chPref val="0"/>
          <dgm:bulletEnabled val="1"/>
        </dgm:presLayoutVars>
      </dgm:prSet>
      <dgm:spPr/>
      <dgm:t>
        <a:bodyPr/>
        <a:lstStyle/>
        <a:p>
          <a:endParaRPr lang="en-AU"/>
        </a:p>
      </dgm:t>
    </dgm:pt>
    <dgm:pt modelId="{6ACA4A4A-E82F-4C8B-A2C5-3E0B5AAD0BCA}" type="pres">
      <dgm:prSet presAssocID="{7A82402E-B421-40BF-A707-DC6D2FAB81B3}" presName="tile4" presStyleLbl="node1" presStyleIdx="3" presStyleCnt="4"/>
      <dgm:spPr/>
      <dgm:t>
        <a:bodyPr/>
        <a:lstStyle/>
        <a:p>
          <a:endParaRPr lang="en-AU"/>
        </a:p>
      </dgm:t>
    </dgm:pt>
    <dgm:pt modelId="{9A89F82C-97FD-43B1-A14E-B4C6A0A144BB}" type="pres">
      <dgm:prSet presAssocID="{7A82402E-B421-40BF-A707-DC6D2FAB81B3}" presName="tile4text" presStyleLbl="node1" presStyleIdx="3" presStyleCnt="4">
        <dgm:presLayoutVars>
          <dgm:chMax val="0"/>
          <dgm:chPref val="0"/>
          <dgm:bulletEnabled val="1"/>
        </dgm:presLayoutVars>
      </dgm:prSet>
      <dgm:spPr/>
      <dgm:t>
        <a:bodyPr/>
        <a:lstStyle/>
        <a:p>
          <a:endParaRPr lang="en-AU"/>
        </a:p>
      </dgm:t>
    </dgm:pt>
    <dgm:pt modelId="{6595FE73-B103-4DB4-8CBA-FE1763D38A9A}" type="pres">
      <dgm:prSet presAssocID="{7A82402E-B421-40BF-A707-DC6D2FAB81B3}" presName="centerTile" presStyleLbl="fgShp" presStyleIdx="0" presStyleCnt="1" custScaleX="91459" custScaleY="194422" custLinFactNeighborX="-1603" custLinFactNeighborY="-782">
        <dgm:presLayoutVars>
          <dgm:chMax val="0"/>
          <dgm:chPref val="0"/>
        </dgm:presLayoutVars>
      </dgm:prSet>
      <dgm:spPr/>
      <dgm:t>
        <a:bodyPr/>
        <a:lstStyle/>
        <a:p>
          <a:endParaRPr lang="en-AU"/>
        </a:p>
      </dgm:t>
    </dgm:pt>
  </dgm:ptLst>
  <dgm:cxnLst>
    <dgm:cxn modelId="{C942C5BF-8FC3-4CA5-8F2A-A189AF48B98B}" type="presOf" srcId="{7A82402E-B421-40BF-A707-DC6D2FAB81B3}" destId="{C10162F9-5BCC-4503-9271-683560DB1374}" srcOrd="0" destOrd="0" presId="urn:microsoft.com/office/officeart/2005/8/layout/matrix1"/>
    <dgm:cxn modelId="{FB22A9C1-382F-44C6-B5AD-3EC9FB4E31DC}" srcId="{A128026C-2881-4B15-9CFF-61F51A74C594}" destId="{90E626E4-C1E6-4920-A6E5-FDB0BEDF57F2}" srcOrd="0" destOrd="0" parTransId="{FC5D6D6D-85BA-41D0-9806-76F1B7628898}" sibTransId="{3EAA86BF-B8B8-40A2-B936-187FF8915FF0}"/>
    <dgm:cxn modelId="{0E2B2BCB-1837-4F79-B1B7-C6211E47052F}" type="presOf" srcId="{90E626E4-C1E6-4920-A6E5-FDB0BEDF57F2}" destId="{6649B219-BC25-41A9-BE30-5355880F53A5}" srcOrd="1" destOrd="0" presId="urn:microsoft.com/office/officeart/2005/8/layout/matrix1"/>
    <dgm:cxn modelId="{60C6696A-63C9-4DCF-8294-2B162096C089}" type="presOf" srcId="{A128026C-2881-4B15-9CFF-61F51A74C594}" destId="{6595FE73-B103-4DB4-8CBA-FE1763D38A9A}" srcOrd="0" destOrd="0" presId="urn:microsoft.com/office/officeart/2005/8/layout/matrix1"/>
    <dgm:cxn modelId="{0508ECC0-7D21-4B2B-83B1-A5362176D825}" type="presOf" srcId="{255810EF-972B-4BBD-BB26-75A8081CE707}" destId="{C094B59E-EDCD-447E-8DE0-92A1646C9179}" srcOrd="1" destOrd="0" presId="urn:microsoft.com/office/officeart/2005/8/layout/matrix1"/>
    <dgm:cxn modelId="{7D6B0FBC-9FDB-4135-909B-DAD53204C3D0}" type="presOf" srcId="{B48D5B3A-BCC7-46CB-A4D0-4385E1A296D4}" destId="{6ACA4A4A-E82F-4C8B-A2C5-3E0B5AAD0BCA}" srcOrd="0" destOrd="0" presId="urn:microsoft.com/office/officeart/2005/8/layout/matrix1"/>
    <dgm:cxn modelId="{A7FBCD1C-6B67-4253-8D32-B935B8C29963}" type="presOf" srcId="{B48D5B3A-BCC7-46CB-A4D0-4385E1A296D4}" destId="{9A89F82C-97FD-43B1-A14E-B4C6A0A144BB}" srcOrd="1" destOrd="0" presId="urn:microsoft.com/office/officeart/2005/8/layout/matrix1"/>
    <dgm:cxn modelId="{727D5D69-485E-4688-8060-80D5E5AD81C7}" type="presOf" srcId="{255810EF-972B-4BBD-BB26-75A8081CE707}" destId="{B8A6E2F6-6CC6-408C-9EFF-DD7BBC05B346}" srcOrd="0" destOrd="0" presId="urn:microsoft.com/office/officeart/2005/8/layout/matrix1"/>
    <dgm:cxn modelId="{CA1EFF8B-52C2-4BD4-B1DC-2937E8736EF8}" srcId="{A128026C-2881-4B15-9CFF-61F51A74C594}" destId="{B48D5B3A-BCC7-46CB-A4D0-4385E1A296D4}" srcOrd="3" destOrd="0" parTransId="{68646715-6E4E-45CF-A02F-D5354E61FDD5}" sibTransId="{A6D9B8D6-8196-44E9-8069-3AAC1ADE7092}"/>
    <dgm:cxn modelId="{231FC189-DBD3-44C8-8B10-D9F44C6B3E57}" srcId="{7A82402E-B421-40BF-A707-DC6D2FAB81B3}" destId="{A128026C-2881-4B15-9CFF-61F51A74C594}" srcOrd="0" destOrd="0" parTransId="{DA19665C-8CC5-4C86-BC14-3200EDC74529}" sibTransId="{A6EF2D8F-9AEF-455B-B293-3566710D5C28}"/>
    <dgm:cxn modelId="{685E2C8C-206E-4858-ACC2-6874DD435FC8}" srcId="{A128026C-2881-4B15-9CFF-61F51A74C594}" destId="{CA8DAFE9-7851-4E50-B3C8-4559D1EA4000}" srcOrd="2" destOrd="0" parTransId="{04736AB9-0E2C-4F62-9CC3-BEAEAEB446E4}" sibTransId="{26183386-E84E-4074-B9C4-571A479250AA}"/>
    <dgm:cxn modelId="{14BC939F-1700-42B3-8C07-B50FAC314590}" type="presOf" srcId="{CA8DAFE9-7851-4E50-B3C8-4559D1EA4000}" destId="{F31C165B-16D4-49D7-86EF-00FA6D88A576}" srcOrd="1" destOrd="0" presId="urn:microsoft.com/office/officeart/2005/8/layout/matrix1"/>
    <dgm:cxn modelId="{2F14A05C-5801-43CD-80EF-CD993EE65046}" srcId="{A128026C-2881-4B15-9CFF-61F51A74C594}" destId="{255810EF-972B-4BBD-BB26-75A8081CE707}" srcOrd="1" destOrd="0" parTransId="{8BACBEB3-6248-413E-8981-07F4A5C5DAA7}" sibTransId="{826FFA9C-1D27-44FA-AE72-3DA91A56C73F}"/>
    <dgm:cxn modelId="{A0D0729C-626B-4579-A464-8F56DB75D54E}" type="presOf" srcId="{CA8DAFE9-7851-4E50-B3C8-4559D1EA4000}" destId="{9CF42FC9-AC74-4942-BE25-EABD03CE2198}" srcOrd="0" destOrd="0" presId="urn:microsoft.com/office/officeart/2005/8/layout/matrix1"/>
    <dgm:cxn modelId="{71A2B335-9887-4D94-B146-2D7977F5967D}" type="presOf" srcId="{90E626E4-C1E6-4920-A6E5-FDB0BEDF57F2}" destId="{4836B49B-6AE0-458E-930B-42FF28A33B43}" srcOrd="0" destOrd="0" presId="urn:microsoft.com/office/officeart/2005/8/layout/matrix1"/>
    <dgm:cxn modelId="{9056E741-F708-4892-9E8A-F9B10EA2A674}" type="presParOf" srcId="{C10162F9-5BCC-4503-9271-683560DB1374}" destId="{80E95CBC-1811-45ED-9F52-78A22F71DB6F}" srcOrd="0" destOrd="0" presId="urn:microsoft.com/office/officeart/2005/8/layout/matrix1"/>
    <dgm:cxn modelId="{CB1C4DE9-F6C4-45D0-83E4-F866C90F7963}" type="presParOf" srcId="{80E95CBC-1811-45ED-9F52-78A22F71DB6F}" destId="{4836B49B-6AE0-458E-930B-42FF28A33B43}" srcOrd="0" destOrd="0" presId="urn:microsoft.com/office/officeart/2005/8/layout/matrix1"/>
    <dgm:cxn modelId="{BF1D7574-1853-4553-8FAF-AF4772A3F698}" type="presParOf" srcId="{80E95CBC-1811-45ED-9F52-78A22F71DB6F}" destId="{6649B219-BC25-41A9-BE30-5355880F53A5}" srcOrd="1" destOrd="0" presId="urn:microsoft.com/office/officeart/2005/8/layout/matrix1"/>
    <dgm:cxn modelId="{8D099CE7-92F5-4242-868A-D3C343F819FE}" type="presParOf" srcId="{80E95CBC-1811-45ED-9F52-78A22F71DB6F}" destId="{B8A6E2F6-6CC6-408C-9EFF-DD7BBC05B346}" srcOrd="2" destOrd="0" presId="urn:microsoft.com/office/officeart/2005/8/layout/matrix1"/>
    <dgm:cxn modelId="{19289B8E-3796-4D14-92FC-20A399788BB1}" type="presParOf" srcId="{80E95CBC-1811-45ED-9F52-78A22F71DB6F}" destId="{C094B59E-EDCD-447E-8DE0-92A1646C9179}" srcOrd="3" destOrd="0" presId="urn:microsoft.com/office/officeart/2005/8/layout/matrix1"/>
    <dgm:cxn modelId="{3AFE7EA1-B442-4640-A33F-8AC805F4F69F}" type="presParOf" srcId="{80E95CBC-1811-45ED-9F52-78A22F71DB6F}" destId="{9CF42FC9-AC74-4942-BE25-EABD03CE2198}" srcOrd="4" destOrd="0" presId="urn:microsoft.com/office/officeart/2005/8/layout/matrix1"/>
    <dgm:cxn modelId="{133FABAE-17B3-4F9C-B04E-B1D07E931083}" type="presParOf" srcId="{80E95CBC-1811-45ED-9F52-78A22F71DB6F}" destId="{F31C165B-16D4-49D7-86EF-00FA6D88A576}" srcOrd="5" destOrd="0" presId="urn:microsoft.com/office/officeart/2005/8/layout/matrix1"/>
    <dgm:cxn modelId="{2D5E12A0-0857-4683-B498-1F3A69550BEC}" type="presParOf" srcId="{80E95CBC-1811-45ED-9F52-78A22F71DB6F}" destId="{6ACA4A4A-E82F-4C8B-A2C5-3E0B5AAD0BCA}" srcOrd="6" destOrd="0" presId="urn:microsoft.com/office/officeart/2005/8/layout/matrix1"/>
    <dgm:cxn modelId="{92E88FF4-BDDC-4D4C-9DE2-02DFC4BFC759}" type="presParOf" srcId="{80E95CBC-1811-45ED-9F52-78A22F71DB6F}" destId="{9A89F82C-97FD-43B1-A14E-B4C6A0A144BB}" srcOrd="7" destOrd="0" presId="urn:microsoft.com/office/officeart/2005/8/layout/matrix1"/>
    <dgm:cxn modelId="{FF7DD811-14E6-4850-9D15-EDE0652F4571}" type="presParOf" srcId="{C10162F9-5BCC-4503-9271-683560DB1374}" destId="{6595FE73-B103-4DB4-8CBA-FE1763D38A9A}"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6B49B-6AE0-458E-930B-42FF28A33B43}">
      <dsp:nvSpPr>
        <dsp:cNvPr id="0" name=""/>
        <dsp:cNvSpPr/>
      </dsp:nvSpPr>
      <dsp:spPr>
        <a:xfrm rot="16200000">
          <a:off x="894159" y="-894159"/>
          <a:ext cx="1344612" cy="3132931"/>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 5 individual</a:t>
          </a:r>
          <a:endParaRPr lang="en-AU" sz="3300" kern="1200" dirty="0"/>
        </a:p>
      </dsp:txBody>
      <dsp:txXfrm rot="5400000">
        <a:off x="-1" y="1"/>
        <a:ext cx="3132931" cy="1008459"/>
      </dsp:txXfrm>
    </dsp:sp>
    <dsp:sp modelId="{B8A6E2F6-6CC6-408C-9EFF-DD7BBC05B346}">
      <dsp:nvSpPr>
        <dsp:cNvPr id="0" name=""/>
        <dsp:cNvSpPr/>
      </dsp:nvSpPr>
      <dsp:spPr>
        <a:xfrm>
          <a:off x="3132931" y="0"/>
          <a:ext cx="3132931" cy="1344612"/>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 5 individual</a:t>
          </a:r>
          <a:endParaRPr lang="en-AU" sz="3300" kern="1200" dirty="0"/>
        </a:p>
      </dsp:txBody>
      <dsp:txXfrm>
        <a:off x="3132931" y="0"/>
        <a:ext cx="3132931" cy="1008459"/>
      </dsp:txXfrm>
    </dsp:sp>
    <dsp:sp modelId="{9CF42FC9-AC74-4942-BE25-EABD03CE2198}">
      <dsp:nvSpPr>
        <dsp:cNvPr id="0" name=""/>
        <dsp:cNvSpPr/>
      </dsp:nvSpPr>
      <dsp:spPr>
        <a:xfrm rot="10800000">
          <a:off x="0" y="1344612"/>
          <a:ext cx="3132931" cy="1344612"/>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5 individual</a:t>
          </a:r>
          <a:endParaRPr lang="en-AU" sz="3300" kern="1200" dirty="0"/>
        </a:p>
      </dsp:txBody>
      <dsp:txXfrm rot="10800000">
        <a:off x="0" y="1680765"/>
        <a:ext cx="3132931" cy="1008459"/>
      </dsp:txXfrm>
    </dsp:sp>
    <dsp:sp modelId="{6ACA4A4A-E82F-4C8B-A2C5-3E0B5AAD0BCA}">
      <dsp:nvSpPr>
        <dsp:cNvPr id="0" name=""/>
        <dsp:cNvSpPr/>
      </dsp:nvSpPr>
      <dsp:spPr>
        <a:xfrm rot="5400000">
          <a:off x="4027090" y="450453"/>
          <a:ext cx="1344612" cy="3132931"/>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5 individual</a:t>
          </a:r>
          <a:endParaRPr lang="en-AU" sz="3300" kern="1200" dirty="0"/>
        </a:p>
      </dsp:txBody>
      <dsp:txXfrm rot="-5400000">
        <a:off x="3132930" y="1680765"/>
        <a:ext cx="3132931" cy="1008459"/>
      </dsp:txXfrm>
    </dsp:sp>
    <dsp:sp modelId="{6595FE73-B103-4DB4-8CBA-FE1763D38A9A}">
      <dsp:nvSpPr>
        <dsp:cNvPr id="0" name=""/>
        <dsp:cNvSpPr/>
      </dsp:nvSpPr>
      <dsp:spPr>
        <a:xfrm>
          <a:off x="2243194" y="685799"/>
          <a:ext cx="1719208" cy="1307111"/>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Agreed list</a:t>
          </a:r>
          <a:endParaRPr lang="en-AU" sz="3300" kern="1200" dirty="0"/>
        </a:p>
      </dsp:txBody>
      <dsp:txXfrm>
        <a:off x="2307002" y="749607"/>
        <a:ext cx="1591592" cy="1179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BA428B-018F-4301-AF0F-A1456462CDB4}" type="datetimeFigureOut">
              <a:rPr lang="en-AU" smtClean="0"/>
              <a:t>18/04/2021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8650C-B90B-4CC3-B425-1B560A711B8F}" type="slidenum">
              <a:rPr lang="en-AU" smtClean="0"/>
              <a:t>‹#›</a:t>
            </a:fld>
            <a:endParaRPr lang="en-AU"/>
          </a:p>
        </p:txBody>
      </p:sp>
    </p:spTree>
    <p:extLst>
      <p:ext uri="{BB962C8B-B14F-4D97-AF65-F5344CB8AC3E}">
        <p14:creationId xmlns:p14="http://schemas.microsoft.com/office/powerpoint/2010/main" val="44741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teacher should be doing this using</a:t>
            </a:r>
            <a:r>
              <a:rPr lang="en-US" baseline="0" dirty="0" smtClean="0"/>
              <a:t> the projector. </a:t>
            </a:r>
            <a:endParaRPr lang="en-AU" dirty="0"/>
          </a:p>
        </p:txBody>
      </p:sp>
      <p:sp>
        <p:nvSpPr>
          <p:cNvPr id="4" name="Slide Number Placeholder 3"/>
          <p:cNvSpPr>
            <a:spLocks noGrp="1"/>
          </p:cNvSpPr>
          <p:nvPr>
            <p:ph type="sldNum" sz="quarter" idx="10"/>
          </p:nvPr>
        </p:nvSpPr>
        <p:spPr/>
        <p:txBody>
          <a:bodyPr/>
          <a:lstStyle/>
          <a:p>
            <a:fld id="{ED88650C-B90B-4CC3-B425-1B560A711B8F}" type="slidenum">
              <a:rPr lang="en-AU" smtClean="0"/>
              <a:t>6</a:t>
            </a:fld>
            <a:endParaRPr lang="en-AU"/>
          </a:p>
        </p:txBody>
      </p:sp>
    </p:spTree>
    <p:extLst>
      <p:ext uri="{BB962C8B-B14F-4D97-AF65-F5344CB8AC3E}">
        <p14:creationId xmlns:p14="http://schemas.microsoft.com/office/powerpoint/2010/main" val="278097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PDF of this report is on</a:t>
            </a:r>
            <a:r>
              <a:rPr lang="en-US" baseline="0" dirty="0" smtClean="0"/>
              <a:t> the drive. Click to show the indicators used.</a:t>
            </a:r>
            <a:endParaRPr lang="en-AU" dirty="0"/>
          </a:p>
        </p:txBody>
      </p:sp>
      <p:sp>
        <p:nvSpPr>
          <p:cNvPr id="4" name="Slide Number Placeholder 3"/>
          <p:cNvSpPr>
            <a:spLocks noGrp="1"/>
          </p:cNvSpPr>
          <p:nvPr>
            <p:ph type="sldNum" sz="quarter" idx="10"/>
          </p:nvPr>
        </p:nvSpPr>
        <p:spPr/>
        <p:txBody>
          <a:bodyPr/>
          <a:lstStyle/>
          <a:p>
            <a:fld id="{ED88650C-B90B-4CC3-B425-1B560A711B8F}" type="slidenum">
              <a:rPr lang="en-AU" smtClean="0"/>
              <a:t>13</a:t>
            </a:fld>
            <a:endParaRPr lang="en-AU"/>
          </a:p>
        </p:txBody>
      </p:sp>
    </p:spTree>
    <p:extLst>
      <p:ext uri="{BB962C8B-B14F-4D97-AF65-F5344CB8AC3E}">
        <p14:creationId xmlns:p14="http://schemas.microsoft.com/office/powerpoint/2010/main" val="300260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Prompts/hints from the teacher would be to suggest aspects of, environmental quality, crime and safety, education and health provision, access to shops and services, recreational facilities and cultural activities as identified in the definition of liveability above. Specific examples could be safe crossings, trees, skate parks, bike lanes, nice houses, places for adventures, safe roads (e.g. slow traffic speed), good public transport, interesting streets and public spaces etc.</a:t>
            </a:r>
          </a:p>
          <a:p>
            <a:endParaRPr lang="en-AU" dirty="0"/>
          </a:p>
        </p:txBody>
      </p:sp>
      <p:sp>
        <p:nvSpPr>
          <p:cNvPr id="4" name="Slide Number Placeholder 3"/>
          <p:cNvSpPr>
            <a:spLocks noGrp="1"/>
          </p:cNvSpPr>
          <p:nvPr>
            <p:ph type="sldNum" sz="quarter" idx="10"/>
          </p:nvPr>
        </p:nvSpPr>
        <p:spPr/>
        <p:txBody>
          <a:bodyPr/>
          <a:lstStyle/>
          <a:p>
            <a:fld id="{ED88650C-B90B-4CC3-B425-1B560A711B8F}" type="slidenum">
              <a:rPr lang="en-AU" smtClean="0"/>
              <a:t>17</a:t>
            </a:fld>
            <a:endParaRPr lang="en-AU"/>
          </a:p>
        </p:txBody>
      </p:sp>
    </p:spTree>
    <p:extLst>
      <p:ext uri="{BB962C8B-B14F-4D97-AF65-F5344CB8AC3E}">
        <p14:creationId xmlns:p14="http://schemas.microsoft.com/office/powerpoint/2010/main" val="202387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D88650C-B90B-4CC3-B425-1B560A711B8F}" type="slidenum">
              <a:rPr lang="en-AU" smtClean="0"/>
              <a:t>19</a:t>
            </a:fld>
            <a:endParaRPr lang="en-AU"/>
          </a:p>
        </p:txBody>
      </p:sp>
    </p:spTree>
    <p:extLst>
      <p:ext uri="{BB962C8B-B14F-4D97-AF65-F5344CB8AC3E}">
        <p14:creationId xmlns:p14="http://schemas.microsoft.com/office/powerpoint/2010/main" val="6038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4/18/2021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hyperlink" Target="http://content.jacplus.com.au/faces/pages/resourceviewer.xhtml?resourceId=170125&amp;category=Interactivity&amp;pk=5147ec81399c8696&amp;isbn=111848908X" TargetMode="Externa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edition.cnn.com/2013/08/28/travel/melbourne-most-livable-city/"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1.wmf"/><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hyperlink" Target="Features%20of%20my%20local%20region.docx" TargetMode="Externa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hyperlink" Target="http://www.myworldatlas.com.au/home#globe/nav/topic:1598" TargetMode="Externa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3.png"/><Relationship Id="rId5" Type="http://schemas.openxmlformats.org/officeDocument/2006/relationships/hyperlink" Target="http://www.jacplus.com.au/secure/Searchlight?searchbox=eles-1621" TargetMode="External"/><Relationship Id="rId4" Type="http://schemas.openxmlformats.org/officeDocument/2006/relationships/hyperlink" Target="Features%20of%20my%20local%20region.docx"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worditout.com/word-cloud/make-a-new-one" TargetMode="External"/><Relationship Id="rId5" Type="http://schemas.openxmlformats.org/officeDocument/2006/relationships/hyperlink" Target="http://www.abcya.com/word_clouds.htm" TargetMode="External"/><Relationship Id="rId4" Type="http://schemas.openxmlformats.org/officeDocument/2006/relationships/hyperlink" Target="http://www.wordle.net/creat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hyperlink" Target="http://content.jacplus.com.au/faces/pages/ebookviewer.xhtml?isbn=111848908X&amp;chptr=10780&amp;sectionNo=3&amp;pageType=1&amp;view=01&amp;cb=921153645031" TargetMode="Externa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hyperlink" Target="http://www.jacplus.com.au/secure/Searchlight?searchbox=eles-1620" TargetMode="Externa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hyperlink" Target="http://content.jacplus.com.au/faces/pages/ebookviewer.xhtml?isbn=111848908X&amp;chptr=10778&amp;sectionNo=2&amp;pageType=1&amp;view=01&amp;cb=7178102605976" TargetMode="Externa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hyperlink" Target="http://www.jacplus.com.au/secure/Searchlight?searchbox=eles-1620" TargetMode="Externa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993" y="312738"/>
            <a:ext cx="3124200" cy="1390651"/>
          </a:xfrm>
        </p:spPr>
        <p:txBody>
          <a:bodyPr>
            <a:normAutofit fontScale="90000"/>
          </a:bodyPr>
          <a:lstStyle/>
          <a:p>
            <a:r>
              <a:rPr lang="en-US" dirty="0" smtClean="0"/>
              <a:t>Place &amp; Liveability</a:t>
            </a:r>
            <a:endParaRPr lang="en-AU" dirty="0"/>
          </a:p>
        </p:txBody>
      </p:sp>
      <p:sp>
        <p:nvSpPr>
          <p:cNvPr id="3" name="Subtitle 2"/>
          <p:cNvSpPr>
            <a:spLocks noGrp="1"/>
          </p:cNvSpPr>
          <p:nvPr>
            <p:ph type="subTitle" idx="1"/>
          </p:nvPr>
        </p:nvSpPr>
        <p:spPr>
          <a:xfrm>
            <a:off x="307975" y="1752600"/>
            <a:ext cx="3806825" cy="4876800"/>
          </a:xfrm>
          <a:ln>
            <a:solidFill>
              <a:schemeClr val="bg2">
                <a:lumMod val="25000"/>
              </a:schemeClr>
            </a:solidFill>
          </a:ln>
        </p:spPr>
        <p:txBody>
          <a:bodyPr>
            <a:normAutofit/>
          </a:bodyPr>
          <a:lstStyle/>
          <a:p>
            <a:r>
              <a:rPr lang="en-US" sz="2800" dirty="0" smtClean="0">
                <a:solidFill>
                  <a:schemeClr val="bg2">
                    <a:lumMod val="25000"/>
                  </a:schemeClr>
                </a:solidFill>
              </a:rPr>
              <a:t>Introductory notes</a:t>
            </a:r>
          </a:p>
          <a:p>
            <a:pPr algn="l"/>
            <a:r>
              <a:rPr lang="en-US" sz="2800" dirty="0" smtClean="0">
                <a:solidFill>
                  <a:schemeClr val="bg2">
                    <a:lumMod val="25000"/>
                  </a:schemeClr>
                </a:solidFill>
              </a:rPr>
              <a:t>There are so many different </a:t>
            </a:r>
            <a:r>
              <a:rPr lang="en-US" sz="2800" b="1" dirty="0" smtClean="0">
                <a:solidFill>
                  <a:schemeClr val="bg2">
                    <a:lumMod val="25000"/>
                  </a:schemeClr>
                </a:solidFill>
              </a:rPr>
              <a:t>places</a:t>
            </a:r>
            <a:r>
              <a:rPr lang="en-US" sz="2800" dirty="0" smtClean="0">
                <a:solidFill>
                  <a:schemeClr val="bg2">
                    <a:lumMod val="25000"/>
                  </a:schemeClr>
                </a:solidFill>
              </a:rPr>
              <a:t> where you could live:</a:t>
            </a:r>
          </a:p>
          <a:p>
            <a:pPr marL="342900" indent="-342900" algn="l">
              <a:buFont typeface="Arial" panose="020B0604020202020204" pitchFamily="34" charset="0"/>
              <a:buChar char="•"/>
            </a:pPr>
            <a:r>
              <a:rPr lang="en-US" sz="2800" dirty="0" smtClean="0">
                <a:solidFill>
                  <a:schemeClr val="bg2">
                    <a:lumMod val="25000"/>
                  </a:schemeClr>
                </a:solidFill>
              </a:rPr>
              <a:t>Rural / Urban</a:t>
            </a:r>
          </a:p>
          <a:p>
            <a:pPr marL="342900" indent="-342900" algn="l">
              <a:buFont typeface="Arial" panose="020B0604020202020204" pitchFamily="34" charset="0"/>
              <a:buChar char="•"/>
            </a:pPr>
            <a:r>
              <a:rPr lang="en-US" sz="2800" dirty="0" smtClean="0">
                <a:solidFill>
                  <a:schemeClr val="bg2">
                    <a:lumMod val="25000"/>
                  </a:schemeClr>
                </a:solidFill>
              </a:rPr>
              <a:t>Coastal / Inland</a:t>
            </a:r>
          </a:p>
          <a:p>
            <a:pPr marL="342900" indent="-342900" algn="l">
              <a:buFont typeface="Arial" panose="020B0604020202020204" pitchFamily="34" charset="0"/>
              <a:buChar char="•"/>
            </a:pPr>
            <a:r>
              <a:rPr lang="en-US" sz="2800" dirty="0" smtClean="0">
                <a:solidFill>
                  <a:schemeClr val="bg2">
                    <a:lumMod val="25000"/>
                  </a:schemeClr>
                </a:solidFill>
              </a:rPr>
              <a:t>Small / Large</a:t>
            </a:r>
          </a:p>
          <a:p>
            <a:pPr marL="342900" indent="-342900" algn="l">
              <a:buFont typeface="Arial" panose="020B0604020202020204" pitchFamily="34" charset="0"/>
              <a:buChar char="•"/>
            </a:pPr>
            <a:r>
              <a:rPr lang="en-US" sz="2800" dirty="0" smtClean="0">
                <a:solidFill>
                  <a:schemeClr val="bg2">
                    <a:lumMod val="25000"/>
                  </a:schemeClr>
                </a:solidFill>
              </a:rPr>
              <a:t>Bustling / Quiet</a:t>
            </a:r>
          </a:p>
          <a:p>
            <a:pPr algn="l"/>
            <a:r>
              <a:rPr lang="en-US" sz="2800" dirty="0" smtClean="0">
                <a:solidFill>
                  <a:schemeClr val="bg2">
                    <a:lumMod val="25000"/>
                  </a:schemeClr>
                </a:solidFill>
              </a:rPr>
              <a:t>Give a location for each of the above.</a:t>
            </a:r>
          </a:p>
          <a:p>
            <a:pPr marL="342900" indent="-342900" algn="l">
              <a:buFont typeface="Arial" panose="020B0604020202020204" pitchFamily="34" charset="0"/>
              <a:buChar char="•"/>
            </a:pPr>
            <a:endParaRPr lang="en-US" dirty="0" smtClean="0"/>
          </a:p>
        </p:txBody>
      </p:sp>
      <p:sp>
        <p:nvSpPr>
          <p:cNvPr id="4" name="AutoShape 2" descr="http://content.jacplus.com.au/secure/ebooks/11184/111848908X/images/lightwindow/05-Source-0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http://content.jacplus.com.au/secure/ebooks/11184/111848908X/images/lightwindow/05-Source-0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199" y="312737"/>
            <a:ext cx="4622321" cy="5832929"/>
          </a:xfrm>
          <a:prstGeom prst="rect">
            <a:avLst/>
          </a:prstGeom>
        </p:spPr>
      </p:pic>
    </p:spTree>
    <p:custDataLst>
      <p:tags r:id="rId1"/>
    </p:custDataLst>
    <p:extLst>
      <p:ext uri="{BB962C8B-B14F-4D97-AF65-F5344CB8AC3E}">
        <p14:creationId xmlns:p14="http://schemas.microsoft.com/office/powerpoint/2010/main" val="1222958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82013" y="1765994"/>
            <a:ext cx="8133386" cy="4634805"/>
          </a:xfrm>
          <a:ln>
            <a:solidFill>
              <a:schemeClr val="bg2">
                <a:lumMod val="10000"/>
              </a:schemeClr>
            </a:solidFill>
          </a:ln>
        </p:spPr>
        <p:txBody>
          <a:bodyPr>
            <a:normAutofit fontScale="92500" lnSpcReduction="10000"/>
          </a:bodyPr>
          <a:lstStyle/>
          <a:p>
            <a:pPr marL="0" indent="0">
              <a:buNone/>
            </a:pPr>
            <a:r>
              <a:rPr lang="en-US" b="1" dirty="0" smtClean="0"/>
              <a:t>Note taking</a:t>
            </a:r>
          </a:p>
          <a:p>
            <a:r>
              <a:rPr lang="en-US" dirty="0" smtClean="0"/>
              <a:t>The reasons people live in different places can be divided into: </a:t>
            </a:r>
          </a:p>
          <a:p>
            <a:pPr lvl="1"/>
            <a:r>
              <a:rPr lang="en-US" dirty="0" smtClean="0"/>
              <a:t>Pull factors</a:t>
            </a:r>
          </a:p>
          <a:p>
            <a:pPr lvl="1"/>
            <a:r>
              <a:rPr lang="en-US" dirty="0" smtClean="0"/>
              <a:t>Push factors</a:t>
            </a:r>
          </a:p>
          <a:p>
            <a:r>
              <a:rPr lang="en-US" dirty="0" smtClean="0"/>
              <a:t>Write out a definition for each see BRH corner page 105.</a:t>
            </a:r>
          </a:p>
          <a:p>
            <a:r>
              <a:rPr lang="en-US" dirty="0" smtClean="0"/>
              <a:t>Reasons can change:</a:t>
            </a:r>
          </a:p>
          <a:p>
            <a:pPr lvl="1"/>
            <a:r>
              <a:rPr lang="en-US" dirty="0" smtClean="0"/>
              <a:t>From person to person</a:t>
            </a:r>
          </a:p>
          <a:p>
            <a:pPr lvl="1"/>
            <a:r>
              <a:rPr lang="en-US" dirty="0" smtClean="0"/>
              <a:t>Over time</a:t>
            </a:r>
          </a:p>
          <a:p>
            <a:r>
              <a:rPr lang="en-US" dirty="0" smtClean="0"/>
              <a:t>Four factors that influence liveability:</a:t>
            </a:r>
          </a:p>
          <a:p>
            <a:pPr marL="759143" lvl="1" indent="-457200">
              <a:buFont typeface="+mj-lt"/>
              <a:buAutoNum type="arabicPeriod"/>
            </a:pPr>
            <a:r>
              <a:rPr lang="en-US" dirty="0" smtClean="0"/>
              <a:t>Available resources</a:t>
            </a:r>
          </a:p>
          <a:p>
            <a:pPr marL="759143" lvl="1" indent="-457200">
              <a:buFont typeface="+mj-lt"/>
              <a:buAutoNum type="arabicPeriod"/>
            </a:pPr>
            <a:r>
              <a:rPr lang="en-US" dirty="0" smtClean="0"/>
              <a:t>Employment</a:t>
            </a:r>
          </a:p>
          <a:p>
            <a:pPr marL="759143" lvl="1" indent="-457200">
              <a:buFont typeface="+mj-lt"/>
              <a:buAutoNum type="arabicPeriod"/>
            </a:pPr>
            <a:r>
              <a:rPr lang="en-US" dirty="0" smtClean="0"/>
              <a:t>Relationships with other people</a:t>
            </a:r>
          </a:p>
          <a:p>
            <a:pPr marL="759143" lvl="1" indent="-457200">
              <a:buFont typeface="+mj-lt"/>
              <a:buAutoNum type="arabicPeriod"/>
            </a:pPr>
            <a:r>
              <a:rPr lang="en-US" dirty="0" smtClean="0"/>
              <a:t>lifestyle</a:t>
            </a:r>
          </a:p>
          <a:p>
            <a:pPr lvl="1"/>
            <a:endParaRPr lang="en-US" dirty="0"/>
          </a:p>
          <a:p>
            <a:pPr lvl="1"/>
            <a:endParaRPr lang="en-US" dirty="0" smtClean="0"/>
          </a:p>
          <a:p>
            <a:pPr lvl="1"/>
            <a:endParaRPr lang="en-US" dirty="0" smtClean="0"/>
          </a:p>
          <a:p>
            <a:pPr lvl="1"/>
            <a:endParaRPr lang="en-US" dirty="0" smtClean="0"/>
          </a:p>
          <a:p>
            <a:endParaRPr lang="en-US" dirty="0" smtClean="0"/>
          </a:p>
          <a:p>
            <a:endParaRPr lang="en-AU" dirty="0"/>
          </a:p>
        </p:txBody>
      </p:sp>
      <p:sp>
        <p:nvSpPr>
          <p:cNvPr id="7" name="Title 6"/>
          <p:cNvSpPr>
            <a:spLocks noGrp="1"/>
          </p:cNvSpPr>
          <p:nvPr>
            <p:ph type="title"/>
          </p:nvPr>
        </p:nvSpPr>
        <p:spPr>
          <a:xfrm>
            <a:off x="457200" y="304800"/>
            <a:ext cx="7467599" cy="1252728"/>
          </a:xfrm>
        </p:spPr>
        <p:txBody>
          <a:bodyPr>
            <a:normAutofit fontScale="90000"/>
          </a:bodyPr>
          <a:lstStyle/>
          <a:p>
            <a:r>
              <a:rPr lang="en-US" dirty="0" smtClean="0"/>
              <a:t>Why do people live in certain </a:t>
            </a:r>
            <a:r>
              <a:rPr lang="en-US" b="1" dirty="0" smtClean="0"/>
              <a:t>places</a:t>
            </a:r>
            <a:r>
              <a:rPr lang="en-US" dirty="0" smtClean="0"/>
              <a:t>?</a:t>
            </a:r>
            <a:endParaRPr lang="en-AU" dirty="0"/>
          </a:p>
        </p:txBody>
      </p:sp>
      <p:sp>
        <p:nvSpPr>
          <p:cNvPr id="9" name="TextBox 8"/>
          <p:cNvSpPr txBox="1"/>
          <p:nvPr/>
        </p:nvSpPr>
        <p:spPr>
          <a:xfrm>
            <a:off x="7924799" y="609600"/>
            <a:ext cx="990600" cy="923330"/>
          </a:xfrm>
          <a:prstGeom prst="rect">
            <a:avLst/>
          </a:prstGeom>
          <a:noFill/>
          <a:ln>
            <a:solidFill>
              <a:schemeClr val="bg2">
                <a:lumMod val="25000"/>
              </a:schemeClr>
            </a:solidFill>
          </a:ln>
        </p:spPr>
        <p:txBody>
          <a:bodyPr wrap="square" rtlCol="0">
            <a:spAutoFit/>
          </a:bodyPr>
          <a:lstStyle/>
          <a:p>
            <a:r>
              <a:rPr lang="en-US" dirty="0" smtClean="0"/>
              <a:t>Ref page 104 text</a:t>
            </a:r>
            <a:endParaRPr lang="en-AU" dirty="0"/>
          </a:p>
        </p:txBody>
      </p:sp>
      <p:sp>
        <p:nvSpPr>
          <p:cNvPr id="10" name="Right Brace 9"/>
          <p:cNvSpPr/>
          <p:nvPr/>
        </p:nvSpPr>
        <p:spPr>
          <a:xfrm>
            <a:off x="5334000" y="5029200"/>
            <a:ext cx="3810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TextBox 10"/>
          <p:cNvSpPr txBox="1"/>
          <p:nvPr/>
        </p:nvSpPr>
        <p:spPr>
          <a:xfrm>
            <a:off x="6026726" y="5029200"/>
            <a:ext cx="2888673" cy="1323439"/>
          </a:xfrm>
          <a:prstGeom prst="rect">
            <a:avLst/>
          </a:prstGeom>
          <a:noFill/>
          <a:ln>
            <a:solidFill>
              <a:schemeClr val="bg2">
                <a:lumMod val="25000"/>
              </a:schemeClr>
            </a:solidFill>
          </a:ln>
        </p:spPr>
        <p:txBody>
          <a:bodyPr wrap="square" rtlCol="0">
            <a:spAutoFit/>
          </a:bodyPr>
          <a:lstStyle/>
          <a:p>
            <a:r>
              <a:rPr lang="en-US" sz="2000" dirty="0" smtClean="0">
                <a:solidFill>
                  <a:schemeClr val="tx2">
                    <a:lumMod val="50000"/>
                  </a:schemeClr>
                </a:solidFill>
              </a:rPr>
              <a:t>These factors can change throughout a persons life as they age and their needs change. </a:t>
            </a:r>
            <a:endParaRPr lang="en-AU" sz="2000" dirty="0">
              <a:solidFill>
                <a:schemeClr val="tx2">
                  <a:lumMod val="50000"/>
                </a:schemeClr>
              </a:solidFill>
            </a:endParaRPr>
          </a:p>
        </p:txBody>
      </p:sp>
    </p:spTree>
    <p:custDataLst>
      <p:tags r:id="rId1"/>
    </p:custDataLst>
    <p:extLst>
      <p:ext uri="{BB962C8B-B14F-4D97-AF65-F5344CB8AC3E}">
        <p14:creationId xmlns:p14="http://schemas.microsoft.com/office/powerpoint/2010/main" val="2718536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Complete the interactivity on push / pull factors Page 105 Text.</a:t>
            </a:r>
            <a:endParaRPr lang="en-AU" dirty="0"/>
          </a:p>
        </p:txBody>
      </p:sp>
      <p:pic>
        <p:nvPicPr>
          <p:cNvPr id="6146" name="Picture 2">
            <a:hlinkClick r:id="rId3"/>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72506" t="27268" r="9438" b="23355"/>
          <a:stretch/>
        </p:blipFill>
        <p:spPr bwMode="auto">
          <a:xfrm>
            <a:off x="3048000" y="2133600"/>
            <a:ext cx="2590800" cy="39833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descr="c:\Users\bou\AppData\Local\Microsoft\Windows\Temporary Internet Files\Content.IE5\AKYLUI3R\MC90028716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895600"/>
            <a:ext cx="2430855" cy="1646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bou\AppData\Local\Microsoft\Windows\Temporary Internet Files\Content.IE5\QW9R4DU4\MC900105206[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9073" y="3396353"/>
            <a:ext cx="2686952"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google.co.in/intl/en/chrome/assets/common/images/devices/samsung-chromebook/homepage-prom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1929" y="1371600"/>
            <a:ext cx="864096" cy="6836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43600" y="5257800"/>
            <a:ext cx="2209800" cy="369332"/>
          </a:xfrm>
          <a:prstGeom prst="rect">
            <a:avLst/>
          </a:prstGeom>
          <a:noFill/>
        </p:spPr>
        <p:txBody>
          <a:bodyPr wrap="square" rtlCol="0">
            <a:spAutoFit/>
          </a:bodyPr>
          <a:lstStyle/>
          <a:p>
            <a:r>
              <a:rPr lang="en-US" dirty="0" smtClean="0"/>
              <a:t>Image is hyperlinked</a:t>
            </a:r>
            <a:endParaRPr lang="en-AU" dirty="0"/>
          </a:p>
        </p:txBody>
      </p:sp>
    </p:spTree>
    <p:custDataLst>
      <p:tags r:id="rId1"/>
    </p:custDataLst>
    <p:extLst>
      <p:ext uri="{BB962C8B-B14F-4D97-AF65-F5344CB8AC3E}">
        <p14:creationId xmlns:p14="http://schemas.microsoft.com/office/powerpoint/2010/main" val="2802490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tatic.eharmony.com.au/files/au/images/seo/Melbourne-da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2995" y="4267200"/>
            <a:ext cx="3529671" cy="2354263"/>
          </a:xfrm>
          <a:prstGeom prst="rect">
            <a:avLst/>
          </a:prstGeom>
          <a:noFill/>
          <a:ln>
            <a:solidFill>
              <a:schemeClr val="bg2">
                <a:lumMod val="25000"/>
              </a:schemeClr>
            </a:solidFill>
          </a:ln>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57200" y="1600200"/>
            <a:ext cx="4648200" cy="753533"/>
          </a:xfrm>
        </p:spPr>
        <p:txBody>
          <a:bodyPr>
            <a:normAutofit/>
          </a:bodyPr>
          <a:lstStyle/>
          <a:p>
            <a:r>
              <a:rPr lang="en-US" sz="3600" dirty="0" smtClean="0"/>
              <a:t>Read pages 118 &amp; 119</a:t>
            </a:r>
          </a:p>
          <a:p>
            <a:endParaRPr lang="en-US" dirty="0"/>
          </a:p>
          <a:p>
            <a:endParaRPr lang="en-AU" dirty="0"/>
          </a:p>
        </p:txBody>
      </p:sp>
      <p:sp>
        <p:nvSpPr>
          <p:cNvPr id="3" name="Title 2"/>
          <p:cNvSpPr>
            <a:spLocks noGrp="1"/>
          </p:cNvSpPr>
          <p:nvPr>
            <p:ph type="title"/>
          </p:nvPr>
        </p:nvSpPr>
        <p:spPr/>
        <p:txBody>
          <a:bodyPr/>
          <a:lstStyle/>
          <a:p>
            <a:r>
              <a:rPr lang="en-US" dirty="0" smtClean="0"/>
              <a:t>Where would you like to live? </a:t>
            </a:r>
            <a:endParaRPr lang="en-AU" dirty="0"/>
          </a:p>
        </p:txBody>
      </p:sp>
      <p:sp>
        <p:nvSpPr>
          <p:cNvPr id="5" name="TextBox 4"/>
          <p:cNvSpPr txBox="1"/>
          <p:nvPr/>
        </p:nvSpPr>
        <p:spPr>
          <a:xfrm>
            <a:off x="8011391" y="1304330"/>
            <a:ext cx="990600" cy="923330"/>
          </a:xfrm>
          <a:prstGeom prst="rect">
            <a:avLst/>
          </a:prstGeom>
          <a:noFill/>
          <a:ln>
            <a:solidFill>
              <a:schemeClr val="bg2">
                <a:lumMod val="25000"/>
              </a:schemeClr>
            </a:solidFill>
          </a:ln>
        </p:spPr>
        <p:txBody>
          <a:bodyPr wrap="square" rtlCol="0">
            <a:spAutoFit/>
          </a:bodyPr>
          <a:lstStyle/>
          <a:p>
            <a:r>
              <a:rPr lang="en-US" dirty="0" smtClean="0"/>
              <a:t>Ref page 118 text</a:t>
            </a:r>
            <a:endParaRPr lang="en-AU" dirty="0"/>
          </a:p>
        </p:txBody>
      </p:sp>
      <p:sp>
        <p:nvSpPr>
          <p:cNvPr id="6" name="Title 2"/>
          <p:cNvSpPr txBox="1">
            <a:spLocks/>
          </p:cNvSpPr>
          <p:nvPr/>
        </p:nvSpPr>
        <p:spPr>
          <a:xfrm>
            <a:off x="450273" y="2362200"/>
            <a:ext cx="8229600" cy="3581400"/>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smtClean="0">
                <a:solidFill>
                  <a:schemeClr val="tx2">
                    <a:lumMod val="50000"/>
                  </a:schemeClr>
                </a:solidFill>
              </a:rPr>
              <a:t>Melbourne is ranked highly on world liveability by t</a:t>
            </a:r>
            <a:r>
              <a:rPr lang="en-AU" dirty="0" smtClean="0">
                <a:solidFill>
                  <a:schemeClr val="tx2">
                    <a:lumMod val="50000"/>
                  </a:schemeClr>
                </a:solidFill>
              </a:rPr>
              <a:t>he </a:t>
            </a:r>
            <a:r>
              <a:rPr lang="en-AU" dirty="0">
                <a:solidFill>
                  <a:schemeClr val="tx2">
                    <a:lumMod val="50000"/>
                  </a:schemeClr>
                </a:solidFill>
              </a:rPr>
              <a:t>Economist Intelligence Unit’s liveability </a:t>
            </a:r>
            <a:r>
              <a:rPr lang="en-AU" dirty="0" smtClean="0">
                <a:solidFill>
                  <a:schemeClr val="tx2">
                    <a:lumMod val="50000"/>
                  </a:schemeClr>
                </a:solidFill>
              </a:rPr>
              <a:t>survey</a:t>
            </a:r>
            <a:r>
              <a:rPr lang="en-US" dirty="0" smtClean="0">
                <a:solidFill>
                  <a:schemeClr val="tx2">
                    <a:lumMod val="50000"/>
                  </a:schemeClr>
                </a:solidFill>
              </a:rPr>
              <a:t>. </a:t>
            </a:r>
          </a:p>
          <a:p>
            <a:pPr algn="l"/>
            <a:endParaRPr lang="en-US" dirty="0" smtClean="0">
              <a:solidFill>
                <a:schemeClr val="tx2">
                  <a:lumMod val="50000"/>
                </a:schemeClr>
              </a:solidFill>
            </a:endParaRPr>
          </a:p>
          <a:p>
            <a:pPr algn="l"/>
            <a:r>
              <a:rPr lang="en-US" dirty="0">
                <a:solidFill>
                  <a:schemeClr val="tx2">
                    <a:lumMod val="50000"/>
                  </a:schemeClr>
                </a:solidFill>
                <a:hlinkClick r:id="rId4"/>
              </a:rPr>
              <a:t>http://edition.cnn.com/2013/08/28/travel/melbourne-most-livable-city</a:t>
            </a:r>
            <a:r>
              <a:rPr lang="en-US" dirty="0" smtClean="0">
                <a:solidFill>
                  <a:schemeClr val="tx2">
                    <a:lumMod val="50000"/>
                  </a:schemeClr>
                </a:solidFill>
                <a:hlinkClick r:id="rId4"/>
              </a:rPr>
              <a:t>/</a:t>
            </a:r>
            <a:endParaRPr lang="en-US" dirty="0" smtClean="0">
              <a:solidFill>
                <a:schemeClr val="tx2">
                  <a:lumMod val="50000"/>
                </a:schemeClr>
              </a:solidFill>
            </a:endParaRPr>
          </a:p>
          <a:p>
            <a:pPr algn="l"/>
            <a:endParaRPr lang="en-US" dirty="0" smtClean="0">
              <a:solidFill>
                <a:schemeClr val="tx2">
                  <a:lumMod val="50000"/>
                </a:schemeClr>
              </a:solidFill>
            </a:endParaRPr>
          </a:p>
          <a:p>
            <a:pPr algn="l"/>
            <a:r>
              <a:rPr lang="en-US" dirty="0" smtClean="0">
                <a:solidFill>
                  <a:schemeClr val="tx2">
                    <a:lumMod val="50000"/>
                  </a:schemeClr>
                </a:solidFill>
              </a:rPr>
              <a:t>What features of Melbourne </a:t>
            </a:r>
          </a:p>
          <a:p>
            <a:pPr algn="l"/>
            <a:r>
              <a:rPr lang="en-US" dirty="0" smtClean="0">
                <a:solidFill>
                  <a:schemeClr val="tx2">
                    <a:lumMod val="50000"/>
                  </a:schemeClr>
                </a:solidFill>
              </a:rPr>
              <a:t>would make it rank so highly?</a:t>
            </a:r>
          </a:p>
          <a:p>
            <a:pPr algn="l"/>
            <a:r>
              <a:rPr lang="en-US" dirty="0" smtClean="0">
                <a:solidFill>
                  <a:schemeClr val="tx2">
                    <a:lumMod val="50000"/>
                  </a:schemeClr>
                </a:solidFill>
              </a:rPr>
              <a:t> </a:t>
            </a:r>
            <a:endParaRPr lang="en-AU" dirty="0">
              <a:solidFill>
                <a:schemeClr val="tx2">
                  <a:lumMod val="50000"/>
                </a:schemeClr>
              </a:solidFill>
            </a:endParaRPr>
          </a:p>
        </p:txBody>
      </p:sp>
    </p:spTree>
    <p:custDataLst>
      <p:tags r:id="rId1"/>
    </p:custDataLst>
    <p:extLst>
      <p:ext uri="{BB962C8B-B14F-4D97-AF65-F5344CB8AC3E}">
        <p14:creationId xmlns:p14="http://schemas.microsoft.com/office/powerpoint/2010/main" val="3173853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1981200"/>
            <a:ext cx="8077200" cy="4572000"/>
          </a:xfrm>
          <a:ln>
            <a:solidFill>
              <a:schemeClr val="bg2">
                <a:lumMod val="25000"/>
              </a:schemeClr>
            </a:solidFill>
          </a:ln>
        </p:spPr>
        <p:txBody>
          <a:bodyPr>
            <a:normAutofit fontScale="92500" lnSpcReduction="10000"/>
          </a:bodyPr>
          <a:lstStyle/>
          <a:p>
            <a:pPr marL="0" indent="0">
              <a:buNone/>
            </a:pPr>
            <a:r>
              <a:rPr lang="en-US" sz="3200" dirty="0" smtClean="0"/>
              <a:t>Criteria &amp; weighting used:</a:t>
            </a:r>
            <a:endParaRPr lang="en-AU" sz="3200" dirty="0" smtClean="0"/>
          </a:p>
          <a:p>
            <a:r>
              <a:rPr lang="en-AU" sz="3200" dirty="0" smtClean="0"/>
              <a:t>Stability (25%); </a:t>
            </a:r>
          </a:p>
          <a:p>
            <a:r>
              <a:rPr lang="en-AU" sz="3200" dirty="0" smtClean="0"/>
              <a:t>healthcare (20%); </a:t>
            </a:r>
          </a:p>
          <a:p>
            <a:r>
              <a:rPr lang="en-AU" sz="3200" dirty="0" smtClean="0"/>
              <a:t>culture </a:t>
            </a:r>
            <a:r>
              <a:rPr lang="en-AU" sz="3200" dirty="0"/>
              <a:t>and </a:t>
            </a:r>
            <a:r>
              <a:rPr lang="en-AU" sz="3200" dirty="0" smtClean="0"/>
              <a:t>environment (25%); </a:t>
            </a:r>
          </a:p>
          <a:p>
            <a:r>
              <a:rPr lang="en-AU" sz="3200" dirty="0" smtClean="0"/>
              <a:t>education (10%); and</a:t>
            </a:r>
          </a:p>
          <a:p>
            <a:r>
              <a:rPr lang="en-AU" sz="3200" dirty="0" smtClean="0"/>
              <a:t>infrastructure (20%). </a:t>
            </a:r>
          </a:p>
          <a:p>
            <a:r>
              <a:rPr lang="en-AU" sz="3200" dirty="0" smtClean="0"/>
              <a:t>Each </a:t>
            </a:r>
            <a:r>
              <a:rPr lang="en-AU" sz="3200" dirty="0"/>
              <a:t>factor in a city is rated as acceptable, tolerable, uncomfortable, undesirable </a:t>
            </a:r>
            <a:r>
              <a:rPr lang="en-AU" sz="3200" dirty="0" smtClean="0"/>
              <a:t>or </a:t>
            </a:r>
            <a:r>
              <a:rPr lang="en-AU" sz="3200" dirty="0"/>
              <a:t>intolerable</a:t>
            </a:r>
          </a:p>
        </p:txBody>
      </p:sp>
      <p:sp>
        <p:nvSpPr>
          <p:cNvPr id="3" name="Title 2"/>
          <p:cNvSpPr>
            <a:spLocks noGrp="1"/>
          </p:cNvSpPr>
          <p:nvPr>
            <p:ph type="title"/>
          </p:nvPr>
        </p:nvSpPr>
        <p:spPr>
          <a:xfrm>
            <a:off x="457200" y="338328"/>
            <a:ext cx="8382000" cy="1252728"/>
          </a:xfrm>
        </p:spPr>
        <p:txBody>
          <a:bodyPr>
            <a:noAutofit/>
          </a:bodyPr>
          <a:lstStyle/>
          <a:p>
            <a:r>
              <a:rPr lang="en-US" sz="3600" dirty="0" smtClean="0">
                <a:solidFill>
                  <a:schemeClr val="tx2">
                    <a:lumMod val="50000"/>
                  </a:schemeClr>
                </a:solidFill>
              </a:rPr>
              <a:t>How does ‘</a:t>
            </a:r>
            <a:r>
              <a:rPr lang="en-AU" sz="3600" dirty="0" smtClean="0">
                <a:solidFill>
                  <a:schemeClr val="tx2">
                    <a:lumMod val="50000"/>
                  </a:schemeClr>
                </a:solidFill>
              </a:rPr>
              <a:t>The </a:t>
            </a:r>
            <a:r>
              <a:rPr lang="en-AU" sz="3600" dirty="0">
                <a:solidFill>
                  <a:schemeClr val="tx2">
                    <a:lumMod val="50000"/>
                  </a:schemeClr>
                </a:solidFill>
              </a:rPr>
              <a:t>Economist Intelligence Unit’s </a:t>
            </a:r>
            <a:r>
              <a:rPr lang="en-AU" sz="3600" dirty="0" smtClean="0">
                <a:solidFill>
                  <a:schemeClr val="tx2">
                    <a:lumMod val="50000"/>
                  </a:schemeClr>
                </a:solidFill>
              </a:rPr>
              <a:t>liveability survey’</a:t>
            </a:r>
            <a:r>
              <a:rPr lang="en-US" sz="3600" dirty="0" smtClean="0">
                <a:solidFill>
                  <a:schemeClr val="tx2">
                    <a:lumMod val="50000"/>
                  </a:schemeClr>
                </a:solidFill>
              </a:rPr>
              <a:t> rank cities for liveability?</a:t>
            </a:r>
            <a:endParaRPr lang="en-AU" sz="3600" dirty="0">
              <a:solidFill>
                <a:schemeClr val="tx2">
                  <a:lumMod val="50000"/>
                </a:schemeClr>
              </a:solidFill>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825" y="600143"/>
            <a:ext cx="4143375" cy="321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600143"/>
            <a:ext cx="4129520" cy="3093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600143"/>
            <a:ext cx="3594257" cy="427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143" y="1566930"/>
            <a:ext cx="4194010" cy="233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9132" y="2348197"/>
            <a:ext cx="4331992" cy="3976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4600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3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33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33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dirty="0" smtClean="0">
                <a:solidFill>
                  <a:schemeClr val="tx2">
                    <a:lumMod val="50000"/>
                  </a:schemeClr>
                </a:solidFill>
              </a:rPr>
              <a:t/>
            </a:r>
            <a:br>
              <a:rPr lang="en-US" dirty="0" smtClean="0">
                <a:solidFill>
                  <a:schemeClr val="tx2">
                    <a:lumMod val="50000"/>
                  </a:schemeClr>
                </a:solidFill>
              </a:rPr>
            </a:br>
            <a:r>
              <a:rPr lang="en-US" sz="4000" dirty="0" smtClean="0">
                <a:solidFill>
                  <a:schemeClr val="tx2">
                    <a:lumMod val="50000"/>
                  </a:schemeClr>
                </a:solidFill>
              </a:rPr>
              <a:t>Lifestyle changes that impact where we live.</a:t>
            </a:r>
            <a:r>
              <a:rPr lang="en-US" dirty="0">
                <a:solidFill>
                  <a:schemeClr val="tx2">
                    <a:lumMod val="50000"/>
                  </a:schemeClr>
                </a:solidFill>
              </a:rPr>
              <a:t/>
            </a:r>
            <a:br>
              <a:rPr lang="en-US" dirty="0">
                <a:solidFill>
                  <a:schemeClr val="tx2">
                    <a:lumMod val="50000"/>
                  </a:schemeClr>
                </a:solidFill>
              </a:rPr>
            </a:br>
            <a:r>
              <a:rPr lang="en-US" sz="4000" dirty="0" smtClean="0">
                <a:solidFill>
                  <a:schemeClr val="tx2">
                    <a:lumMod val="50000"/>
                  </a:schemeClr>
                </a:solidFill>
              </a:rPr>
              <a:t>Refer Text Chapter 5.9</a:t>
            </a:r>
            <a:endParaRPr lang="en-AU" sz="4000" dirty="0">
              <a:solidFill>
                <a:schemeClr val="tx2">
                  <a:lumMod val="50000"/>
                </a:schemeClr>
              </a:solidFill>
            </a:endParaRPr>
          </a:p>
        </p:txBody>
      </p:sp>
      <p:sp>
        <p:nvSpPr>
          <p:cNvPr id="4" name="Title 2"/>
          <p:cNvSpPr txBox="1">
            <a:spLocks/>
          </p:cNvSpPr>
          <p:nvPr/>
        </p:nvSpPr>
        <p:spPr>
          <a:xfrm>
            <a:off x="457200" y="1600200"/>
            <a:ext cx="8382000" cy="4876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smtClean="0">
                <a:solidFill>
                  <a:schemeClr val="tx2">
                    <a:lumMod val="50000"/>
                  </a:schemeClr>
                </a:solidFill>
              </a:rPr>
              <a:t>Complete </a:t>
            </a:r>
            <a:r>
              <a:rPr lang="en-US" sz="2800" dirty="0">
                <a:solidFill>
                  <a:schemeClr val="tx2">
                    <a:lumMod val="50000"/>
                  </a:schemeClr>
                </a:solidFill>
              </a:rPr>
              <a:t>the ‘Predict’ activities page 119 in your </a:t>
            </a:r>
            <a:r>
              <a:rPr lang="en-US" sz="2800" dirty="0" smtClean="0">
                <a:solidFill>
                  <a:schemeClr val="tx2">
                    <a:lumMod val="50000"/>
                  </a:schemeClr>
                </a:solidFill>
              </a:rPr>
              <a:t>notebook. </a:t>
            </a:r>
          </a:p>
          <a:p>
            <a:pPr algn="l"/>
            <a:r>
              <a:rPr lang="en-US" sz="2800" dirty="0" smtClean="0">
                <a:solidFill>
                  <a:schemeClr val="tx2">
                    <a:lumMod val="50000"/>
                  </a:schemeClr>
                </a:solidFill>
              </a:rPr>
              <a:t>Define </a:t>
            </a:r>
            <a:r>
              <a:rPr lang="en-US" sz="2800" dirty="0">
                <a:solidFill>
                  <a:schemeClr val="tx2">
                    <a:lumMod val="50000"/>
                  </a:schemeClr>
                </a:solidFill>
              </a:rPr>
              <a:t>the following terms using the glossary in your text book</a:t>
            </a:r>
          </a:p>
          <a:p>
            <a:pPr marL="1028700" lvl="1" indent="-571500">
              <a:buFont typeface="Arial" panose="020B0604020202020204" pitchFamily="34" charset="0"/>
              <a:buChar char="•"/>
            </a:pPr>
            <a:r>
              <a:rPr lang="en-US" sz="2800" dirty="0">
                <a:solidFill>
                  <a:schemeClr val="tx2">
                    <a:lumMod val="50000"/>
                  </a:schemeClr>
                </a:solidFill>
              </a:rPr>
              <a:t>Sea change</a:t>
            </a:r>
          </a:p>
          <a:p>
            <a:pPr marL="1028700" lvl="1" indent="-571500">
              <a:buFont typeface="Arial" panose="020B0604020202020204" pitchFamily="34" charset="0"/>
              <a:buChar char="•"/>
            </a:pPr>
            <a:r>
              <a:rPr lang="en-US" sz="2800" dirty="0">
                <a:solidFill>
                  <a:schemeClr val="tx2">
                    <a:lumMod val="50000"/>
                  </a:schemeClr>
                </a:solidFill>
              </a:rPr>
              <a:t>Tree change</a:t>
            </a:r>
          </a:p>
          <a:p>
            <a:pPr marL="1028700" lvl="1" indent="-571500">
              <a:buFont typeface="Arial" panose="020B0604020202020204" pitchFamily="34" charset="0"/>
              <a:buChar char="•"/>
            </a:pPr>
            <a:r>
              <a:rPr lang="en-US" sz="2800" dirty="0" err="1">
                <a:solidFill>
                  <a:schemeClr val="tx2">
                    <a:lumMod val="50000"/>
                  </a:schemeClr>
                </a:solidFill>
              </a:rPr>
              <a:t>Liveable</a:t>
            </a:r>
            <a:r>
              <a:rPr lang="en-US" sz="2800" dirty="0">
                <a:solidFill>
                  <a:schemeClr val="tx2">
                    <a:lumMod val="50000"/>
                  </a:schemeClr>
                </a:solidFill>
              </a:rPr>
              <a:t> city</a:t>
            </a:r>
          </a:p>
          <a:p>
            <a:pPr marL="1028700" lvl="1" indent="-571500">
              <a:buFont typeface="Arial" panose="020B0604020202020204" pitchFamily="34" charset="0"/>
              <a:buChar char="•"/>
            </a:pPr>
            <a:r>
              <a:rPr lang="en-US" sz="2800" dirty="0">
                <a:solidFill>
                  <a:schemeClr val="tx2">
                    <a:lumMod val="50000"/>
                  </a:schemeClr>
                </a:solidFill>
              </a:rPr>
              <a:t>Neighbourhood</a:t>
            </a:r>
          </a:p>
          <a:p>
            <a:pPr marL="1028700" lvl="1" indent="-571500">
              <a:buFont typeface="Arial" panose="020B0604020202020204" pitchFamily="34" charset="0"/>
              <a:buChar char="•"/>
            </a:pPr>
            <a:r>
              <a:rPr lang="en-US" sz="2800" dirty="0">
                <a:solidFill>
                  <a:schemeClr val="tx2">
                    <a:lumMod val="50000"/>
                  </a:schemeClr>
                </a:solidFill>
              </a:rPr>
              <a:t>Urban decay</a:t>
            </a:r>
            <a:endParaRPr lang="en-AU" sz="2800" dirty="0">
              <a:solidFill>
                <a:schemeClr val="tx2">
                  <a:lumMod val="50000"/>
                </a:schemeClr>
              </a:solidFill>
            </a:endParaRPr>
          </a:p>
        </p:txBody>
      </p:sp>
      <p:pic>
        <p:nvPicPr>
          <p:cNvPr id="10242" name="Picture 2" descr="c:\Users\bou\AppData\Local\Microsoft\Windows\Temporary Internet Files\Content.IE5\QW9R4DU4\MC90043989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5638800"/>
            <a:ext cx="1828800" cy="106045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bou\AppData\Local\Microsoft\Windows\Temporary Internet Files\Content.IE5\FAG7PFC7\MC90043549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0219" y="3662933"/>
            <a:ext cx="18319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bou\AppData\Local\Microsoft\Windows\Temporary Internet Files\Content.IE5\FAG7PFC7\MC900156637[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4345" y="3949255"/>
            <a:ext cx="1828800" cy="10561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72932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Where is my </a:t>
            </a:r>
            <a:r>
              <a:rPr lang="en-US" b="1" dirty="0" smtClean="0"/>
              <a:t>place</a:t>
            </a:r>
            <a:r>
              <a:rPr lang="en-US" dirty="0" smtClean="0"/>
              <a:t> &amp; what makes it </a:t>
            </a:r>
            <a:r>
              <a:rPr lang="en-US" dirty="0" err="1" smtClean="0"/>
              <a:t>liveable</a:t>
            </a:r>
            <a:r>
              <a:rPr lang="en-US" dirty="0" smtClean="0"/>
              <a:t>? McKinnon/</a:t>
            </a:r>
            <a:r>
              <a:rPr lang="en-US" dirty="0" err="1" smtClean="0"/>
              <a:t>Bentleigh</a:t>
            </a:r>
            <a:endParaRPr lang="en-AU" dirty="0"/>
          </a:p>
        </p:txBody>
      </p:sp>
      <p:sp>
        <p:nvSpPr>
          <p:cNvPr id="4" name="TextBox 3"/>
          <p:cNvSpPr txBox="1"/>
          <p:nvPr/>
        </p:nvSpPr>
        <p:spPr>
          <a:xfrm>
            <a:off x="1136073" y="1773472"/>
            <a:ext cx="6096000" cy="461665"/>
          </a:xfrm>
          <a:prstGeom prst="rect">
            <a:avLst/>
          </a:prstGeom>
          <a:noFill/>
          <a:ln>
            <a:solidFill>
              <a:schemeClr val="bg2">
                <a:lumMod val="25000"/>
              </a:schemeClr>
            </a:solidFill>
          </a:ln>
        </p:spPr>
        <p:txBody>
          <a:bodyPr wrap="square" rtlCol="0">
            <a:spAutoFit/>
          </a:bodyPr>
          <a:lstStyle/>
          <a:p>
            <a:r>
              <a:rPr lang="en-US" sz="2400" dirty="0" smtClean="0">
                <a:solidFill>
                  <a:schemeClr val="bg2">
                    <a:lumMod val="10000"/>
                  </a:schemeClr>
                </a:solidFill>
                <a:hlinkClick r:id="rId3" action="ppaction://hlinkfile"/>
              </a:rPr>
              <a:t>Complete the table in your Geography folder</a:t>
            </a:r>
            <a:endParaRPr lang="en-AU" sz="2400" dirty="0">
              <a:solidFill>
                <a:schemeClr val="bg2">
                  <a:lumMod val="1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88235618"/>
              </p:ext>
            </p:extLst>
          </p:nvPr>
        </p:nvGraphicFramePr>
        <p:xfrm>
          <a:off x="1143000" y="2447330"/>
          <a:ext cx="6096000" cy="4079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Feature</a:t>
                      </a:r>
                      <a:endParaRPr lang="en-AU" dirty="0"/>
                    </a:p>
                  </a:txBody>
                  <a:tcPr/>
                </a:tc>
                <a:tc>
                  <a:txBody>
                    <a:bodyPr/>
                    <a:lstStyle/>
                    <a:p>
                      <a:r>
                        <a:rPr lang="en-US" dirty="0" smtClean="0"/>
                        <a:t>Where</a:t>
                      </a:r>
                      <a:endParaRPr lang="en-AU" dirty="0"/>
                    </a:p>
                  </a:txBody>
                  <a:tcPr/>
                </a:tc>
                <a:extLst>
                  <a:ext uri="{0D108BD9-81ED-4DB2-BD59-A6C34878D82A}">
                    <a16:rowId xmlns:a16="http://schemas.microsoft.com/office/drawing/2014/main" val="10000"/>
                  </a:ext>
                </a:extLst>
              </a:tr>
              <a:tr h="370840">
                <a:tc>
                  <a:txBody>
                    <a:bodyPr/>
                    <a:lstStyle/>
                    <a:p>
                      <a:r>
                        <a:rPr lang="en-US" dirty="0" smtClean="0"/>
                        <a:t>Primary/ secondary school</a:t>
                      </a:r>
                    </a:p>
                  </a:txBody>
                  <a:tcPr/>
                </a:tc>
                <a:tc>
                  <a:txBody>
                    <a:bodyPr/>
                    <a:lstStyle/>
                    <a:p>
                      <a:endParaRPr lang="en-AU"/>
                    </a:p>
                  </a:txBody>
                  <a:tcPr/>
                </a:tc>
                <a:extLst>
                  <a:ext uri="{0D108BD9-81ED-4DB2-BD59-A6C34878D82A}">
                    <a16:rowId xmlns:a16="http://schemas.microsoft.com/office/drawing/2014/main" val="10001"/>
                  </a:ext>
                </a:extLst>
              </a:tr>
              <a:tr h="370840">
                <a:tc>
                  <a:txBody>
                    <a:bodyPr/>
                    <a:lstStyle/>
                    <a:p>
                      <a:r>
                        <a:rPr lang="en-US" dirty="0" smtClean="0"/>
                        <a:t>Adventure play ground</a:t>
                      </a:r>
                      <a:endParaRPr lang="en-AU" dirty="0"/>
                    </a:p>
                  </a:txBody>
                  <a:tcPr/>
                </a:tc>
                <a:tc>
                  <a:txBody>
                    <a:bodyPr/>
                    <a:lstStyle/>
                    <a:p>
                      <a:endParaRPr lang="en-AU"/>
                    </a:p>
                  </a:txBody>
                  <a:tcPr/>
                </a:tc>
                <a:extLst>
                  <a:ext uri="{0D108BD9-81ED-4DB2-BD59-A6C34878D82A}">
                    <a16:rowId xmlns:a16="http://schemas.microsoft.com/office/drawing/2014/main" val="10002"/>
                  </a:ext>
                </a:extLst>
              </a:tr>
              <a:tr h="370840">
                <a:tc>
                  <a:txBody>
                    <a:bodyPr/>
                    <a:lstStyle/>
                    <a:p>
                      <a:r>
                        <a:rPr lang="en-US" dirty="0" smtClean="0"/>
                        <a:t>Village style shopping strip</a:t>
                      </a:r>
                      <a:endParaRPr lang="en-AU" dirty="0"/>
                    </a:p>
                  </a:txBody>
                  <a:tcPr/>
                </a:tc>
                <a:tc>
                  <a:txBody>
                    <a:bodyPr/>
                    <a:lstStyle/>
                    <a:p>
                      <a:endParaRPr lang="en-AU"/>
                    </a:p>
                  </a:txBody>
                  <a:tcPr/>
                </a:tc>
                <a:extLst>
                  <a:ext uri="{0D108BD9-81ED-4DB2-BD59-A6C34878D82A}">
                    <a16:rowId xmlns:a16="http://schemas.microsoft.com/office/drawing/2014/main" val="10003"/>
                  </a:ext>
                </a:extLst>
              </a:tr>
              <a:tr h="370840">
                <a:tc>
                  <a:txBody>
                    <a:bodyPr/>
                    <a:lstStyle/>
                    <a:p>
                      <a:r>
                        <a:rPr lang="en-US" dirty="0" smtClean="0"/>
                        <a:t>Large street</a:t>
                      </a:r>
                      <a:r>
                        <a:rPr lang="en-US" baseline="0" dirty="0" smtClean="0"/>
                        <a:t> </a:t>
                      </a:r>
                      <a:r>
                        <a:rPr lang="en-US" dirty="0" smtClean="0"/>
                        <a:t>shopping  strip</a:t>
                      </a:r>
                      <a:endParaRPr lang="en-AU" dirty="0"/>
                    </a:p>
                  </a:txBody>
                  <a:tcPr/>
                </a:tc>
                <a:tc>
                  <a:txBody>
                    <a:bodyPr/>
                    <a:lstStyle/>
                    <a:p>
                      <a:endParaRPr lang="en-AU"/>
                    </a:p>
                  </a:txBody>
                  <a:tcPr/>
                </a:tc>
                <a:extLst>
                  <a:ext uri="{0D108BD9-81ED-4DB2-BD59-A6C34878D82A}">
                    <a16:rowId xmlns:a16="http://schemas.microsoft.com/office/drawing/2014/main" val="10004"/>
                  </a:ext>
                </a:extLst>
              </a:tr>
              <a:tr h="370840">
                <a:tc>
                  <a:txBody>
                    <a:bodyPr/>
                    <a:lstStyle/>
                    <a:p>
                      <a:r>
                        <a:rPr lang="en-US" dirty="0" smtClean="0"/>
                        <a:t>Shopping mall</a:t>
                      </a:r>
                      <a:endParaRPr lang="en-AU" dirty="0"/>
                    </a:p>
                  </a:txBody>
                  <a:tcPr/>
                </a:tc>
                <a:tc>
                  <a:txBody>
                    <a:bodyPr/>
                    <a:lstStyle/>
                    <a:p>
                      <a:endParaRPr lang="en-AU" dirty="0"/>
                    </a:p>
                  </a:txBody>
                  <a:tcPr/>
                </a:tc>
                <a:extLst>
                  <a:ext uri="{0D108BD9-81ED-4DB2-BD59-A6C34878D82A}">
                    <a16:rowId xmlns:a16="http://schemas.microsoft.com/office/drawing/2014/main" val="10005"/>
                  </a:ext>
                </a:extLst>
              </a:tr>
              <a:tr h="370840">
                <a:tc>
                  <a:txBody>
                    <a:bodyPr/>
                    <a:lstStyle/>
                    <a:p>
                      <a:r>
                        <a:rPr lang="en-US" dirty="0" smtClean="0"/>
                        <a:t>Corner shops</a:t>
                      </a:r>
                      <a:endParaRPr lang="en-AU" dirty="0"/>
                    </a:p>
                  </a:txBody>
                  <a:tcPr/>
                </a:tc>
                <a:tc>
                  <a:txBody>
                    <a:bodyPr/>
                    <a:lstStyle/>
                    <a:p>
                      <a:endParaRPr lang="en-AU"/>
                    </a:p>
                  </a:txBody>
                  <a:tcPr/>
                </a:tc>
                <a:extLst>
                  <a:ext uri="{0D108BD9-81ED-4DB2-BD59-A6C34878D82A}">
                    <a16:rowId xmlns:a16="http://schemas.microsoft.com/office/drawing/2014/main" val="10006"/>
                  </a:ext>
                </a:extLst>
              </a:tr>
              <a:tr h="370840">
                <a:tc>
                  <a:txBody>
                    <a:bodyPr/>
                    <a:lstStyle/>
                    <a:p>
                      <a:r>
                        <a:rPr lang="en-US" dirty="0" smtClean="0"/>
                        <a:t>Parkland</a:t>
                      </a:r>
                      <a:endParaRPr lang="en-AU" dirty="0"/>
                    </a:p>
                  </a:txBody>
                  <a:tcPr/>
                </a:tc>
                <a:tc>
                  <a:txBody>
                    <a:bodyPr/>
                    <a:lstStyle/>
                    <a:p>
                      <a:endParaRPr lang="en-AU" dirty="0"/>
                    </a:p>
                  </a:txBody>
                  <a:tcPr/>
                </a:tc>
                <a:extLst>
                  <a:ext uri="{0D108BD9-81ED-4DB2-BD59-A6C34878D82A}">
                    <a16:rowId xmlns:a16="http://schemas.microsoft.com/office/drawing/2014/main" val="10007"/>
                  </a:ext>
                </a:extLst>
              </a:tr>
              <a:tr h="370840">
                <a:tc>
                  <a:txBody>
                    <a:bodyPr/>
                    <a:lstStyle/>
                    <a:p>
                      <a:r>
                        <a:rPr lang="en-US" dirty="0" smtClean="0"/>
                        <a:t>Playing fields</a:t>
                      </a:r>
                      <a:endParaRPr lang="en-AU" dirty="0"/>
                    </a:p>
                  </a:txBody>
                  <a:tcPr/>
                </a:tc>
                <a:tc>
                  <a:txBody>
                    <a:bodyPr/>
                    <a:lstStyle/>
                    <a:p>
                      <a:endParaRPr lang="en-AU" dirty="0"/>
                    </a:p>
                  </a:txBody>
                  <a:tcPr/>
                </a:tc>
                <a:extLst>
                  <a:ext uri="{0D108BD9-81ED-4DB2-BD59-A6C34878D82A}">
                    <a16:rowId xmlns:a16="http://schemas.microsoft.com/office/drawing/2014/main" val="10008"/>
                  </a:ext>
                </a:extLst>
              </a:tr>
              <a:tr h="370840">
                <a:tc>
                  <a:txBody>
                    <a:bodyPr/>
                    <a:lstStyle/>
                    <a:p>
                      <a:r>
                        <a:rPr lang="en-US" dirty="0" smtClean="0"/>
                        <a:t>Bike paths</a:t>
                      </a:r>
                      <a:endParaRPr lang="en-AU" dirty="0"/>
                    </a:p>
                  </a:txBody>
                  <a:tcPr/>
                </a:tc>
                <a:tc>
                  <a:txBody>
                    <a:bodyPr/>
                    <a:lstStyle/>
                    <a:p>
                      <a:endParaRPr lang="en-AU" dirty="0"/>
                    </a:p>
                  </a:txBody>
                  <a:tcPr/>
                </a:tc>
                <a:extLst>
                  <a:ext uri="{0D108BD9-81ED-4DB2-BD59-A6C34878D82A}">
                    <a16:rowId xmlns:a16="http://schemas.microsoft.com/office/drawing/2014/main" val="10009"/>
                  </a:ext>
                </a:extLst>
              </a:tr>
              <a:tr h="370840">
                <a:tc>
                  <a:txBody>
                    <a:bodyPr/>
                    <a:lstStyle/>
                    <a:p>
                      <a:r>
                        <a:rPr lang="en-US" dirty="0" smtClean="0"/>
                        <a:t>Public transport</a:t>
                      </a:r>
                      <a:endParaRPr lang="en-AU" dirty="0"/>
                    </a:p>
                  </a:txBody>
                  <a:tcPr/>
                </a:tc>
                <a:tc>
                  <a:txBody>
                    <a:bodyPr/>
                    <a:lstStyle/>
                    <a:p>
                      <a:endParaRPr lang="en-AU" dirty="0"/>
                    </a:p>
                  </a:txBody>
                  <a:tcPr/>
                </a:tc>
                <a:extLst>
                  <a:ext uri="{0D108BD9-81ED-4DB2-BD59-A6C34878D82A}">
                    <a16:rowId xmlns:a16="http://schemas.microsoft.com/office/drawing/2014/main" val="10010"/>
                  </a:ext>
                </a:extLst>
              </a:tr>
            </a:tbl>
          </a:graphicData>
        </a:graphic>
      </p:graphicFrame>
      <p:pic>
        <p:nvPicPr>
          <p:cNvPr id="8" name="Picture 2" descr="http://www.google.co.in/intl/en/chrome/assets/common/images/devices/samsung-chromebook/homepage-prom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051" y="1551527"/>
            <a:ext cx="864096" cy="6836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86576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dirty="0" smtClean="0">
                <a:solidFill>
                  <a:schemeClr val="tx1"/>
                </a:solidFill>
              </a:rPr>
              <a:t>Select one of the locations and complete the tasks on line in you’re my World Atlas</a:t>
            </a:r>
            <a:endParaRPr lang="en-AU" dirty="0">
              <a:solidFill>
                <a:schemeClr val="tx1"/>
              </a:solidFill>
            </a:endParaRPr>
          </a:p>
        </p:txBody>
      </p:sp>
      <p:pic>
        <p:nvPicPr>
          <p:cNvPr id="102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82" y="1905000"/>
            <a:ext cx="867410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10420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914400"/>
          </a:xfrm>
        </p:spPr>
        <p:txBody>
          <a:bodyPr>
            <a:normAutofit fontScale="90000"/>
          </a:bodyPr>
          <a:lstStyle/>
          <a:p>
            <a:r>
              <a:rPr lang="en-US" sz="3600" dirty="0" smtClean="0"/>
              <a:t>The liveability of our local neighbourhood:</a:t>
            </a:r>
            <a:br>
              <a:rPr lang="en-US" sz="3600" dirty="0" smtClean="0"/>
            </a:br>
            <a:r>
              <a:rPr lang="en-US" sz="3600" dirty="0" smtClean="0"/>
              <a:t>McKinnon/</a:t>
            </a:r>
            <a:r>
              <a:rPr lang="en-US" sz="3600" dirty="0" err="1" smtClean="0"/>
              <a:t>Bentleigh</a:t>
            </a:r>
            <a:endParaRPr lang="en-AU" sz="3600" dirty="0"/>
          </a:p>
        </p:txBody>
      </p:sp>
      <p:sp>
        <p:nvSpPr>
          <p:cNvPr id="5" name="Title 2"/>
          <p:cNvSpPr txBox="1">
            <a:spLocks/>
          </p:cNvSpPr>
          <p:nvPr/>
        </p:nvSpPr>
        <p:spPr>
          <a:xfrm>
            <a:off x="228600" y="1371600"/>
            <a:ext cx="5715000" cy="5343543"/>
          </a:xfrm>
          <a:prstGeom prst="rect">
            <a:avLst/>
          </a:prstGeom>
          <a:ln>
            <a:solidFill>
              <a:schemeClr val="bg2">
                <a:lumMod val="25000"/>
              </a:schemeClr>
            </a:solidFill>
          </a:ln>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smtClean="0">
                <a:solidFill>
                  <a:schemeClr val="tx2">
                    <a:lumMod val="50000"/>
                  </a:schemeClr>
                </a:solidFill>
              </a:rPr>
              <a:t>Using the features listed in the </a:t>
            </a:r>
            <a:r>
              <a:rPr lang="en-US" dirty="0" smtClean="0">
                <a:solidFill>
                  <a:schemeClr val="tx2">
                    <a:lumMod val="50000"/>
                  </a:schemeClr>
                </a:solidFill>
                <a:hlinkClick r:id="rId4" action="ppaction://hlinkfile"/>
              </a:rPr>
              <a:t>table</a:t>
            </a:r>
            <a:r>
              <a:rPr lang="en-US" dirty="0" smtClean="0">
                <a:solidFill>
                  <a:schemeClr val="tx2">
                    <a:lumMod val="50000"/>
                  </a:schemeClr>
                </a:solidFill>
              </a:rPr>
              <a:t> already completed nominate by a tick the features of the neighbourhood that make it: </a:t>
            </a:r>
          </a:p>
          <a:p>
            <a:pPr algn="l"/>
            <a:endParaRPr lang="en-US" dirty="0" smtClean="0">
              <a:solidFill>
                <a:schemeClr val="tx2">
                  <a:lumMod val="50000"/>
                </a:schemeClr>
              </a:solidFill>
            </a:endParaRPr>
          </a:p>
          <a:p>
            <a:pPr marL="571500" indent="-571500" algn="l">
              <a:buFont typeface="Arial" panose="020B0604020202020204" pitchFamily="34" charset="0"/>
              <a:buChar char="•"/>
            </a:pPr>
            <a:r>
              <a:rPr lang="en-US" dirty="0" smtClean="0">
                <a:solidFill>
                  <a:schemeClr val="tx2">
                    <a:lumMod val="50000"/>
                  </a:schemeClr>
                </a:solidFill>
              </a:rPr>
              <a:t>safe, </a:t>
            </a:r>
          </a:p>
          <a:p>
            <a:pPr marL="571500" indent="-571500" algn="l">
              <a:buFont typeface="Arial" panose="020B0604020202020204" pitchFamily="34" charset="0"/>
              <a:buChar char="•"/>
            </a:pPr>
            <a:r>
              <a:rPr lang="en-US" dirty="0" smtClean="0">
                <a:solidFill>
                  <a:schemeClr val="tx2">
                    <a:lumMod val="50000"/>
                  </a:schemeClr>
                </a:solidFill>
              </a:rPr>
              <a:t>easy to get around, </a:t>
            </a:r>
          </a:p>
          <a:p>
            <a:pPr marL="571500" indent="-571500" algn="l">
              <a:buFont typeface="Arial" panose="020B0604020202020204" pitchFamily="34" charset="0"/>
              <a:buChar char="•"/>
            </a:pPr>
            <a:r>
              <a:rPr lang="en-US" dirty="0" smtClean="0">
                <a:solidFill>
                  <a:schemeClr val="tx2">
                    <a:lumMod val="50000"/>
                  </a:schemeClr>
                </a:solidFill>
              </a:rPr>
              <a:t>interesting, </a:t>
            </a:r>
          </a:p>
          <a:p>
            <a:pPr marL="571500" indent="-571500" algn="l">
              <a:buFont typeface="Arial" panose="020B0604020202020204" pitchFamily="34" charset="0"/>
              <a:buChar char="•"/>
            </a:pPr>
            <a:r>
              <a:rPr lang="en-US" dirty="0" smtClean="0">
                <a:solidFill>
                  <a:schemeClr val="tx2">
                    <a:lumMod val="50000"/>
                  </a:schemeClr>
                </a:solidFill>
              </a:rPr>
              <a:t>makes people happy to </a:t>
            </a:r>
          </a:p>
          <a:p>
            <a:pPr algn="l"/>
            <a:r>
              <a:rPr lang="en-US" dirty="0" smtClean="0">
                <a:solidFill>
                  <a:schemeClr val="tx2">
                    <a:lumMod val="50000"/>
                  </a:schemeClr>
                </a:solidFill>
              </a:rPr>
              <a:t>       live there.</a:t>
            </a:r>
          </a:p>
          <a:p>
            <a:pPr algn="l"/>
            <a:endParaRPr lang="en-US" dirty="0" smtClean="0">
              <a:solidFill>
                <a:schemeClr val="tx2">
                  <a:lumMod val="50000"/>
                </a:schemeClr>
              </a:solidFill>
            </a:endParaRPr>
          </a:p>
          <a:p>
            <a:pPr algn="l"/>
            <a:r>
              <a:rPr lang="en-US" dirty="0" smtClean="0">
                <a:solidFill>
                  <a:schemeClr val="tx2">
                    <a:lumMod val="50000"/>
                  </a:schemeClr>
                </a:solidFill>
              </a:rPr>
              <a:t>Watch the video after the brainstorm</a:t>
            </a:r>
          </a:p>
          <a:p>
            <a:pPr algn="l"/>
            <a:r>
              <a:rPr lang="en-US" dirty="0" smtClean="0">
                <a:solidFill>
                  <a:schemeClr val="tx2">
                    <a:lumMod val="50000"/>
                  </a:schemeClr>
                </a:solidFill>
              </a:rPr>
              <a:t>Can you add to your list?</a:t>
            </a:r>
          </a:p>
        </p:txBody>
      </p:sp>
      <p:pic>
        <p:nvPicPr>
          <p:cNvPr id="12290" name="Picture 2">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2845" t="42614" r="9307" b="19444"/>
          <a:stretch/>
        </p:blipFill>
        <p:spPr bwMode="auto">
          <a:xfrm>
            <a:off x="6128905" y="2057400"/>
            <a:ext cx="2627085" cy="31398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6128905" y="5530337"/>
            <a:ext cx="2938895" cy="923330"/>
          </a:xfrm>
          <a:prstGeom prst="rect">
            <a:avLst/>
          </a:prstGeom>
          <a:noFill/>
          <a:ln>
            <a:solidFill>
              <a:schemeClr val="bg2">
                <a:lumMod val="25000"/>
              </a:schemeClr>
            </a:solidFill>
          </a:ln>
        </p:spPr>
        <p:txBody>
          <a:bodyPr wrap="square" rtlCol="0">
            <a:spAutoFit/>
          </a:bodyPr>
          <a:lstStyle/>
          <a:p>
            <a:r>
              <a:rPr lang="en-US" dirty="0" smtClean="0"/>
              <a:t>Ref page 135 </a:t>
            </a:r>
            <a:r>
              <a:rPr lang="en-US" dirty="0" err="1" smtClean="0"/>
              <a:t>Ch</a:t>
            </a:r>
            <a:r>
              <a:rPr lang="en-US" dirty="0" smtClean="0"/>
              <a:t> 7  text for video link.</a:t>
            </a:r>
          </a:p>
          <a:p>
            <a:r>
              <a:rPr lang="en-US" dirty="0" smtClean="0"/>
              <a:t>Image above is hyperlinked</a:t>
            </a:r>
            <a:endParaRPr lang="en-AU" dirty="0"/>
          </a:p>
        </p:txBody>
      </p:sp>
      <p:pic>
        <p:nvPicPr>
          <p:cNvPr id="6" name="Picture 2" descr="http://www.google.co.in/intl/en/chrome/assets/common/images/devices/samsung-chromebook/homepage-prom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860990"/>
            <a:ext cx="864096" cy="6836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97371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3319272"/>
          </a:xfrm>
        </p:spPr>
        <p:txBody>
          <a:bodyPr>
            <a:noAutofit/>
          </a:bodyPr>
          <a:lstStyle/>
          <a:p>
            <a:pPr algn="l"/>
            <a:r>
              <a:rPr lang="en-US" sz="3200" dirty="0" smtClean="0"/>
              <a:t>In Groups of 4:</a:t>
            </a:r>
            <a:br>
              <a:rPr lang="en-US" sz="3200" dirty="0" smtClean="0"/>
            </a:br>
            <a:r>
              <a:rPr lang="en-US" sz="3200" dirty="0" smtClean="0">
                <a:solidFill>
                  <a:schemeClr val="tx2">
                    <a:lumMod val="50000"/>
                  </a:schemeClr>
                </a:solidFill>
              </a:rPr>
              <a:t>Using the ‘Placemat’ each student writes down 5 of what they believe are the most important factors/features, which make a community a safe and happy place in which to live.</a:t>
            </a:r>
            <a:br>
              <a:rPr lang="en-US" sz="3200" dirty="0" smtClean="0">
                <a:solidFill>
                  <a:schemeClr val="tx2">
                    <a:lumMod val="50000"/>
                  </a:schemeClr>
                </a:solidFill>
              </a:rPr>
            </a:br>
            <a:r>
              <a:rPr lang="en-US" sz="3200" dirty="0" smtClean="0">
                <a:solidFill>
                  <a:schemeClr val="tx2">
                    <a:lumMod val="50000"/>
                  </a:schemeClr>
                </a:solidFill>
              </a:rPr>
              <a:t>Negotiate an agreed list.</a:t>
            </a:r>
            <a:endParaRPr lang="en-AU" sz="3200" dirty="0">
              <a:solidFill>
                <a:schemeClr val="tx2">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68229"/>
              </p:ext>
            </p:extLst>
          </p:nvPr>
        </p:nvGraphicFramePr>
        <p:xfrm>
          <a:off x="1600200" y="3886200"/>
          <a:ext cx="6265862" cy="268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885116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6300" y="1447800"/>
            <a:ext cx="7543800" cy="3124200"/>
          </a:xfrm>
          <a:ln>
            <a:solidFill>
              <a:schemeClr val="bg2">
                <a:lumMod val="25000"/>
              </a:schemeClr>
            </a:solidFill>
          </a:ln>
        </p:spPr>
        <p:txBody>
          <a:bodyPr>
            <a:noAutofit/>
          </a:bodyPr>
          <a:lstStyle/>
          <a:p>
            <a:pPr lvl="0"/>
            <a:r>
              <a:rPr lang="en-AU" sz="3200" dirty="0">
                <a:solidFill>
                  <a:schemeClr val="tx2">
                    <a:lumMod val="75000"/>
                  </a:schemeClr>
                </a:solidFill>
              </a:rPr>
              <a:t>Student groups share their 5. </a:t>
            </a:r>
            <a:endParaRPr lang="en-AU" sz="3200" dirty="0" smtClean="0">
              <a:solidFill>
                <a:schemeClr val="tx2">
                  <a:lumMod val="75000"/>
                </a:schemeClr>
              </a:solidFill>
            </a:endParaRPr>
          </a:p>
          <a:p>
            <a:pPr lvl="0"/>
            <a:r>
              <a:rPr lang="en-AU" sz="3200" dirty="0" smtClean="0">
                <a:solidFill>
                  <a:schemeClr val="tx2">
                    <a:lumMod val="75000"/>
                  </a:schemeClr>
                </a:solidFill>
              </a:rPr>
              <a:t>Teacher and students create a </a:t>
            </a:r>
            <a:r>
              <a:rPr lang="en-AU" sz="3200" dirty="0">
                <a:solidFill>
                  <a:schemeClr val="tx2">
                    <a:lumMod val="75000"/>
                  </a:schemeClr>
                </a:solidFill>
              </a:rPr>
              <a:t>list </a:t>
            </a:r>
            <a:r>
              <a:rPr lang="en-AU" sz="3200" dirty="0" smtClean="0">
                <a:solidFill>
                  <a:schemeClr val="tx2">
                    <a:lumMod val="75000"/>
                  </a:schemeClr>
                </a:solidFill>
              </a:rPr>
              <a:t>using a google doc,  repeating the words used by the students.</a:t>
            </a:r>
          </a:p>
          <a:p>
            <a:pPr lvl="0"/>
            <a:r>
              <a:rPr lang="en-US" sz="3200" dirty="0" smtClean="0">
                <a:solidFill>
                  <a:schemeClr val="tx2">
                    <a:lumMod val="75000"/>
                  </a:schemeClr>
                </a:solidFill>
              </a:rPr>
              <a:t>Create a Word Cloud using one of the web sites below</a:t>
            </a:r>
            <a:endParaRPr lang="en-AU" sz="3200" dirty="0" smtClean="0">
              <a:solidFill>
                <a:schemeClr val="tx2">
                  <a:lumMod val="75000"/>
                </a:schemeClr>
              </a:solidFill>
            </a:endParaRPr>
          </a:p>
        </p:txBody>
      </p:sp>
      <p:sp>
        <p:nvSpPr>
          <p:cNvPr id="3" name="Title 2"/>
          <p:cNvSpPr>
            <a:spLocks noGrp="1"/>
          </p:cNvSpPr>
          <p:nvPr>
            <p:ph type="title"/>
          </p:nvPr>
        </p:nvSpPr>
        <p:spPr/>
        <p:txBody>
          <a:bodyPr/>
          <a:lstStyle/>
          <a:p>
            <a:r>
              <a:rPr lang="en-US" dirty="0" smtClean="0"/>
              <a:t>Class sharing of group work</a:t>
            </a:r>
            <a:endParaRPr lang="en-AU" dirty="0"/>
          </a:p>
        </p:txBody>
      </p:sp>
      <p:sp>
        <p:nvSpPr>
          <p:cNvPr id="5" name="TextBox 4"/>
          <p:cNvSpPr txBox="1"/>
          <p:nvPr/>
        </p:nvSpPr>
        <p:spPr>
          <a:xfrm>
            <a:off x="838200" y="4724400"/>
            <a:ext cx="7848600" cy="1815882"/>
          </a:xfrm>
          <a:prstGeom prst="rect">
            <a:avLst/>
          </a:prstGeom>
          <a:noFill/>
        </p:spPr>
        <p:txBody>
          <a:bodyPr wrap="square" rtlCol="0">
            <a:spAutoFit/>
          </a:bodyPr>
          <a:lstStyle/>
          <a:p>
            <a:r>
              <a:rPr lang="en-US" sz="2800" dirty="0">
                <a:solidFill>
                  <a:schemeClr val="bg2">
                    <a:lumMod val="25000"/>
                  </a:schemeClr>
                </a:solidFill>
              </a:rPr>
              <a:t>Websites for </a:t>
            </a:r>
            <a:r>
              <a:rPr lang="en-US" sz="2800" dirty="0" smtClean="0">
                <a:solidFill>
                  <a:schemeClr val="bg2">
                    <a:lumMod val="25000"/>
                  </a:schemeClr>
                </a:solidFill>
              </a:rPr>
              <a:t>Word Cloud:</a:t>
            </a:r>
          </a:p>
          <a:p>
            <a:r>
              <a:rPr lang="en-AU" sz="2800" u="sng" dirty="0">
                <a:hlinkClick r:id="rId4"/>
              </a:rPr>
              <a:t>www.wordle.net/create</a:t>
            </a:r>
            <a:endParaRPr lang="en-AU" sz="2800" dirty="0"/>
          </a:p>
          <a:p>
            <a:r>
              <a:rPr lang="en-AU" sz="2800" u="sng" dirty="0">
                <a:hlinkClick r:id="rId5"/>
              </a:rPr>
              <a:t>www.abcya.com/word_clouds.htm</a:t>
            </a:r>
            <a:r>
              <a:rPr lang="en-AU" sz="2800" dirty="0"/>
              <a:t> </a:t>
            </a:r>
          </a:p>
          <a:p>
            <a:r>
              <a:rPr lang="en-AU" sz="2800" u="sng" dirty="0">
                <a:hlinkClick r:id="rId6"/>
              </a:rPr>
              <a:t>http://</a:t>
            </a:r>
            <a:r>
              <a:rPr lang="en-AU" sz="2800" u="sng" dirty="0" smtClean="0">
                <a:hlinkClick r:id="rId6"/>
              </a:rPr>
              <a:t>worditout.com/word-cloud/make-a-new-one</a:t>
            </a:r>
            <a:endParaRPr lang="en-AU" sz="2800" dirty="0"/>
          </a:p>
        </p:txBody>
      </p:sp>
      <p:pic>
        <p:nvPicPr>
          <p:cNvPr id="8" name="Picture 2" descr="http://www.google.co.in/intl/en/chrome/assets/common/images/devices/samsung-chromebook/homepage-prom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7200" y="381000"/>
            <a:ext cx="864096" cy="6836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5146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85800"/>
            <a:ext cx="7772400" cy="1780108"/>
          </a:xfrm>
        </p:spPr>
        <p:txBody>
          <a:bodyPr/>
          <a:lstStyle/>
          <a:p>
            <a:r>
              <a:rPr lang="en-US" dirty="0" smtClean="0"/>
              <a:t>How can we make </a:t>
            </a:r>
            <a:r>
              <a:rPr lang="en-US" b="1" dirty="0" smtClean="0"/>
              <a:t>places</a:t>
            </a:r>
            <a:r>
              <a:rPr lang="en-US" dirty="0" smtClean="0"/>
              <a:t> more </a:t>
            </a:r>
            <a:r>
              <a:rPr lang="en-US" dirty="0" err="1" smtClean="0"/>
              <a:t>liveable</a:t>
            </a:r>
            <a:r>
              <a:rPr lang="en-US" dirty="0" smtClean="0"/>
              <a:t>?</a:t>
            </a:r>
            <a:endParaRPr lang="en-AU" dirty="0"/>
          </a:p>
        </p:txBody>
      </p:sp>
      <p:sp>
        <p:nvSpPr>
          <p:cNvPr id="5" name="Subtitle 4"/>
          <p:cNvSpPr>
            <a:spLocks noGrp="1"/>
          </p:cNvSpPr>
          <p:nvPr>
            <p:ph type="subTitle" idx="1"/>
          </p:nvPr>
        </p:nvSpPr>
        <p:spPr>
          <a:xfrm>
            <a:off x="1295400" y="2667000"/>
            <a:ext cx="6400800" cy="1473200"/>
          </a:xfrm>
        </p:spPr>
        <p:txBody>
          <a:bodyPr>
            <a:normAutofit fontScale="92500" lnSpcReduction="20000"/>
          </a:bodyPr>
          <a:lstStyle/>
          <a:p>
            <a:r>
              <a:rPr lang="en-US" sz="2800" dirty="0" smtClean="0">
                <a:solidFill>
                  <a:schemeClr val="bg2">
                    <a:lumMod val="25000"/>
                  </a:schemeClr>
                </a:solidFill>
              </a:rPr>
              <a:t>This will be the major focus of our geography studies this term.</a:t>
            </a:r>
          </a:p>
          <a:p>
            <a:r>
              <a:rPr lang="en-US" sz="2800" dirty="0" smtClean="0">
                <a:solidFill>
                  <a:schemeClr val="bg2">
                    <a:lumMod val="25000"/>
                  </a:schemeClr>
                </a:solidFill>
              </a:rPr>
              <a:t>Our reference will be our text book and atlas</a:t>
            </a:r>
            <a:endParaRPr lang="en-AU" sz="2800" dirty="0">
              <a:solidFill>
                <a:schemeClr val="bg2">
                  <a:lumMod val="2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4447308"/>
            <a:ext cx="3330286" cy="222019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4453081"/>
            <a:ext cx="3352800" cy="2235200"/>
          </a:xfrm>
          <a:prstGeom prst="rect">
            <a:avLst/>
          </a:prstGeom>
        </p:spPr>
      </p:pic>
    </p:spTree>
    <p:custDataLst>
      <p:tags r:id="rId1"/>
    </p:custDataLst>
    <p:extLst>
      <p:ext uri="{BB962C8B-B14F-4D97-AF65-F5344CB8AC3E}">
        <p14:creationId xmlns:p14="http://schemas.microsoft.com/office/powerpoint/2010/main" val="2933970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AU"/>
          </a:p>
        </p:txBody>
      </p:sp>
      <p:sp>
        <p:nvSpPr>
          <p:cNvPr id="4" name="Title 2"/>
          <p:cNvSpPr txBox="1">
            <a:spLocks/>
          </p:cNvSpPr>
          <p:nvPr/>
        </p:nvSpPr>
        <p:spPr>
          <a:xfrm>
            <a:off x="508000" y="1633728"/>
            <a:ext cx="8229600" cy="3776472"/>
          </a:xfrm>
          <a:prstGeom prst="rect">
            <a:avLst/>
          </a:prstGeom>
          <a:solidFill>
            <a:schemeClr val="bg1"/>
          </a:solidFill>
          <a:ln>
            <a:solidFill>
              <a:schemeClr val="tx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smtClean="0">
                <a:solidFill>
                  <a:schemeClr val="tx1"/>
                </a:solidFill>
              </a:rPr>
              <a:t>Definition from </a:t>
            </a:r>
            <a:r>
              <a:rPr lang="en-US" sz="3200" dirty="0" err="1" smtClean="0">
                <a:solidFill>
                  <a:schemeClr val="tx1"/>
                </a:solidFill>
              </a:rPr>
              <a:t>Aus</a:t>
            </a:r>
            <a:r>
              <a:rPr lang="en-US" sz="3200" dirty="0" smtClean="0">
                <a:solidFill>
                  <a:schemeClr val="tx1"/>
                </a:solidFill>
              </a:rPr>
              <a:t> Curriculum:</a:t>
            </a:r>
          </a:p>
          <a:p>
            <a:pPr algn="l"/>
            <a:r>
              <a:rPr lang="en-US" sz="3200" i="1" dirty="0" smtClean="0">
                <a:solidFill>
                  <a:schemeClr val="tx1"/>
                </a:solidFill>
              </a:rPr>
              <a:t>An assessment of what a place is like to live in, using particular criteria, for example, environmental quality, crime and safety, education and health provision, access to shops and services, recreational facilities and cultural activities</a:t>
            </a:r>
            <a:endParaRPr lang="en-AU" sz="3200" i="1" dirty="0">
              <a:solidFill>
                <a:schemeClr val="tx1"/>
              </a:solidFill>
            </a:endParaRPr>
          </a:p>
        </p:txBody>
      </p:sp>
      <p:sp>
        <p:nvSpPr>
          <p:cNvPr id="5" name="Title 2"/>
          <p:cNvSpPr txBox="1">
            <a:spLocks/>
          </p:cNvSpPr>
          <p:nvPr/>
        </p:nvSpPr>
        <p:spPr>
          <a:xfrm>
            <a:off x="473364" y="381000"/>
            <a:ext cx="8229600" cy="1252728"/>
          </a:xfrm>
          <a:prstGeom prst="rect">
            <a:avLst/>
          </a:prstGeom>
          <a:ln>
            <a:solidFill>
              <a:schemeClr val="bg2">
                <a:lumMod val="25000"/>
              </a:schemeClr>
            </a:solidFill>
          </a:ln>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tx2">
                    <a:lumMod val="75000"/>
                  </a:schemeClr>
                </a:solidFill>
              </a:rPr>
              <a:t>Create a class definition of liveability</a:t>
            </a:r>
            <a:endParaRPr lang="en-AU" dirty="0">
              <a:solidFill>
                <a:schemeClr val="tx2">
                  <a:lumMod val="75000"/>
                </a:schemeClr>
              </a:solidFill>
            </a:endParaRPr>
          </a:p>
        </p:txBody>
      </p:sp>
      <p:sp>
        <p:nvSpPr>
          <p:cNvPr id="6" name="Title 2"/>
          <p:cNvSpPr txBox="1">
            <a:spLocks/>
          </p:cNvSpPr>
          <p:nvPr/>
        </p:nvSpPr>
        <p:spPr>
          <a:xfrm>
            <a:off x="452582" y="5410200"/>
            <a:ext cx="8229600" cy="1252728"/>
          </a:xfrm>
          <a:prstGeom prst="rect">
            <a:avLst/>
          </a:prstGeom>
          <a:ln>
            <a:solidFill>
              <a:schemeClr val="bg2">
                <a:lumMod val="25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i="1" dirty="0" smtClean="0">
                <a:solidFill>
                  <a:schemeClr val="tx1"/>
                </a:solidFill>
                <a:hlinkClick r:id="rId3"/>
              </a:rPr>
              <a:t>Check out the definition on Page 138 of your textbook</a:t>
            </a:r>
            <a:r>
              <a:rPr lang="en-US" sz="3600" dirty="0" smtClean="0">
                <a:solidFill>
                  <a:schemeClr val="tx1"/>
                </a:solidFill>
                <a:hlinkClick r:id="rId3"/>
              </a:rPr>
              <a:t>. </a:t>
            </a:r>
            <a:endParaRPr lang="en-AU" sz="3600" dirty="0">
              <a:solidFill>
                <a:schemeClr val="tx1"/>
              </a:solidFill>
            </a:endParaRPr>
          </a:p>
        </p:txBody>
      </p:sp>
    </p:spTree>
    <p:custDataLst>
      <p:tags r:id="rId1"/>
    </p:custDataLst>
    <p:extLst>
      <p:ext uri="{BB962C8B-B14F-4D97-AF65-F5344CB8AC3E}">
        <p14:creationId xmlns:p14="http://schemas.microsoft.com/office/powerpoint/2010/main" val="155601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Consider why you live where you do?</a:t>
            </a:r>
            <a:endParaRPr lang="en-AU" dirty="0"/>
          </a:p>
        </p:txBody>
      </p:sp>
      <p:pic>
        <p:nvPicPr>
          <p:cNvPr id="2050" name="Picture 2">
            <a:hlinkClick r:id="rId3"/>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72521" t="46934" r="10009" b="14664"/>
          <a:stretch/>
        </p:blipFill>
        <p:spPr bwMode="auto">
          <a:xfrm>
            <a:off x="6286500" y="1981200"/>
            <a:ext cx="2362200" cy="2878931"/>
          </a:xfrm>
          <a:prstGeom prst="rect">
            <a:avLst/>
          </a:prstGeom>
          <a:noFill/>
          <a:ln w="9525">
            <a:solidFill>
              <a:schemeClr val="bg2">
                <a:lumMod val="2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096000" y="5029200"/>
            <a:ext cx="2743200" cy="1477328"/>
          </a:xfrm>
          <a:prstGeom prst="rect">
            <a:avLst/>
          </a:prstGeom>
          <a:noFill/>
          <a:ln>
            <a:solidFill>
              <a:schemeClr val="bg2">
                <a:lumMod val="25000"/>
              </a:schemeClr>
            </a:solidFill>
          </a:ln>
        </p:spPr>
        <p:txBody>
          <a:bodyPr wrap="square" rtlCol="0">
            <a:spAutoFit/>
          </a:bodyPr>
          <a:lstStyle/>
          <a:p>
            <a:r>
              <a:rPr lang="en-US" dirty="0" smtClean="0"/>
              <a:t>Refer Chapter 5 Page 101 of your Jacaranda eBook plus and watch the video:</a:t>
            </a:r>
          </a:p>
          <a:p>
            <a:r>
              <a:rPr lang="en-US" dirty="0" smtClean="0"/>
              <a:t>Choosing a place to live.</a:t>
            </a:r>
          </a:p>
          <a:p>
            <a:r>
              <a:rPr lang="en-US" dirty="0" smtClean="0"/>
              <a:t>Image above Hyperlinked.</a:t>
            </a:r>
            <a:endParaRPr lang="en-AU" dirty="0"/>
          </a:p>
        </p:txBody>
      </p:sp>
      <p:sp>
        <p:nvSpPr>
          <p:cNvPr id="7" name="TextBox 6"/>
          <p:cNvSpPr txBox="1"/>
          <p:nvPr/>
        </p:nvSpPr>
        <p:spPr>
          <a:xfrm>
            <a:off x="533400" y="2286000"/>
            <a:ext cx="5105400" cy="3539430"/>
          </a:xfrm>
          <a:prstGeom prst="rect">
            <a:avLst/>
          </a:prstGeom>
          <a:noFill/>
          <a:ln>
            <a:solidFill>
              <a:schemeClr val="tx2">
                <a:lumMod val="75000"/>
              </a:schemeClr>
            </a:solidFill>
          </a:ln>
        </p:spPr>
        <p:txBody>
          <a:bodyPr wrap="square" rtlCol="0">
            <a:spAutoFit/>
          </a:bodyPr>
          <a:lstStyle/>
          <a:p>
            <a:r>
              <a:rPr lang="en-US" sz="2800" dirty="0" smtClean="0">
                <a:solidFill>
                  <a:schemeClr val="tx2">
                    <a:lumMod val="50000"/>
                  </a:schemeClr>
                </a:solidFill>
              </a:rPr>
              <a:t>Sub heading:</a:t>
            </a:r>
          </a:p>
          <a:p>
            <a:r>
              <a:rPr lang="en-US" sz="2800" dirty="0" smtClean="0">
                <a:solidFill>
                  <a:schemeClr val="tx2">
                    <a:lumMod val="50000"/>
                  </a:schemeClr>
                </a:solidFill>
              </a:rPr>
              <a:t>Video: Choosing a </a:t>
            </a:r>
            <a:r>
              <a:rPr lang="en-US" sz="2800" b="1" dirty="0" smtClean="0">
                <a:solidFill>
                  <a:schemeClr val="tx2">
                    <a:lumMod val="50000"/>
                  </a:schemeClr>
                </a:solidFill>
              </a:rPr>
              <a:t>place</a:t>
            </a:r>
            <a:r>
              <a:rPr lang="en-US" sz="2800" dirty="0" smtClean="0">
                <a:solidFill>
                  <a:schemeClr val="tx2">
                    <a:lumMod val="50000"/>
                  </a:schemeClr>
                </a:solidFill>
              </a:rPr>
              <a:t> to live</a:t>
            </a:r>
          </a:p>
          <a:p>
            <a:pPr marL="514350" indent="-514350">
              <a:buFont typeface="+mj-lt"/>
              <a:buAutoNum type="arabicPeriod"/>
            </a:pPr>
            <a:r>
              <a:rPr lang="en-US" sz="2800" dirty="0" smtClean="0">
                <a:solidFill>
                  <a:schemeClr val="bg2">
                    <a:lumMod val="25000"/>
                  </a:schemeClr>
                </a:solidFill>
              </a:rPr>
              <a:t>Write down  5 reasons why people live where they do from the video clip</a:t>
            </a:r>
          </a:p>
          <a:p>
            <a:pPr marL="514350" indent="-514350">
              <a:buFont typeface="+mj-lt"/>
              <a:buAutoNum type="arabicPeriod"/>
            </a:pPr>
            <a:r>
              <a:rPr lang="en-US" sz="2800" dirty="0" smtClean="0">
                <a:solidFill>
                  <a:schemeClr val="bg2">
                    <a:lumMod val="25000"/>
                  </a:schemeClr>
                </a:solidFill>
              </a:rPr>
              <a:t>Share answers and add to your own list</a:t>
            </a:r>
          </a:p>
          <a:p>
            <a:endParaRPr lang="en-AU" sz="2800" dirty="0"/>
          </a:p>
        </p:txBody>
      </p:sp>
    </p:spTree>
    <p:custDataLst>
      <p:tags r:id="rId1"/>
    </p:custDataLst>
    <p:extLst>
      <p:ext uri="{BB962C8B-B14F-4D97-AF65-F5344CB8AC3E}">
        <p14:creationId xmlns:p14="http://schemas.microsoft.com/office/powerpoint/2010/main" val="319107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524000"/>
            <a:ext cx="7973291" cy="5029200"/>
          </a:xfrm>
          <a:ln>
            <a:solidFill>
              <a:schemeClr val="bg2">
                <a:lumMod val="25000"/>
              </a:schemeClr>
            </a:solidFill>
          </a:ln>
        </p:spPr>
        <p:txBody>
          <a:bodyPr>
            <a:normAutofit/>
          </a:bodyPr>
          <a:lstStyle/>
          <a:p>
            <a:pPr marL="0" indent="0">
              <a:buNone/>
            </a:pPr>
            <a:r>
              <a:rPr lang="en-US" sz="2600" dirty="0" smtClean="0"/>
              <a:t>Notes: </a:t>
            </a:r>
          </a:p>
          <a:p>
            <a:r>
              <a:rPr lang="en-US" sz="2600" dirty="0" smtClean="0"/>
              <a:t>To understand what a </a:t>
            </a:r>
            <a:r>
              <a:rPr lang="en-US" sz="2600" i="1" dirty="0" smtClean="0"/>
              <a:t>place</a:t>
            </a:r>
            <a:r>
              <a:rPr lang="en-US" sz="2600" dirty="0" smtClean="0"/>
              <a:t> is, one needs to consider it’s location and where it is in it’s </a:t>
            </a:r>
            <a:r>
              <a:rPr lang="en-US" sz="2600" i="1" dirty="0" smtClean="0"/>
              <a:t>region</a:t>
            </a:r>
            <a:r>
              <a:rPr lang="en-US" sz="2600" dirty="0" smtClean="0"/>
              <a:t>.</a:t>
            </a:r>
          </a:p>
          <a:p>
            <a:r>
              <a:rPr lang="en-US" sz="2600" dirty="0" smtClean="0"/>
              <a:t>Each place has its own unique identity making it different from other </a:t>
            </a:r>
            <a:r>
              <a:rPr lang="en-US" sz="2600" i="1" dirty="0" smtClean="0"/>
              <a:t>places</a:t>
            </a:r>
            <a:r>
              <a:rPr lang="en-US" sz="2600" dirty="0" smtClean="0"/>
              <a:t>.</a:t>
            </a:r>
          </a:p>
          <a:p>
            <a:r>
              <a:rPr lang="en-US" sz="2600" dirty="0" smtClean="0"/>
              <a:t>The characteristics of a </a:t>
            </a:r>
            <a:r>
              <a:rPr lang="en-US" sz="2600" i="1" dirty="0" smtClean="0"/>
              <a:t>place</a:t>
            </a:r>
            <a:r>
              <a:rPr lang="en-US" sz="2600" dirty="0" smtClean="0"/>
              <a:t> make a </a:t>
            </a:r>
            <a:r>
              <a:rPr lang="en-US" sz="2600" i="1" dirty="0" smtClean="0"/>
              <a:t>place</a:t>
            </a:r>
            <a:r>
              <a:rPr lang="en-US" sz="2600" dirty="0" smtClean="0"/>
              <a:t> different</a:t>
            </a:r>
          </a:p>
          <a:p>
            <a:pPr lvl="1"/>
            <a:r>
              <a:rPr lang="en-US" sz="2600" dirty="0" smtClean="0"/>
              <a:t>Natural</a:t>
            </a:r>
          </a:p>
          <a:p>
            <a:pPr lvl="1"/>
            <a:r>
              <a:rPr lang="en-US" sz="2600" dirty="0" smtClean="0"/>
              <a:t>Human</a:t>
            </a:r>
          </a:p>
          <a:p>
            <a:pPr lvl="1"/>
            <a:r>
              <a:rPr lang="en-US" sz="2600" dirty="0" smtClean="0"/>
              <a:t>Combination of both.</a:t>
            </a:r>
          </a:p>
          <a:p>
            <a:r>
              <a:rPr lang="en-US" sz="2600" dirty="0" smtClean="0"/>
              <a:t>Over time one of these characteristics becomes the distinctive feature of that </a:t>
            </a:r>
            <a:r>
              <a:rPr lang="en-US" sz="2600" i="1" dirty="0" smtClean="0"/>
              <a:t>place</a:t>
            </a:r>
            <a:r>
              <a:rPr lang="en-US" sz="2600" dirty="0" smtClean="0"/>
              <a:t>.</a:t>
            </a:r>
          </a:p>
          <a:p>
            <a:endParaRPr lang="en-AU" dirty="0"/>
          </a:p>
        </p:txBody>
      </p:sp>
      <p:sp>
        <p:nvSpPr>
          <p:cNvPr id="3" name="Title 2"/>
          <p:cNvSpPr>
            <a:spLocks noGrp="1"/>
          </p:cNvSpPr>
          <p:nvPr>
            <p:ph type="title"/>
          </p:nvPr>
        </p:nvSpPr>
        <p:spPr/>
        <p:txBody>
          <a:bodyPr/>
          <a:lstStyle/>
          <a:p>
            <a:pPr algn="l"/>
            <a:r>
              <a:rPr lang="en-US" dirty="0" smtClean="0"/>
              <a:t>What creates a sense of </a:t>
            </a:r>
            <a:r>
              <a:rPr lang="en-US" b="1" dirty="0" smtClean="0"/>
              <a:t>place</a:t>
            </a:r>
            <a:r>
              <a:rPr lang="en-US" dirty="0" smtClean="0"/>
              <a:t>?</a:t>
            </a:r>
            <a:endParaRPr lang="en-AU" dirty="0"/>
          </a:p>
        </p:txBody>
      </p:sp>
      <p:sp>
        <p:nvSpPr>
          <p:cNvPr id="4" name="TextBox 3"/>
          <p:cNvSpPr txBox="1"/>
          <p:nvPr/>
        </p:nvSpPr>
        <p:spPr>
          <a:xfrm>
            <a:off x="8011391" y="381000"/>
            <a:ext cx="990600" cy="923330"/>
          </a:xfrm>
          <a:prstGeom prst="rect">
            <a:avLst/>
          </a:prstGeom>
          <a:noFill/>
          <a:ln>
            <a:solidFill>
              <a:schemeClr val="bg2">
                <a:lumMod val="25000"/>
              </a:schemeClr>
            </a:solidFill>
          </a:ln>
        </p:spPr>
        <p:txBody>
          <a:bodyPr wrap="square" rtlCol="0">
            <a:spAutoFit/>
          </a:bodyPr>
          <a:lstStyle/>
          <a:p>
            <a:r>
              <a:rPr lang="en-US" dirty="0" smtClean="0"/>
              <a:t>Ref page 102 text</a:t>
            </a:r>
            <a:endParaRPr lang="en-AU" dirty="0"/>
          </a:p>
        </p:txBody>
      </p:sp>
    </p:spTree>
    <p:custDataLst>
      <p:tags r:id="rId1"/>
    </p:custDataLst>
    <p:extLst>
      <p:ext uri="{BB962C8B-B14F-4D97-AF65-F5344CB8AC3E}">
        <p14:creationId xmlns:p14="http://schemas.microsoft.com/office/powerpoint/2010/main" val="1803172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12459908"/>
              </p:ext>
            </p:extLst>
          </p:nvPr>
        </p:nvGraphicFramePr>
        <p:xfrm>
          <a:off x="685800" y="1676400"/>
          <a:ext cx="7670796" cy="4501872"/>
        </p:xfrm>
        <a:graphic>
          <a:graphicData uri="http://schemas.openxmlformats.org/drawingml/2006/table">
            <a:tbl>
              <a:tblPr firstRow="1" bandRow="1">
                <a:tableStyleId>{5C22544A-7EE6-4342-B048-85BDC9FD1C3A}</a:tableStyleId>
              </a:tblPr>
              <a:tblGrid>
                <a:gridCol w="1278466">
                  <a:extLst>
                    <a:ext uri="{9D8B030D-6E8A-4147-A177-3AD203B41FA5}">
                      <a16:colId xmlns:a16="http://schemas.microsoft.com/office/drawing/2014/main" val="20000"/>
                    </a:ext>
                  </a:extLst>
                </a:gridCol>
                <a:gridCol w="1278466">
                  <a:extLst>
                    <a:ext uri="{9D8B030D-6E8A-4147-A177-3AD203B41FA5}">
                      <a16:colId xmlns:a16="http://schemas.microsoft.com/office/drawing/2014/main" val="20001"/>
                    </a:ext>
                  </a:extLst>
                </a:gridCol>
                <a:gridCol w="1278466">
                  <a:extLst>
                    <a:ext uri="{9D8B030D-6E8A-4147-A177-3AD203B41FA5}">
                      <a16:colId xmlns:a16="http://schemas.microsoft.com/office/drawing/2014/main" val="20002"/>
                    </a:ext>
                  </a:extLst>
                </a:gridCol>
                <a:gridCol w="1278466">
                  <a:extLst>
                    <a:ext uri="{9D8B030D-6E8A-4147-A177-3AD203B41FA5}">
                      <a16:colId xmlns:a16="http://schemas.microsoft.com/office/drawing/2014/main" val="20003"/>
                    </a:ext>
                  </a:extLst>
                </a:gridCol>
                <a:gridCol w="1278466">
                  <a:extLst>
                    <a:ext uri="{9D8B030D-6E8A-4147-A177-3AD203B41FA5}">
                      <a16:colId xmlns:a16="http://schemas.microsoft.com/office/drawing/2014/main" val="20004"/>
                    </a:ext>
                  </a:extLst>
                </a:gridCol>
                <a:gridCol w="1278466">
                  <a:extLst>
                    <a:ext uri="{9D8B030D-6E8A-4147-A177-3AD203B41FA5}">
                      <a16:colId xmlns:a16="http://schemas.microsoft.com/office/drawing/2014/main" val="20005"/>
                    </a:ext>
                  </a:extLst>
                </a:gridCol>
              </a:tblGrid>
              <a:tr h="448032">
                <a:tc>
                  <a:txBody>
                    <a:bodyPr/>
                    <a:lstStyle/>
                    <a:p>
                      <a:pPr algn="ctr"/>
                      <a:r>
                        <a:rPr lang="en-US" sz="1400" dirty="0" smtClean="0"/>
                        <a:t>Place</a:t>
                      </a:r>
                      <a:endParaRPr lang="en-AU" sz="1400" dirty="0"/>
                    </a:p>
                  </a:txBody>
                  <a:tcPr/>
                </a:tc>
                <a:tc>
                  <a:txBody>
                    <a:bodyPr/>
                    <a:lstStyle/>
                    <a:p>
                      <a:pPr algn="ctr"/>
                      <a:r>
                        <a:rPr lang="en-US" dirty="0" smtClean="0"/>
                        <a:t>1</a:t>
                      </a:r>
                      <a:endParaRPr lang="en-AU" dirty="0"/>
                    </a:p>
                  </a:txBody>
                  <a:tcPr/>
                </a:tc>
                <a:tc>
                  <a:txBody>
                    <a:bodyPr/>
                    <a:lstStyle/>
                    <a:p>
                      <a:pPr algn="ctr"/>
                      <a:r>
                        <a:rPr lang="en-US" dirty="0" smtClean="0"/>
                        <a:t>2</a:t>
                      </a:r>
                      <a:endParaRPr lang="en-AU" dirty="0"/>
                    </a:p>
                  </a:txBody>
                  <a:tcPr/>
                </a:tc>
                <a:tc>
                  <a:txBody>
                    <a:bodyPr/>
                    <a:lstStyle/>
                    <a:p>
                      <a:pPr algn="ctr"/>
                      <a:r>
                        <a:rPr lang="en-US" dirty="0" smtClean="0"/>
                        <a:t>3</a:t>
                      </a:r>
                      <a:endParaRPr lang="en-AU" dirty="0"/>
                    </a:p>
                  </a:txBody>
                  <a:tcPr/>
                </a:tc>
                <a:tc>
                  <a:txBody>
                    <a:bodyPr/>
                    <a:lstStyle/>
                    <a:p>
                      <a:pPr algn="ctr"/>
                      <a:r>
                        <a:rPr lang="en-US" dirty="0" smtClean="0"/>
                        <a:t>4</a:t>
                      </a:r>
                      <a:endParaRPr lang="en-AU" dirty="0"/>
                    </a:p>
                  </a:txBody>
                  <a:tcPr/>
                </a:tc>
                <a:tc>
                  <a:txBody>
                    <a:bodyPr/>
                    <a:lstStyle/>
                    <a:p>
                      <a:pPr algn="ctr"/>
                      <a:r>
                        <a:rPr lang="en-US" dirty="0" smtClean="0"/>
                        <a:t>5</a:t>
                      </a:r>
                      <a:endParaRPr lang="en-AU" dirty="0"/>
                    </a:p>
                  </a:txBody>
                  <a:tcPr/>
                </a:tc>
                <a:extLst>
                  <a:ext uri="{0D108BD9-81ED-4DB2-BD59-A6C34878D82A}">
                    <a16:rowId xmlns:a16="http://schemas.microsoft.com/office/drawing/2014/main" val="10000"/>
                  </a:ext>
                </a:extLst>
              </a:tr>
              <a:tr h="448032">
                <a:tc>
                  <a:txBody>
                    <a:bodyPr/>
                    <a:lstStyle/>
                    <a:p>
                      <a:r>
                        <a:rPr lang="en-US" sz="1400" dirty="0" err="1" smtClean="0"/>
                        <a:t>Taj</a:t>
                      </a:r>
                      <a:r>
                        <a:rPr lang="en-US" sz="1400" dirty="0" smtClean="0"/>
                        <a:t> </a:t>
                      </a:r>
                      <a:r>
                        <a:rPr lang="en-US" sz="1400" dirty="0" err="1" smtClean="0"/>
                        <a:t>Mahal</a:t>
                      </a:r>
                      <a:r>
                        <a:rPr lang="en-US" sz="1400" dirty="0" smtClean="0"/>
                        <a:t>, Agra, India</a:t>
                      </a:r>
                      <a:endParaRPr lang="en-AU" sz="1400"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0001"/>
                  </a:ext>
                </a:extLst>
              </a:tr>
              <a:tr h="448032">
                <a:tc>
                  <a:txBody>
                    <a:bodyPr/>
                    <a:lstStyle/>
                    <a:p>
                      <a:r>
                        <a:rPr lang="en-US" sz="1400" dirty="0" smtClean="0"/>
                        <a:t>Grand Canyon, Utah,</a:t>
                      </a:r>
                      <a:r>
                        <a:rPr lang="en-US" sz="1400" baseline="0" dirty="0" smtClean="0"/>
                        <a:t> </a:t>
                      </a:r>
                      <a:r>
                        <a:rPr lang="en-US" sz="1400" dirty="0" smtClean="0"/>
                        <a:t>US</a:t>
                      </a:r>
                      <a:endParaRPr lang="en-AU" sz="1400"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0002"/>
                  </a:ext>
                </a:extLst>
              </a:tr>
              <a:tr h="448032">
                <a:tc>
                  <a:txBody>
                    <a:bodyPr/>
                    <a:lstStyle/>
                    <a:p>
                      <a:r>
                        <a:rPr lang="en-US" sz="1400" dirty="0" smtClean="0"/>
                        <a:t>Rio de </a:t>
                      </a:r>
                      <a:r>
                        <a:rPr lang="en-US" sz="1400" dirty="0" err="1" smtClean="0"/>
                        <a:t>Janiero</a:t>
                      </a:r>
                      <a:r>
                        <a:rPr lang="en-US" sz="1400" dirty="0" smtClean="0"/>
                        <a:t>, Brazil</a:t>
                      </a:r>
                      <a:endParaRPr lang="en-AU" sz="1400"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0003"/>
                  </a:ext>
                </a:extLst>
              </a:tr>
              <a:tr h="448032">
                <a:tc>
                  <a:txBody>
                    <a:bodyPr/>
                    <a:lstStyle/>
                    <a:p>
                      <a:r>
                        <a:rPr lang="en-US" sz="1400" dirty="0" smtClean="0"/>
                        <a:t>Disney</a:t>
                      </a:r>
                      <a:r>
                        <a:rPr lang="en-US" sz="1400" baseline="0" dirty="0" smtClean="0"/>
                        <a:t> World, Florida, US</a:t>
                      </a:r>
                      <a:endParaRPr lang="en-AU" sz="1400"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0004"/>
                  </a:ext>
                </a:extLst>
              </a:tr>
              <a:tr h="448032">
                <a:tc>
                  <a:txBody>
                    <a:bodyPr/>
                    <a:lstStyle/>
                    <a:p>
                      <a:r>
                        <a:rPr lang="en-US" sz="1400" dirty="0" smtClean="0"/>
                        <a:t>Table Mountain, Cape Town</a:t>
                      </a:r>
                      <a:endParaRPr lang="en-AU" sz="1400"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0005"/>
                  </a:ext>
                </a:extLst>
              </a:tr>
              <a:tr h="448032">
                <a:tc>
                  <a:txBody>
                    <a:bodyPr/>
                    <a:lstStyle/>
                    <a:p>
                      <a:r>
                        <a:rPr lang="en-US" sz="1400" dirty="0" smtClean="0"/>
                        <a:t>Golden Gate Bridge</a:t>
                      </a:r>
                      <a:endParaRPr lang="en-AU" sz="1400"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0006"/>
                  </a:ext>
                </a:extLst>
              </a:tr>
              <a:tr h="448032">
                <a:tc>
                  <a:txBody>
                    <a:bodyPr/>
                    <a:lstStyle/>
                    <a:p>
                      <a:r>
                        <a:rPr lang="en-US" sz="1400" dirty="0" smtClean="0"/>
                        <a:t>Great Wall of China</a:t>
                      </a:r>
                      <a:endParaRPr lang="en-AU" sz="1400"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p:txBody>
          <a:bodyPr>
            <a:normAutofit fontScale="90000"/>
          </a:bodyPr>
          <a:lstStyle/>
          <a:p>
            <a:pPr algn="l"/>
            <a:r>
              <a:rPr lang="en-US" sz="3600" dirty="0" smtClean="0">
                <a:solidFill>
                  <a:schemeClr val="tx2">
                    <a:lumMod val="50000"/>
                  </a:schemeClr>
                </a:solidFill>
                <a:hlinkClick r:id="rId3"/>
              </a:rPr>
              <a:t>Activities page 103 Text</a:t>
            </a:r>
            <a:r>
              <a:rPr lang="en-US" sz="3600" dirty="0" smtClean="0">
                <a:solidFill>
                  <a:schemeClr val="tx2">
                    <a:lumMod val="50000"/>
                  </a:schemeClr>
                </a:solidFill>
              </a:rPr>
              <a:t/>
            </a:r>
            <a:br>
              <a:rPr lang="en-US" sz="3600" dirty="0" smtClean="0">
                <a:solidFill>
                  <a:schemeClr val="tx2">
                    <a:lumMod val="50000"/>
                  </a:schemeClr>
                </a:solidFill>
              </a:rPr>
            </a:br>
            <a:r>
              <a:rPr lang="en-US" sz="3600" dirty="0" smtClean="0">
                <a:solidFill>
                  <a:schemeClr val="tx2">
                    <a:lumMod val="50000"/>
                  </a:schemeClr>
                </a:solidFill>
              </a:rPr>
              <a:t>Complete activity 1 by using a table &amp; activity 2</a:t>
            </a:r>
            <a:endParaRPr lang="en-AU" sz="3600" dirty="0">
              <a:solidFill>
                <a:schemeClr val="tx2">
                  <a:lumMod val="50000"/>
                </a:schemeClr>
              </a:solidFill>
            </a:endParaRPr>
          </a:p>
        </p:txBody>
      </p:sp>
    </p:spTree>
    <p:custDataLst>
      <p:tags r:id="rId1"/>
    </p:custDataLst>
    <p:extLst>
      <p:ext uri="{BB962C8B-B14F-4D97-AF65-F5344CB8AC3E}">
        <p14:creationId xmlns:p14="http://schemas.microsoft.com/office/powerpoint/2010/main" val="3777219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305800" cy="4724400"/>
          </a:xfrm>
          <a:ln>
            <a:solidFill>
              <a:schemeClr val="bg2">
                <a:lumMod val="25000"/>
              </a:schemeClr>
            </a:solidFill>
          </a:ln>
        </p:spPr>
        <p:txBody>
          <a:bodyPr>
            <a:normAutofit/>
          </a:bodyPr>
          <a:lstStyle/>
          <a:p>
            <a:r>
              <a:rPr lang="en-US" sz="2600" dirty="0" smtClean="0"/>
              <a:t>Create a spreadsheet in your geography folder</a:t>
            </a:r>
          </a:p>
          <a:p>
            <a:r>
              <a:rPr lang="en-US" sz="2600" dirty="0" smtClean="0"/>
              <a:t>Give it a title: </a:t>
            </a:r>
            <a:r>
              <a:rPr lang="en-US" sz="2600" dirty="0" err="1" smtClean="0"/>
              <a:t>Favourite</a:t>
            </a:r>
            <a:r>
              <a:rPr lang="en-US" sz="2600" dirty="0" smtClean="0"/>
              <a:t> places survey</a:t>
            </a:r>
          </a:p>
          <a:p>
            <a:r>
              <a:rPr lang="en-US" sz="2600" dirty="0" smtClean="0"/>
              <a:t>Add the places that students give in the first column</a:t>
            </a:r>
          </a:p>
          <a:p>
            <a:r>
              <a:rPr lang="en-US" sz="2600" dirty="0" smtClean="0"/>
              <a:t>Keep a tally in the second column</a:t>
            </a:r>
          </a:p>
          <a:p>
            <a:r>
              <a:rPr lang="en-US" sz="2600" dirty="0" smtClean="0"/>
              <a:t>Remove all but three of your single entry places</a:t>
            </a:r>
          </a:p>
          <a:p>
            <a:r>
              <a:rPr lang="en-US" sz="2600" dirty="0" smtClean="0"/>
              <a:t>Select your places and data</a:t>
            </a:r>
          </a:p>
          <a:p>
            <a:r>
              <a:rPr lang="en-US" sz="2600" dirty="0" smtClean="0"/>
              <a:t>Go to ‘insert’ in the menu and select ‘chart’</a:t>
            </a:r>
          </a:p>
          <a:p>
            <a:r>
              <a:rPr lang="en-US" sz="2600" dirty="0" smtClean="0"/>
              <a:t>A column graph would be best</a:t>
            </a:r>
          </a:p>
          <a:p>
            <a:r>
              <a:rPr lang="en-US" sz="2600" dirty="0" smtClean="0"/>
              <a:t>Select ‘</a:t>
            </a:r>
            <a:r>
              <a:rPr lang="en-US" sz="2600" dirty="0" err="1" smtClean="0"/>
              <a:t>customise</a:t>
            </a:r>
            <a:r>
              <a:rPr lang="en-US" sz="2600" dirty="0" smtClean="0"/>
              <a:t>’ to make your graph look great and to ensure you have a title etc.</a:t>
            </a:r>
          </a:p>
          <a:p>
            <a:endParaRPr lang="en-AU" dirty="0"/>
          </a:p>
        </p:txBody>
      </p:sp>
      <p:sp>
        <p:nvSpPr>
          <p:cNvPr id="3" name="Title 2"/>
          <p:cNvSpPr>
            <a:spLocks noGrp="1"/>
          </p:cNvSpPr>
          <p:nvPr>
            <p:ph type="title"/>
          </p:nvPr>
        </p:nvSpPr>
        <p:spPr>
          <a:xfrm>
            <a:off x="457200" y="338328"/>
            <a:ext cx="8534400" cy="1252728"/>
          </a:xfrm>
        </p:spPr>
        <p:txBody>
          <a:bodyPr>
            <a:normAutofit/>
          </a:bodyPr>
          <a:lstStyle/>
          <a:p>
            <a:pPr algn="l"/>
            <a:r>
              <a:rPr lang="en-US" sz="3600" dirty="0" smtClean="0">
                <a:solidFill>
                  <a:schemeClr val="tx2">
                    <a:lumMod val="50000"/>
                  </a:schemeClr>
                </a:solidFill>
              </a:rPr>
              <a:t>Discover: </a:t>
            </a:r>
            <a:br>
              <a:rPr lang="en-US" sz="3600" dirty="0" smtClean="0">
                <a:solidFill>
                  <a:schemeClr val="tx2">
                    <a:lumMod val="50000"/>
                  </a:schemeClr>
                </a:solidFill>
              </a:rPr>
            </a:br>
            <a:r>
              <a:rPr lang="en-US" sz="3600" dirty="0" smtClean="0">
                <a:solidFill>
                  <a:schemeClr val="tx2">
                    <a:lumMod val="50000"/>
                  </a:schemeClr>
                </a:solidFill>
              </a:rPr>
              <a:t>List your 5 </a:t>
            </a:r>
            <a:r>
              <a:rPr lang="en-US" sz="3600" dirty="0" err="1" smtClean="0">
                <a:solidFill>
                  <a:schemeClr val="tx2">
                    <a:lumMod val="50000"/>
                  </a:schemeClr>
                </a:solidFill>
              </a:rPr>
              <a:t>favourite</a:t>
            </a:r>
            <a:r>
              <a:rPr lang="en-US" sz="3600" dirty="0" smtClean="0">
                <a:solidFill>
                  <a:schemeClr val="tx2">
                    <a:lumMod val="50000"/>
                  </a:schemeClr>
                </a:solidFill>
              </a:rPr>
              <a:t> </a:t>
            </a:r>
            <a:r>
              <a:rPr lang="en-US" sz="3600" b="1" dirty="0" smtClean="0">
                <a:solidFill>
                  <a:schemeClr val="tx2">
                    <a:lumMod val="50000"/>
                  </a:schemeClr>
                </a:solidFill>
              </a:rPr>
              <a:t>places</a:t>
            </a:r>
            <a:r>
              <a:rPr lang="en-US" sz="3600" dirty="0" smtClean="0">
                <a:solidFill>
                  <a:schemeClr val="tx2">
                    <a:lumMod val="50000"/>
                  </a:schemeClr>
                </a:solidFill>
              </a:rPr>
              <a:t> in Australia.</a:t>
            </a:r>
            <a:endParaRPr lang="en-AU" sz="3600" dirty="0">
              <a:solidFill>
                <a:schemeClr val="tx2">
                  <a:lumMod val="50000"/>
                </a:schemeClr>
              </a:solidFill>
            </a:endParaRPr>
          </a:p>
        </p:txBody>
      </p:sp>
      <p:pic>
        <p:nvPicPr>
          <p:cNvPr id="4" name="Picture 2" descr="http://www.google.co.in/intl/en/chrome/assets/common/images/devices/samsung-chromebook/homepage-prom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28600"/>
            <a:ext cx="864096" cy="6836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29646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 should look like this.</a:t>
            </a:r>
            <a:endParaRPr lang="en-A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86741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6858000" y="32004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7048500" y="3886200"/>
            <a:ext cx="1638300" cy="2308324"/>
          </a:xfrm>
          <a:prstGeom prst="rect">
            <a:avLst/>
          </a:prstGeom>
          <a:noFill/>
          <a:ln>
            <a:solidFill>
              <a:srgbClr val="FF0000"/>
            </a:solidFill>
          </a:ln>
        </p:spPr>
        <p:txBody>
          <a:bodyPr wrap="square" rtlCol="0">
            <a:spAutoFit/>
          </a:bodyPr>
          <a:lstStyle/>
          <a:p>
            <a:r>
              <a:rPr lang="en-US" dirty="0" smtClean="0"/>
              <a:t>Click on the chart and an arrow will appear in the top RHC. </a:t>
            </a:r>
          </a:p>
          <a:p>
            <a:r>
              <a:rPr lang="en-US" dirty="0" smtClean="0"/>
              <a:t>Click on it and select ‘copy chart’</a:t>
            </a:r>
            <a:endParaRPr lang="en-AU" dirty="0"/>
          </a:p>
        </p:txBody>
      </p:sp>
      <p:cxnSp>
        <p:nvCxnSpPr>
          <p:cNvPr id="8" name="Straight Arrow Connector 7"/>
          <p:cNvCxnSpPr/>
          <p:nvPr/>
        </p:nvCxnSpPr>
        <p:spPr>
          <a:xfrm flipH="1" flipV="1">
            <a:off x="7239000" y="3581400"/>
            <a:ext cx="381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5400000">
            <a:off x="5276850" y="1047750"/>
            <a:ext cx="2209800" cy="2095500"/>
          </a:xfrm>
          <a:prstGeom prst="curvedConnector3">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9" name="Picture 2" descr="http://www.google.co.in/intl/en/chrome/assets/common/images/devices/samsung-chromebook/homepage-prom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034" y="457200"/>
            <a:ext cx="864096" cy="6836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2813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304800"/>
            <a:ext cx="3733800" cy="787401"/>
          </a:xfrm>
        </p:spPr>
        <p:txBody>
          <a:bodyPr>
            <a:normAutofit/>
          </a:bodyPr>
          <a:lstStyle/>
          <a:p>
            <a:r>
              <a:rPr lang="en-US" sz="4000" dirty="0" smtClean="0"/>
              <a:t>What next?</a:t>
            </a:r>
            <a:endParaRPr lang="en-AU" sz="4000" dirty="0"/>
          </a:p>
        </p:txBody>
      </p:sp>
      <p:sp>
        <p:nvSpPr>
          <p:cNvPr id="4" name="Text Placeholder 3"/>
          <p:cNvSpPr>
            <a:spLocks noGrp="1"/>
          </p:cNvSpPr>
          <p:nvPr>
            <p:ph type="body" sz="half" idx="2"/>
          </p:nvPr>
        </p:nvSpPr>
        <p:spPr>
          <a:xfrm>
            <a:off x="5410200" y="1219200"/>
            <a:ext cx="3581399" cy="5257800"/>
          </a:xfrm>
        </p:spPr>
        <p:txBody>
          <a:bodyPr>
            <a:normAutofit/>
          </a:bodyPr>
          <a:lstStyle/>
          <a:p>
            <a:r>
              <a:rPr lang="en-US" sz="2800" dirty="0" smtClean="0">
                <a:solidFill>
                  <a:schemeClr val="tx2">
                    <a:lumMod val="50000"/>
                  </a:schemeClr>
                </a:solidFill>
              </a:rPr>
              <a:t>Create a  “google doc’ in your Geography folder.</a:t>
            </a:r>
          </a:p>
          <a:p>
            <a:r>
              <a:rPr lang="en-US" sz="2800" dirty="0" smtClean="0">
                <a:solidFill>
                  <a:schemeClr val="tx2">
                    <a:lumMod val="50000"/>
                  </a:schemeClr>
                </a:solidFill>
              </a:rPr>
              <a:t>Give it a title ‘7C </a:t>
            </a:r>
            <a:r>
              <a:rPr lang="en-US" sz="2800" dirty="0" err="1" smtClean="0">
                <a:solidFill>
                  <a:schemeClr val="tx2">
                    <a:lumMod val="50000"/>
                  </a:schemeClr>
                </a:solidFill>
              </a:rPr>
              <a:t>Favourite</a:t>
            </a:r>
            <a:r>
              <a:rPr lang="en-US" sz="2800" dirty="0" smtClean="0">
                <a:solidFill>
                  <a:schemeClr val="tx2">
                    <a:lumMod val="50000"/>
                  </a:schemeClr>
                </a:solidFill>
              </a:rPr>
              <a:t>  Aussie places survey”.</a:t>
            </a:r>
          </a:p>
          <a:p>
            <a:r>
              <a:rPr lang="en-US" sz="2800" dirty="0" smtClean="0">
                <a:solidFill>
                  <a:schemeClr val="tx2">
                    <a:lumMod val="50000"/>
                  </a:schemeClr>
                </a:solidFill>
              </a:rPr>
              <a:t>Paste your copied chart into the document.</a:t>
            </a:r>
          </a:p>
          <a:p>
            <a:r>
              <a:rPr lang="en-US" sz="2800" dirty="0" smtClean="0">
                <a:solidFill>
                  <a:schemeClr val="tx2">
                    <a:lumMod val="50000"/>
                  </a:schemeClr>
                </a:solidFill>
              </a:rPr>
              <a:t>Complete the  3 questions.</a:t>
            </a:r>
          </a:p>
          <a:p>
            <a:endParaRPr lang="en-US" sz="2400" dirty="0" smtClean="0">
              <a:solidFill>
                <a:schemeClr val="tx2">
                  <a:lumMod val="50000"/>
                </a:schemeClr>
              </a:solidFill>
            </a:endParaRPr>
          </a:p>
          <a:p>
            <a:endParaRPr lang="en-US" dirty="0" smtClean="0"/>
          </a:p>
          <a:p>
            <a:endParaRPr lang="en-US" dirty="0" smtClean="0"/>
          </a:p>
          <a:p>
            <a:endParaRPr lang="en-AU" dirty="0"/>
          </a:p>
        </p:txBody>
      </p:sp>
      <p:pic>
        <p:nvPicPr>
          <p:cNvPr id="5122"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5742" r="15742"/>
          <a:stretch>
            <a:fillRect/>
          </a:stretch>
        </p:blipFill>
        <p:spPr bwMode="auto">
          <a:xfrm>
            <a:off x="66675" y="1371600"/>
            <a:ext cx="55721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1066800" y="4800600"/>
            <a:ext cx="1981200" cy="990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ounded Rectangle 7"/>
          <p:cNvSpPr/>
          <p:nvPr/>
        </p:nvSpPr>
        <p:spPr>
          <a:xfrm>
            <a:off x="7543800" y="5295900"/>
            <a:ext cx="533400" cy="571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2" descr="http://www.google.co.in/intl/en/chrome/assets/common/images/devices/samsung-chromebook/homepage-prom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6593" y="381000"/>
            <a:ext cx="864096" cy="6836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9023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we live where we do.</a:t>
            </a:r>
            <a:endParaRPr lang="en-AU" dirty="0"/>
          </a:p>
        </p:txBody>
      </p:sp>
      <p:pic>
        <p:nvPicPr>
          <p:cNvPr id="11266" name="Picture 2">
            <a:hlinkClick r:id="rId3"/>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72506" t="43326" r="11244" b="18136"/>
          <a:stretch/>
        </p:blipFill>
        <p:spPr bwMode="auto">
          <a:xfrm>
            <a:off x="6400800" y="1662545"/>
            <a:ext cx="2582139" cy="34428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itle 2"/>
          <p:cNvSpPr txBox="1">
            <a:spLocks/>
          </p:cNvSpPr>
          <p:nvPr/>
        </p:nvSpPr>
        <p:spPr>
          <a:xfrm>
            <a:off x="422564" y="2209800"/>
            <a:ext cx="5673436" cy="3886200"/>
          </a:xfrm>
          <a:prstGeom prst="rect">
            <a:avLst/>
          </a:prstGeom>
          <a:ln>
            <a:solidFill>
              <a:schemeClr val="bg2">
                <a:lumMod val="25000"/>
              </a:schemeClr>
            </a:solid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smtClean="0"/>
              <a:t> </a:t>
            </a:r>
            <a:r>
              <a:rPr lang="en-US" dirty="0" smtClean="0">
                <a:solidFill>
                  <a:schemeClr val="tx2">
                    <a:lumMod val="50000"/>
                  </a:schemeClr>
                </a:solidFill>
              </a:rPr>
              <a:t>Sub heading: Video</a:t>
            </a:r>
          </a:p>
          <a:p>
            <a:pPr algn="l"/>
            <a:r>
              <a:rPr lang="en-US" dirty="0" smtClean="0">
                <a:solidFill>
                  <a:schemeClr val="tx2">
                    <a:lumMod val="50000"/>
                  </a:schemeClr>
                </a:solidFill>
              </a:rPr>
              <a:t>Jot down:</a:t>
            </a:r>
          </a:p>
          <a:p>
            <a:pPr marL="571500" indent="-571500" algn="l">
              <a:buFont typeface="Arial" panose="020B0604020202020204" pitchFamily="34" charset="0"/>
              <a:buChar char="•"/>
            </a:pPr>
            <a:r>
              <a:rPr lang="en-US" dirty="0" smtClean="0">
                <a:solidFill>
                  <a:schemeClr val="tx2">
                    <a:lumMod val="50000"/>
                  </a:schemeClr>
                </a:solidFill>
              </a:rPr>
              <a:t> 3 things you found interesting </a:t>
            </a:r>
          </a:p>
          <a:p>
            <a:pPr marL="571500" indent="-571500" algn="l">
              <a:buFont typeface="Arial" panose="020B0604020202020204" pitchFamily="34" charset="0"/>
              <a:buChar char="•"/>
            </a:pPr>
            <a:r>
              <a:rPr lang="en-US" dirty="0" smtClean="0">
                <a:solidFill>
                  <a:schemeClr val="tx2">
                    <a:lumMod val="50000"/>
                  </a:schemeClr>
                </a:solidFill>
              </a:rPr>
              <a:t>3 things you did not know before</a:t>
            </a:r>
          </a:p>
          <a:p>
            <a:pPr marL="571500" indent="-571500" algn="l">
              <a:buFont typeface="Arial" panose="020B0604020202020204" pitchFamily="34" charset="0"/>
              <a:buChar char="•"/>
            </a:pPr>
            <a:r>
              <a:rPr lang="en-US" dirty="0" smtClean="0">
                <a:solidFill>
                  <a:schemeClr val="tx2">
                    <a:lumMod val="50000"/>
                  </a:schemeClr>
                </a:solidFill>
              </a:rPr>
              <a:t>3 things that surprised you </a:t>
            </a:r>
            <a:r>
              <a:rPr lang="en-US" dirty="0" smtClean="0"/>
              <a:t>do.</a:t>
            </a:r>
            <a:endParaRPr lang="en-AU" dirty="0"/>
          </a:p>
        </p:txBody>
      </p:sp>
      <p:sp>
        <p:nvSpPr>
          <p:cNvPr id="6" name="TextBox 5"/>
          <p:cNvSpPr txBox="1"/>
          <p:nvPr/>
        </p:nvSpPr>
        <p:spPr>
          <a:xfrm>
            <a:off x="6269182" y="5257800"/>
            <a:ext cx="2743200" cy="923330"/>
          </a:xfrm>
          <a:prstGeom prst="rect">
            <a:avLst/>
          </a:prstGeom>
          <a:noFill/>
          <a:ln>
            <a:solidFill>
              <a:schemeClr val="bg2">
                <a:lumMod val="25000"/>
              </a:schemeClr>
            </a:solidFill>
          </a:ln>
        </p:spPr>
        <p:txBody>
          <a:bodyPr wrap="square" rtlCol="0">
            <a:spAutoFit/>
          </a:bodyPr>
          <a:lstStyle/>
          <a:p>
            <a:r>
              <a:rPr lang="en-US" dirty="0" smtClean="0"/>
              <a:t>Ref </a:t>
            </a:r>
            <a:r>
              <a:rPr lang="en-US" dirty="0" err="1" smtClean="0"/>
              <a:t>Ch</a:t>
            </a:r>
            <a:r>
              <a:rPr lang="en-US" dirty="0" smtClean="0"/>
              <a:t> 6 People &amp; Places page 121 text.</a:t>
            </a:r>
          </a:p>
          <a:p>
            <a:r>
              <a:rPr lang="en-US" dirty="0" smtClean="0"/>
              <a:t>Image above hyperlinked</a:t>
            </a:r>
            <a:endParaRPr lang="en-AU" dirty="0"/>
          </a:p>
        </p:txBody>
      </p:sp>
    </p:spTree>
    <p:custDataLst>
      <p:tags r:id="rId1"/>
    </p:custDataLst>
    <p:extLst>
      <p:ext uri="{BB962C8B-B14F-4D97-AF65-F5344CB8AC3E}">
        <p14:creationId xmlns:p14="http://schemas.microsoft.com/office/powerpoint/2010/main" val="4743176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1155</TotalTime>
  <Words>1152</Words>
  <Application>Microsoft Office PowerPoint</Application>
  <PresentationFormat>On-screen Show (4:3)</PresentationFormat>
  <Paragraphs>172</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Candara</vt:lpstr>
      <vt:lpstr>Symbol</vt:lpstr>
      <vt:lpstr>Waveform</vt:lpstr>
      <vt:lpstr>Place &amp; Liveability</vt:lpstr>
      <vt:lpstr>How can we make places more liveable?</vt:lpstr>
      <vt:lpstr>Consider why you live where you do?</vt:lpstr>
      <vt:lpstr>What creates a sense of place?</vt:lpstr>
      <vt:lpstr>Activities page 103 Text Complete activity 1 by using a table &amp; activity 2</vt:lpstr>
      <vt:lpstr>Discover:  List your 5 favourite places in Australia.</vt:lpstr>
      <vt:lpstr>It should look like this.</vt:lpstr>
      <vt:lpstr>What next?</vt:lpstr>
      <vt:lpstr>Why we live where we do.</vt:lpstr>
      <vt:lpstr>Why do people live in certain places?</vt:lpstr>
      <vt:lpstr>Complete the interactivity on push / pull factors Page 105 Text.</vt:lpstr>
      <vt:lpstr>Where would you like to live? </vt:lpstr>
      <vt:lpstr>How does ‘The Economist Intelligence Unit’s liveability survey’ rank cities for liveability?</vt:lpstr>
      <vt:lpstr> Lifestyle changes that impact where we live. Refer Text Chapter 5.9</vt:lpstr>
      <vt:lpstr>Where is my place &amp; what makes it liveable? McKinnon/Bentleigh</vt:lpstr>
      <vt:lpstr>Select one of the locations and complete the tasks on line in you’re my World Atlas</vt:lpstr>
      <vt:lpstr>The liveability of our local neighbourhood: McKinnon/Bentleigh</vt:lpstr>
      <vt:lpstr>In Groups of 4: Using the ‘Placemat’ each student writes down 5 of what they believe are the most important factors/features, which make a community a safe and happy place in which to live. Negotiate an agreed list.</vt:lpstr>
      <vt:lpstr>Class sharing of group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 &amp; Liveability</dc:title>
  <dc:creator>Margaret BOURKE</dc:creator>
  <cp:lastModifiedBy>SHERIDAN Ellie [Narrogin Senior High School]</cp:lastModifiedBy>
  <cp:revision>64</cp:revision>
  <dcterms:created xsi:type="dcterms:W3CDTF">2006-08-16T00:00:00Z</dcterms:created>
  <dcterms:modified xsi:type="dcterms:W3CDTF">2021-04-18T09:01:45Z</dcterms:modified>
</cp:coreProperties>
</file>