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Alef"/>
      <p:regular r:id="rId22"/>
      <p:bold r:id="rId23"/>
    </p:embeddedFont>
    <p:embeddedFont>
      <p:font typeface="NTR"/>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lef-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NTR-regular.fntdata"/><Relationship Id="rId12" Type="http://schemas.openxmlformats.org/officeDocument/2006/relationships/slide" Target="slides/slide7.xml"/><Relationship Id="rId23" Type="http://schemas.openxmlformats.org/officeDocument/2006/relationships/font" Target="fonts/Alef-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2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jpg"/><Relationship Id="rId4" Type="http://schemas.openxmlformats.org/officeDocument/2006/relationships/image" Target="../media/image17.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1.jpg"/><Relationship Id="rId4" Type="http://schemas.openxmlformats.org/officeDocument/2006/relationships/image" Target="../media/image20.jpg"/><Relationship Id="rId5" Type="http://schemas.openxmlformats.org/officeDocument/2006/relationships/image" Target="../media/image24.jpg"/><Relationship Id="rId6" Type="http://schemas.openxmlformats.org/officeDocument/2006/relationships/image" Target="../media/image2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2.jp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9.jpg"/><Relationship Id="rId5"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p:nvPr/>
        </p:nvSpPr>
        <p:spPr>
          <a:xfrm>
            <a:off x="0" y="3717032"/>
            <a:ext cx="9144000"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AU" sz="5400" u="sng" cap="none" strike="noStrike">
                <a:solidFill>
                  <a:schemeClr val="accent3"/>
                </a:solidFill>
                <a:latin typeface="Calibri"/>
                <a:ea typeface="Calibri"/>
                <a:cs typeface="Calibri"/>
                <a:sym typeface="Calibri"/>
              </a:rPr>
              <a:t>Factors Affecting the Liveability of Suburbs</a:t>
            </a:r>
            <a:endParaRPr b="1" i="0" sz="5400" u="sng" cap="none" strike="noStrike">
              <a:solidFill>
                <a:schemeClr val="accent3"/>
              </a:solidFill>
              <a:latin typeface="Calibri"/>
              <a:ea typeface="Calibri"/>
              <a:cs typeface="Calibri"/>
              <a:sym typeface="Calibri"/>
            </a:endParaRPr>
          </a:p>
        </p:txBody>
      </p:sp>
      <p:pic>
        <p:nvPicPr>
          <p:cNvPr id="89" name="Google Shape;89;p13"/>
          <p:cNvPicPr preferRelativeResize="0"/>
          <p:nvPr/>
        </p:nvPicPr>
        <p:blipFill rotWithShape="1">
          <a:blip r:embed="rId3">
            <a:alphaModFix/>
          </a:blip>
          <a:srcRect b="0" l="0" r="0" t="0"/>
          <a:stretch/>
        </p:blipFill>
        <p:spPr>
          <a:xfrm>
            <a:off x="2348136" y="629072"/>
            <a:ext cx="4382120" cy="3067484"/>
          </a:xfrm>
          <a:prstGeom prst="rect">
            <a:avLst/>
          </a:prstGeom>
          <a:noFill/>
          <a:ln>
            <a:noFill/>
          </a:ln>
        </p:spPr>
      </p:pic>
      <p:pic>
        <p:nvPicPr>
          <p:cNvPr id="90" name="Google Shape;90;p13"/>
          <p:cNvPicPr preferRelativeResize="0"/>
          <p:nvPr/>
        </p:nvPicPr>
        <p:blipFill rotWithShape="1">
          <a:blip r:embed="rId4">
            <a:alphaModFix/>
          </a:blip>
          <a:srcRect b="0" l="0" r="0" t="60212"/>
          <a:stretch/>
        </p:blipFill>
        <p:spPr>
          <a:xfrm>
            <a:off x="-36512" y="5669165"/>
            <a:ext cx="9180512" cy="1223067"/>
          </a:xfrm>
          <a:prstGeom prst="rect">
            <a:avLst/>
          </a:prstGeom>
          <a:noFill/>
          <a:ln>
            <a:noFill/>
          </a:ln>
        </p:spPr>
      </p:pic>
      <p:sp>
        <p:nvSpPr>
          <p:cNvPr id="91" name="Google Shape;91;p13"/>
          <p:cNvSpPr txBox="1"/>
          <p:nvPr>
            <p:ph idx="10" type="dt"/>
          </p:nvPr>
        </p:nvSpPr>
        <p:spPr>
          <a:xfrm>
            <a:off x="214536" y="165043"/>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AU" sz="2000" u="none" cap="none" strike="noStrike">
                <a:solidFill>
                  <a:srgbClr val="888888"/>
                </a:solidFill>
                <a:latin typeface="Calibri"/>
                <a:ea typeface="Calibri"/>
                <a:cs typeface="Calibri"/>
                <a:sym typeface="Calibri"/>
              </a:rPr>
              <a:t>08/06/2017</a:t>
            </a:r>
            <a:endParaRPr b="0" i="0" sz="20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descr="Image result for clough house perth" id="183" name="Google Shape;183;p22"/>
          <p:cNvPicPr preferRelativeResize="0"/>
          <p:nvPr/>
        </p:nvPicPr>
        <p:blipFill rotWithShape="1">
          <a:blip r:embed="rId3">
            <a:alphaModFix/>
          </a:blip>
          <a:srcRect b="0" l="0" r="0" t="0"/>
          <a:stretch/>
        </p:blipFill>
        <p:spPr>
          <a:xfrm>
            <a:off x="179512" y="188640"/>
            <a:ext cx="4680520" cy="2633573"/>
          </a:xfrm>
          <a:prstGeom prst="rect">
            <a:avLst/>
          </a:prstGeom>
          <a:noFill/>
          <a:ln>
            <a:noFill/>
          </a:ln>
        </p:spPr>
      </p:pic>
      <p:pic>
        <p:nvPicPr>
          <p:cNvPr descr="Image result for dalkeith perth" id="184" name="Google Shape;184;p22"/>
          <p:cNvPicPr preferRelativeResize="0"/>
          <p:nvPr/>
        </p:nvPicPr>
        <p:blipFill rotWithShape="1">
          <a:blip r:embed="rId4">
            <a:alphaModFix/>
          </a:blip>
          <a:srcRect b="0" l="0" r="0" t="0"/>
          <a:stretch/>
        </p:blipFill>
        <p:spPr>
          <a:xfrm>
            <a:off x="3635896" y="3068960"/>
            <a:ext cx="5315744" cy="3541615"/>
          </a:xfrm>
          <a:prstGeom prst="rect">
            <a:avLst/>
          </a:prstGeom>
          <a:noFill/>
          <a:ln>
            <a:noFill/>
          </a:ln>
        </p:spPr>
      </p:pic>
      <p:pic>
        <p:nvPicPr>
          <p:cNvPr descr="Image result for dalkeith perth" id="185" name="Google Shape;185;p22"/>
          <p:cNvPicPr preferRelativeResize="0"/>
          <p:nvPr/>
        </p:nvPicPr>
        <p:blipFill rotWithShape="1">
          <a:blip r:embed="rId5">
            <a:alphaModFix/>
          </a:blip>
          <a:srcRect b="0" l="0" r="0" t="0"/>
          <a:stretch/>
        </p:blipFill>
        <p:spPr>
          <a:xfrm>
            <a:off x="5220072" y="294309"/>
            <a:ext cx="3635623" cy="2422234"/>
          </a:xfrm>
          <a:prstGeom prst="rect">
            <a:avLst/>
          </a:prstGeom>
          <a:noFill/>
          <a:ln>
            <a:noFill/>
          </a:ln>
        </p:spPr>
      </p:pic>
      <p:pic>
        <p:nvPicPr>
          <p:cNvPr descr="Image result for dalkeith perth" id="186" name="Google Shape;186;p22"/>
          <p:cNvPicPr preferRelativeResize="0"/>
          <p:nvPr/>
        </p:nvPicPr>
        <p:blipFill rotWithShape="1">
          <a:blip r:embed="rId6">
            <a:alphaModFix/>
          </a:blip>
          <a:srcRect b="0" l="0" r="0" t="0"/>
          <a:stretch/>
        </p:blipFill>
        <p:spPr>
          <a:xfrm>
            <a:off x="323528" y="3573016"/>
            <a:ext cx="2982565" cy="22342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p:nvPr/>
        </p:nvSpPr>
        <p:spPr>
          <a:xfrm>
            <a:off x="323528" y="116632"/>
            <a:ext cx="8355578" cy="344709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AU" sz="4000" u="none" cap="none" strike="noStrike">
                <a:solidFill>
                  <a:srgbClr val="262626"/>
                </a:solidFill>
                <a:latin typeface="Arial"/>
                <a:ea typeface="Arial"/>
                <a:cs typeface="Arial"/>
                <a:sym typeface="Arial"/>
              </a:rPr>
              <a:t>So which Dalkeith is more ‘liveable’?</a:t>
            </a:r>
            <a:endParaRPr/>
          </a:p>
          <a:p>
            <a:pPr indent="0" lvl="0" marL="0" marR="0" rtl="0" algn="ctr">
              <a:spcBef>
                <a:spcPts val="0"/>
              </a:spcBef>
              <a:spcAft>
                <a:spcPts val="0"/>
              </a:spcAft>
              <a:buNone/>
            </a:pPr>
            <a:r>
              <a:t/>
            </a:r>
            <a:endParaRPr b="1" i="0" sz="5400" u="none" cap="none" strike="noStrike">
              <a:solidFill>
                <a:srgbClr val="262626"/>
              </a:solidFill>
              <a:latin typeface="Calibri"/>
              <a:ea typeface="Calibri"/>
              <a:cs typeface="Calibri"/>
              <a:sym typeface="Calibri"/>
            </a:endParaRPr>
          </a:p>
          <a:p>
            <a:pPr indent="0" lvl="0" marL="0" marR="0" rtl="0" algn="ctr">
              <a:spcBef>
                <a:spcPts val="0"/>
              </a:spcBef>
              <a:spcAft>
                <a:spcPts val="0"/>
              </a:spcAft>
              <a:buNone/>
            </a:pPr>
            <a:r>
              <a:rPr b="1" i="0" lang="en-AU" sz="4400" u="none" cap="none" strike="noStrike">
                <a:solidFill>
                  <a:srgbClr val="262626"/>
                </a:solidFill>
                <a:latin typeface="NTR"/>
                <a:ea typeface="NTR"/>
                <a:cs typeface="NTR"/>
                <a:sym typeface="NTR"/>
              </a:rPr>
              <a:t>Give reasons.</a:t>
            </a:r>
            <a:endParaRPr b="1" i="0" sz="4400" u="none" cap="none" strike="noStrike">
              <a:solidFill>
                <a:srgbClr val="262626"/>
              </a:solidFill>
              <a:latin typeface="NTR"/>
              <a:ea typeface="NTR"/>
              <a:cs typeface="NTR"/>
              <a:sym typeface="NTR"/>
            </a:endParaRPr>
          </a:p>
        </p:txBody>
      </p:sp>
      <p:pic>
        <p:nvPicPr>
          <p:cNvPr id="192" name="Google Shape;192;p23"/>
          <p:cNvPicPr preferRelativeResize="0"/>
          <p:nvPr/>
        </p:nvPicPr>
        <p:blipFill rotWithShape="1">
          <a:blip r:embed="rId3">
            <a:alphaModFix/>
          </a:blip>
          <a:srcRect b="0" l="0" r="0" t="0"/>
          <a:stretch/>
        </p:blipFill>
        <p:spPr>
          <a:xfrm>
            <a:off x="4860032" y="3641661"/>
            <a:ext cx="1965031" cy="2106910"/>
          </a:xfrm>
          <a:prstGeom prst="rect">
            <a:avLst/>
          </a:prstGeom>
          <a:noFill/>
          <a:ln>
            <a:noFill/>
          </a:ln>
        </p:spPr>
      </p:pic>
      <p:pic>
        <p:nvPicPr>
          <p:cNvPr id="193" name="Google Shape;193;p23"/>
          <p:cNvPicPr preferRelativeResize="0"/>
          <p:nvPr/>
        </p:nvPicPr>
        <p:blipFill rotWithShape="1">
          <a:blip r:embed="rId4">
            <a:alphaModFix/>
          </a:blip>
          <a:srcRect b="0" l="0" r="0" t="0"/>
          <a:stretch/>
        </p:blipFill>
        <p:spPr>
          <a:xfrm>
            <a:off x="2123728" y="3770424"/>
            <a:ext cx="2110448" cy="18493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descr="Image result for i do we do you do" id="198" name="Google Shape;198;p24"/>
          <p:cNvPicPr preferRelativeResize="0"/>
          <p:nvPr/>
        </p:nvPicPr>
        <p:blipFill rotWithShape="1">
          <a:blip r:embed="rId3">
            <a:alphaModFix/>
          </a:blip>
          <a:srcRect b="0" l="0" r="0" t="0"/>
          <a:stretch/>
        </p:blipFill>
        <p:spPr>
          <a:xfrm>
            <a:off x="179512" y="548680"/>
            <a:ext cx="8572500" cy="2971801"/>
          </a:xfrm>
          <a:prstGeom prst="rect">
            <a:avLst/>
          </a:prstGeom>
          <a:noFill/>
          <a:ln>
            <a:noFill/>
          </a:ln>
        </p:spPr>
      </p:pic>
      <p:grpSp>
        <p:nvGrpSpPr>
          <p:cNvPr id="199" name="Google Shape;199;p24"/>
          <p:cNvGrpSpPr/>
          <p:nvPr/>
        </p:nvGrpSpPr>
        <p:grpSpPr>
          <a:xfrm>
            <a:off x="3639381" y="3492435"/>
            <a:ext cx="1652761" cy="3152775"/>
            <a:chOff x="3652267" y="3500884"/>
            <a:chExt cx="1652761" cy="3152775"/>
          </a:xfrm>
        </p:grpSpPr>
        <p:pic>
          <p:nvPicPr>
            <p:cNvPr id="200" name="Google Shape;200;p24"/>
            <p:cNvPicPr preferRelativeResize="0"/>
            <p:nvPr/>
          </p:nvPicPr>
          <p:blipFill rotWithShape="1">
            <a:blip r:embed="rId4">
              <a:alphaModFix/>
            </a:blip>
            <a:srcRect b="0" l="0" r="0" t="0"/>
            <a:stretch/>
          </p:blipFill>
          <p:spPr>
            <a:xfrm>
              <a:off x="3652267" y="3500884"/>
              <a:ext cx="847725" cy="3152775"/>
            </a:xfrm>
            <a:prstGeom prst="rect">
              <a:avLst/>
            </a:prstGeom>
            <a:noFill/>
            <a:ln>
              <a:noFill/>
            </a:ln>
          </p:spPr>
        </p:pic>
        <p:pic>
          <p:nvPicPr>
            <p:cNvPr id="201" name="Google Shape;201;p24"/>
            <p:cNvPicPr preferRelativeResize="0"/>
            <p:nvPr/>
          </p:nvPicPr>
          <p:blipFill rotWithShape="1">
            <a:blip r:embed="rId5">
              <a:alphaModFix/>
            </a:blip>
            <a:srcRect b="0" l="0" r="0" t="0"/>
            <a:stretch/>
          </p:blipFill>
          <p:spPr>
            <a:xfrm flipH="1">
              <a:off x="4499992" y="3500884"/>
              <a:ext cx="805036" cy="3152775"/>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grpSp>
        <p:nvGrpSpPr>
          <p:cNvPr id="206" name="Google Shape;206;p25"/>
          <p:cNvGrpSpPr/>
          <p:nvPr/>
        </p:nvGrpSpPr>
        <p:grpSpPr>
          <a:xfrm>
            <a:off x="815615" y="1820049"/>
            <a:ext cx="7512769" cy="5037951"/>
            <a:chOff x="155575" y="-144463"/>
            <a:chExt cx="8988425" cy="6739206"/>
          </a:xfrm>
        </p:grpSpPr>
        <p:sp>
          <p:nvSpPr>
            <p:cNvPr descr="Image result for northbridge piazza" id="207" name="Google Shape;207;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Image result for northbridge piazza" id="208" name="Google Shape;208;p25"/>
            <p:cNvPicPr preferRelativeResize="0"/>
            <p:nvPr/>
          </p:nvPicPr>
          <p:blipFill rotWithShape="1">
            <a:blip r:embed="rId3">
              <a:alphaModFix/>
            </a:blip>
            <a:srcRect b="0" l="0" r="0" t="0"/>
            <a:stretch/>
          </p:blipFill>
          <p:spPr>
            <a:xfrm>
              <a:off x="4307034" y="3676988"/>
              <a:ext cx="4836966" cy="2917755"/>
            </a:xfrm>
            <a:prstGeom prst="rect">
              <a:avLst/>
            </a:prstGeom>
            <a:noFill/>
            <a:ln>
              <a:noFill/>
            </a:ln>
          </p:spPr>
        </p:pic>
        <p:pic>
          <p:nvPicPr>
            <p:cNvPr descr="Image result for northbridge piazza green wall" id="209" name="Google Shape;209;p25"/>
            <p:cNvPicPr preferRelativeResize="0"/>
            <p:nvPr/>
          </p:nvPicPr>
          <p:blipFill rotWithShape="1">
            <a:blip r:embed="rId4">
              <a:alphaModFix/>
            </a:blip>
            <a:srcRect b="0" l="0" r="0" t="0"/>
            <a:stretch/>
          </p:blipFill>
          <p:spPr>
            <a:xfrm>
              <a:off x="158948" y="176882"/>
              <a:ext cx="4861719" cy="3079089"/>
            </a:xfrm>
            <a:prstGeom prst="rect">
              <a:avLst/>
            </a:prstGeom>
            <a:noFill/>
            <a:ln>
              <a:noFill/>
            </a:ln>
          </p:spPr>
        </p:pic>
        <p:pic>
          <p:nvPicPr>
            <p:cNvPr descr="Image result for northbridge perth  suburb" id="210" name="Google Shape;210;p25"/>
            <p:cNvPicPr preferRelativeResize="0"/>
            <p:nvPr/>
          </p:nvPicPr>
          <p:blipFill rotWithShape="1">
            <a:blip r:embed="rId5">
              <a:alphaModFix/>
            </a:blip>
            <a:srcRect b="0" l="0" r="0" t="0"/>
            <a:stretch/>
          </p:blipFill>
          <p:spPr>
            <a:xfrm>
              <a:off x="5343514" y="548680"/>
              <a:ext cx="3599151" cy="2401309"/>
            </a:xfrm>
            <a:prstGeom prst="rect">
              <a:avLst/>
            </a:prstGeom>
            <a:noFill/>
            <a:ln>
              <a:noFill/>
            </a:ln>
          </p:spPr>
        </p:pic>
        <p:pic>
          <p:nvPicPr>
            <p:cNvPr descr="Image result for northbridge police" id="211" name="Google Shape;211;p25"/>
            <p:cNvPicPr preferRelativeResize="0"/>
            <p:nvPr/>
          </p:nvPicPr>
          <p:blipFill rotWithShape="1">
            <a:blip r:embed="rId6">
              <a:alphaModFix/>
            </a:blip>
            <a:srcRect b="0" l="0" r="0" t="0"/>
            <a:stretch/>
          </p:blipFill>
          <p:spPr>
            <a:xfrm>
              <a:off x="155575" y="3993891"/>
              <a:ext cx="4056385" cy="2283947"/>
            </a:xfrm>
            <a:prstGeom prst="rect">
              <a:avLst/>
            </a:prstGeom>
            <a:noFill/>
            <a:ln>
              <a:noFill/>
            </a:ln>
          </p:spPr>
        </p:pic>
      </p:grpSp>
      <p:sp>
        <p:nvSpPr>
          <p:cNvPr id="212" name="Google Shape;212;p25"/>
          <p:cNvSpPr/>
          <p:nvPr/>
        </p:nvSpPr>
        <p:spPr>
          <a:xfrm>
            <a:off x="0" y="10171"/>
            <a:ext cx="9144000" cy="2000548"/>
          </a:xfrm>
          <a:prstGeom prst="rect">
            <a:avLst/>
          </a:prstGeom>
          <a:noFill/>
          <a:ln>
            <a:noFill/>
          </a:ln>
        </p:spPr>
        <p:txBody>
          <a:bodyPr anchorCtr="0" anchor="t" bIns="45700" lIns="91425" spcFirstLastPara="1" rIns="91425" wrap="square" tIns="45700">
            <a:noAutofit/>
          </a:bodyPr>
          <a:lstStyle/>
          <a:p>
            <a:pPr indent="-742950" lvl="0" marL="742950" marR="0" rtl="0" algn="ctr">
              <a:spcBef>
                <a:spcPts val="0"/>
              </a:spcBef>
              <a:spcAft>
                <a:spcPts val="0"/>
              </a:spcAft>
              <a:buClr>
                <a:srgbClr val="001132"/>
              </a:buClr>
              <a:buSzPts val="3200"/>
              <a:buFont typeface="Calibri"/>
              <a:buAutoNum type="arabicPeriod"/>
            </a:pPr>
            <a:r>
              <a:rPr b="0" lang="en-AU" sz="3200" cap="none">
                <a:solidFill>
                  <a:srgbClr val="001132"/>
                </a:solidFill>
                <a:latin typeface="Calibri"/>
                <a:ea typeface="Calibri"/>
                <a:cs typeface="Calibri"/>
                <a:sym typeface="Calibri"/>
              </a:rPr>
              <a:t>How ‘liveable’ is Northbridge’? Give reasons.</a:t>
            </a:r>
            <a:endParaRPr/>
          </a:p>
          <a:p>
            <a:pPr indent="-742950" lvl="0" marL="742950" marR="0" rtl="0" algn="ctr">
              <a:spcBef>
                <a:spcPts val="0"/>
              </a:spcBef>
              <a:spcAft>
                <a:spcPts val="0"/>
              </a:spcAft>
              <a:buClr>
                <a:srgbClr val="001132"/>
              </a:buClr>
              <a:buSzPts val="3200"/>
              <a:buFont typeface="Calibri"/>
              <a:buAutoNum type="arabicPeriod"/>
            </a:pPr>
            <a:r>
              <a:rPr b="0" lang="en-AU" sz="3200" cap="none">
                <a:solidFill>
                  <a:srgbClr val="001132"/>
                </a:solidFill>
                <a:latin typeface="Calibri"/>
                <a:ea typeface="Calibri"/>
                <a:cs typeface="Calibri"/>
                <a:sym typeface="Calibri"/>
              </a:rPr>
              <a:t>Is Northbridge </a:t>
            </a:r>
            <a:r>
              <a:rPr lang="en-AU" sz="3200">
                <a:solidFill>
                  <a:srgbClr val="001132"/>
                </a:solidFill>
                <a:latin typeface="Calibri"/>
                <a:ea typeface="Calibri"/>
                <a:cs typeface="Calibri"/>
                <a:sym typeface="Calibri"/>
              </a:rPr>
              <a:t>more ‘liveable’ to a family with young children or an 19yo student? Give reasons.</a:t>
            </a:r>
            <a:endParaRPr/>
          </a:p>
          <a:p>
            <a:pPr indent="0" lvl="0" marL="0" marR="0" rtl="0" algn="ctr">
              <a:spcBef>
                <a:spcPts val="0"/>
              </a:spcBef>
              <a:spcAft>
                <a:spcPts val="0"/>
              </a:spcAft>
              <a:buNone/>
            </a:pPr>
            <a:r>
              <a:rPr b="0" lang="en-AU" sz="2800" cap="none">
                <a:solidFill>
                  <a:srgbClr val="00B050"/>
                </a:solidFill>
                <a:latin typeface="Calibri"/>
                <a:ea typeface="Calibri"/>
                <a:cs typeface="Calibri"/>
                <a:sym typeface="Calibri"/>
              </a:rPr>
              <a:t>Use the map and the photos below as well as your schema</a:t>
            </a:r>
            <a:endParaRPr b="0" sz="2800" cap="none">
              <a:solidFill>
                <a:srgbClr val="00B05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descr="Image result for i do we do you do" id="217" name="Google Shape;217;p26"/>
          <p:cNvPicPr preferRelativeResize="0"/>
          <p:nvPr/>
        </p:nvPicPr>
        <p:blipFill rotWithShape="1">
          <a:blip r:embed="rId3">
            <a:alphaModFix/>
          </a:blip>
          <a:srcRect b="0" l="0" r="0" t="0"/>
          <a:stretch/>
        </p:blipFill>
        <p:spPr>
          <a:xfrm>
            <a:off x="179512" y="548680"/>
            <a:ext cx="8572500" cy="2971801"/>
          </a:xfrm>
          <a:prstGeom prst="rect">
            <a:avLst/>
          </a:prstGeom>
          <a:noFill/>
          <a:ln>
            <a:noFill/>
          </a:ln>
        </p:spPr>
      </p:pic>
      <p:sp>
        <p:nvSpPr>
          <p:cNvPr id="218" name="Google Shape;218;p26"/>
          <p:cNvSpPr/>
          <p:nvPr/>
        </p:nvSpPr>
        <p:spPr>
          <a:xfrm>
            <a:off x="6372200" y="3284984"/>
            <a:ext cx="1512168" cy="3004863"/>
          </a:xfrm>
          <a:prstGeom prst="upArrow">
            <a:avLst>
              <a:gd fmla="val 50000" name="adj1"/>
              <a:gd fmla="val 50000" name="adj2"/>
            </a:avLst>
          </a:prstGeom>
          <a:solidFill>
            <a:srgbClr val="7F7F7F"/>
          </a:solidFill>
          <a:ln cap="flat" cmpd="sng" w="9525">
            <a:solidFill>
              <a:srgbClr val="7F7F7F"/>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grpSp>
        <p:nvGrpSpPr>
          <p:cNvPr id="223" name="Google Shape;223;p27"/>
          <p:cNvGrpSpPr/>
          <p:nvPr/>
        </p:nvGrpSpPr>
        <p:grpSpPr>
          <a:xfrm>
            <a:off x="179512" y="188640"/>
            <a:ext cx="8611255" cy="2592288"/>
            <a:chOff x="449286" y="188640"/>
            <a:chExt cx="8278208" cy="4278200"/>
          </a:xfrm>
        </p:grpSpPr>
        <p:pic>
          <p:nvPicPr>
            <p:cNvPr descr="Image result for liveability" id="224" name="Google Shape;224;p27"/>
            <p:cNvPicPr preferRelativeResize="0"/>
            <p:nvPr/>
          </p:nvPicPr>
          <p:blipFill rotWithShape="1">
            <a:blip r:embed="rId3">
              <a:alphaModFix/>
            </a:blip>
            <a:srcRect b="0" l="0" r="0" t="0"/>
            <a:stretch/>
          </p:blipFill>
          <p:spPr>
            <a:xfrm>
              <a:off x="539552" y="188640"/>
              <a:ext cx="8187942" cy="4278200"/>
            </a:xfrm>
            <a:prstGeom prst="rect">
              <a:avLst/>
            </a:prstGeom>
            <a:noFill/>
            <a:ln>
              <a:noFill/>
            </a:ln>
          </p:spPr>
        </p:pic>
        <p:sp>
          <p:nvSpPr>
            <p:cNvPr id="225" name="Google Shape;225;p27"/>
            <p:cNvSpPr/>
            <p:nvPr/>
          </p:nvSpPr>
          <p:spPr>
            <a:xfrm>
              <a:off x="449286" y="3573016"/>
              <a:ext cx="8278208" cy="893824"/>
            </a:xfrm>
            <a:prstGeom prst="rect">
              <a:avLst/>
            </a:prstGeom>
            <a:solidFill>
              <a:srgbClr val="001132"/>
            </a:solidFill>
            <a:ln cap="flat" cmpd="sng" w="25400">
              <a:solidFill>
                <a:srgbClr val="00113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400">
                  <a:solidFill>
                    <a:srgbClr val="00B050"/>
                  </a:solidFill>
                  <a:latin typeface="Calibri"/>
                  <a:ea typeface="Calibri"/>
                  <a:cs typeface="Calibri"/>
                  <a:sym typeface="Calibri"/>
                </a:rPr>
                <a:t>So now we need to assess the liveability of your suburb</a:t>
              </a:r>
              <a:endParaRPr sz="2400">
                <a:solidFill>
                  <a:srgbClr val="00B050"/>
                </a:solidFill>
                <a:latin typeface="Calibri"/>
                <a:ea typeface="Calibri"/>
                <a:cs typeface="Calibri"/>
                <a:sym typeface="Calibri"/>
              </a:endParaRPr>
            </a:p>
          </p:txBody>
        </p:sp>
      </p:grpSp>
      <p:sp>
        <p:nvSpPr>
          <p:cNvPr id="226" name="Google Shape;226;p27"/>
          <p:cNvSpPr/>
          <p:nvPr/>
        </p:nvSpPr>
        <p:spPr>
          <a:xfrm>
            <a:off x="197198" y="3068960"/>
            <a:ext cx="3600400" cy="310854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AU" sz="2800">
                <a:solidFill>
                  <a:srgbClr val="001132"/>
                </a:solidFill>
                <a:latin typeface="Alef"/>
                <a:ea typeface="Alef"/>
                <a:cs typeface="Alef"/>
                <a:sym typeface="Alef"/>
              </a:rPr>
              <a:t>Write a TEEL paragraph (10 sentences) </a:t>
            </a:r>
            <a:r>
              <a:rPr b="1" lang="en-AU" sz="2800" u="sng">
                <a:solidFill>
                  <a:srgbClr val="00B050"/>
                </a:solidFill>
                <a:latin typeface="Alef"/>
                <a:ea typeface="Alef"/>
                <a:cs typeface="Alef"/>
                <a:sym typeface="Alef"/>
              </a:rPr>
              <a:t>evaluating</a:t>
            </a:r>
            <a:r>
              <a:rPr lang="en-AU" sz="2800">
                <a:solidFill>
                  <a:srgbClr val="001132"/>
                </a:solidFill>
                <a:latin typeface="Alef"/>
                <a:ea typeface="Alef"/>
                <a:cs typeface="Alef"/>
                <a:sym typeface="Alef"/>
              </a:rPr>
              <a:t> your home suburb's liveability - consider the factors taught in class - 15 mins max</a:t>
            </a:r>
            <a:endParaRPr/>
          </a:p>
        </p:txBody>
      </p:sp>
      <p:grpSp>
        <p:nvGrpSpPr>
          <p:cNvPr id="227" name="Google Shape;227;p27"/>
          <p:cNvGrpSpPr/>
          <p:nvPr/>
        </p:nvGrpSpPr>
        <p:grpSpPr>
          <a:xfrm>
            <a:off x="5076056" y="3501008"/>
            <a:ext cx="3510851" cy="2832108"/>
            <a:chOff x="4355976" y="3717032"/>
            <a:chExt cx="4896544" cy="3600400"/>
          </a:xfrm>
        </p:grpSpPr>
        <p:grpSp>
          <p:nvGrpSpPr>
            <p:cNvPr id="228" name="Google Shape;228;p27"/>
            <p:cNvGrpSpPr/>
            <p:nvPr/>
          </p:nvGrpSpPr>
          <p:grpSpPr>
            <a:xfrm>
              <a:off x="4788024" y="3831487"/>
              <a:ext cx="3894427" cy="2914650"/>
              <a:chOff x="4788024" y="3831487"/>
              <a:chExt cx="3894427" cy="2914650"/>
            </a:xfrm>
          </p:grpSpPr>
          <p:pic>
            <p:nvPicPr>
              <p:cNvPr descr="Related image" id="229" name="Google Shape;229;p27"/>
              <p:cNvPicPr preferRelativeResize="0"/>
              <p:nvPr/>
            </p:nvPicPr>
            <p:blipFill rotWithShape="1">
              <a:blip r:embed="rId4">
                <a:alphaModFix/>
              </a:blip>
              <a:srcRect b="0" l="0" r="0" t="0"/>
              <a:stretch/>
            </p:blipFill>
            <p:spPr>
              <a:xfrm>
                <a:off x="4788024" y="3831487"/>
                <a:ext cx="3743325" cy="2914650"/>
              </a:xfrm>
              <a:prstGeom prst="rect">
                <a:avLst/>
              </a:prstGeom>
              <a:noFill/>
              <a:ln>
                <a:noFill/>
              </a:ln>
            </p:spPr>
          </p:pic>
          <p:sp>
            <p:nvSpPr>
              <p:cNvPr id="230" name="Google Shape;230;p27"/>
              <p:cNvSpPr/>
              <p:nvPr/>
            </p:nvSpPr>
            <p:spPr>
              <a:xfrm>
                <a:off x="4926044" y="6192629"/>
                <a:ext cx="3756407" cy="55350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AU" sz="2400" cap="none">
                    <a:solidFill>
                      <a:srgbClr val="262626"/>
                    </a:solidFill>
                    <a:latin typeface="NTR"/>
                    <a:ea typeface="NTR"/>
                    <a:cs typeface="NTR"/>
                    <a:sym typeface="NTR"/>
                  </a:rPr>
                  <a:t>Evaluate</a:t>
                </a:r>
                <a:endParaRPr b="1" sz="2400" cap="none">
                  <a:solidFill>
                    <a:srgbClr val="262626"/>
                  </a:solidFill>
                  <a:latin typeface="NTR"/>
                  <a:ea typeface="NTR"/>
                  <a:cs typeface="NTR"/>
                  <a:sym typeface="NTR"/>
                </a:endParaRPr>
              </a:p>
            </p:txBody>
          </p:sp>
        </p:grpSp>
        <p:sp>
          <p:nvSpPr>
            <p:cNvPr id="231" name="Google Shape;231;p27"/>
            <p:cNvSpPr/>
            <p:nvPr/>
          </p:nvSpPr>
          <p:spPr>
            <a:xfrm>
              <a:off x="4355976" y="3717032"/>
              <a:ext cx="4896544" cy="3600400"/>
            </a:xfrm>
            <a:prstGeom prst="ellipse">
              <a:avLst/>
            </a:prstGeom>
            <a:noFill/>
            <a:ln cap="flat" cmpd="sng" w="762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8"/>
          <p:cNvSpPr txBox="1"/>
          <p:nvPr/>
        </p:nvSpPr>
        <p:spPr>
          <a:xfrm>
            <a:off x="107504" y="116632"/>
            <a:ext cx="8784976" cy="62478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In my opinion, Mindarie is a very liveable suburb especially for families and older couples (above 30). </a:t>
            </a:r>
            <a:r>
              <a:rPr lang="en-AU" sz="2000">
                <a:solidFill>
                  <a:srgbClr val="FF0000"/>
                </a:solidFill>
                <a:latin typeface="Calibri"/>
                <a:ea typeface="Calibri"/>
                <a:cs typeface="Calibri"/>
                <a:sym typeface="Calibri"/>
              </a:rPr>
              <a:t>Socially, Mindarie is a very safe area with low crime rates and a high police presence. People feel safe walking the streets and there is a great sense of community. Many people from the UK live in this suburb creating a strong sense of togetherness with shared customs and traditions. </a:t>
            </a:r>
            <a:r>
              <a:rPr lang="en-AU" sz="2000">
                <a:solidFill>
                  <a:srgbClr val="FFC000"/>
                </a:solidFill>
                <a:latin typeface="Calibri"/>
                <a:ea typeface="Calibri"/>
                <a:cs typeface="Calibri"/>
                <a:sym typeface="Calibri"/>
              </a:rPr>
              <a:t>Environmentally, Mindarie is very clean in all areas; with low air and noise pollution and good water quality. Aesthetically, Mindarie is very beautiful with many houses within walking distance from the beautiful Indian Ocean and not too far from the tranquil Swan Valley.</a:t>
            </a:r>
            <a:r>
              <a:rPr lang="en-AU" sz="2000">
                <a:solidFill>
                  <a:srgbClr val="00B050"/>
                </a:solidFill>
                <a:latin typeface="Calibri"/>
                <a:ea typeface="Calibri"/>
                <a:cs typeface="Calibri"/>
                <a:sym typeface="Calibri"/>
              </a:rPr>
              <a:t> The streetscapes of Mindarie are well laid out and well maintained as well as being very pleasing to look at. The streets are wide and clean with a mixture of housing styles, both modern and traditional. </a:t>
            </a:r>
            <a:r>
              <a:rPr lang="en-AU" sz="2000">
                <a:solidFill>
                  <a:srgbClr val="0070C0"/>
                </a:solidFill>
                <a:latin typeface="Calibri"/>
                <a:ea typeface="Calibri"/>
                <a:cs typeface="Calibri"/>
                <a:sym typeface="Calibri"/>
              </a:rPr>
              <a:t>Economically, this is an affluent area with a high average yearly income, high house prices and low unemployment. Council and business investment is high in the area and people spend a large amount on the upkeep and development of their properties. Employment opportunities are limited in the area with most jobs being in the retail and service sector as there is no industry or agriculture. </a:t>
            </a:r>
            <a:r>
              <a:rPr lang="en-AU" sz="2000">
                <a:solidFill>
                  <a:srgbClr val="7030A0"/>
                </a:solidFill>
                <a:latin typeface="Calibri"/>
                <a:ea typeface="Calibri"/>
                <a:cs typeface="Calibri"/>
                <a:sym typeface="Calibri"/>
              </a:rPr>
              <a:t>The infrastructure of Mindarie is rapidly improving with the development of more schools, shops and the extension of the Mitchell Freeway. School in the area have good WACE results and have a good reputation. </a:t>
            </a:r>
            <a:r>
              <a:rPr lang="en-AU" sz="2000">
                <a:solidFill>
                  <a:schemeClr val="dk1"/>
                </a:solidFill>
                <a:latin typeface="Calibri"/>
                <a:ea typeface="Calibri"/>
                <a:cs typeface="Calibri"/>
                <a:sym typeface="Calibri"/>
              </a:rPr>
              <a:t> Overall, Mindarie is a very liveable area for many people but especially families.</a:t>
            </a:r>
            <a:endParaRPr sz="2000">
              <a:solidFill>
                <a:srgbClr val="7030A0"/>
              </a:solidFill>
              <a:latin typeface="Calibri"/>
              <a:ea typeface="Calibri"/>
              <a:cs typeface="Calibri"/>
              <a:sym typeface="Calibri"/>
            </a:endParaRPr>
          </a:p>
          <a:p>
            <a:pPr indent="0" lvl="0" marL="0" marR="0" rtl="0" algn="l">
              <a:spcBef>
                <a:spcPts val="0"/>
              </a:spcBef>
              <a:spcAft>
                <a:spcPts val="0"/>
              </a:spcAft>
              <a:buNone/>
            </a:pPr>
            <a:r>
              <a:t/>
            </a:r>
            <a:endParaRPr sz="2000">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97" name="Google Shape;97;p14"/>
          <p:cNvSpPr/>
          <p:nvPr/>
        </p:nvSpPr>
        <p:spPr>
          <a:xfrm>
            <a:off x="-540568" y="692696"/>
            <a:ext cx="9975268"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AU" sz="5400" u="none" cap="none" strike="noStrike">
                <a:solidFill>
                  <a:srgbClr val="FF0000"/>
                </a:solidFill>
                <a:latin typeface="Calibri"/>
                <a:ea typeface="Calibri"/>
                <a:cs typeface="Calibri"/>
                <a:sym typeface="Calibri"/>
              </a:rPr>
              <a:t>To understand the factors that affect the liveability of suburbs</a:t>
            </a:r>
            <a:endParaRPr b="0" i="0" sz="5400" u="none" cap="none" strike="noStrike">
              <a:solidFill>
                <a:srgbClr val="FF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descr="Image result for i do we do you do" id="102" name="Google Shape;102;p15"/>
          <p:cNvPicPr preferRelativeResize="0"/>
          <p:nvPr/>
        </p:nvPicPr>
        <p:blipFill rotWithShape="1">
          <a:blip r:embed="rId3">
            <a:alphaModFix/>
          </a:blip>
          <a:srcRect b="0" l="0" r="0" t="0"/>
          <a:stretch/>
        </p:blipFill>
        <p:spPr>
          <a:xfrm>
            <a:off x="179512" y="548680"/>
            <a:ext cx="8572500" cy="2971801"/>
          </a:xfrm>
          <a:prstGeom prst="rect">
            <a:avLst/>
          </a:prstGeom>
          <a:noFill/>
          <a:ln>
            <a:noFill/>
          </a:ln>
        </p:spPr>
      </p:pic>
      <p:sp>
        <p:nvSpPr>
          <p:cNvPr id="103" name="Google Shape;103;p15"/>
          <p:cNvSpPr/>
          <p:nvPr/>
        </p:nvSpPr>
        <p:spPr>
          <a:xfrm>
            <a:off x="971600" y="3356992"/>
            <a:ext cx="1512168" cy="3004863"/>
          </a:xfrm>
          <a:prstGeom prst="upArrow">
            <a:avLst>
              <a:gd fmla="val 50000" name="adj1"/>
              <a:gd fmla="val 50000" name="adj2"/>
            </a:avLst>
          </a:prstGeom>
          <a:gradFill>
            <a:gsLst>
              <a:gs pos="0">
                <a:srgbClr val="D74500"/>
              </a:gs>
              <a:gs pos="80000">
                <a:srgbClr val="FF5A00"/>
              </a:gs>
              <a:gs pos="100000">
                <a:srgbClr val="FF5A00"/>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p:nvPr/>
        </p:nvSpPr>
        <p:spPr>
          <a:xfrm>
            <a:off x="448681" y="2924944"/>
            <a:ext cx="8293495" cy="2808312"/>
          </a:xfrm>
          <a:prstGeom prst="flowChartAlternateProcess">
            <a:avLst/>
          </a:prstGeom>
          <a:solidFill>
            <a:schemeClr val="lt1"/>
          </a:solidFill>
          <a:ln cap="flat" cmpd="sng" w="762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3600" u="none" cap="none" strike="noStrike">
                <a:solidFill>
                  <a:srgbClr val="FF0000"/>
                </a:solidFill>
                <a:latin typeface="Calibri"/>
                <a:ea typeface="Calibri"/>
                <a:cs typeface="Calibri"/>
                <a:sym typeface="Calibri"/>
              </a:rPr>
              <a:t>'Liveability' </a:t>
            </a:r>
            <a:r>
              <a:rPr b="0" i="0" lang="en-AU" sz="3600" u="none" cap="none" strike="noStrike">
                <a:solidFill>
                  <a:schemeClr val="dk1"/>
                </a:solidFill>
                <a:latin typeface="Calibri"/>
                <a:ea typeface="Calibri"/>
                <a:cs typeface="Calibri"/>
                <a:sym typeface="Calibri"/>
              </a:rPr>
              <a:t>- the qualities of a place (city, town, suburb, neighbourhood) that contribute to the quality of life experienced by residents and others. </a:t>
            </a:r>
            <a:endParaRPr/>
          </a:p>
        </p:txBody>
      </p:sp>
      <p:pic>
        <p:nvPicPr>
          <p:cNvPr id="109" name="Google Shape;109;p16"/>
          <p:cNvPicPr preferRelativeResize="0"/>
          <p:nvPr/>
        </p:nvPicPr>
        <p:blipFill rotWithShape="1">
          <a:blip r:embed="rId3">
            <a:alphaModFix/>
          </a:blip>
          <a:srcRect b="0" l="0" r="0" t="0"/>
          <a:stretch/>
        </p:blipFill>
        <p:spPr>
          <a:xfrm>
            <a:off x="-11432" y="0"/>
            <a:ext cx="9144000" cy="24231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p:nvPr/>
        </p:nvSpPr>
        <p:spPr>
          <a:xfrm>
            <a:off x="179511" y="2636912"/>
            <a:ext cx="8856984" cy="20621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AU" sz="3200" u="none" cap="none" strike="noStrike">
                <a:solidFill>
                  <a:schemeClr val="dk1"/>
                </a:solidFill>
                <a:latin typeface="Calibri"/>
                <a:ea typeface="Calibri"/>
                <a:cs typeface="Calibri"/>
                <a:sym typeface="Calibri"/>
              </a:rPr>
              <a:t>The liveability of </a:t>
            </a:r>
            <a:r>
              <a:rPr b="0" i="0" lang="en-AU" sz="3200" u="sng" cap="none" strike="noStrike">
                <a:solidFill>
                  <a:schemeClr val="dk1"/>
                </a:solidFill>
                <a:latin typeface="Calibri"/>
                <a:ea typeface="Calibri"/>
                <a:cs typeface="Calibri"/>
                <a:sym typeface="Calibri"/>
              </a:rPr>
              <a:t>suburbs and neighbourhoods </a:t>
            </a:r>
            <a:r>
              <a:rPr b="0" i="0" lang="en-AU" sz="3200" u="none" cap="none" strike="noStrike">
                <a:solidFill>
                  <a:schemeClr val="dk1"/>
                </a:solidFill>
                <a:latin typeface="Calibri"/>
                <a:ea typeface="Calibri"/>
                <a:cs typeface="Calibri"/>
                <a:sym typeface="Calibri"/>
              </a:rPr>
              <a:t>depends on the quality of a place as </a:t>
            </a:r>
            <a:r>
              <a:rPr b="0" i="0" lang="en-AU" sz="3200" u="none" cap="none" strike="noStrike">
                <a:solidFill>
                  <a:srgbClr val="FF0000"/>
                </a:solidFill>
                <a:latin typeface="Calibri"/>
                <a:ea typeface="Calibri"/>
                <a:cs typeface="Calibri"/>
                <a:sym typeface="Calibri"/>
              </a:rPr>
              <a:t>perceived</a:t>
            </a:r>
            <a:r>
              <a:rPr b="0" i="0" lang="en-AU" sz="3200" u="none" cap="none" strike="noStrike">
                <a:solidFill>
                  <a:schemeClr val="dk1"/>
                </a:solidFill>
                <a:latin typeface="Calibri"/>
                <a:ea typeface="Calibri"/>
                <a:cs typeface="Calibri"/>
                <a:sym typeface="Calibri"/>
              </a:rPr>
              <a:t> by residents, workers, customers and visitors to the area.</a:t>
            </a:r>
            <a:endParaRPr/>
          </a:p>
        </p:txBody>
      </p:sp>
      <p:sp>
        <p:nvSpPr>
          <p:cNvPr id="115" name="Google Shape;115;p17"/>
          <p:cNvSpPr/>
          <p:nvPr/>
        </p:nvSpPr>
        <p:spPr>
          <a:xfrm>
            <a:off x="1393372" y="4699015"/>
            <a:ext cx="6429261"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AU" sz="5400" u="none" cap="none" strike="noStrike">
                <a:solidFill>
                  <a:srgbClr val="FFB2A2"/>
                </a:solidFill>
                <a:latin typeface="Calibri"/>
                <a:ea typeface="Calibri"/>
                <a:cs typeface="Calibri"/>
                <a:sym typeface="Calibri"/>
              </a:rPr>
              <a:t>These factors include:</a:t>
            </a:r>
            <a:endParaRPr b="1" i="0" sz="5400" u="none" cap="none" strike="noStrike">
              <a:solidFill>
                <a:srgbClr val="FFB2A2"/>
              </a:solidFill>
              <a:latin typeface="Calibri"/>
              <a:ea typeface="Calibri"/>
              <a:cs typeface="Calibri"/>
              <a:sym typeface="Calibri"/>
            </a:endParaRPr>
          </a:p>
        </p:txBody>
      </p:sp>
      <p:sp>
        <p:nvSpPr>
          <p:cNvPr id="116" name="Google Shape;116;p17"/>
          <p:cNvSpPr/>
          <p:nvPr/>
        </p:nvSpPr>
        <p:spPr>
          <a:xfrm>
            <a:off x="935498" y="188640"/>
            <a:ext cx="7481343" cy="175432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AU" sz="5400" u="none" cap="none" strike="noStrike">
                <a:solidFill>
                  <a:srgbClr val="C82499"/>
                </a:solidFill>
                <a:latin typeface="Calibri"/>
                <a:ea typeface="Calibri"/>
                <a:cs typeface="Calibri"/>
                <a:sym typeface="Calibri"/>
              </a:rPr>
              <a:t>‘Liveability’ –</a:t>
            </a:r>
            <a:endParaRPr/>
          </a:p>
          <a:p>
            <a:pPr indent="0" lvl="0" marL="0" marR="0" rtl="0" algn="ctr">
              <a:spcBef>
                <a:spcPts val="0"/>
              </a:spcBef>
              <a:spcAft>
                <a:spcPts val="0"/>
              </a:spcAft>
              <a:buNone/>
            </a:pPr>
            <a:r>
              <a:rPr b="1" i="0" lang="en-AU" sz="5400" u="none" cap="none" strike="noStrike">
                <a:solidFill>
                  <a:srgbClr val="C82499"/>
                </a:solidFill>
                <a:latin typeface="Calibri"/>
                <a:ea typeface="Calibri"/>
                <a:cs typeface="Calibri"/>
                <a:sym typeface="Calibri"/>
              </a:rPr>
              <a:t>suburbs/neighbourhoods</a:t>
            </a:r>
            <a:endParaRPr b="1" i="0" sz="5400" u="none" cap="none" strike="noStrike">
              <a:solidFill>
                <a:srgbClr val="C8249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p:nvPr/>
        </p:nvSpPr>
        <p:spPr>
          <a:xfrm>
            <a:off x="-112014" y="188640"/>
            <a:ext cx="9368077"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AU" sz="4000" u="sng" cap="none" strike="noStrike">
                <a:solidFill>
                  <a:srgbClr val="515151"/>
                </a:solidFill>
                <a:latin typeface="Calibri"/>
                <a:ea typeface="Calibri"/>
                <a:cs typeface="Calibri"/>
                <a:sym typeface="Calibri"/>
              </a:rPr>
              <a:t>Factors affecting the liveability of a suburb.</a:t>
            </a:r>
            <a:endParaRPr b="1" i="0" sz="4000" u="sng" cap="none" strike="noStrike">
              <a:solidFill>
                <a:srgbClr val="515151"/>
              </a:solidFill>
              <a:latin typeface="Calibri"/>
              <a:ea typeface="Calibri"/>
              <a:cs typeface="Calibri"/>
              <a:sym typeface="Calibri"/>
            </a:endParaRPr>
          </a:p>
        </p:txBody>
      </p:sp>
      <p:grpSp>
        <p:nvGrpSpPr>
          <p:cNvPr id="122" name="Google Shape;122;p18"/>
          <p:cNvGrpSpPr/>
          <p:nvPr/>
        </p:nvGrpSpPr>
        <p:grpSpPr>
          <a:xfrm>
            <a:off x="179512" y="1212468"/>
            <a:ext cx="8784975" cy="5441175"/>
            <a:chOff x="0" y="15716"/>
            <a:chExt cx="8784975" cy="5441175"/>
          </a:xfrm>
        </p:grpSpPr>
        <p:sp>
          <p:nvSpPr>
            <p:cNvPr id="123" name="Google Shape;123;p18"/>
            <p:cNvSpPr/>
            <p:nvPr/>
          </p:nvSpPr>
          <p:spPr>
            <a:xfrm>
              <a:off x="0" y="93678"/>
              <a:ext cx="2196244" cy="71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8"/>
            <p:cNvSpPr txBox="1"/>
            <p:nvPr/>
          </p:nvSpPr>
          <p:spPr>
            <a:xfrm>
              <a:off x="0" y="93678"/>
              <a:ext cx="2196244" cy="712800"/>
            </a:xfrm>
            <a:prstGeom prst="rect">
              <a:avLst/>
            </a:prstGeom>
            <a:noFill/>
            <a:ln>
              <a:noFill/>
            </a:ln>
          </p:spPr>
          <p:txBody>
            <a:bodyPr anchorCtr="0" anchor="ctr" bIns="60950" lIns="170675" spcFirstLastPara="1" rIns="170675" wrap="square" tIns="60950">
              <a:noAutofit/>
            </a:bodyPr>
            <a:lstStyle/>
            <a:p>
              <a:pPr indent="0" lvl="0" marL="0" marR="0" rtl="0" algn="r">
                <a:lnSpc>
                  <a:spcPct val="90000"/>
                </a:lnSpc>
                <a:spcBef>
                  <a:spcPts val="0"/>
                </a:spcBef>
                <a:spcAft>
                  <a:spcPts val="0"/>
                </a:spcAft>
                <a:buNone/>
              </a:pPr>
              <a:r>
                <a:rPr b="0" i="0" lang="en-AU" sz="2400" u="none" cap="none" strike="noStrike">
                  <a:solidFill>
                    <a:schemeClr val="dk1"/>
                  </a:solidFill>
                  <a:latin typeface="Calibri"/>
                  <a:ea typeface="Calibri"/>
                  <a:cs typeface="Calibri"/>
                  <a:sym typeface="Calibri"/>
                </a:rPr>
                <a:t>Environmental</a:t>
              </a:r>
              <a:endParaRPr b="0" i="0" sz="2400" u="none" cap="none" strike="noStrike">
                <a:solidFill>
                  <a:schemeClr val="dk1"/>
                </a:solidFill>
                <a:latin typeface="Calibri"/>
                <a:ea typeface="Calibri"/>
                <a:cs typeface="Calibri"/>
                <a:sym typeface="Calibri"/>
              </a:endParaRPr>
            </a:p>
          </p:txBody>
        </p:sp>
        <p:sp>
          <p:nvSpPr>
            <p:cNvPr id="125" name="Google Shape;125;p18"/>
            <p:cNvSpPr/>
            <p:nvPr/>
          </p:nvSpPr>
          <p:spPr>
            <a:xfrm>
              <a:off x="2196243" y="15716"/>
              <a:ext cx="439248" cy="868725"/>
            </a:xfrm>
            <a:prstGeom prst="leftBrace">
              <a:avLst>
                <a:gd fmla="val 35000" name="adj1"/>
                <a:gd fmla="val 50000" name="adj2"/>
              </a:avLst>
            </a:prstGeom>
            <a:no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8"/>
            <p:cNvSpPr/>
            <p:nvPr/>
          </p:nvSpPr>
          <p:spPr>
            <a:xfrm>
              <a:off x="2811192" y="15716"/>
              <a:ext cx="5973783" cy="868725"/>
            </a:xfrm>
            <a:prstGeom prst="rect">
              <a:avLst/>
            </a:prstGeom>
            <a:solidFill>
              <a:srgbClr val="00B04F"/>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8"/>
            <p:cNvSpPr txBox="1"/>
            <p:nvPr/>
          </p:nvSpPr>
          <p:spPr>
            <a:xfrm>
              <a:off x="2811192" y="15716"/>
              <a:ext cx="5973783" cy="868725"/>
            </a:xfrm>
            <a:prstGeom prst="rect">
              <a:avLst/>
            </a:prstGeom>
            <a:noFill/>
            <a:ln>
              <a:noFill/>
            </a:ln>
          </p:spPr>
          <p:txBody>
            <a:bodyPr anchorCtr="0" anchor="ctr" bIns="91425" lIns="91425" spcFirstLastPara="1" rIns="91425" wrap="square" tIns="91425">
              <a:noAutofit/>
            </a:bodyPr>
            <a:lstStyle/>
            <a:p>
              <a:pPr indent="-228600" lvl="1" marL="228600" marR="0" rtl="0" algn="l">
                <a:lnSpc>
                  <a:spcPct val="90000"/>
                </a:lnSpc>
                <a:spcBef>
                  <a:spcPts val="0"/>
                </a:spcBef>
                <a:spcAft>
                  <a:spcPts val="0"/>
                </a:spcAft>
                <a:buClr>
                  <a:schemeClr val="lt1"/>
                </a:buClr>
                <a:buSzPts val="2400"/>
                <a:buFont typeface="Calibri"/>
                <a:buChar char="•"/>
              </a:pPr>
              <a:r>
                <a:rPr b="0" i="0" lang="en-AU" sz="2400" u="none" cap="none" strike="noStrike">
                  <a:solidFill>
                    <a:schemeClr val="lt1"/>
                  </a:solidFill>
                  <a:latin typeface="Calibri"/>
                  <a:ea typeface="Calibri"/>
                  <a:cs typeface="Calibri"/>
                  <a:sym typeface="Calibri"/>
                </a:rPr>
                <a:t>Cleanliness, dust, pollution, noise, air and water quality, aesthetics, climate, landscape</a:t>
              </a:r>
              <a:endParaRPr b="0" i="0" sz="2400" u="none" cap="none" strike="noStrike">
                <a:solidFill>
                  <a:schemeClr val="lt1"/>
                </a:solidFill>
                <a:latin typeface="Calibri"/>
                <a:ea typeface="Calibri"/>
                <a:cs typeface="Calibri"/>
                <a:sym typeface="Calibri"/>
              </a:endParaRPr>
            </a:p>
          </p:txBody>
        </p:sp>
        <p:sp>
          <p:nvSpPr>
            <p:cNvPr id="128" name="Google Shape;128;p18"/>
            <p:cNvSpPr/>
            <p:nvPr/>
          </p:nvSpPr>
          <p:spPr>
            <a:xfrm>
              <a:off x="0" y="1203379"/>
              <a:ext cx="2196244" cy="71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txBox="1"/>
            <p:nvPr/>
          </p:nvSpPr>
          <p:spPr>
            <a:xfrm>
              <a:off x="0" y="1203379"/>
              <a:ext cx="2196244" cy="712800"/>
            </a:xfrm>
            <a:prstGeom prst="rect">
              <a:avLst/>
            </a:prstGeom>
            <a:noFill/>
            <a:ln>
              <a:noFill/>
            </a:ln>
          </p:spPr>
          <p:txBody>
            <a:bodyPr anchorCtr="0" anchor="ctr" bIns="81275" lIns="227575" spcFirstLastPara="1" rIns="227575" wrap="square" tIns="81275">
              <a:noAutofit/>
            </a:bodyPr>
            <a:lstStyle/>
            <a:p>
              <a:pPr indent="0" lvl="0" marL="0" marR="0" rtl="0" algn="r">
                <a:lnSpc>
                  <a:spcPct val="90000"/>
                </a:lnSpc>
                <a:spcBef>
                  <a:spcPts val="0"/>
                </a:spcBef>
                <a:spcAft>
                  <a:spcPts val="0"/>
                </a:spcAft>
                <a:buNone/>
              </a:pPr>
              <a:r>
                <a:rPr b="0" i="0" lang="en-AU" sz="3200" u="none" cap="none" strike="noStrike">
                  <a:solidFill>
                    <a:schemeClr val="dk1"/>
                  </a:solidFill>
                  <a:latin typeface="Calibri"/>
                  <a:ea typeface="Calibri"/>
                  <a:cs typeface="Calibri"/>
                  <a:sym typeface="Calibri"/>
                </a:rPr>
                <a:t>Social</a:t>
              </a:r>
              <a:endParaRPr b="0" i="0" sz="3200" u="none" cap="none" strike="noStrike">
                <a:solidFill>
                  <a:schemeClr val="dk1"/>
                </a:solidFill>
                <a:latin typeface="Calibri"/>
                <a:ea typeface="Calibri"/>
                <a:cs typeface="Calibri"/>
                <a:sym typeface="Calibri"/>
              </a:endParaRPr>
            </a:p>
          </p:txBody>
        </p:sp>
        <p:sp>
          <p:nvSpPr>
            <p:cNvPr id="130" name="Google Shape;130;p18"/>
            <p:cNvSpPr/>
            <p:nvPr/>
          </p:nvSpPr>
          <p:spPr>
            <a:xfrm>
              <a:off x="2196243" y="1014041"/>
              <a:ext cx="439248" cy="1091475"/>
            </a:xfrm>
            <a:prstGeom prst="leftBrace">
              <a:avLst>
                <a:gd fmla="val 35000" name="adj1"/>
                <a:gd fmla="val 50000" name="adj2"/>
              </a:avLst>
            </a:prstGeom>
            <a:no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2811192" y="1014041"/>
              <a:ext cx="5973783" cy="1091475"/>
            </a:xfrm>
            <a:prstGeom prst="rect">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txBox="1"/>
            <p:nvPr/>
          </p:nvSpPr>
          <p:spPr>
            <a:xfrm>
              <a:off x="2811192" y="1014041"/>
              <a:ext cx="5973783" cy="1091475"/>
            </a:xfrm>
            <a:prstGeom prst="rect">
              <a:avLst/>
            </a:prstGeom>
            <a:noFill/>
            <a:ln>
              <a:noFill/>
            </a:ln>
          </p:spPr>
          <p:txBody>
            <a:bodyPr anchorCtr="0" anchor="ctr" bIns="83800" lIns="83800" spcFirstLastPara="1" rIns="83800" wrap="square" tIns="83800">
              <a:noAutofit/>
            </a:bodyPr>
            <a:lstStyle/>
            <a:p>
              <a:pPr indent="-228600" lvl="1" marL="228600" marR="0" rtl="0" algn="l">
                <a:lnSpc>
                  <a:spcPct val="90000"/>
                </a:lnSpc>
                <a:spcBef>
                  <a:spcPts val="0"/>
                </a:spcBef>
                <a:spcAft>
                  <a:spcPts val="0"/>
                </a:spcAft>
                <a:buClr>
                  <a:schemeClr val="lt1"/>
                </a:buClr>
                <a:buSzPts val="2200"/>
                <a:buFont typeface="Calibri"/>
                <a:buChar char="•"/>
              </a:pPr>
              <a:r>
                <a:rPr b="0" i="0" lang="en-AU" sz="2200" u="none" cap="none" strike="noStrike">
                  <a:solidFill>
                    <a:schemeClr val="lt1"/>
                  </a:solidFill>
                  <a:latin typeface="Calibri"/>
                  <a:ea typeface="Calibri"/>
                  <a:cs typeface="Calibri"/>
                  <a:sym typeface="Calibri"/>
                </a:rPr>
                <a:t>personal security, traffic safety, community identity and pride, neighbourliness, connectedness</a:t>
              </a:r>
              <a:endParaRPr b="0" i="0" sz="2200" u="none" cap="none" strike="noStrike">
                <a:solidFill>
                  <a:schemeClr val="lt1"/>
                </a:solidFill>
                <a:latin typeface="Calibri"/>
                <a:ea typeface="Calibri"/>
                <a:cs typeface="Calibri"/>
                <a:sym typeface="Calibri"/>
              </a:endParaRPr>
            </a:p>
          </p:txBody>
        </p:sp>
        <p:sp>
          <p:nvSpPr>
            <p:cNvPr id="133" name="Google Shape;133;p18"/>
            <p:cNvSpPr/>
            <p:nvPr/>
          </p:nvSpPr>
          <p:spPr>
            <a:xfrm>
              <a:off x="0" y="2424454"/>
              <a:ext cx="2196244" cy="71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txBox="1"/>
            <p:nvPr/>
          </p:nvSpPr>
          <p:spPr>
            <a:xfrm>
              <a:off x="0" y="2424454"/>
              <a:ext cx="2196244" cy="712800"/>
            </a:xfrm>
            <a:prstGeom prst="rect">
              <a:avLst/>
            </a:prstGeom>
            <a:noFill/>
            <a:ln>
              <a:noFill/>
            </a:ln>
          </p:spPr>
          <p:txBody>
            <a:bodyPr anchorCtr="0" anchor="ctr" bIns="81275" lIns="227575" spcFirstLastPara="1" rIns="227575" wrap="square" tIns="81275">
              <a:noAutofit/>
            </a:bodyPr>
            <a:lstStyle/>
            <a:p>
              <a:pPr indent="0" lvl="0" marL="0" marR="0" rtl="0" algn="r">
                <a:lnSpc>
                  <a:spcPct val="90000"/>
                </a:lnSpc>
                <a:spcBef>
                  <a:spcPts val="0"/>
                </a:spcBef>
                <a:spcAft>
                  <a:spcPts val="0"/>
                </a:spcAft>
                <a:buNone/>
              </a:pPr>
              <a:r>
                <a:rPr b="0" i="0" lang="en-AU" sz="3200" u="none" cap="none" strike="noStrike">
                  <a:solidFill>
                    <a:schemeClr val="dk1"/>
                  </a:solidFill>
                  <a:latin typeface="Calibri"/>
                  <a:ea typeface="Calibri"/>
                  <a:cs typeface="Calibri"/>
                  <a:sym typeface="Calibri"/>
                </a:rPr>
                <a:t>Cultural</a:t>
              </a:r>
              <a:endParaRPr b="0" i="0" sz="3200" u="none" cap="none" strike="noStrike">
                <a:solidFill>
                  <a:schemeClr val="dk1"/>
                </a:solidFill>
                <a:latin typeface="Calibri"/>
                <a:ea typeface="Calibri"/>
                <a:cs typeface="Calibri"/>
                <a:sym typeface="Calibri"/>
              </a:endParaRPr>
            </a:p>
          </p:txBody>
        </p:sp>
        <p:sp>
          <p:nvSpPr>
            <p:cNvPr id="135" name="Google Shape;135;p18"/>
            <p:cNvSpPr/>
            <p:nvPr/>
          </p:nvSpPr>
          <p:spPr>
            <a:xfrm>
              <a:off x="2196243" y="2235116"/>
              <a:ext cx="439248" cy="1091475"/>
            </a:xfrm>
            <a:prstGeom prst="leftBrace">
              <a:avLst>
                <a:gd fmla="val 35000" name="adj1"/>
                <a:gd fmla="val 50000" name="adj2"/>
              </a:avLst>
            </a:prstGeom>
            <a:no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2811192" y="2235116"/>
              <a:ext cx="5973783" cy="1091475"/>
            </a:xfrm>
            <a:prstGeom prst="rect">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txBox="1"/>
            <p:nvPr/>
          </p:nvSpPr>
          <p:spPr>
            <a:xfrm>
              <a:off x="2811192" y="2235116"/>
              <a:ext cx="5973783" cy="1091475"/>
            </a:xfrm>
            <a:prstGeom prst="rect">
              <a:avLst/>
            </a:prstGeom>
            <a:noFill/>
            <a:ln>
              <a:noFill/>
            </a:ln>
          </p:spPr>
          <p:txBody>
            <a:bodyPr anchorCtr="0" anchor="ctr" bIns="83800" lIns="83800" spcFirstLastPara="1" rIns="83800" wrap="square" tIns="83800">
              <a:noAutofit/>
            </a:bodyPr>
            <a:lstStyle/>
            <a:p>
              <a:pPr indent="-228600" lvl="1" marL="228600" marR="0" rtl="0" algn="l">
                <a:lnSpc>
                  <a:spcPct val="90000"/>
                </a:lnSpc>
                <a:spcBef>
                  <a:spcPts val="0"/>
                </a:spcBef>
                <a:spcAft>
                  <a:spcPts val="0"/>
                </a:spcAft>
                <a:buClr>
                  <a:schemeClr val="lt1"/>
                </a:buClr>
                <a:buSzPts val="2200"/>
                <a:buFont typeface="Calibri"/>
                <a:buChar char="•"/>
              </a:pPr>
              <a:r>
                <a:rPr b="0" i="0" lang="en-AU" sz="2200" u="none" cap="none" strike="noStrike">
                  <a:solidFill>
                    <a:schemeClr val="lt1"/>
                  </a:solidFill>
                  <a:latin typeface="Calibri"/>
                  <a:ea typeface="Calibri"/>
                  <a:cs typeface="Calibri"/>
                  <a:sym typeface="Calibri"/>
                </a:rPr>
                <a:t>historic structures, mature trees, traditional architectural styles, streetscapes, belief, traditions, backgrounds</a:t>
              </a:r>
              <a:endParaRPr b="0" i="0" sz="2200" u="none" cap="none" strike="noStrike">
                <a:solidFill>
                  <a:schemeClr val="lt1"/>
                </a:solidFill>
                <a:latin typeface="Calibri"/>
                <a:ea typeface="Calibri"/>
                <a:cs typeface="Calibri"/>
                <a:sym typeface="Calibri"/>
              </a:endParaRPr>
            </a:p>
          </p:txBody>
        </p:sp>
        <p:sp>
          <p:nvSpPr>
            <p:cNvPr id="138" name="Google Shape;138;p18"/>
            <p:cNvSpPr/>
            <p:nvPr/>
          </p:nvSpPr>
          <p:spPr>
            <a:xfrm>
              <a:off x="0" y="3534154"/>
              <a:ext cx="2196244" cy="71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txBox="1"/>
            <p:nvPr/>
          </p:nvSpPr>
          <p:spPr>
            <a:xfrm>
              <a:off x="0" y="3534154"/>
              <a:ext cx="2196244" cy="712800"/>
            </a:xfrm>
            <a:prstGeom prst="rect">
              <a:avLst/>
            </a:prstGeom>
            <a:noFill/>
            <a:ln>
              <a:noFill/>
            </a:ln>
          </p:spPr>
          <p:txBody>
            <a:bodyPr anchorCtr="0" anchor="ctr" bIns="81275" lIns="227575" spcFirstLastPara="1" rIns="227575" wrap="square" tIns="81275">
              <a:noAutofit/>
            </a:bodyPr>
            <a:lstStyle/>
            <a:p>
              <a:pPr indent="0" lvl="0" marL="0" marR="0" rtl="0" algn="r">
                <a:lnSpc>
                  <a:spcPct val="90000"/>
                </a:lnSpc>
                <a:spcBef>
                  <a:spcPts val="0"/>
                </a:spcBef>
                <a:spcAft>
                  <a:spcPts val="0"/>
                </a:spcAft>
                <a:buNone/>
              </a:pPr>
              <a:r>
                <a:rPr b="0" i="0" lang="en-AU" sz="3200" u="none" cap="none" strike="noStrike">
                  <a:solidFill>
                    <a:schemeClr val="dk1"/>
                  </a:solidFill>
                  <a:latin typeface="Calibri"/>
                  <a:ea typeface="Calibri"/>
                  <a:cs typeface="Calibri"/>
                  <a:sym typeface="Calibri"/>
                </a:rPr>
                <a:t>Economic</a:t>
              </a:r>
              <a:endParaRPr b="0" i="0" sz="3200" u="none" cap="none" strike="noStrike">
                <a:solidFill>
                  <a:schemeClr val="dk1"/>
                </a:solidFill>
                <a:latin typeface="Calibri"/>
                <a:ea typeface="Calibri"/>
                <a:cs typeface="Calibri"/>
                <a:sym typeface="Calibri"/>
              </a:endParaRPr>
            </a:p>
          </p:txBody>
        </p:sp>
        <p:sp>
          <p:nvSpPr>
            <p:cNvPr id="140" name="Google Shape;140;p18"/>
            <p:cNvSpPr/>
            <p:nvPr/>
          </p:nvSpPr>
          <p:spPr>
            <a:xfrm>
              <a:off x="2196243" y="3456191"/>
              <a:ext cx="439248" cy="868725"/>
            </a:xfrm>
            <a:prstGeom prst="leftBrace">
              <a:avLst>
                <a:gd fmla="val 35000" name="adj1"/>
                <a:gd fmla="val 50000" name="adj2"/>
              </a:avLst>
            </a:prstGeom>
            <a:no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2811192" y="3456191"/>
              <a:ext cx="5973783" cy="868725"/>
            </a:xfrm>
            <a:prstGeom prst="rect">
              <a:avLst/>
            </a:prstGeom>
            <a:solidFill>
              <a:srgbClr val="DF5AB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txBox="1"/>
            <p:nvPr/>
          </p:nvSpPr>
          <p:spPr>
            <a:xfrm>
              <a:off x="2811192" y="3456191"/>
              <a:ext cx="5973783" cy="868725"/>
            </a:xfrm>
            <a:prstGeom prst="rect">
              <a:avLst/>
            </a:prstGeom>
            <a:noFill/>
            <a:ln>
              <a:noFill/>
            </a:ln>
          </p:spPr>
          <p:txBody>
            <a:bodyPr anchorCtr="0" anchor="ctr" bIns="91425" lIns="91425" spcFirstLastPara="1" rIns="91425" wrap="square" tIns="91425">
              <a:noAutofit/>
            </a:bodyPr>
            <a:lstStyle/>
            <a:p>
              <a:pPr indent="-228600" lvl="1" marL="228600" marR="0" rtl="0" algn="l">
                <a:lnSpc>
                  <a:spcPct val="90000"/>
                </a:lnSpc>
                <a:spcBef>
                  <a:spcPts val="0"/>
                </a:spcBef>
                <a:spcAft>
                  <a:spcPts val="0"/>
                </a:spcAft>
                <a:buClr>
                  <a:schemeClr val="lt1"/>
                </a:buClr>
                <a:buSzPts val="2400"/>
                <a:buFont typeface="Calibri"/>
                <a:buChar char="•"/>
              </a:pPr>
              <a:r>
                <a:rPr b="0" i="0" lang="en-AU" sz="2400" u="none" cap="none" strike="noStrike">
                  <a:solidFill>
                    <a:schemeClr val="lt1"/>
                  </a:solidFill>
                  <a:latin typeface="Calibri"/>
                  <a:ea typeface="Calibri"/>
                  <a:cs typeface="Calibri"/>
                  <a:sym typeface="Calibri"/>
                </a:rPr>
                <a:t>Value of property, employment opportunities, affluence, investment</a:t>
              </a:r>
              <a:endParaRPr b="0" i="0" sz="2400" u="none" cap="none" strike="noStrike">
                <a:solidFill>
                  <a:schemeClr val="lt1"/>
                </a:solidFill>
                <a:latin typeface="Calibri"/>
                <a:ea typeface="Calibri"/>
                <a:cs typeface="Calibri"/>
                <a:sym typeface="Calibri"/>
              </a:endParaRPr>
            </a:p>
          </p:txBody>
        </p:sp>
        <p:sp>
          <p:nvSpPr>
            <p:cNvPr id="143" name="Google Shape;143;p18"/>
            <p:cNvSpPr/>
            <p:nvPr/>
          </p:nvSpPr>
          <p:spPr>
            <a:xfrm>
              <a:off x="0" y="4599304"/>
              <a:ext cx="2196244" cy="71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txBox="1"/>
            <p:nvPr/>
          </p:nvSpPr>
          <p:spPr>
            <a:xfrm>
              <a:off x="0" y="4599304"/>
              <a:ext cx="2196244" cy="712800"/>
            </a:xfrm>
            <a:prstGeom prst="rect">
              <a:avLst/>
            </a:prstGeom>
            <a:noFill/>
            <a:ln>
              <a:noFill/>
            </a:ln>
          </p:spPr>
          <p:txBody>
            <a:bodyPr anchorCtr="0" anchor="ctr" bIns="60950" lIns="170675" spcFirstLastPara="1" rIns="170675" wrap="square" tIns="60950">
              <a:noAutofit/>
            </a:bodyPr>
            <a:lstStyle/>
            <a:p>
              <a:pPr indent="0" lvl="0" marL="0" marR="0" rtl="0" algn="r">
                <a:lnSpc>
                  <a:spcPct val="90000"/>
                </a:lnSpc>
                <a:spcBef>
                  <a:spcPts val="0"/>
                </a:spcBef>
                <a:spcAft>
                  <a:spcPts val="0"/>
                </a:spcAft>
                <a:buNone/>
              </a:pPr>
              <a:r>
                <a:rPr b="0" i="0" lang="en-AU" sz="2400" u="none" cap="none" strike="noStrike">
                  <a:solidFill>
                    <a:schemeClr val="dk1"/>
                  </a:solidFill>
                  <a:latin typeface="Calibri"/>
                  <a:ea typeface="Calibri"/>
                  <a:cs typeface="Calibri"/>
                  <a:sym typeface="Calibri"/>
                </a:rPr>
                <a:t>Infrastructure</a:t>
              </a:r>
              <a:endParaRPr b="0" i="0" sz="2400" u="none" cap="none" strike="noStrike">
                <a:solidFill>
                  <a:schemeClr val="dk1"/>
                </a:solidFill>
                <a:latin typeface="Calibri"/>
                <a:ea typeface="Calibri"/>
                <a:cs typeface="Calibri"/>
                <a:sym typeface="Calibri"/>
              </a:endParaRPr>
            </a:p>
          </p:txBody>
        </p:sp>
        <p:sp>
          <p:nvSpPr>
            <p:cNvPr id="145" name="Google Shape;145;p18"/>
            <p:cNvSpPr/>
            <p:nvPr/>
          </p:nvSpPr>
          <p:spPr>
            <a:xfrm>
              <a:off x="2196243" y="4454516"/>
              <a:ext cx="439248" cy="1002375"/>
            </a:xfrm>
            <a:prstGeom prst="leftBrace">
              <a:avLst>
                <a:gd fmla="val 35000" name="adj1"/>
                <a:gd fmla="val 50000" name="adj2"/>
              </a:avLst>
            </a:prstGeom>
            <a:no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2811192" y="4454516"/>
              <a:ext cx="5973783" cy="1002375"/>
            </a:xfrm>
            <a:prstGeom prst="rect">
              <a:avLst/>
            </a:prstGeom>
            <a:solidFill>
              <a:srgbClr val="F9C01F"/>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txBox="1"/>
            <p:nvPr/>
          </p:nvSpPr>
          <p:spPr>
            <a:xfrm>
              <a:off x="2811192" y="4454516"/>
              <a:ext cx="5973783" cy="1002375"/>
            </a:xfrm>
            <a:prstGeom prst="rect">
              <a:avLst/>
            </a:prstGeom>
            <a:noFill/>
            <a:ln>
              <a:noFill/>
            </a:ln>
          </p:spPr>
          <p:txBody>
            <a:bodyPr anchorCtr="0" anchor="ctr" bIns="76200" lIns="76200" spcFirstLastPara="1" rIns="76200" wrap="square" tIns="76200">
              <a:noAutofit/>
            </a:bodyPr>
            <a:lstStyle/>
            <a:p>
              <a:pPr indent="-228600" lvl="1" marL="228600" marR="0" rtl="0" algn="l">
                <a:lnSpc>
                  <a:spcPct val="90000"/>
                </a:lnSpc>
                <a:spcBef>
                  <a:spcPts val="0"/>
                </a:spcBef>
                <a:spcAft>
                  <a:spcPts val="0"/>
                </a:spcAft>
                <a:buClr>
                  <a:schemeClr val="lt1"/>
                </a:buClr>
                <a:buSzPts val="2000"/>
                <a:buFont typeface="Calibri"/>
                <a:buChar char="•"/>
              </a:pPr>
              <a:r>
                <a:rPr b="0" i="0" lang="en-AU" sz="2000" u="none" cap="none" strike="noStrike">
                  <a:solidFill>
                    <a:schemeClr val="lt1"/>
                  </a:solidFill>
                  <a:latin typeface="Calibri"/>
                  <a:ea typeface="Calibri"/>
                  <a:cs typeface="Calibri"/>
                  <a:sym typeface="Calibri"/>
                </a:rPr>
                <a:t>streets, public transport, health, shopping centres, schools, religious institutions, parks and sporting facilities, other public facilities, communications.</a:t>
              </a:r>
              <a:endParaRPr b="0" i="0" sz="2000" u="none" cap="none" strike="noStrike">
                <a:solidFill>
                  <a:schemeClr val="lt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pic>
        <p:nvPicPr>
          <p:cNvPr descr="http://insiderlouisville.com/wp-content/uploads/2014/03/comfy_cow.jpg" id="152" name="Google Shape;152;p19"/>
          <p:cNvPicPr preferRelativeResize="0"/>
          <p:nvPr/>
        </p:nvPicPr>
        <p:blipFill rotWithShape="1">
          <a:blip r:embed="rId3">
            <a:alphaModFix/>
          </a:blip>
          <a:srcRect b="0" l="0" r="0" t="0"/>
          <a:stretch/>
        </p:blipFill>
        <p:spPr>
          <a:xfrm>
            <a:off x="251520" y="1844824"/>
            <a:ext cx="2990850" cy="2076450"/>
          </a:xfrm>
          <a:prstGeom prst="rect">
            <a:avLst/>
          </a:prstGeom>
          <a:noFill/>
          <a:ln>
            <a:noFill/>
          </a:ln>
        </p:spPr>
      </p:pic>
      <p:sp>
        <p:nvSpPr>
          <p:cNvPr id="153" name="Google Shape;153;p19"/>
          <p:cNvSpPr/>
          <p:nvPr/>
        </p:nvSpPr>
        <p:spPr>
          <a:xfrm>
            <a:off x="14748" y="3129186"/>
            <a:ext cx="8932574"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AU" sz="5400" u="none" cap="none" strike="noStrike">
                <a:solidFill>
                  <a:srgbClr val="515151"/>
                </a:solidFill>
                <a:latin typeface="Calibri"/>
                <a:ea typeface="Calibri"/>
                <a:cs typeface="Calibri"/>
                <a:sym typeface="Calibri"/>
              </a:rPr>
              <a:t>Small cows eat every icecream</a:t>
            </a:r>
            <a:endParaRPr b="1" i="0" sz="5400" u="none" cap="none" strike="noStrike">
              <a:solidFill>
                <a:srgbClr val="515151"/>
              </a:solidFill>
              <a:latin typeface="Calibri"/>
              <a:ea typeface="Calibri"/>
              <a:cs typeface="Calibri"/>
              <a:sym typeface="Calibri"/>
            </a:endParaRPr>
          </a:p>
        </p:txBody>
      </p:sp>
      <p:pic>
        <p:nvPicPr>
          <p:cNvPr descr="Image result for cow eating icecream" id="154" name="Google Shape;154;p19"/>
          <p:cNvPicPr preferRelativeResize="0"/>
          <p:nvPr/>
        </p:nvPicPr>
        <p:blipFill rotWithShape="1">
          <a:blip r:embed="rId4">
            <a:alphaModFix/>
          </a:blip>
          <a:srcRect b="0" l="0" r="0" t="0"/>
          <a:stretch/>
        </p:blipFill>
        <p:spPr>
          <a:xfrm>
            <a:off x="6762878" y="4084932"/>
            <a:ext cx="2184444" cy="2740859"/>
          </a:xfrm>
          <a:prstGeom prst="rect">
            <a:avLst/>
          </a:prstGeom>
          <a:noFill/>
          <a:ln>
            <a:noFill/>
          </a:ln>
        </p:spPr>
      </p:pic>
      <p:pic>
        <p:nvPicPr>
          <p:cNvPr id="155" name="Google Shape;155;p19"/>
          <p:cNvPicPr preferRelativeResize="0"/>
          <p:nvPr/>
        </p:nvPicPr>
        <p:blipFill rotWithShape="1">
          <a:blip r:embed="rId5">
            <a:alphaModFix/>
          </a:blip>
          <a:srcRect b="0" l="0" r="0" t="0"/>
          <a:stretch/>
        </p:blipFill>
        <p:spPr>
          <a:xfrm>
            <a:off x="3975272" y="320824"/>
            <a:ext cx="4972050" cy="152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grpSp>
        <p:nvGrpSpPr>
          <p:cNvPr id="160" name="Google Shape;160;p20"/>
          <p:cNvGrpSpPr/>
          <p:nvPr/>
        </p:nvGrpSpPr>
        <p:grpSpPr>
          <a:xfrm>
            <a:off x="179518" y="1457400"/>
            <a:ext cx="8448764" cy="5400599"/>
            <a:chOff x="6" y="0"/>
            <a:chExt cx="8448764" cy="5400599"/>
          </a:xfrm>
        </p:grpSpPr>
        <p:sp>
          <p:nvSpPr>
            <p:cNvPr id="161" name="Google Shape;161;p20"/>
            <p:cNvSpPr/>
            <p:nvPr/>
          </p:nvSpPr>
          <p:spPr>
            <a:xfrm rot="-5400000">
              <a:off x="950910" y="-14792"/>
              <a:ext cx="3472045" cy="5373852"/>
            </a:xfrm>
            <a:prstGeom prst="round2SameRect">
              <a:avLst>
                <a:gd fmla="val 16670" name="adj1"/>
                <a:gd fmla="val 0" name="adj2"/>
              </a:avLst>
            </a:prstGeom>
            <a:solidFill>
              <a:srgbClr val="B9CAD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txBox="1"/>
            <p:nvPr/>
          </p:nvSpPr>
          <p:spPr>
            <a:xfrm>
              <a:off x="169529" y="1105633"/>
              <a:ext cx="5204330" cy="3133001"/>
            </a:xfrm>
            <a:prstGeom prst="rect">
              <a:avLst/>
            </a:prstGeom>
            <a:noFill/>
            <a:ln>
              <a:noFill/>
            </a:ln>
          </p:spPr>
          <p:txBody>
            <a:bodyPr anchorCtr="0" anchor="t" bIns="412750" lIns="247650" spcFirstLastPara="1" rIns="371475" wrap="square" tIns="412750">
              <a:noAutofit/>
            </a:bodyPr>
            <a:lstStyle/>
            <a:p>
              <a:pPr indent="0" lvl="0" marL="0" marR="0" rtl="0" algn="l">
                <a:lnSpc>
                  <a:spcPct val="90000"/>
                </a:lnSpc>
                <a:spcBef>
                  <a:spcPts val="0"/>
                </a:spcBef>
                <a:spcAft>
                  <a:spcPts val="0"/>
                </a:spcAft>
                <a:buNone/>
              </a:pPr>
              <a:r>
                <a:t/>
              </a:r>
              <a:endParaRPr b="0" i="0" sz="6500" u="none" cap="none" strike="noStrike">
                <a:solidFill>
                  <a:schemeClr val="dk1"/>
                </a:solidFill>
                <a:latin typeface="Calibri"/>
                <a:ea typeface="Calibri"/>
                <a:cs typeface="Calibri"/>
                <a:sym typeface="Calibri"/>
              </a:endParaRPr>
            </a:p>
          </p:txBody>
        </p:sp>
        <p:sp>
          <p:nvSpPr>
            <p:cNvPr id="163" name="Google Shape;163;p20"/>
            <p:cNvSpPr/>
            <p:nvPr/>
          </p:nvSpPr>
          <p:spPr>
            <a:xfrm rot="5400000">
              <a:off x="4540589" y="499974"/>
              <a:ext cx="3472045" cy="4344318"/>
            </a:xfrm>
            <a:prstGeom prst="round2SameRect">
              <a:avLst>
                <a:gd fmla="val 16670" name="adj1"/>
                <a:gd fmla="val 0" name="adj2"/>
              </a:avLst>
            </a:prstGeom>
            <a:solidFill>
              <a:srgbClr val="E3FEE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txBox="1"/>
            <p:nvPr/>
          </p:nvSpPr>
          <p:spPr>
            <a:xfrm>
              <a:off x="4104453" y="1105632"/>
              <a:ext cx="4174796" cy="3133001"/>
            </a:xfrm>
            <a:prstGeom prst="rect">
              <a:avLst/>
            </a:prstGeom>
            <a:noFill/>
            <a:ln>
              <a:noFill/>
            </a:ln>
          </p:spPr>
          <p:txBody>
            <a:bodyPr anchorCtr="0" anchor="t" bIns="412750" lIns="371475" spcFirstLastPara="1" rIns="247650" wrap="square" tIns="412750">
              <a:noAutofit/>
            </a:bodyPr>
            <a:lstStyle/>
            <a:p>
              <a:pPr indent="0" lvl="0" marL="0" marR="0" rtl="0" algn="l">
                <a:lnSpc>
                  <a:spcPct val="90000"/>
                </a:lnSpc>
                <a:spcBef>
                  <a:spcPts val="0"/>
                </a:spcBef>
                <a:spcAft>
                  <a:spcPts val="0"/>
                </a:spcAft>
                <a:buNone/>
              </a:pPr>
              <a:r>
                <a:t/>
              </a:r>
              <a:endParaRPr b="0" i="0" sz="6500" u="none" cap="none" strike="noStrike">
                <a:solidFill>
                  <a:schemeClr val="dk1"/>
                </a:solidFill>
                <a:latin typeface="Calibri"/>
                <a:ea typeface="Calibri"/>
                <a:cs typeface="Calibri"/>
                <a:sym typeface="Calibri"/>
              </a:endParaRPr>
            </a:p>
          </p:txBody>
        </p:sp>
        <p:sp>
          <p:nvSpPr>
            <p:cNvPr id="165" name="Google Shape;165;p20"/>
            <p:cNvSpPr/>
            <p:nvPr/>
          </p:nvSpPr>
          <p:spPr>
            <a:xfrm>
              <a:off x="3540587" y="0"/>
              <a:ext cx="2218134" cy="2218026"/>
            </a:xfrm>
            <a:custGeom>
              <a:rect b="b" l="l" r="r" t="t"/>
              <a:pathLst>
                <a:path extrusionOk="0" h="120000" w="120000">
                  <a:moveTo>
                    <a:pt x="7500" y="60000"/>
                  </a:moveTo>
                  <a:lnTo>
                    <a:pt x="7500" y="60000"/>
                  </a:lnTo>
                  <a:cubicBezTo>
                    <a:pt x="7500" y="33869"/>
                    <a:pt x="26717" y="11717"/>
                    <a:pt x="52586" y="8026"/>
                  </a:cubicBezTo>
                  <a:cubicBezTo>
                    <a:pt x="78454" y="4336"/>
                    <a:pt x="103099" y="20232"/>
                    <a:pt x="110406" y="45320"/>
                  </a:cubicBezTo>
                  <a:lnTo>
                    <a:pt x="117538" y="45320"/>
                  </a:lnTo>
                  <a:lnTo>
                    <a:pt x="105001" y="60000"/>
                  </a:lnTo>
                  <a:lnTo>
                    <a:pt x="87540" y="45320"/>
                  </a:lnTo>
                  <a:lnTo>
                    <a:pt x="94508" y="45320"/>
                  </a:lnTo>
                  <a:lnTo>
                    <a:pt x="94508" y="45320"/>
                  </a:lnTo>
                  <a:cubicBezTo>
                    <a:pt x="87531" y="28919"/>
                    <a:pt x="69973" y="19695"/>
                    <a:pt x="52509" y="23256"/>
                  </a:cubicBezTo>
                  <a:cubicBezTo>
                    <a:pt x="35044" y="26816"/>
                    <a:pt x="22499" y="42177"/>
                    <a:pt x="22499" y="60000"/>
                  </a:cubicBezTo>
                  <a:close/>
                </a:path>
              </a:pathLst>
            </a:cu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rot="10800000">
              <a:off x="3540587" y="3182573"/>
              <a:ext cx="2218134" cy="2218026"/>
            </a:xfrm>
            <a:custGeom>
              <a:rect b="b" l="l" r="r" t="t"/>
              <a:pathLst>
                <a:path extrusionOk="0" h="120000" w="120000">
                  <a:moveTo>
                    <a:pt x="7500" y="60000"/>
                  </a:moveTo>
                  <a:lnTo>
                    <a:pt x="7500" y="60000"/>
                  </a:lnTo>
                  <a:cubicBezTo>
                    <a:pt x="7500" y="33869"/>
                    <a:pt x="26717" y="11717"/>
                    <a:pt x="52586" y="8026"/>
                  </a:cubicBezTo>
                  <a:cubicBezTo>
                    <a:pt x="78454" y="4336"/>
                    <a:pt x="103099" y="20232"/>
                    <a:pt x="110406" y="45320"/>
                  </a:cubicBezTo>
                  <a:lnTo>
                    <a:pt x="117538" y="45320"/>
                  </a:lnTo>
                  <a:lnTo>
                    <a:pt x="105001" y="60000"/>
                  </a:lnTo>
                  <a:lnTo>
                    <a:pt x="87540" y="45320"/>
                  </a:lnTo>
                  <a:lnTo>
                    <a:pt x="94508" y="45320"/>
                  </a:lnTo>
                  <a:lnTo>
                    <a:pt x="94508" y="45320"/>
                  </a:lnTo>
                  <a:cubicBezTo>
                    <a:pt x="87531" y="28919"/>
                    <a:pt x="69973" y="19695"/>
                    <a:pt x="52509" y="23256"/>
                  </a:cubicBezTo>
                  <a:cubicBezTo>
                    <a:pt x="35044" y="26816"/>
                    <a:pt x="22499" y="42177"/>
                    <a:pt x="22499" y="60000"/>
                  </a:cubicBezTo>
                  <a:close/>
                </a:path>
              </a:pathLst>
            </a:custGeom>
            <a:solidFill>
              <a:srgbClr val="00FF0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20"/>
          <p:cNvSpPr/>
          <p:nvPr/>
        </p:nvSpPr>
        <p:spPr>
          <a:xfrm>
            <a:off x="5785426" y="1552475"/>
            <a:ext cx="2558907"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AU" sz="3600" u="sng" cap="none" strike="noStrike">
                <a:solidFill>
                  <a:schemeClr val="dk1"/>
                </a:solidFill>
                <a:latin typeface="Calibri"/>
                <a:ea typeface="Calibri"/>
                <a:cs typeface="Calibri"/>
                <a:sym typeface="Calibri"/>
              </a:rPr>
              <a:t>Dalkeith, UK</a:t>
            </a:r>
            <a:endParaRPr b="1" i="0" sz="3600" u="sng" cap="none" strike="noStrike">
              <a:solidFill>
                <a:schemeClr val="dk1"/>
              </a:solidFill>
              <a:latin typeface="Calibri"/>
              <a:ea typeface="Calibri"/>
              <a:cs typeface="Calibri"/>
              <a:sym typeface="Calibri"/>
            </a:endParaRPr>
          </a:p>
        </p:txBody>
      </p:sp>
      <p:sp>
        <p:nvSpPr>
          <p:cNvPr id="168" name="Google Shape;168;p20"/>
          <p:cNvSpPr/>
          <p:nvPr/>
        </p:nvSpPr>
        <p:spPr>
          <a:xfrm>
            <a:off x="979984" y="1637184"/>
            <a:ext cx="2681503"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AU" sz="3600" u="sng" cap="none" strike="noStrike">
                <a:solidFill>
                  <a:schemeClr val="dk1"/>
                </a:solidFill>
                <a:latin typeface="Calibri"/>
                <a:ea typeface="Calibri"/>
                <a:cs typeface="Calibri"/>
                <a:sym typeface="Calibri"/>
              </a:rPr>
              <a:t>Dalkeith, WA</a:t>
            </a:r>
            <a:endParaRPr b="1" i="0" sz="3600" u="sng" cap="none" strike="noStrike">
              <a:solidFill>
                <a:schemeClr val="dk1"/>
              </a:solidFill>
              <a:latin typeface="Calibri"/>
              <a:ea typeface="Calibri"/>
              <a:cs typeface="Calibri"/>
              <a:sym typeface="Calibri"/>
            </a:endParaRPr>
          </a:p>
        </p:txBody>
      </p:sp>
      <p:grpSp>
        <p:nvGrpSpPr>
          <p:cNvPr id="169" name="Google Shape;169;p20"/>
          <p:cNvGrpSpPr/>
          <p:nvPr/>
        </p:nvGrpSpPr>
        <p:grpSpPr>
          <a:xfrm>
            <a:off x="13270" y="91499"/>
            <a:ext cx="2051720" cy="1638847"/>
            <a:chOff x="13270" y="91499"/>
            <a:chExt cx="2051720" cy="1638847"/>
          </a:xfrm>
        </p:grpSpPr>
        <p:pic>
          <p:nvPicPr>
            <p:cNvPr id="170" name="Google Shape;170;p20"/>
            <p:cNvPicPr preferRelativeResize="0"/>
            <p:nvPr/>
          </p:nvPicPr>
          <p:blipFill rotWithShape="1">
            <a:blip r:embed="rId3">
              <a:alphaModFix/>
            </a:blip>
            <a:srcRect b="0" l="0" r="0" t="0"/>
            <a:stretch/>
          </p:blipFill>
          <p:spPr>
            <a:xfrm>
              <a:off x="313452" y="91499"/>
              <a:ext cx="1451355" cy="1455793"/>
            </a:xfrm>
            <a:prstGeom prst="rect">
              <a:avLst/>
            </a:prstGeom>
            <a:noFill/>
            <a:ln>
              <a:noFill/>
            </a:ln>
          </p:spPr>
        </p:pic>
        <p:sp>
          <p:nvSpPr>
            <p:cNvPr id="171" name="Google Shape;171;p20"/>
            <p:cNvSpPr/>
            <p:nvPr/>
          </p:nvSpPr>
          <p:spPr>
            <a:xfrm>
              <a:off x="13270" y="93162"/>
              <a:ext cx="2051720" cy="1637184"/>
            </a:xfrm>
            <a:prstGeom prst="ellipse">
              <a:avLst/>
            </a:prstGeom>
            <a:noFill/>
            <a:ln cap="flat" cmpd="sng" w="76200">
              <a:solidFill>
                <a:srgbClr val="BA4A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pic>
        <p:nvPicPr>
          <p:cNvPr descr="Image result for dalkeith scotland" id="176" name="Google Shape;176;p21"/>
          <p:cNvPicPr preferRelativeResize="0"/>
          <p:nvPr/>
        </p:nvPicPr>
        <p:blipFill rotWithShape="1">
          <a:blip r:embed="rId3">
            <a:alphaModFix/>
          </a:blip>
          <a:srcRect b="0" l="0" r="0" t="0"/>
          <a:stretch/>
        </p:blipFill>
        <p:spPr>
          <a:xfrm>
            <a:off x="251520" y="188640"/>
            <a:ext cx="6687389" cy="3761657"/>
          </a:xfrm>
          <a:prstGeom prst="rect">
            <a:avLst/>
          </a:prstGeom>
          <a:noFill/>
          <a:ln>
            <a:noFill/>
          </a:ln>
        </p:spPr>
      </p:pic>
      <p:pic>
        <p:nvPicPr>
          <p:cNvPr descr="Image result for dalkeith scotland" id="177" name="Google Shape;177;p21"/>
          <p:cNvPicPr preferRelativeResize="0"/>
          <p:nvPr/>
        </p:nvPicPr>
        <p:blipFill rotWithShape="1">
          <a:blip r:embed="rId4">
            <a:alphaModFix/>
          </a:blip>
          <a:srcRect b="0" l="0" r="0" t="0"/>
          <a:stretch/>
        </p:blipFill>
        <p:spPr>
          <a:xfrm>
            <a:off x="4795784" y="3501008"/>
            <a:ext cx="4286250" cy="3219451"/>
          </a:xfrm>
          <a:prstGeom prst="rect">
            <a:avLst/>
          </a:prstGeom>
          <a:noFill/>
          <a:ln>
            <a:noFill/>
          </a:ln>
        </p:spPr>
      </p:pic>
      <p:pic>
        <p:nvPicPr>
          <p:cNvPr descr="Image result for dalkeith scotland housing" id="178" name="Google Shape;178;p21"/>
          <p:cNvPicPr preferRelativeResize="0"/>
          <p:nvPr/>
        </p:nvPicPr>
        <p:blipFill rotWithShape="1">
          <a:blip r:embed="rId5">
            <a:alphaModFix/>
          </a:blip>
          <a:srcRect b="0" l="0" r="0" t="0"/>
          <a:stretch/>
        </p:blipFill>
        <p:spPr>
          <a:xfrm>
            <a:off x="754663" y="4073404"/>
            <a:ext cx="3529405" cy="26470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14">
      <a:dk1>
        <a:srgbClr val="000000"/>
      </a:dk1>
      <a:lt1>
        <a:srgbClr val="FFFFFF"/>
      </a:lt1>
      <a:dk2>
        <a:srgbClr val="4DD4FE"/>
      </a:dk2>
      <a:lt2>
        <a:srgbClr val="C5D1D7"/>
      </a:lt2>
      <a:accent1>
        <a:srgbClr val="FF6600"/>
      </a:accent1>
      <a:accent2>
        <a:srgbClr val="00B050"/>
      </a:accent2>
      <a:accent3>
        <a:srgbClr val="007AA0"/>
      </a:accent3>
      <a:accent4>
        <a:srgbClr val="00FF00"/>
      </a:accent4>
      <a:accent5>
        <a:srgbClr val="E15BBB"/>
      </a:accent5>
      <a:accent6>
        <a:srgbClr val="F9C021"/>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